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wais Halee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Awais Haleem</a:t>
            </a:r>
          </a:p>
        </p:txBody>
      </p:sp>
      <p:sp>
        <p:nvSpPr>
          <p:cNvPr id="152" name="Python Built-in Error Typ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Built-in Error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dentation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Indentation Error</a:t>
            </a:r>
          </a:p>
        </p:txBody>
      </p:sp>
      <p:sp>
        <p:nvSpPr>
          <p:cNvPr id="155" name="An indentation error is Raised when the code block is not properly indented. Every nested code block is indented by 4 spaced in python."/>
          <p:cNvSpPr txBox="1"/>
          <p:nvPr>
            <p:ph type="body" idx="21"/>
          </p:nvPr>
        </p:nvSpPr>
        <p:spPr>
          <a:xfrm>
            <a:off x="1206500" y="2870595"/>
            <a:ext cx="21971001" cy="3009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An indentation error is Raised when the code block is not properly indented. Every nested code block is indented by 4 spaced in python.</a:t>
            </a:r>
          </a:p>
        </p:txBody>
      </p:sp>
      <p:sp>
        <p:nvSpPr>
          <p:cNvPr id="156" name="Indentation Error"/>
          <p:cNvSpPr txBox="1"/>
          <p:nvPr/>
        </p:nvSpPr>
        <p:spPr>
          <a:xfrm>
            <a:off x="1206500" y="7586030"/>
            <a:ext cx="21971001" cy="143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Indentation Error </a:t>
            </a:r>
          </a:p>
        </p:txBody>
      </p:sp>
      <p:sp>
        <p:nvSpPr>
          <p:cNvPr id="157" name="It’s a logical error. It occurs when we divide any int or float value with zero."/>
          <p:cNvSpPr txBox="1"/>
          <p:nvPr/>
        </p:nvSpPr>
        <p:spPr>
          <a:xfrm>
            <a:off x="978048" y="9561606"/>
            <a:ext cx="21971001" cy="300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It’s a logical error. It occurs when we divide any int or float value with zero.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ame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 Error</a:t>
            </a:r>
          </a:p>
        </p:txBody>
      </p:sp>
      <p:sp>
        <p:nvSpPr>
          <p:cNvPr id="160" name="When a variable is not found in local or global scope."/>
          <p:cNvSpPr txBox="1"/>
          <p:nvPr>
            <p:ph type="body" idx="21"/>
          </p:nvPr>
        </p:nvSpPr>
        <p:spPr>
          <a:xfrm>
            <a:off x="1206500" y="2870595"/>
            <a:ext cx="21971001" cy="3009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When a variable is not found in local or global scope.</a:t>
            </a:r>
          </a:p>
        </p:txBody>
      </p:sp>
      <p:sp>
        <p:nvSpPr>
          <p:cNvPr id="161" name="Memory Error"/>
          <p:cNvSpPr txBox="1"/>
          <p:nvPr/>
        </p:nvSpPr>
        <p:spPr>
          <a:xfrm>
            <a:off x="1206499" y="7586029"/>
            <a:ext cx="21971001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Memory Error </a:t>
            </a:r>
          </a:p>
        </p:txBody>
      </p:sp>
      <p:sp>
        <p:nvSpPr>
          <p:cNvPr id="162" name="Memory Error occurs when an operation runs out of time."/>
          <p:cNvSpPr txBox="1"/>
          <p:nvPr/>
        </p:nvSpPr>
        <p:spPr>
          <a:xfrm>
            <a:off x="741080" y="9324638"/>
            <a:ext cx="21971001" cy="300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Memory Error occurs when an operation runs out of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port 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 Error</a:t>
            </a:r>
          </a:p>
        </p:txBody>
      </p:sp>
      <p:sp>
        <p:nvSpPr>
          <p:cNvPr id="165" name="Raised when an imported module is not found"/>
          <p:cNvSpPr txBox="1"/>
          <p:nvPr>
            <p:ph type="body" idx="21"/>
          </p:nvPr>
        </p:nvSpPr>
        <p:spPr>
          <a:xfrm>
            <a:off x="1206500" y="2870595"/>
            <a:ext cx="21971000" cy="3009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Raised when an imported module is not found</a:t>
            </a:r>
          </a:p>
        </p:txBody>
      </p:sp>
      <p:sp>
        <p:nvSpPr>
          <p:cNvPr id="166" name="Index Error"/>
          <p:cNvSpPr txBox="1"/>
          <p:nvPr/>
        </p:nvSpPr>
        <p:spPr>
          <a:xfrm>
            <a:off x="1206500" y="758602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Index Error </a:t>
            </a:r>
          </a:p>
        </p:txBody>
      </p:sp>
      <p:sp>
        <p:nvSpPr>
          <p:cNvPr id="167" name="Index Error is raised when the index of a sequence is out of range."/>
          <p:cNvSpPr txBox="1"/>
          <p:nvPr/>
        </p:nvSpPr>
        <p:spPr>
          <a:xfrm>
            <a:off x="741080" y="9324638"/>
            <a:ext cx="21971001" cy="300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Index Error is raised when the index of a sequence is out of range.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Key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Error</a:t>
            </a:r>
          </a:p>
        </p:txBody>
      </p:sp>
      <p:sp>
        <p:nvSpPr>
          <p:cNvPr id="170" name="When a key is not found in a dictionary."/>
          <p:cNvSpPr txBox="1"/>
          <p:nvPr>
            <p:ph type="body" idx="21"/>
          </p:nvPr>
        </p:nvSpPr>
        <p:spPr>
          <a:xfrm>
            <a:off x="1206500" y="2870595"/>
            <a:ext cx="21971000" cy="3009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When a key is not found in a dictionary.</a:t>
            </a:r>
          </a:p>
        </p:txBody>
      </p:sp>
      <p:sp>
        <p:nvSpPr>
          <p:cNvPr id="171" name="Value Error"/>
          <p:cNvSpPr txBox="1"/>
          <p:nvPr/>
        </p:nvSpPr>
        <p:spPr>
          <a:xfrm>
            <a:off x="1206500" y="758602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Value Error </a:t>
            </a:r>
          </a:p>
        </p:txBody>
      </p:sp>
      <p:sp>
        <p:nvSpPr>
          <p:cNvPr id="172" name="Raised when a function gets an argument of correct type but improper value."/>
          <p:cNvSpPr txBox="1"/>
          <p:nvPr/>
        </p:nvSpPr>
        <p:spPr>
          <a:xfrm>
            <a:off x="741080" y="9324638"/>
            <a:ext cx="21971001" cy="300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Raised when a function gets an argument of correct type but improper 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ype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Error</a:t>
            </a:r>
          </a:p>
        </p:txBody>
      </p:sp>
      <p:sp>
        <p:nvSpPr>
          <p:cNvPr id="175" name="When an operation or a function is applied to an object of incorrect type."/>
          <p:cNvSpPr txBox="1"/>
          <p:nvPr>
            <p:ph type="body" idx="21"/>
          </p:nvPr>
        </p:nvSpPr>
        <p:spPr>
          <a:xfrm>
            <a:off x="1206500" y="2870595"/>
            <a:ext cx="21971000" cy="3009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When an operation or a function is applied to an object of incorrect type.</a:t>
            </a:r>
          </a:p>
        </p:txBody>
      </p:sp>
      <p:sp>
        <p:nvSpPr>
          <p:cNvPr id="176" name="Tab Error"/>
          <p:cNvSpPr txBox="1"/>
          <p:nvPr/>
        </p:nvSpPr>
        <p:spPr>
          <a:xfrm>
            <a:off x="1206500" y="758602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Tab Error </a:t>
            </a:r>
          </a:p>
        </p:txBody>
      </p:sp>
      <p:sp>
        <p:nvSpPr>
          <p:cNvPr id="177" name="Raised when the indentation consists of inconsistent tabs and spaces."/>
          <p:cNvSpPr txBox="1"/>
          <p:nvPr/>
        </p:nvSpPr>
        <p:spPr>
          <a:xfrm>
            <a:off x="741080" y="9324638"/>
            <a:ext cx="21971001" cy="300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Raised when the indentation consists of inconsistent tabs and spaces.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ype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Error</a:t>
            </a:r>
          </a:p>
        </p:txBody>
      </p:sp>
      <p:sp>
        <p:nvSpPr>
          <p:cNvPr id="180" name="When an operation or a function is applied to an object of incorrect type."/>
          <p:cNvSpPr txBox="1"/>
          <p:nvPr>
            <p:ph type="body" idx="21"/>
          </p:nvPr>
        </p:nvSpPr>
        <p:spPr>
          <a:xfrm>
            <a:off x="1206500" y="2870595"/>
            <a:ext cx="21971000" cy="3009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When an operation or a function is applied to an object of incorrect type.</a:t>
            </a:r>
          </a:p>
        </p:txBody>
      </p:sp>
      <p:sp>
        <p:nvSpPr>
          <p:cNvPr id="181" name="Overflow Error"/>
          <p:cNvSpPr txBox="1"/>
          <p:nvPr/>
        </p:nvSpPr>
        <p:spPr>
          <a:xfrm>
            <a:off x="1206500" y="758602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Overflow Error </a:t>
            </a:r>
          </a:p>
        </p:txBody>
      </p:sp>
      <p:sp>
        <p:nvSpPr>
          <p:cNvPr id="182" name="Raised when the result of an arithmetic operation is too large to be represented."/>
          <p:cNvSpPr txBox="1"/>
          <p:nvPr/>
        </p:nvSpPr>
        <p:spPr>
          <a:xfrm>
            <a:off x="741080" y="9324638"/>
            <a:ext cx="21971001" cy="300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Raised when the result of an arithmetic operation is too large to be represented.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ystem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Error</a:t>
            </a:r>
          </a:p>
        </p:txBody>
      </p:sp>
      <p:sp>
        <p:nvSpPr>
          <p:cNvPr id="185" name="When an interpreter detects an internal error."/>
          <p:cNvSpPr txBox="1"/>
          <p:nvPr>
            <p:ph type="body" idx="21"/>
          </p:nvPr>
        </p:nvSpPr>
        <p:spPr>
          <a:xfrm>
            <a:off x="1206500" y="2870595"/>
            <a:ext cx="21971000" cy="3009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When an interpreter detects an internal error.</a:t>
            </a:r>
          </a:p>
        </p:txBody>
      </p:sp>
      <p:sp>
        <p:nvSpPr>
          <p:cNvPr id="186" name="Runtime Error"/>
          <p:cNvSpPr txBox="1"/>
          <p:nvPr/>
        </p:nvSpPr>
        <p:spPr>
          <a:xfrm>
            <a:off x="1206500" y="7586029"/>
            <a:ext cx="21971000" cy="1434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Runtime Error </a:t>
            </a:r>
          </a:p>
        </p:txBody>
      </p:sp>
      <p:sp>
        <p:nvSpPr>
          <p:cNvPr id="187" name="Raised when an error does not fall under any category."/>
          <p:cNvSpPr txBox="1"/>
          <p:nvPr/>
        </p:nvSpPr>
        <p:spPr>
          <a:xfrm>
            <a:off x="741080" y="9324638"/>
            <a:ext cx="21971001" cy="300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Raised when an error does not fall under any category.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