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9829-EA6D-4A12-B483-58112DFD7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939C-965D-4448-B2C8-29DC592D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8313-A7C8-45F5-8943-BE313899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B2BC-6ADC-457D-82C5-FF5A7D2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E557-8BCA-4D7F-982D-268D66F9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6B15-205C-4E0F-BFA5-3A0ED15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9E6F-2F65-4292-80FE-779E16EE6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D04-613C-4301-870B-46782978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8F83-9A53-4EB7-A30F-47530CF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93FB-439B-4DE7-B701-2BA94F82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14291-A071-4593-B494-1DDDC7D9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5328-0BA6-4E53-82A9-A9449292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EF6F-AB48-47E1-9D7D-8DDBF1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EFE8-D722-43D5-9814-D88A1F5C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996-6903-44F6-8B5E-CEFE22B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E32-EC02-4893-8846-D5C2826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4784-4CE7-4B47-ACB9-717FD018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C5E1-C98E-4681-9715-159CDC3D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7807-CFE4-43FF-86B7-AE0B80C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CBB3-75CB-452A-ABEE-A73A1896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397E-D3A4-4254-A5AF-A4718383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FC3C-10F2-4BCE-8C17-096D36EE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E962-C125-4543-9716-BA8E956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1C3F-9AE2-42AC-8D23-36934DEA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F4E4-F4BE-4FEE-A131-97180F1F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6464-00EC-4844-AD56-50716DF3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FFE-352E-4850-89A3-4A42B03F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1BBAA-08CD-40D6-AA5C-CC789BD0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AB0B-1F0B-44AC-B392-BE06A7D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327E-ACC7-4B4C-BFA8-D077377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07010-1ABB-44B0-B032-B7003220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D6E-115E-407D-BFAE-11ED282A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D9E2-BB42-4E75-924E-4FCD3216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DBFA-501A-4E9D-8E29-3EEBF252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A98D9-93AC-4B16-9990-BD175DD49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08C1-81DD-4C2F-B551-BB0DF5B9B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A0557-CC0B-486C-A362-36703345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05193-4210-4E1B-9A63-0298D74D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81E69-5D0A-45A4-B29B-104F62F0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A2AA-0658-4A8B-A499-161E366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201CC-5D50-4DF3-84A1-47FCAD13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ACDA0-26A9-4776-89DB-FA481F10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43180-D81D-4EC0-9F71-BDBA659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3B318-B675-4B69-99CB-E012C399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86277-6CC4-4F94-B069-48FC025F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A731-2C71-45E1-AFF0-BA93B80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0395-94B3-43AF-A96D-E4003618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88FE-8A8C-4C74-ABF7-BF2FD1A3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D1D2-0884-4386-BC90-C82263509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8427-3712-444F-A833-462843B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96E6-E098-4BD3-925F-32CB990C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85B5-5927-4935-8942-653A0945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D30A-99C8-484E-832E-6ED943B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10442-4CE8-4469-8BD6-1239E1511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BA218-553E-42A8-AC5A-94B47214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75BD-DA1F-43EB-935D-F2362A0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8D04-F74B-48F1-99CB-5AA52028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62CF3-2528-443F-9BA4-4F385FB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3A67C-8391-4AA6-8835-A51CF4E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9765-1489-4C36-A2BD-6D50A841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F52B-1A6C-42AE-9721-2A5CC49A2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40C2-674F-4EDA-9368-66B2CD0D9F1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2752-267A-4352-BDE5-4821AAC3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10D5-57A6-4F58-97F4-F6521701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64D8-4A30-4F52-9945-31690F4F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A30-1E7B-4093-A031-6C64B22AA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9ED8D-4A29-4E76-A6BC-C1660AFB0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5F58-83B4-47B3-9FD5-BC90289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Insert at the Rear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1E7D-7511-42DA-BFC4-CDC7368A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714"/>
            <a:ext cx="10515600" cy="2411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if Full then return</a:t>
            </a:r>
          </a:p>
          <a:p>
            <a:r>
              <a:rPr lang="en-US" dirty="0"/>
              <a:t>if </a:t>
            </a:r>
            <a:r>
              <a:rPr lang="en-US" b="1" dirty="0"/>
              <a:t>rear == -1 </a:t>
            </a:r>
            <a:r>
              <a:rPr lang="en-US" dirty="0"/>
              <a:t>then </a:t>
            </a:r>
            <a:r>
              <a:rPr lang="en-US" b="1" dirty="0"/>
              <a:t>front = rear = 0</a:t>
            </a:r>
          </a:p>
          <a:p>
            <a:r>
              <a:rPr lang="en-US" dirty="0"/>
              <a:t>If </a:t>
            </a:r>
            <a:r>
              <a:rPr lang="en-US" b="1" dirty="0"/>
              <a:t>rear = n-1</a:t>
            </a:r>
            <a:r>
              <a:rPr lang="en-US" dirty="0"/>
              <a:t> then </a:t>
            </a:r>
            <a:r>
              <a:rPr lang="en-US" b="1" dirty="0"/>
              <a:t>rear== 0</a:t>
            </a:r>
            <a:r>
              <a:rPr lang="en-US" dirty="0"/>
              <a:t>, </a:t>
            </a:r>
          </a:p>
          <a:p>
            <a:r>
              <a:rPr lang="en-US" dirty="0"/>
              <a:t>Else, </a:t>
            </a:r>
            <a:r>
              <a:rPr lang="en-US" b="1" dirty="0"/>
              <a:t>rear++</a:t>
            </a:r>
            <a:endParaRPr lang="en-US" dirty="0"/>
          </a:p>
          <a:p>
            <a:r>
              <a:rPr lang="en-US" dirty="0"/>
              <a:t>Add the new element into </a:t>
            </a:r>
            <a:r>
              <a:rPr lang="en-US" b="1" dirty="0"/>
              <a:t>array[rear]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A74D2-2950-4C8C-8AE1-3EFE441BFEB2}"/>
              </a:ext>
            </a:extLst>
          </p:cNvPr>
          <p:cNvSpPr/>
          <p:nvPr/>
        </p:nvSpPr>
        <p:spPr>
          <a:xfrm>
            <a:off x="4113973" y="456868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F71E2-1FC3-4337-96CF-8203C244BA81}"/>
              </a:ext>
            </a:extLst>
          </p:cNvPr>
          <p:cNvSpPr/>
          <p:nvPr/>
        </p:nvSpPr>
        <p:spPr>
          <a:xfrm>
            <a:off x="9019761" y="456868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ED861-AC8A-4788-9070-EA7E5B9D70D6}"/>
              </a:ext>
            </a:extLst>
          </p:cNvPr>
          <p:cNvSpPr/>
          <p:nvPr/>
        </p:nvSpPr>
        <p:spPr>
          <a:xfrm>
            <a:off x="5353466" y="456868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2C116-015A-4BE4-94C7-0F88998FFD01}"/>
              </a:ext>
            </a:extLst>
          </p:cNvPr>
          <p:cNvSpPr/>
          <p:nvPr/>
        </p:nvSpPr>
        <p:spPr>
          <a:xfrm>
            <a:off x="6612835" y="456868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D4F4B-B0DA-4A7A-BD60-E8D3A9CB0994}"/>
              </a:ext>
            </a:extLst>
          </p:cNvPr>
          <p:cNvSpPr/>
          <p:nvPr/>
        </p:nvSpPr>
        <p:spPr>
          <a:xfrm>
            <a:off x="7792278" y="456868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068C7-5176-4792-B44A-0B26595DF7F2}"/>
              </a:ext>
            </a:extLst>
          </p:cNvPr>
          <p:cNvSpPr txBox="1"/>
          <p:nvPr/>
        </p:nvSpPr>
        <p:spPr>
          <a:xfrm>
            <a:off x="4260112" y="4092473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38F07-0B43-492C-8068-10D58A7351D0}"/>
              </a:ext>
            </a:extLst>
          </p:cNvPr>
          <p:cNvSpPr txBox="1"/>
          <p:nvPr/>
        </p:nvSpPr>
        <p:spPr>
          <a:xfrm>
            <a:off x="7938417" y="4091130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3F575-F139-4FC6-8726-40E0251C0999}"/>
              </a:ext>
            </a:extLst>
          </p:cNvPr>
          <p:cNvSpPr txBox="1"/>
          <p:nvPr/>
        </p:nvSpPr>
        <p:spPr>
          <a:xfrm>
            <a:off x="6758974" y="4091130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AA043-FD38-4429-92B0-9410A90944C1}"/>
              </a:ext>
            </a:extLst>
          </p:cNvPr>
          <p:cNvSpPr txBox="1"/>
          <p:nvPr/>
        </p:nvSpPr>
        <p:spPr>
          <a:xfrm>
            <a:off x="5494771" y="4091130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FE963-E0A8-4924-B98F-828A53D58D71}"/>
              </a:ext>
            </a:extLst>
          </p:cNvPr>
          <p:cNvSpPr txBox="1"/>
          <p:nvPr/>
        </p:nvSpPr>
        <p:spPr>
          <a:xfrm>
            <a:off x="9177497" y="4092473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6A0D5-F0FC-444A-BFDC-576FE4D05DB2}"/>
              </a:ext>
            </a:extLst>
          </p:cNvPr>
          <p:cNvSpPr txBox="1"/>
          <p:nvPr/>
        </p:nvSpPr>
        <p:spPr>
          <a:xfrm>
            <a:off x="4038193" y="528516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D8F2E-38FD-4BBA-854D-664CFB81C7EC}"/>
              </a:ext>
            </a:extLst>
          </p:cNvPr>
          <p:cNvSpPr txBox="1"/>
          <p:nvPr/>
        </p:nvSpPr>
        <p:spPr>
          <a:xfrm>
            <a:off x="4074966" y="5576714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E5428-0331-4AB8-907D-4EFCF0C536E0}"/>
              </a:ext>
            </a:extLst>
          </p:cNvPr>
          <p:cNvSpPr txBox="1"/>
          <p:nvPr/>
        </p:nvSpPr>
        <p:spPr>
          <a:xfrm>
            <a:off x="4209421" y="4710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07347-EDAB-4DFC-8A77-2E73C302211D}"/>
              </a:ext>
            </a:extLst>
          </p:cNvPr>
          <p:cNvSpPr/>
          <p:nvPr/>
        </p:nvSpPr>
        <p:spPr>
          <a:xfrm>
            <a:off x="838200" y="3034748"/>
            <a:ext cx="6026426" cy="95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167BA-78C7-4FE0-B44A-84291F106B79}"/>
              </a:ext>
            </a:extLst>
          </p:cNvPr>
          <p:cNvSpPr/>
          <p:nvPr/>
        </p:nvSpPr>
        <p:spPr>
          <a:xfrm>
            <a:off x="838200" y="2531165"/>
            <a:ext cx="4656571" cy="474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10495 -0.043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95 -0.04329 L 0.21029 -0.0432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9 -0.04329 L 0.30495 -0.0432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04329 L 0.40925 -0.043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10495 -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5 -0.04329 L 8.33333E-7 -0.0425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13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5" grpId="2"/>
      <p:bldP spid="15" grpId="3"/>
      <p:bldP spid="15" grpId="4"/>
      <p:bldP spid="16" grpId="0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E4BE-7605-4536-80CE-89C2680E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at the 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3A93-0758-47D5-B5D3-69A7D6A0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1351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front = -1 </a:t>
            </a:r>
            <a:r>
              <a:rPr lang="en-US" dirty="0"/>
              <a:t>(underflow)</a:t>
            </a:r>
          </a:p>
          <a:p>
            <a:r>
              <a:rPr lang="en-US" dirty="0"/>
              <a:t>If only one element (</a:t>
            </a:r>
            <a:r>
              <a:rPr lang="en-US" b="1" dirty="0"/>
              <a:t>front = rear</a:t>
            </a:r>
            <a:r>
              <a:rPr lang="en-US" dirty="0"/>
              <a:t>), set </a:t>
            </a:r>
            <a:r>
              <a:rPr lang="en-US" b="1" dirty="0"/>
              <a:t>front = -1 </a:t>
            </a:r>
            <a:r>
              <a:rPr lang="en-US" dirty="0"/>
              <a:t>and </a:t>
            </a:r>
            <a:r>
              <a:rPr lang="en-US" b="1" dirty="0"/>
              <a:t>rear = -1</a:t>
            </a:r>
            <a:endParaRPr lang="en-US" dirty="0"/>
          </a:p>
          <a:p>
            <a:r>
              <a:rPr lang="en-US" dirty="0"/>
              <a:t>Else if front is at the end (</a:t>
            </a:r>
            <a:r>
              <a:rPr lang="en-US" b="1" dirty="0"/>
              <a:t>front = n - 1</a:t>
            </a:r>
            <a:r>
              <a:rPr lang="en-US" dirty="0"/>
              <a:t>), then </a:t>
            </a:r>
            <a:r>
              <a:rPr lang="en-US" b="1" dirty="0"/>
              <a:t>front = 0</a:t>
            </a:r>
            <a:endParaRPr lang="en-US" dirty="0"/>
          </a:p>
          <a:p>
            <a:r>
              <a:rPr lang="en-US" dirty="0"/>
              <a:t>Else, </a:t>
            </a:r>
            <a:r>
              <a:rPr lang="en-US" b="1" dirty="0"/>
              <a:t>front++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BCE45-4764-412E-AC49-6CA2AC713C69}"/>
              </a:ext>
            </a:extLst>
          </p:cNvPr>
          <p:cNvSpPr/>
          <p:nvPr/>
        </p:nvSpPr>
        <p:spPr>
          <a:xfrm>
            <a:off x="2987538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2B695-44F5-428E-A557-0B4614712BB7}"/>
              </a:ext>
            </a:extLst>
          </p:cNvPr>
          <p:cNvSpPr/>
          <p:nvPr/>
        </p:nvSpPr>
        <p:spPr>
          <a:xfrm>
            <a:off x="7893326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40434-4BD8-4777-8CB4-D14CE6FA4A9B}"/>
              </a:ext>
            </a:extLst>
          </p:cNvPr>
          <p:cNvSpPr/>
          <p:nvPr/>
        </p:nvSpPr>
        <p:spPr>
          <a:xfrm>
            <a:off x="4227031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BA06-46B0-4002-B5FB-B628BFD3DFB7}"/>
              </a:ext>
            </a:extLst>
          </p:cNvPr>
          <p:cNvSpPr/>
          <p:nvPr/>
        </p:nvSpPr>
        <p:spPr>
          <a:xfrm>
            <a:off x="5486400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FEF32-7E64-4EF4-A0FD-958768223280}"/>
              </a:ext>
            </a:extLst>
          </p:cNvPr>
          <p:cNvSpPr/>
          <p:nvPr/>
        </p:nvSpPr>
        <p:spPr>
          <a:xfrm>
            <a:off x="6665843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12D30-5017-4FF3-B2C4-6B3DFC1E1F33}"/>
              </a:ext>
            </a:extLst>
          </p:cNvPr>
          <p:cNvSpPr txBox="1"/>
          <p:nvPr/>
        </p:nvSpPr>
        <p:spPr>
          <a:xfrm>
            <a:off x="3133677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5AF92-3868-4474-AEAA-11C7E81E8AD8}"/>
              </a:ext>
            </a:extLst>
          </p:cNvPr>
          <p:cNvSpPr txBox="1"/>
          <p:nvPr/>
        </p:nvSpPr>
        <p:spPr>
          <a:xfrm>
            <a:off x="6811982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4B3AB-2F24-4D45-BFAB-2BDCFE20636C}"/>
              </a:ext>
            </a:extLst>
          </p:cNvPr>
          <p:cNvSpPr txBox="1"/>
          <p:nvPr/>
        </p:nvSpPr>
        <p:spPr>
          <a:xfrm>
            <a:off x="5632539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96484-D78A-48E1-8B61-E63197703186}"/>
              </a:ext>
            </a:extLst>
          </p:cNvPr>
          <p:cNvSpPr txBox="1"/>
          <p:nvPr/>
        </p:nvSpPr>
        <p:spPr>
          <a:xfrm>
            <a:off x="4368336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DAD8D-4ECF-4FF2-B364-6C77DEC746FE}"/>
              </a:ext>
            </a:extLst>
          </p:cNvPr>
          <p:cNvSpPr txBox="1"/>
          <p:nvPr/>
        </p:nvSpPr>
        <p:spPr>
          <a:xfrm>
            <a:off x="8051062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AD23E-E637-4BB0-B83E-88A31E2667C3}"/>
              </a:ext>
            </a:extLst>
          </p:cNvPr>
          <p:cNvSpPr txBox="1"/>
          <p:nvPr/>
        </p:nvSpPr>
        <p:spPr>
          <a:xfrm>
            <a:off x="2911758" y="5594242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920A4-D2BA-4FAE-8E54-DC831A6299C5}"/>
              </a:ext>
            </a:extLst>
          </p:cNvPr>
          <p:cNvSpPr txBox="1"/>
          <p:nvPr/>
        </p:nvSpPr>
        <p:spPr>
          <a:xfrm>
            <a:off x="7892209" y="5602356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CAC21-4B1E-4FB3-9754-9C972A693030}"/>
              </a:ext>
            </a:extLst>
          </p:cNvPr>
          <p:cNvSpPr txBox="1"/>
          <p:nvPr/>
        </p:nvSpPr>
        <p:spPr>
          <a:xfrm>
            <a:off x="1232453" y="541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259177-0906-4736-B377-33517E28DBEF}"/>
              </a:ext>
            </a:extLst>
          </p:cNvPr>
          <p:cNvSpPr txBox="1"/>
          <p:nvPr/>
        </p:nvSpPr>
        <p:spPr>
          <a:xfrm>
            <a:off x="2252494" y="5409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0998BE-D435-4D40-AA0D-5063C93C898A}"/>
              </a:ext>
            </a:extLst>
          </p:cNvPr>
          <p:cNvSpPr txBox="1"/>
          <p:nvPr/>
        </p:nvSpPr>
        <p:spPr>
          <a:xfrm>
            <a:off x="2472460" y="54095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7E722-C0A8-4A7E-B7B1-FEF638A229CF}"/>
              </a:ext>
            </a:extLst>
          </p:cNvPr>
          <p:cNvSpPr/>
          <p:nvPr/>
        </p:nvSpPr>
        <p:spPr>
          <a:xfrm>
            <a:off x="838200" y="3286539"/>
            <a:ext cx="2758938" cy="51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23C974-C597-4CBB-9F6D-D53CA49B82DF}"/>
              </a:ext>
            </a:extLst>
          </p:cNvPr>
          <p:cNvSpPr/>
          <p:nvPr/>
        </p:nvSpPr>
        <p:spPr>
          <a:xfrm>
            <a:off x="873025" y="2707277"/>
            <a:ext cx="8072192" cy="57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2CCC7-837E-4185-931C-65908E321441}"/>
              </a:ext>
            </a:extLst>
          </p:cNvPr>
          <p:cNvSpPr/>
          <p:nvPr/>
        </p:nvSpPr>
        <p:spPr>
          <a:xfrm>
            <a:off x="830746" y="2272271"/>
            <a:ext cx="9108383" cy="51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10377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77 -0.00393 L 0.20586 -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86 -2.59259E-6 L 0.30156 -0.00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56 -0.00208 L 0.40703 0.0439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22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-0.51368 -0.0270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0" y="-136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0.04398 L -0.18972 -0.0268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44" y="-354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72 -0.02685 L 0.40547 0.0011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134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68 -0.02708 L -0.3017 -0.0050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0.04398 L 2.91667E-6 -2.59259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20" grpId="4"/>
      <p:bldP spid="20" grpId="5"/>
      <p:bldP spid="20" grpId="6"/>
      <p:bldP spid="21" grpId="0"/>
      <p:bldP spid="21" grpId="1"/>
      <p:bldP spid="52" grpId="0"/>
      <p:bldP spid="52" grpId="1"/>
      <p:bldP spid="73" grpId="0"/>
      <p:bldP spid="73" grpId="1"/>
      <p:bldP spid="74" grpId="0"/>
      <p:bldP spid="74" grpId="1"/>
      <p:bldP spid="76" grpId="0" animBg="1"/>
      <p:bldP spid="76" grpId="1" animBg="1"/>
      <p:bldP spid="78" grpId="0" animBg="1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B8EA-AEB6-4A38-A485-06F78CC1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from the Rear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30B-54F4-4A61-A7DF-C392D7E5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601"/>
          </a:xfrm>
        </p:spPr>
        <p:txBody>
          <a:bodyPr/>
          <a:lstStyle/>
          <a:p>
            <a:r>
              <a:rPr lang="en-US" dirty="0"/>
              <a:t>If the deque is empty (</a:t>
            </a:r>
            <a:r>
              <a:rPr lang="en-US" b="1" dirty="0"/>
              <a:t>front = -1</a:t>
            </a:r>
            <a:r>
              <a:rPr lang="en-US" dirty="0"/>
              <a:t>), (underflow condition).</a:t>
            </a:r>
          </a:p>
          <a:p>
            <a:r>
              <a:rPr lang="en-US" dirty="0"/>
              <a:t>If only one element (</a:t>
            </a:r>
            <a:r>
              <a:rPr lang="en-US" b="1" dirty="0"/>
              <a:t>front = rear</a:t>
            </a:r>
            <a:r>
              <a:rPr lang="en-US" dirty="0"/>
              <a:t>), set </a:t>
            </a:r>
            <a:r>
              <a:rPr lang="en-US" b="1" dirty="0"/>
              <a:t>front = -1 </a:t>
            </a:r>
            <a:r>
              <a:rPr lang="en-US" dirty="0"/>
              <a:t>and </a:t>
            </a:r>
            <a:r>
              <a:rPr lang="en-US" b="1" dirty="0"/>
              <a:t>rear = -1</a:t>
            </a:r>
            <a:r>
              <a:rPr lang="en-US" dirty="0"/>
              <a:t>, 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If rear is at the front (</a:t>
            </a:r>
            <a:r>
              <a:rPr lang="en-US" b="1" dirty="0"/>
              <a:t>rear = 0</a:t>
            </a:r>
            <a:r>
              <a:rPr lang="en-US" dirty="0"/>
              <a:t>), set go to the front </a:t>
            </a:r>
            <a:r>
              <a:rPr lang="en-US" b="1" dirty="0"/>
              <a:t>rear = n - 1</a:t>
            </a:r>
            <a:r>
              <a:rPr lang="en-US" dirty="0"/>
              <a:t>.</a:t>
            </a:r>
          </a:p>
          <a:p>
            <a:r>
              <a:rPr lang="en-US" dirty="0"/>
              <a:t>Else, </a:t>
            </a:r>
            <a:r>
              <a:rPr lang="en-US" b="1" dirty="0"/>
              <a:t>rear--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9F34F-4523-40C5-BBCC-D75F8ACD41D5}"/>
              </a:ext>
            </a:extLst>
          </p:cNvPr>
          <p:cNvSpPr/>
          <p:nvPr/>
        </p:nvSpPr>
        <p:spPr>
          <a:xfrm>
            <a:off x="2987538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025A0-1007-4282-B36A-D6A094621C6D}"/>
              </a:ext>
            </a:extLst>
          </p:cNvPr>
          <p:cNvSpPr/>
          <p:nvPr/>
        </p:nvSpPr>
        <p:spPr>
          <a:xfrm>
            <a:off x="7893326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73DBA-BA8D-41C0-8A19-8777B582F1F8}"/>
              </a:ext>
            </a:extLst>
          </p:cNvPr>
          <p:cNvSpPr/>
          <p:nvPr/>
        </p:nvSpPr>
        <p:spPr>
          <a:xfrm>
            <a:off x="4227031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DDE95-95DB-4F33-A846-CF5237523119}"/>
              </a:ext>
            </a:extLst>
          </p:cNvPr>
          <p:cNvSpPr/>
          <p:nvPr/>
        </p:nvSpPr>
        <p:spPr>
          <a:xfrm>
            <a:off x="5486400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A57D2-0549-4BE6-96E4-64966A38F51B}"/>
              </a:ext>
            </a:extLst>
          </p:cNvPr>
          <p:cNvSpPr/>
          <p:nvPr/>
        </p:nvSpPr>
        <p:spPr>
          <a:xfrm>
            <a:off x="6665843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7046-09C5-4181-9466-2E499E9B056C}"/>
              </a:ext>
            </a:extLst>
          </p:cNvPr>
          <p:cNvSpPr txBox="1"/>
          <p:nvPr/>
        </p:nvSpPr>
        <p:spPr>
          <a:xfrm>
            <a:off x="3133677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A1D10-21CE-4006-A05A-AFC28EDA0378}"/>
              </a:ext>
            </a:extLst>
          </p:cNvPr>
          <p:cNvSpPr txBox="1"/>
          <p:nvPr/>
        </p:nvSpPr>
        <p:spPr>
          <a:xfrm>
            <a:off x="6811982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13F77-F73B-4547-AFE6-F950983662FF}"/>
              </a:ext>
            </a:extLst>
          </p:cNvPr>
          <p:cNvSpPr txBox="1"/>
          <p:nvPr/>
        </p:nvSpPr>
        <p:spPr>
          <a:xfrm>
            <a:off x="5632539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2C322-CE8D-4D37-88F6-0776EBD64048}"/>
              </a:ext>
            </a:extLst>
          </p:cNvPr>
          <p:cNvSpPr txBox="1"/>
          <p:nvPr/>
        </p:nvSpPr>
        <p:spPr>
          <a:xfrm>
            <a:off x="4368336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B686E-8872-4CE9-9275-1456C42A0F10}"/>
              </a:ext>
            </a:extLst>
          </p:cNvPr>
          <p:cNvSpPr txBox="1"/>
          <p:nvPr/>
        </p:nvSpPr>
        <p:spPr>
          <a:xfrm>
            <a:off x="8051062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28597-EDB1-42FD-AC9F-42E766B6F3DE}"/>
              </a:ext>
            </a:extLst>
          </p:cNvPr>
          <p:cNvSpPr txBox="1"/>
          <p:nvPr/>
        </p:nvSpPr>
        <p:spPr>
          <a:xfrm>
            <a:off x="6665843" y="5583106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FB58B-1D87-46E6-8AA1-65469AE10B03}"/>
              </a:ext>
            </a:extLst>
          </p:cNvPr>
          <p:cNvSpPr txBox="1"/>
          <p:nvPr/>
        </p:nvSpPr>
        <p:spPr>
          <a:xfrm>
            <a:off x="7892209" y="5602356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E3097-79F6-4C30-A716-9489D2037FDD}"/>
              </a:ext>
            </a:extLst>
          </p:cNvPr>
          <p:cNvSpPr txBox="1"/>
          <p:nvPr/>
        </p:nvSpPr>
        <p:spPr>
          <a:xfrm>
            <a:off x="967408" y="487579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418FD-5F9D-45FD-901F-E70C0FCF2D43}"/>
              </a:ext>
            </a:extLst>
          </p:cNvPr>
          <p:cNvSpPr txBox="1"/>
          <p:nvPr/>
        </p:nvSpPr>
        <p:spPr>
          <a:xfrm>
            <a:off x="1917259" y="4884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B5412-361C-482B-829C-770D9D314895}"/>
              </a:ext>
            </a:extLst>
          </p:cNvPr>
          <p:cNvSpPr txBox="1"/>
          <p:nvPr/>
        </p:nvSpPr>
        <p:spPr>
          <a:xfrm>
            <a:off x="2170007" y="4906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050A8-7161-4064-9057-AD784AC7A144}"/>
              </a:ext>
            </a:extLst>
          </p:cNvPr>
          <p:cNvSpPr/>
          <p:nvPr/>
        </p:nvSpPr>
        <p:spPr>
          <a:xfrm>
            <a:off x="790538" y="3800997"/>
            <a:ext cx="2758938" cy="51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9282E-1200-4C93-AFFB-B36167B195E5}"/>
              </a:ext>
            </a:extLst>
          </p:cNvPr>
          <p:cNvSpPr/>
          <p:nvPr/>
        </p:nvSpPr>
        <p:spPr>
          <a:xfrm>
            <a:off x="967407" y="2301518"/>
            <a:ext cx="9183757" cy="51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51067-DDA8-4328-ADE2-830B93DB2D2A}"/>
              </a:ext>
            </a:extLst>
          </p:cNvPr>
          <p:cNvSpPr/>
          <p:nvPr/>
        </p:nvSpPr>
        <p:spPr>
          <a:xfrm>
            <a:off x="838200" y="3286539"/>
            <a:ext cx="9183756" cy="51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-0.09961 0.042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53568 -0.1067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4" y="-5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1 0.04282 L -0.54519 -0.1055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9" y="-7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568 -0.10671 L 0.09752 0.0027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28" y="50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519 -0.10556 L -0.4017 -0.0046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5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17 -0.00463 L 0.00481 0.0842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26" y="44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6" grpId="3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FFA7-AA70-4CF0-97B3-13B51744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1F00-777E-4EE6-8CE5-DF926295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Applied as both stack and queue, as it supports both operations.</a:t>
            </a:r>
          </a:p>
          <a:p>
            <a:pPr fontAlgn="base"/>
            <a:r>
              <a:rPr lang="en-US" dirty="0"/>
              <a:t>Storing a web browser’s history.</a:t>
            </a:r>
          </a:p>
          <a:p>
            <a:pPr fontAlgn="base"/>
            <a:r>
              <a:rPr lang="en-US" dirty="0"/>
              <a:t>Storing a software application’s list of undo operations.</a:t>
            </a:r>
          </a:p>
          <a:p>
            <a:pPr fontAlgn="base"/>
            <a:r>
              <a:rPr lang="en-US"/>
              <a:t>Job scheduling algorithm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BABE-9CA8-4746-8740-E187013B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Deque (or double-ended queue)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BC5B-D986-4988-93AD-D72CED1F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340"/>
          </a:xfrm>
        </p:spPr>
        <p:txBody>
          <a:bodyPr/>
          <a:lstStyle/>
          <a:p>
            <a:r>
              <a:rPr lang="en-US" dirty="0"/>
              <a:t>Deque is a linear data structure where the insertion and deletion operations are performed from both ends</a:t>
            </a:r>
          </a:p>
          <a:p>
            <a:endParaRPr lang="en-US" dirty="0"/>
          </a:p>
        </p:txBody>
      </p:sp>
      <p:pic>
        <p:nvPicPr>
          <p:cNvPr id="1026" name="Picture 2" descr="Deque (or double-ended queue)">
            <a:extLst>
              <a:ext uri="{FF2B5EF4-FFF2-40B4-BE49-F238E27FC236}">
                <a16:creationId xmlns:a16="http://schemas.microsoft.com/office/drawing/2014/main" id="{FDAD11DD-C9BA-4FF1-81C7-F333ACDF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72" y="3429000"/>
            <a:ext cx="666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3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DABA-073D-4D23-8FA7-81407BD8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deque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63E-D76E-410B-BF7C-BDCE7FFA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deque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restricted queue</a:t>
            </a:r>
          </a:p>
          <a:p>
            <a:r>
              <a:rPr lang="en-US" dirty="0"/>
              <a:t>Output restricted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C84B-F9CB-4CE7-817C-430BAE85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restricted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DFB-A99D-4409-BE8B-85FE4E6C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insertion operation can be performed at only one end, </a:t>
            </a:r>
          </a:p>
          <a:p>
            <a:r>
              <a:rPr lang="en-US" dirty="0"/>
              <a:t>deletion can be performed from both ends.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Deque (or double-ended queue)">
            <a:extLst>
              <a:ext uri="{FF2B5EF4-FFF2-40B4-BE49-F238E27FC236}">
                <a16:creationId xmlns:a16="http://schemas.microsoft.com/office/drawing/2014/main" id="{D051E26B-9FDA-4DB3-969E-800BC1DD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51" y="2951439"/>
            <a:ext cx="8091045" cy="25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2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ABFD-380D-4D67-B4D2-F1D9815C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restricted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7706-4823-4225-9260-B34CE0A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 deletion operation can be performed at only one end, </a:t>
            </a:r>
          </a:p>
          <a:p>
            <a:r>
              <a:rPr lang="en-US" dirty="0"/>
              <a:t>insertion can be performed from both ends.</a:t>
            </a:r>
          </a:p>
        </p:txBody>
      </p:sp>
      <p:pic>
        <p:nvPicPr>
          <p:cNvPr id="3074" name="Picture 2" descr="Deque (or double-ended queue)">
            <a:extLst>
              <a:ext uri="{FF2B5EF4-FFF2-40B4-BE49-F238E27FC236}">
                <a16:creationId xmlns:a16="http://schemas.microsoft.com/office/drawing/2014/main" id="{776D1B6D-51C6-4980-9048-990142C9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562005"/>
            <a:ext cx="7838684" cy="246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9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092-0AD5-4CBA-854C-E433C2F9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performed on deque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0F46-D4B1-4C1C-9CF0-64EF3FF4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at front</a:t>
            </a:r>
          </a:p>
          <a:p>
            <a:r>
              <a:rPr lang="en-US" dirty="0"/>
              <a:t>Insertion at rear</a:t>
            </a:r>
          </a:p>
          <a:p>
            <a:r>
              <a:rPr lang="en-US" dirty="0"/>
              <a:t>Deletion at front</a:t>
            </a:r>
          </a:p>
          <a:p>
            <a:r>
              <a:rPr lang="en-US" dirty="0"/>
              <a:t>Deletion at rear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F110-34A4-4D53-8A95-931288D9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FEEA-741D-49D3-8437-6EB09B06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front item from the deque</a:t>
            </a:r>
          </a:p>
          <a:p>
            <a:r>
              <a:rPr lang="en-US" dirty="0"/>
              <a:t>Get the rear item from the deque</a:t>
            </a:r>
          </a:p>
          <a:p>
            <a:r>
              <a:rPr lang="en-US" dirty="0"/>
              <a:t>Check whether the deque is full or not</a:t>
            </a:r>
          </a:p>
          <a:p>
            <a:r>
              <a:rPr lang="en-US" dirty="0"/>
              <a:t>Checks whether the deque is empty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5669-425B-4418-BD8D-BB2F63AF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Full Queue</a:t>
            </a:r>
          </a:p>
          <a:p>
            <a:r>
              <a:rPr lang="en-US" dirty="0"/>
              <a:t>Check</a:t>
            </a:r>
          </a:p>
          <a:p>
            <a:pPr lvl="1"/>
            <a:r>
              <a:rPr lang="en-US" dirty="0"/>
              <a:t>((front == 0 &amp;&amp; rear == n - 1) </a:t>
            </a:r>
            <a:r>
              <a:rPr lang="en-US" b="1" dirty="0"/>
              <a:t>OR</a:t>
            </a:r>
            <a:r>
              <a:rPr lang="en-US" dirty="0"/>
              <a:t> (front == rear + 1))</a:t>
            </a:r>
          </a:p>
          <a:p>
            <a:pPr marL="457200" lvl="1" indent="0">
              <a:buNone/>
            </a:pPr>
            <a:r>
              <a:rPr lang="en-US" sz="2800" dirty="0"/>
              <a:t>	Return true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dirty="0"/>
              <a:t>Empty Queue</a:t>
            </a:r>
          </a:p>
          <a:p>
            <a:r>
              <a:rPr lang="en-US" dirty="0"/>
              <a:t>Check</a:t>
            </a:r>
          </a:p>
          <a:p>
            <a:pPr lvl="1"/>
            <a:r>
              <a:rPr lang="en-US" dirty="0"/>
              <a:t>Front == -1</a:t>
            </a:r>
          </a:p>
          <a:p>
            <a:pPr marL="914400" lvl="2" indent="0">
              <a:buNone/>
            </a:pPr>
            <a:r>
              <a:rPr lang="en-US" sz="2800" dirty="0"/>
              <a:t>Return true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1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6C2-450B-4B42-8498-A6DF4E3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at the 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3A40-6AA7-46A4-93F9-3EDF3A5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3"/>
            <a:ext cx="10515600" cy="2875721"/>
          </a:xfrm>
        </p:spPr>
        <p:txBody>
          <a:bodyPr>
            <a:normAutofit/>
          </a:bodyPr>
          <a:lstStyle/>
          <a:p>
            <a:r>
              <a:rPr lang="en-US" dirty="0"/>
              <a:t>Check if Full then return</a:t>
            </a:r>
          </a:p>
          <a:p>
            <a:r>
              <a:rPr lang="en-US" dirty="0"/>
              <a:t>if </a:t>
            </a:r>
            <a:r>
              <a:rPr lang="en-US" b="1" dirty="0"/>
              <a:t>front == -1 </a:t>
            </a:r>
            <a:r>
              <a:rPr lang="en-US" dirty="0"/>
              <a:t>then </a:t>
            </a:r>
            <a:r>
              <a:rPr lang="en-US" b="1" dirty="0"/>
              <a:t>front = rear = 0</a:t>
            </a:r>
          </a:p>
          <a:p>
            <a:r>
              <a:rPr lang="en-US" dirty="0"/>
              <a:t>If </a:t>
            </a:r>
            <a:r>
              <a:rPr lang="en-US" b="1" dirty="0"/>
              <a:t>front == 0</a:t>
            </a:r>
            <a:r>
              <a:rPr lang="en-US" dirty="0"/>
              <a:t>, then </a:t>
            </a:r>
            <a:r>
              <a:rPr lang="en-US" b="1" dirty="0"/>
              <a:t>front = n-1 </a:t>
            </a:r>
            <a:r>
              <a:rPr lang="en-US" dirty="0"/>
              <a:t>(last index)</a:t>
            </a:r>
          </a:p>
          <a:p>
            <a:r>
              <a:rPr lang="en-US" dirty="0"/>
              <a:t>Else, </a:t>
            </a:r>
            <a:r>
              <a:rPr lang="en-US" b="1" dirty="0"/>
              <a:t>Front--</a:t>
            </a:r>
            <a:r>
              <a:rPr lang="en-US" dirty="0"/>
              <a:t>.</a:t>
            </a:r>
          </a:p>
          <a:p>
            <a:r>
              <a:rPr lang="en-US" dirty="0"/>
              <a:t>Add the new element into </a:t>
            </a:r>
            <a:r>
              <a:rPr lang="en-US" b="1" dirty="0"/>
              <a:t>array[front]</a:t>
            </a:r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B46A8-8F2E-4DBD-B9E3-83E88016E36D}"/>
              </a:ext>
            </a:extLst>
          </p:cNvPr>
          <p:cNvSpPr/>
          <p:nvPr/>
        </p:nvSpPr>
        <p:spPr>
          <a:xfrm>
            <a:off x="3557381" y="515178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A4FC7C-2BED-4445-85E8-CD1AE6C4FDA7}"/>
              </a:ext>
            </a:extLst>
          </p:cNvPr>
          <p:cNvSpPr/>
          <p:nvPr/>
        </p:nvSpPr>
        <p:spPr>
          <a:xfrm>
            <a:off x="8463169" y="515178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78761F-0434-4ECB-A38A-A56B4619E1C6}"/>
              </a:ext>
            </a:extLst>
          </p:cNvPr>
          <p:cNvSpPr/>
          <p:nvPr/>
        </p:nvSpPr>
        <p:spPr>
          <a:xfrm>
            <a:off x="4796874" y="515178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CDA969-4C1A-4FA0-A681-D489D00BDA19}"/>
              </a:ext>
            </a:extLst>
          </p:cNvPr>
          <p:cNvSpPr/>
          <p:nvPr/>
        </p:nvSpPr>
        <p:spPr>
          <a:xfrm>
            <a:off x="6056243" y="515178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946A99-6989-4652-9FB1-4FD37E08BC83}"/>
              </a:ext>
            </a:extLst>
          </p:cNvPr>
          <p:cNvSpPr/>
          <p:nvPr/>
        </p:nvSpPr>
        <p:spPr>
          <a:xfrm>
            <a:off x="7235686" y="515178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1BDD0B-E0F0-45B7-8AF1-33EC488D185B}"/>
              </a:ext>
            </a:extLst>
          </p:cNvPr>
          <p:cNvSpPr txBox="1"/>
          <p:nvPr/>
        </p:nvSpPr>
        <p:spPr>
          <a:xfrm>
            <a:off x="3703520" y="467556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2A4D1D-B466-4E5E-9D5C-FFE207239437}"/>
              </a:ext>
            </a:extLst>
          </p:cNvPr>
          <p:cNvSpPr txBox="1"/>
          <p:nvPr/>
        </p:nvSpPr>
        <p:spPr>
          <a:xfrm>
            <a:off x="7381825" y="467422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E4E2BA-03E6-4771-9A6B-7D59278DE134}"/>
              </a:ext>
            </a:extLst>
          </p:cNvPr>
          <p:cNvSpPr txBox="1"/>
          <p:nvPr/>
        </p:nvSpPr>
        <p:spPr>
          <a:xfrm>
            <a:off x="6202382" y="467422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514D90-18AC-4421-BCFD-77EB82BEB5BC}"/>
              </a:ext>
            </a:extLst>
          </p:cNvPr>
          <p:cNvSpPr txBox="1"/>
          <p:nvPr/>
        </p:nvSpPr>
        <p:spPr>
          <a:xfrm>
            <a:off x="4938179" y="467422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D034E8-DE83-49D2-B0C8-0C4828ACD5A4}"/>
              </a:ext>
            </a:extLst>
          </p:cNvPr>
          <p:cNvSpPr txBox="1"/>
          <p:nvPr/>
        </p:nvSpPr>
        <p:spPr>
          <a:xfrm>
            <a:off x="8620905" y="467556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0191C-39A8-4013-AE57-970F7597F516}"/>
              </a:ext>
            </a:extLst>
          </p:cNvPr>
          <p:cNvSpPr txBox="1"/>
          <p:nvPr/>
        </p:nvSpPr>
        <p:spPr>
          <a:xfrm>
            <a:off x="4814802" y="580469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29C8A-0093-4F05-A37A-481AC3E539A6}"/>
              </a:ext>
            </a:extLst>
          </p:cNvPr>
          <p:cNvSpPr txBox="1"/>
          <p:nvPr/>
        </p:nvSpPr>
        <p:spPr>
          <a:xfrm>
            <a:off x="8463169" y="5868263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A24E3-BFC3-4832-962A-54489BDF47D3}"/>
              </a:ext>
            </a:extLst>
          </p:cNvPr>
          <p:cNvSpPr/>
          <p:nvPr/>
        </p:nvSpPr>
        <p:spPr>
          <a:xfrm>
            <a:off x="838200" y="3061252"/>
            <a:ext cx="6217920" cy="1179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A920A-4244-4CB2-A718-31896B7D0007}"/>
              </a:ext>
            </a:extLst>
          </p:cNvPr>
          <p:cNvSpPr/>
          <p:nvPr/>
        </p:nvSpPr>
        <p:spPr>
          <a:xfrm>
            <a:off x="838200" y="2531165"/>
            <a:ext cx="6251713" cy="551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10846 0.002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19466 0.000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46 0.00232 L 0.29597 0.0094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0" grpId="0"/>
      <p:bldP spid="51" grpId="0" animBg="1"/>
      <p:bldP spid="51" grpId="1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 is a Deque (or double-ended queue) </vt:lpstr>
      <vt:lpstr>Types of deque </vt:lpstr>
      <vt:lpstr>Input restricted Queue</vt:lpstr>
      <vt:lpstr>Output restricted Queue</vt:lpstr>
      <vt:lpstr>Operations performed on deque </vt:lpstr>
      <vt:lpstr>Additional Operation</vt:lpstr>
      <vt:lpstr>PowerPoint Presentation</vt:lpstr>
      <vt:lpstr>Insertion at the front end</vt:lpstr>
      <vt:lpstr> Insert at the Rear</vt:lpstr>
      <vt:lpstr>Deletion at the front end</vt:lpstr>
      <vt:lpstr>Delete from the Rear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Awais</dc:creator>
  <cp:lastModifiedBy>Muhammad Awais</cp:lastModifiedBy>
  <cp:revision>26</cp:revision>
  <dcterms:created xsi:type="dcterms:W3CDTF">2023-11-09T09:48:16Z</dcterms:created>
  <dcterms:modified xsi:type="dcterms:W3CDTF">2023-11-09T13:39:55Z</dcterms:modified>
</cp:coreProperties>
</file>