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3" r:id="rId5"/>
    <p:sldId id="264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05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8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9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9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7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7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9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8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4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0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6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1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736D5-3D38-EC9D-2D23-E4E845A17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642" y="464807"/>
            <a:ext cx="3057379" cy="2057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Stack using Queue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86CE3-CBD3-D025-ACA9-1A259C6FF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466" y="2987014"/>
            <a:ext cx="2991729" cy="2057400"/>
          </a:xfrm>
        </p:spPr>
        <p:txBody>
          <a:bodyPr>
            <a:no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Stacks follow the Last-In-First-Out (LIFO) principle.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While queues follow the First-In-First-Out (FIFO) principle.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Stacks and queues are fundamental data structures used in computer science and programming While these data structures serve distinct purposes, there are situations where you may need to implement a stack using a queue.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75B98-9ED8-8789-A064-26C249286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272541"/>
            <a:ext cx="6096000" cy="431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14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B1DF-8F9C-9426-F9F8-A798A28F7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424068"/>
            <a:ext cx="8115300" cy="988829"/>
          </a:xfrm>
        </p:spPr>
        <p:txBody>
          <a:bodyPr/>
          <a:lstStyle/>
          <a:p>
            <a:pPr algn="l"/>
            <a:r>
              <a:rPr lang="en-US" dirty="0"/>
              <a:t>Reasons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4B8DB-7B14-B890-4DA2-9ACEB50BE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1630017"/>
            <a:ext cx="8115300" cy="454218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Efficiency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Space Optimization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Simplicity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Learning and Teaching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Implementing a stack using a queue is efficient, memory-saving, and simplifies code by leveraging the queue's efficient operations, saving space, and reducing complexity. Moreover, it serves as a valuable learning tool to understand data structure relationships and manipulation techniques.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00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C386-7A17-CFF3-3783-A373BF24B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8350" y="410816"/>
            <a:ext cx="8115300" cy="816551"/>
          </a:xfrm>
        </p:spPr>
        <p:txBody>
          <a:bodyPr/>
          <a:lstStyle/>
          <a:p>
            <a:pPr algn="l"/>
            <a:r>
              <a:rPr lang="en-US" dirty="0"/>
              <a:t>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E28E5-0FE7-02B1-EEFF-5D7EA7369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1351722"/>
            <a:ext cx="8115300" cy="482047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Expression Evaluation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Backtracking Algorithms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Resource Management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Undo/Redo Functionality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Algorithm Design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Stack using a queue has a wide range of practical applications. It is instrumental in scenarios such as expression evaluation, backtracking algorithms, resource management, undo/redo functionality, and algorithm design. This versatile approach allows for efficient problem-solving and enhanced functionality in various software and system development contexts.</a:t>
            </a:r>
          </a:p>
        </p:txBody>
      </p:sp>
    </p:spTree>
    <p:extLst>
      <p:ext uri="{BB962C8B-B14F-4D97-AF65-F5344CB8AC3E}">
        <p14:creationId xmlns:p14="http://schemas.microsoft.com/office/powerpoint/2010/main" val="289150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20CC-4281-B18B-B850-8AB862AA3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66056"/>
            <a:ext cx="9486900" cy="896257"/>
          </a:xfrm>
        </p:spPr>
        <p:txBody>
          <a:bodyPr/>
          <a:lstStyle/>
          <a:p>
            <a:r>
              <a:rPr lang="en-US" dirty="0"/>
              <a:t>Approaches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B0E24-6870-6BC3-77AD-4984D37E7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11086"/>
            <a:ext cx="9486901" cy="456111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Making a push operation costly</a:t>
            </a:r>
          </a:p>
          <a:p>
            <a:r>
              <a:rPr lang="en-US" b="0" dirty="0">
                <a:solidFill>
                  <a:srgbClr val="273239"/>
                </a:solidFill>
                <a:effectLst/>
                <a:latin typeface="Nunito" pitchFamily="2" charset="0"/>
              </a:rPr>
              <a:t>The idea is to keep newly entered element at the front of</a:t>
            </a:r>
            <a:r>
              <a:rPr lang="en-US" b="1" dirty="0">
                <a:solidFill>
                  <a:srgbClr val="273239"/>
                </a:solidFill>
                <a:effectLst/>
                <a:latin typeface="Nunito" pitchFamily="2" charset="0"/>
              </a:rPr>
              <a:t> ‘q1’</a:t>
            </a:r>
            <a:r>
              <a:rPr lang="en-US" b="0" dirty="0">
                <a:solidFill>
                  <a:srgbClr val="273239"/>
                </a:solidFill>
                <a:effectLst/>
                <a:latin typeface="Nunito" pitchFamily="2" charset="0"/>
              </a:rPr>
              <a:t> so that pop operation dequeues from</a:t>
            </a:r>
            <a:r>
              <a:rPr lang="en-US" b="1" dirty="0">
                <a:solidFill>
                  <a:srgbClr val="273239"/>
                </a:solidFill>
                <a:effectLst/>
                <a:latin typeface="Nunito" pitchFamily="2" charset="0"/>
              </a:rPr>
              <a:t> ‘q1’</a:t>
            </a:r>
            <a:r>
              <a:rPr lang="en-US" b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  <a:r>
              <a:rPr lang="en-US" b="1" dirty="0">
                <a:solidFill>
                  <a:srgbClr val="273239"/>
                </a:solidFill>
                <a:effectLst/>
                <a:latin typeface="Nunito" pitchFamily="2" charset="0"/>
              </a:rPr>
              <a:t> ‘q2’</a:t>
            </a:r>
            <a:r>
              <a:rPr lang="en-US" b="0" dirty="0">
                <a:solidFill>
                  <a:srgbClr val="273239"/>
                </a:solidFill>
                <a:effectLst/>
                <a:latin typeface="Nunito" pitchFamily="2" charset="0"/>
              </a:rPr>
              <a:t> is used to put every new element in front of </a:t>
            </a:r>
            <a:r>
              <a:rPr lang="en-US" b="1" dirty="0">
                <a:solidFill>
                  <a:srgbClr val="273239"/>
                </a:solidFill>
                <a:effectLst/>
                <a:latin typeface="Nunito" pitchFamily="2" charset="0"/>
              </a:rPr>
              <a:t>‘q1’</a:t>
            </a:r>
            <a:r>
              <a:rPr lang="en-US" b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Push Algorithm</a:t>
            </a:r>
            <a:endParaRPr lang="en-US" i="0" dirty="0">
              <a:solidFill>
                <a:srgbClr val="273239"/>
              </a:solidFill>
              <a:latin typeface="Nunito" pitchFamily="2" charset="0"/>
            </a:endParaRPr>
          </a:p>
          <a:p>
            <a:pPr lvl="1"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Consider two queues, i.e., Q1 and Q2, and the element to be inserted in the queue is x.</a:t>
            </a:r>
          </a:p>
          <a:p>
            <a:pPr lvl="1"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if Q1.isEmpty() then</a:t>
            </a:r>
          </a:p>
          <a:p>
            <a:pPr lvl="1"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Q1.enqueue(x);</a:t>
            </a:r>
          </a:p>
          <a:p>
            <a:pPr lvl="1"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Else</a:t>
            </a:r>
          </a:p>
          <a:p>
            <a:pPr lvl="1"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size:= Q1.size();</a:t>
            </a:r>
          </a:p>
        </p:txBody>
      </p:sp>
    </p:spTree>
    <p:extLst>
      <p:ext uri="{BB962C8B-B14F-4D97-AF65-F5344CB8AC3E}">
        <p14:creationId xmlns:p14="http://schemas.microsoft.com/office/powerpoint/2010/main" val="404036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6ABBF-BD23-AA43-B6A4-A2126C04F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508000"/>
            <a:ext cx="9486901" cy="5664201"/>
          </a:xfrm>
        </p:spPr>
        <p:txBody>
          <a:bodyPr>
            <a:normAutofit/>
          </a:bodyPr>
          <a:lstStyle/>
          <a:p>
            <a:pPr lvl="1" algn="just"/>
            <a:r>
              <a:rPr lang="en-US" sz="2200" b="0" i="0" dirty="0">
                <a:solidFill>
                  <a:srgbClr val="333333"/>
                </a:solidFill>
                <a:effectLst/>
                <a:latin typeface="inter-regular"/>
              </a:rPr>
              <a:t>for i=0…size do</a:t>
            </a:r>
          </a:p>
          <a:p>
            <a:pPr lvl="1" algn="just"/>
            <a:r>
              <a:rPr lang="en-US" sz="2200" b="0" i="0" dirty="0">
                <a:solidFill>
                  <a:srgbClr val="333333"/>
                </a:solidFill>
                <a:effectLst/>
                <a:latin typeface="inter-regular"/>
              </a:rPr>
              <a:t>Q2.enqueue(Q1.dequeue());</a:t>
            </a:r>
          </a:p>
          <a:p>
            <a:pPr lvl="1" algn="just"/>
            <a:r>
              <a:rPr lang="en-US" sz="2200" b="0" i="0" dirty="0">
                <a:solidFill>
                  <a:srgbClr val="333333"/>
                </a:solidFill>
                <a:effectLst/>
                <a:latin typeface="inter-regular"/>
              </a:rPr>
              <a:t>end</a:t>
            </a:r>
          </a:p>
          <a:p>
            <a:pPr lvl="1" algn="just"/>
            <a:r>
              <a:rPr lang="en-US" sz="2200" b="0" i="0" dirty="0">
                <a:solidFill>
                  <a:srgbClr val="333333"/>
                </a:solidFill>
                <a:effectLst/>
                <a:latin typeface="inter-regular"/>
              </a:rPr>
              <a:t>Q1.enqueue(x);</a:t>
            </a:r>
          </a:p>
          <a:p>
            <a:pPr lvl="1" algn="just"/>
            <a:r>
              <a:rPr lang="en-US" sz="2200" b="0" i="0" dirty="0">
                <a:solidFill>
                  <a:srgbClr val="333333"/>
                </a:solidFill>
                <a:effectLst/>
                <a:latin typeface="inter-regular"/>
              </a:rPr>
              <a:t>for j=0….size do</a:t>
            </a:r>
          </a:p>
          <a:p>
            <a:pPr lvl="1" algn="just"/>
            <a:r>
              <a:rPr lang="en-US" sz="2200" b="0" i="0" dirty="0">
                <a:solidFill>
                  <a:srgbClr val="333333"/>
                </a:solidFill>
                <a:effectLst/>
                <a:latin typeface="inter-regular"/>
              </a:rPr>
              <a:t>Q1.enqueue(Q2.dequeue());</a:t>
            </a:r>
          </a:p>
          <a:p>
            <a:pPr lvl="1" algn="just"/>
            <a:r>
              <a:rPr lang="en-US" sz="2200" b="0" i="0" dirty="0">
                <a:solidFill>
                  <a:srgbClr val="333333"/>
                </a:solidFill>
                <a:effectLst/>
                <a:latin typeface="inter-regular"/>
              </a:rPr>
              <a:t>end</a:t>
            </a:r>
          </a:p>
          <a:p>
            <a:r>
              <a:rPr lang="en-US" sz="2200" b="1" i="0" dirty="0">
                <a:solidFill>
                  <a:srgbClr val="333333"/>
                </a:solidFill>
                <a:effectLst/>
                <a:latin typeface="inter-bold"/>
              </a:rPr>
              <a:t>Pop Algorithm</a:t>
            </a:r>
          </a:p>
          <a:p>
            <a:pPr lvl="1" algn="just"/>
            <a:r>
              <a:rPr lang="en-US" sz="2200" b="0" i="0" dirty="0">
                <a:solidFill>
                  <a:srgbClr val="333333"/>
                </a:solidFill>
                <a:effectLst/>
                <a:latin typeface="inter-regular"/>
              </a:rPr>
              <a:t>Consider two queues, i.e., Q1 and Q2, and we want to remove the element from the front of the queue.</a:t>
            </a:r>
          </a:p>
          <a:p>
            <a:pPr lvl="1" algn="just"/>
            <a:r>
              <a:rPr lang="en-US" sz="2200" b="0" i="0" dirty="0">
                <a:solidFill>
                  <a:srgbClr val="333333"/>
                </a:solidFill>
                <a:effectLst/>
                <a:latin typeface="inter-regular"/>
              </a:rPr>
              <a:t>item:= Q1.dequeue();</a:t>
            </a:r>
          </a:p>
          <a:p>
            <a:pPr lvl="1" algn="just"/>
            <a:r>
              <a:rPr lang="en-US" sz="2200" b="0" i="0" dirty="0">
                <a:solidFill>
                  <a:srgbClr val="333333"/>
                </a:solidFill>
                <a:effectLst/>
                <a:latin typeface="inter-regular"/>
              </a:rPr>
              <a:t>return item;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97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62EC0-732A-541C-1175-7FCECEB86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490330"/>
            <a:ext cx="9486901" cy="5681871"/>
          </a:xfrm>
        </p:spPr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erdana"/>
              </a:rPr>
              <a:t>Making pop operation costly</a:t>
            </a:r>
          </a:p>
          <a:p>
            <a:pPr lvl="1"/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The new element is always enqueued to </a:t>
            </a:r>
            <a:r>
              <a:rPr lang="en-US" b="1" i="1" dirty="0">
                <a:solidFill>
                  <a:srgbClr val="273239"/>
                </a:solidFill>
                <a:effectLst/>
                <a:latin typeface="Nunito" pitchFamily="2" charset="0"/>
              </a:rPr>
              <a:t>q1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. In </a:t>
            </a:r>
            <a:r>
              <a:rPr lang="en-US" b="1" i="1" dirty="0">
                <a:solidFill>
                  <a:srgbClr val="273239"/>
                </a:solidFill>
                <a:effectLst/>
                <a:latin typeface="Nunito" pitchFamily="2" charset="0"/>
              </a:rPr>
              <a:t>pop()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 operation, if </a:t>
            </a:r>
            <a:r>
              <a:rPr lang="en-US" b="1" i="1" dirty="0">
                <a:solidFill>
                  <a:srgbClr val="273239"/>
                </a:solidFill>
                <a:effectLst/>
                <a:latin typeface="Nunito" pitchFamily="2" charset="0"/>
              </a:rPr>
              <a:t>q2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is empty then all the elements except the last, are moved to </a:t>
            </a:r>
            <a:r>
              <a:rPr lang="en-US" b="1" i="1" dirty="0">
                <a:solidFill>
                  <a:srgbClr val="273239"/>
                </a:solidFill>
                <a:effectLst/>
                <a:latin typeface="Nunito" pitchFamily="2" charset="0"/>
              </a:rPr>
              <a:t>q2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. Finally, the last element is dequeued from </a:t>
            </a:r>
            <a:r>
              <a:rPr lang="en-US" b="1" i="1" dirty="0">
                <a:solidFill>
                  <a:srgbClr val="273239"/>
                </a:solidFill>
                <a:effectLst/>
                <a:latin typeface="Nunito" pitchFamily="2" charset="0"/>
              </a:rPr>
              <a:t>q1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 and returned.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Push Algorithm</a:t>
            </a:r>
            <a:endParaRPr lang="en-US" i="1" dirty="0">
              <a:solidFill>
                <a:srgbClr val="273239"/>
              </a:solidFill>
              <a:latin typeface="Nunito" pitchFamily="2" charset="0"/>
            </a:endParaRPr>
          </a:p>
          <a:p>
            <a:pPr lvl="1"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Consider two queues, i.e., Q1 and Q2, and the element to be inserted in the queue is x.</a:t>
            </a:r>
          </a:p>
          <a:p>
            <a:pPr lvl="1"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element= Q1.enqueue(x);</a:t>
            </a:r>
          </a:p>
          <a:p>
            <a:pPr lvl="1"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return element;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Pop Algorithm</a:t>
            </a:r>
            <a:endParaRPr lang="en-US" b="1" i="1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Consider two queues, i.e., Q1 and Q2, and we want to remove an element from the queue.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if  !Q1.isEmpty() then</a:t>
            </a:r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size:= Q1.size();</a:t>
            </a:r>
          </a:p>
        </p:txBody>
      </p:sp>
    </p:spTree>
    <p:extLst>
      <p:ext uri="{BB962C8B-B14F-4D97-AF65-F5344CB8AC3E}">
        <p14:creationId xmlns:p14="http://schemas.microsoft.com/office/powerpoint/2010/main" val="2970229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03FE9-2184-FF38-A04C-0526CA80A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74057"/>
            <a:ext cx="9486901" cy="5098144"/>
          </a:xfrm>
        </p:spPr>
        <p:txBody>
          <a:bodyPr/>
          <a:lstStyle/>
          <a:p>
            <a:pPr lvl="1" algn="just"/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for i=0…size-1 do</a:t>
            </a:r>
          </a:p>
          <a:p>
            <a:pPr lvl="1" algn="just"/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Q2.enqueue(Q1.dequeue());</a:t>
            </a:r>
          </a:p>
          <a:p>
            <a:pPr lvl="1" algn="just"/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end</a:t>
            </a:r>
          </a:p>
          <a:p>
            <a:pPr lvl="1" algn="just"/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int item = Q1.dequeue();</a:t>
            </a:r>
          </a:p>
          <a:p>
            <a:pPr lvl="1" algn="just"/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for j=0…size-1 do</a:t>
            </a:r>
          </a:p>
          <a:p>
            <a:pPr lvl="1" algn="just"/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Q1.enqueue(Q2.dequeue());</a:t>
            </a:r>
          </a:p>
          <a:p>
            <a:pPr lvl="1" algn="just"/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31200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509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erdana</vt:lpstr>
      <vt:lpstr>Gill Sans MT</vt:lpstr>
      <vt:lpstr>Goudy Old Style</vt:lpstr>
      <vt:lpstr>inter-bold</vt:lpstr>
      <vt:lpstr>inter-regular</vt:lpstr>
      <vt:lpstr>Nunito</vt:lpstr>
      <vt:lpstr>ClassicFrameVTI</vt:lpstr>
      <vt:lpstr>Stack using Queue</vt:lpstr>
      <vt:lpstr>Reasons</vt:lpstr>
      <vt:lpstr>Application</vt:lpstr>
      <vt:lpstr>Approaches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using Queue</dc:title>
  <dc:creator>QAMAR IJAZ</dc:creator>
  <cp:lastModifiedBy>QAMAR IJAZ</cp:lastModifiedBy>
  <cp:revision>2</cp:revision>
  <dcterms:created xsi:type="dcterms:W3CDTF">2023-11-09T14:58:33Z</dcterms:created>
  <dcterms:modified xsi:type="dcterms:W3CDTF">2023-11-09T16:38:17Z</dcterms:modified>
</cp:coreProperties>
</file>