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268" r:id="rId6"/>
    <p:sldId id="303" r:id="rId7"/>
    <p:sldId id="262" r:id="rId8"/>
    <p:sldId id="263" r:id="rId9"/>
    <p:sldId id="266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8A3-924B-4922-8301-627343480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92AFB-A307-4812-A556-C0AE2634A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AA8C-1811-49A9-BF6B-A0DA0660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CC5F-BB0E-4F01-A00F-9E34BF40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DD08-A40B-484C-BFF4-A173A087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E717-490E-4F71-9D2D-36F26BCE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DDD4C-67B5-4154-8449-9491E1A2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4488-FE0A-43D0-BBDC-77AF870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F001-0554-4A98-8FAB-C26F6FAE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FAE7-5C2A-46C5-A62D-486F9218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7F3F-4AE7-4838-8FF0-DDF90B2F7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9D0D2-6722-4D64-9C23-F95499ED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6128-CE9E-4D1B-82FE-AD8EC9A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4274-E2BB-4F05-83BB-DAD91DAD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C018-88E3-4F42-9C55-8D073772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6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EC67-0687-406E-862F-1ED5D4E8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EE85-05AF-4B25-966C-09C93ACE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DD66-140E-4877-A13A-55D0BBBF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32B-AFBC-4757-BB78-F2F7F115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55F1-9AAB-4E1A-8C76-8C228950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A1B4-0C05-47F6-B382-76E56953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FC8-5159-4F90-B803-63833B6F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2EAA2-8BC0-4F2A-8363-A516EEC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18C6-0DD4-456D-A1EA-87733736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0F8E-412C-4DBE-9344-6AF478AD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84AA-9106-4C19-8FE4-5AF8B249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BFA2-3ED5-4DD2-8AB1-4E1A689EA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B569-A77F-4B86-97C9-80308140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20CB-B6B2-4D71-92C4-E8952B05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9FD8C-ED92-4068-A311-6812C818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5CFE-7C6A-49E7-90A1-6D191C8B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56C-EE43-4220-BDD2-A558CEE7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2136-E3BD-46BC-A30D-1DEB937D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B1A6C-88C1-4817-95E7-A5A71CAEA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65C59-8FB2-4016-AE04-BF3582C55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BE6C-D149-4F61-9627-9D076A14F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73AA-2C95-4368-A1A4-AAB2B382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C0A09-4A38-4AFD-B742-95C3AA97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6CBAC-E3E0-4393-B5F0-45DDD28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D42-796B-46BA-973C-E550978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9B7B2-F8D6-4990-9A4D-D0D987BE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41E7-906C-44BB-80FF-94CFAE15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B3F4B-43E8-48EF-8D69-6100982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637CE-F5CC-495E-ABF1-D7D6B456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9AB68-2EF0-47D4-AD83-C341F0E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BD07-3E53-484E-BD70-2FDFE020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0DB3-313C-424B-BAD3-64DB0B3C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4896-1FB5-4C79-BE0E-2AC86739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E7452-E009-4503-BB4A-DEB54DB1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4E71-AA62-47E9-9003-EA1D19F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7DBD-5620-48AD-9974-7B7FACBF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6D4B-C901-490A-896B-2198BE1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2099-D5ED-4A2B-AB89-EB9BAEB6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57C52-E6C3-4A0E-9045-5043BEAF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3991-2E1F-4A4B-AC00-2ADDC73C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A20F-E146-421F-A87D-C71B6E42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39FA8-1A09-489C-A13A-7D7B8BCC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EFE8-83F7-4897-9973-FFDEFE0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F547E-438B-49D2-A43D-997A6381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5096-5EC6-41AD-B6F0-7717A1D2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ED7A-7E0F-4ED9-88CA-FD2487225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80E8-A0EB-4F0F-A218-3C665E1699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1794-F968-45B6-8C58-9AF82745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AC04-873E-4A8C-BF13-D0027BE1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9FBD-CED6-4D19-8E50-D8BC0C10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5F1A-3EDD-4301-B40C-8B8B43DA6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7E989-770F-40F8-A150-321F43328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en-US" dirty="0" err="1"/>
              <a:t>Eequeue</a:t>
            </a:r>
            <a:r>
              <a:rPr lang="en-US" dirty="0"/>
              <a:t> Function using </a:t>
            </a:r>
            <a:r>
              <a:rPr lang="en-US" dirty="0" err="1"/>
              <a:t>linkedlist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48838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void enqueue(int x) {</a:t>
            </a:r>
          </a:p>
          <a:p>
            <a:r>
              <a:rPr lang="en-US" dirty="0"/>
              <a:t>    Node* </a:t>
            </a:r>
            <a:r>
              <a:rPr lang="en-US" dirty="0" err="1"/>
              <a:t>newnode</a:t>
            </a:r>
            <a:r>
              <a:rPr lang="en-US" dirty="0"/>
              <a:t> = new Node;</a:t>
            </a:r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-&gt;data = x;</a:t>
            </a:r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r>
              <a:rPr lang="en-US" dirty="0"/>
              <a:t>    if (rear == NULL) {</a:t>
            </a:r>
          </a:p>
          <a:p>
            <a:r>
              <a:rPr lang="en-US" dirty="0"/>
              <a:t>        front = rear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rear-&gt;next = front;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rear-&gt;next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rear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rear-&gt;next = front;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8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Dequeue function using </a:t>
            </a:r>
            <a:r>
              <a:rPr lang="en-US" dirty="0" err="1"/>
              <a:t>linkedlist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dequeue() {</a:t>
            </a:r>
          </a:p>
          <a:p>
            <a:r>
              <a:rPr lang="en-US" dirty="0"/>
              <a:t>    Node* temp = front;</a:t>
            </a:r>
          </a:p>
          <a:p>
            <a:r>
              <a:rPr lang="en-US" dirty="0"/>
              <a:t>    if (front == NULL &amp;&amp; rear == NULL)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"\nQueue is empty";</a:t>
            </a:r>
          </a:p>
          <a:p>
            <a:r>
              <a:rPr lang="en-US" dirty="0"/>
              <a:t>    } else if (front == rear) {</a:t>
            </a:r>
          </a:p>
          <a:p>
            <a:r>
              <a:rPr lang="en-US" dirty="0"/>
              <a:t>        front = rear = NULL;</a:t>
            </a:r>
          </a:p>
          <a:p>
            <a:r>
              <a:rPr lang="en-US" dirty="0"/>
              <a:t>        delete temp;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front = front-&gt;next;</a:t>
            </a:r>
          </a:p>
          <a:p>
            <a:r>
              <a:rPr lang="en-US" dirty="0"/>
              <a:t>        rear-&gt;next = front;</a:t>
            </a:r>
          </a:p>
          <a:p>
            <a:r>
              <a:rPr lang="en-US" dirty="0"/>
              <a:t>        delete temp;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07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Circular Queue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940408"/>
          </a:xfrm>
        </p:spPr>
        <p:txBody>
          <a:bodyPr/>
          <a:lstStyle/>
          <a:p>
            <a:r>
              <a:rPr lang="en-US" dirty="0"/>
              <a:t>Memory management</a:t>
            </a:r>
          </a:p>
          <a:p>
            <a:r>
              <a:rPr lang="en-US" dirty="0"/>
              <a:t> CPU Scheduling</a:t>
            </a:r>
          </a:p>
          <a:p>
            <a:r>
              <a:rPr lang="en-US" dirty="0"/>
              <a:t>Traffic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Circular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216" y="2316571"/>
            <a:ext cx="6158948" cy="32865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circular queue based on the</a:t>
            </a:r>
            <a:r>
              <a:rPr lang="en-US" dirty="0">
                <a:solidFill>
                  <a:srgbClr val="FF0000"/>
                </a:solidFill>
              </a:rPr>
              <a:t> FIFO </a:t>
            </a:r>
            <a:r>
              <a:rPr lang="en-US" dirty="0"/>
              <a:t>(First In First Out) principle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/>
              <a:t> position is </a:t>
            </a:r>
            <a:r>
              <a:rPr lang="en-US" dirty="0">
                <a:solidFill>
                  <a:srgbClr val="002060"/>
                </a:solidFill>
              </a:rPr>
              <a:t>connected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/>
              <a:t>position</a:t>
            </a:r>
          </a:p>
          <a:p>
            <a:endParaRPr lang="en-US" dirty="0"/>
          </a:p>
          <a:p>
            <a:r>
              <a:rPr lang="en-US" dirty="0"/>
              <a:t>It is also known as a </a:t>
            </a:r>
            <a:r>
              <a:rPr lang="en-US" b="1" i="1" dirty="0">
                <a:solidFill>
                  <a:srgbClr val="FF0000"/>
                </a:solidFill>
              </a:rPr>
              <a:t>Ring Buffer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ircular increment in circular queue">
            <a:extLst>
              <a:ext uri="{FF2B5EF4-FFF2-40B4-BE49-F238E27FC236}">
                <a16:creationId xmlns:a16="http://schemas.microsoft.com/office/drawing/2014/main" id="{8115E23C-681F-4CE5-8649-CEFF20A8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89" y="1254891"/>
            <a:ext cx="4666711" cy="46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A87E-EBC7-406D-9235-32D952BE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circular queue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66B5-4D60-41A9-8E4C-60FD0315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83" y="1690688"/>
            <a:ext cx="10179518" cy="4614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rear reaches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position</a:t>
            </a:r>
            <a:r>
              <a:rPr lang="en-US" dirty="0">
                <a:solidFill>
                  <a:srgbClr val="FF0000"/>
                </a:solidFill>
              </a:rPr>
              <a:t> vacant </a:t>
            </a:r>
            <a:r>
              <a:rPr lang="en-US" dirty="0"/>
              <a:t>spaces in the </a:t>
            </a:r>
            <a:r>
              <a:rPr lang="en-US" dirty="0">
                <a:solidFill>
                  <a:srgbClr val="FF0000"/>
                </a:solidFill>
              </a:rPr>
              <a:t>beginning </a:t>
            </a:r>
            <a:r>
              <a:rPr lang="en-US" dirty="0"/>
              <a:t>cannot be utilized. </a:t>
            </a:r>
          </a:p>
          <a:p>
            <a:endParaRPr lang="en-US" dirty="0"/>
          </a:p>
        </p:txBody>
      </p:sp>
      <p:sp>
        <p:nvSpPr>
          <p:cNvPr id="7" name="AutoShape 4" descr="https://files.codingninjas.in/article_images/custom-upload-1674509523.webp"/>
          <p:cNvSpPr>
            <a:spLocks noChangeAspect="1" noChangeArrowheads="1"/>
          </p:cNvSpPr>
          <p:nvPr/>
        </p:nvSpPr>
        <p:spPr bwMode="auto">
          <a:xfrm>
            <a:off x="307975" y="-9855"/>
            <a:ext cx="304800" cy="3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files.codingninjas.in/article_images/custom-upload-1674509523.webp"/>
          <p:cNvSpPr>
            <a:spLocks noChangeAspect="1" noChangeArrowheads="1"/>
          </p:cNvSpPr>
          <p:nvPr/>
        </p:nvSpPr>
        <p:spPr bwMode="auto">
          <a:xfrm>
            <a:off x="2022475" y="16906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files.codingninjas.in/article_images/custom-upload-1674509523.webp"/>
          <p:cNvSpPr>
            <a:spLocks noChangeAspect="1" noChangeArrowheads="1"/>
          </p:cNvSpPr>
          <p:nvPr/>
        </p:nvSpPr>
        <p:spPr bwMode="auto">
          <a:xfrm>
            <a:off x="4708525" y="28638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https://files.codingninjas.in/article_images/custom-upload-1674509523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https://files.codingninjas.in/article_images/custom-upload-167450952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ource image">
            <a:extLst>
              <a:ext uri="{FF2B5EF4-FFF2-40B4-BE49-F238E27FC236}">
                <a16:creationId xmlns:a16="http://schemas.microsoft.com/office/drawing/2014/main" id="{FE9D640D-F661-4C41-BC1D-995748BB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90" y="2863850"/>
            <a:ext cx="6427304" cy="339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2052"/>
            <a:ext cx="11287125" cy="4002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enQueue</a:t>
            </a:r>
            <a:r>
              <a:rPr lang="en-US" b="1" dirty="0"/>
              <a:t>(value):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the new value in the Queue </a:t>
            </a:r>
          </a:p>
          <a:p>
            <a:pPr marL="457200" lvl="1" indent="0">
              <a:buNone/>
            </a:pPr>
            <a:r>
              <a:rPr lang="en-US" dirty="0"/>
              <a:t>from the </a:t>
            </a:r>
            <a:r>
              <a:rPr lang="en-US" dirty="0">
                <a:solidFill>
                  <a:srgbClr val="FF0000"/>
                </a:solidFill>
              </a:rPr>
              <a:t>rear end.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deQueue</a:t>
            </a:r>
            <a:r>
              <a:rPr lang="en-US" b="1" dirty="0"/>
              <a:t>():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/>
              <a:t> an element from the Queue</a:t>
            </a:r>
          </a:p>
          <a:p>
            <a:pPr marL="457200" lvl="1" indent="0">
              <a:buNone/>
            </a:pP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front end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074" name="Picture 2" descr="https://files.codingninjas.in/article_images/advantages-of-circular-queue-over-linear-queue-6-1674054204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4" y="1878806"/>
            <a:ext cx="5116786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isFull</a:t>
            </a:r>
            <a:r>
              <a:rPr lang="en-US" dirty="0"/>
              <a:t> &amp; </a:t>
            </a:r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isFULL</a:t>
            </a:r>
            <a:r>
              <a:rPr lang="en-US" b="1" dirty="0"/>
              <a:t> function: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 ((rear + 1) % N == front) {</a:t>
            </a:r>
          </a:p>
          <a:p>
            <a:pPr marL="457200" lvl="1" indent="0">
              <a:buNone/>
            </a:pPr>
            <a:r>
              <a:rPr lang="en-US" dirty="0"/>
              <a:t>        cout &lt;&lt; "</a:t>
            </a:r>
            <a:r>
              <a:rPr lang="en-US" dirty="0">
                <a:solidFill>
                  <a:srgbClr val="FF0000"/>
                </a:solidFill>
              </a:rPr>
              <a:t>Queue is full</a:t>
            </a:r>
            <a:r>
              <a:rPr lang="en-US" dirty="0"/>
              <a:t>"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isEmpty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(front == -1 &amp;&amp; rear == -1) {</a:t>
            </a:r>
          </a:p>
          <a:p>
            <a:pPr marL="0" indent="0">
              <a:buNone/>
            </a:pPr>
            <a:r>
              <a:rPr lang="en-US" dirty="0"/>
              <a:t>        cout &lt;&lt; "</a:t>
            </a:r>
            <a:r>
              <a:rPr lang="en-US" sz="2400" dirty="0">
                <a:solidFill>
                  <a:srgbClr val="FF0000"/>
                </a:solidFill>
              </a:rPr>
              <a:t>Queue is empty</a:t>
            </a:r>
            <a:r>
              <a:rPr lang="en-US" dirty="0"/>
              <a:t>" ;</a:t>
            </a:r>
          </a:p>
        </p:txBody>
      </p:sp>
    </p:spTree>
    <p:extLst>
      <p:ext uri="{BB962C8B-B14F-4D97-AF65-F5344CB8AC3E}">
        <p14:creationId xmlns:p14="http://schemas.microsoft.com/office/powerpoint/2010/main" val="4736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A87E-EBC7-406D-9235-32D952BE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was circular queue introduced?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66B5-4D60-41A9-8E4C-60FD0315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rear reaches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position vacant spaces in the beginning cannot be utilized. </a:t>
            </a:r>
          </a:p>
          <a:p>
            <a:endParaRPr lang="en-US" dirty="0"/>
          </a:p>
        </p:txBody>
      </p:sp>
      <p:pic>
        <p:nvPicPr>
          <p:cNvPr id="4" name="Picture 4" descr="demonstrate how we cannot add element even after removing some element from the queue">
            <a:extLst>
              <a:ext uri="{FF2B5EF4-FFF2-40B4-BE49-F238E27FC236}">
                <a16:creationId xmlns:a16="http://schemas.microsoft.com/office/drawing/2014/main" id="{C7E025EA-E120-4F74-816B-9B2EBF7EE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8"/>
          <a:stretch/>
        </p:blipFill>
        <p:spPr bwMode="auto">
          <a:xfrm>
            <a:off x="3905219" y="2589801"/>
            <a:ext cx="4381562" cy="34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15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087"/>
            <a:ext cx="10515600" cy="25709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isFull</a:t>
            </a:r>
            <a:r>
              <a:rPr lang="en-US" dirty="0"/>
              <a:t> then return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 (front &amp;&amp; rear == -1)  then front = rear = 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else rear = (rear + 1) % 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queue[rear] = 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AE705E-DA93-4F5C-9B97-35505B999500}"/>
              </a:ext>
            </a:extLst>
          </p:cNvPr>
          <p:cNvSpPr/>
          <p:nvPr/>
        </p:nvSpPr>
        <p:spPr>
          <a:xfrm>
            <a:off x="3292338" y="491789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994131-946A-47A7-8DC7-738A83EE771C}"/>
              </a:ext>
            </a:extLst>
          </p:cNvPr>
          <p:cNvSpPr/>
          <p:nvPr/>
        </p:nvSpPr>
        <p:spPr>
          <a:xfrm>
            <a:off x="8198126" y="491789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38131F-50C2-48E9-A5FA-A89679EACB32}"/>
              </a:ext>
            </a:extLst>
          </p:cNvPr>
          <p:cNvSpPr/>
          <p:nvPr/>
        </p:nvSpPr>
        <p:spPr>
          <a:xfrm>
            <a:off x="4531831" y="491789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A8F2CB-77A1-4B50-863D-17B96D78484E}"/>
              </a:ext>
            </a:extLst>
          </p:cNvPr>
          <p:cNvSpPr/>
          <p:nvPr/>
        </p:nvSpPr>
        <p:spPr>
          <a:xfrm>
            <a:off x="5791200" y="491789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4B3575-7758-471B-8575-7C4EE839FAE8}"/>
              </a:ext>
            </a:extLst>
          </p:cNvPr>
          <p:cNvSpPr/>
          <p:nvPr/>
        </p:nvSpPr>
        <p:spPr>
          <a:xfrm>
            <a:off x="6970643" y="4917899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4A534-5C91-402A-9C6B-4185765AF901}"/>
              </a:ext>
            </a:extLst>
          </p:cNvPr>
          <p:cNvSpPr txBox="1"/>
          <p:nvPr/>
        </p:nvSpPr>
        <p:spPr>
          <a:xfrm>
            <a:off x="3438477" y="444168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D31129-01DB-4799-AF65-52A0E4D9D275}"/>
              </a:ext>
            </a:extLst>
          </p:cNvPr>
          <p:cNvSpPr txBox="1"/>
          <p:nvPr/>
        </p:nvSpPr>
        <p:spPr>
          <a:xfrm>
            <a:off x="7116782" y="4440343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0AC572-EF27-4FB3-B473-5E727F0EDB09}"/>
              </a:ext>
            </a:extLst>
          </p:cNvPr>
          <p:cNvSpPr txBox="1"/>
          <p:nvPr/>
        </p:nvSpPr>
        <p:spPr>
          <a:xfrm>
            <a:off x="5937339" y="4440343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E0EEA3-F1E3-4203-8595-5F07E31C4D3F}"/>
              </a:ext>
            </a:extLst>
          </p:cNvPr>
          <p:cNvSpPr txBox="1"/>
          <p:nvPr/>
        </p:nvSpPr>
        <p:spPr>
          <a:xfrm>
            <a:off x="4673136" y="4440343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D79501-A334-4AEC-B24A-3CE8C77AC3DA}"/>
              </a:ext>
            </a:extLst>
          </p:cNvPr>
          <p:cNvSpPr txBox="1"/>
          <p:nvPr/>
        </p:nvSpPr>
        <p:spPr>
          <a:xfrm>
            <a:off x="8355862" y="444168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B4E7F-BAE9-4880-8031-1B6D05D2CA08}"/>
              </a:ext>
            </a:extLst>
          </p:cNvPr>
          <p:cNvSpPr txBox="1"/>
          <p:nvPr/>
        </p:nvSpPr>
        <p:spPr>
          <a:xfrm>
            <a:off x="3216558" y="563438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9C143-7D6F-43FF-BFEF-8D5D5B37C9CF}"/>
              </a:ext>
            </a:extLst>
          </p:cNvPr>
          <p:cNvSpPr txBox="1"/>
          <p:nvPr/>
        </p:nvSpPr>
        <p:spPr>
          <a:xfrm>
            <a:off x="3253331" y="5925927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70AC7-EC96-4F84-989C-B18FC5981629}"/>
              </a:ext>
            </a:extLst>
          </p:cNvPr>
          <p:cNvSpPr txBox="1"/>
          <p:nvPr/>
        </p:nvSpPr>
        <p:spPr>
          <a:xfrm>
            <a:off x="3387786" y="5059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6F1209-6F44-46B7-8C8F-2CE1B77B74AA}"/>
              </a:ext>
            </a:extLst>
          </p:cNvPr>
          <p:cNvSpPr/>
          <p:nvPr/>
        </p:nvSpPr>
        <p:spPr>
          <a:xfrm>
            <a:off x="1404730" y="3207026"/>
            <a:ext cx="3843131" cy="993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050403-5993-4460-9F05-D6FE8D15B341}"/>
              </a:ext>
            </a:extLst>
          </p:cNvPr>
          <p:cNvSpPr txBox="1"/>
          <p:nvPr/>
        </p:nvSpPr>
        <p:spPr>
          <a:xfrm>
            <a:off x="8673184" y="3670852"/>
            <a:ext cx="260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N=5</a:t>
            </a:r>
          </a:p>
          <a:p>
            <a:r>
              <a:rPr lang="en-US" dirty="0">
                <a:solidFill>
                  <a:srgbClr val="FF0000"/>
                </a:solidFill>
              </a:rPr>
              <a:t>Modulus gives remainder</a:t>
            </a:r>
          </a:p>
        </p:txBody>
      </p:sp>
    </p:spTree>
    <p:extLst>
      <p:ext uri="{BB962C8B-B14F-4D97-AF65-F5344CB8AC3E}">
        <p14:creationId xmlns:p14="http://schemas.microsoft.com/office/powerpoint/2010/main" val="37135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10495 -0.0432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95 -0.04328 L 0.21028 -0.0432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8 -0.04328 L 0.30495 -0.043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04328 L 0.40924 -0.0432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0.10495 -0.0006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4 -0.04328 L 2.91667E-6 -0.0425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  <p:bldP spid="64" grpId="2"/>
      <p:bldP spid="64" grpId="3"/>
      <p:bldP spid="64" grpId="4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213"/>
            <a:ext cx="10515600" cy="34246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isEmpty</a:t>
            </a:r>
            <a:r>
              <a:rPr lang="en-US" dirty="0"/>
              <a:t> then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(front == rear) then front = rear =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front = (front + 1) %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48A99-9BDA-46DE-9F87-B95BFF3EBAFF}"/>
              </a:ext>
            </a:extLst>
          </p:cNvPr>
          <p:cNvSpPr/>
          <p:nvPr/>
        </p:nvSpPr>
        <p:spPr>
          <a:xfrm>
            <a:off x="2987538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7ED22-43A7-4C6A-B236-847A70AC2622}"/>
              </a:ext>
            </a:extLst>
          </p:cNvPr>
          <p:cNvSpPr/>
          <p:nvPr/>
        </p:nvSpPr>
        <p:spPr>
          <a:xfrm>
            <a:off x="7893326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30A56F-7BB9-4612-8639-BE1F5A52A42C}"/>
              </a:ext>
            </a:extLst>
          </p:cNvPr>
          <p:cNvSpPr/>
          <p:nvPr/>
        </p:nvSpPr>
        <p:spPr>
          <a:xfrm>
            <a:off x="4227031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337A0-6B84-4E41-9EB5-2D3637C9112B}"/>
              </a:ext>
            </a:extLst>
          </p:cNvPr>
          <p:cNvSpPr/>
          <p:nvPr/>
        </p:nvSpPr>
        <p:spPr>
          <a:xfrm>
            <a:off x="5486400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47DFE-1FCE-4640-B72A-3164484367B0}"/>
              </a:ext>
            </a:extLst>
          </p:cNvPr>
          <p:cNvSpPr/>
          <p:nvPr/>
        </p:nvSpPr>
        <p:spPr>
          <a:xfrm>
            <a:off x="6665843" y="488453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62730-92F6-44DF-9D74-2A0699DF08BA}"/>
              </a:ext>
            </a:extLst>
          </p:cNvPr>
          <p:cNvSpPr txBox="1"/>
          <p:nvPr/>
        </p:nvSpPr>
        <p:spPr>
          <a:xfrm>
            <a:off x="3133677" y="440831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5245C-6247-4D92-A73B-D8619D08EA84}"/>
              </a:ext>
            </a:extLst>
          </p:cNvPr>
          <p:cNvSpPr txBox="1"/>
          <p:nvPr/>
        </p:nvSpPr>
        <p:spPr>
          <a:xfrm>
            <a:off x="6811982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F31A0-ACF1-435E-82ED-57A1DCB09FD3}"/>
              </a:ext>
            </a:extLst>
          </p:cNvPr>
          <p:cNvSpPr txBox="1"/>
          <p:nvPr/>
        </p:nvSpPr>
        <p:spPr>
          <a:xfrm>
            <a:off x="5632539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0B1A-A137-4995-A041-A93C242CC3D5}"/>
              </a:ext>
            </a:extLst>
          </p:cNvPr>
          <p:cNvSpPr txBox="1"/>
          <p:nvPr/>
        </p:nvSpPr>
        <p:spPr>
          <a:xfrm>
            <a:off x="4368336" y="4406976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98A12-733C-46E9-AAE3-0D32621D464A}"/>
              </a:ext>
            </a:extLst>
          </p:cNvPr>
          <p:cNvSpPr txBox="1"/>
          <p:nvPr/>
        </p:nvSpPr>
        <p:spPr>
          <a:xfrm>
            <a:off x="8051062" y="4408319"/>
            <a:ext cx="31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DDC65-C7CE-4E3D-8E6D-44D4441C2428}"/>
              </a:ext>
            </a:extLst>
          </p:cNvPr>
          <p:cNvSpPr txBox="1"/>
          <p:nvPr/>
        </p:nvSpPr>
        <p:spPr>
          <a:xfrm>
            <a:off x="2911758" y="5594242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EEA49-A7B9-43AC-AF0C-9F5E2F1C180E}"/>
              </a:ext>
            </a:extLst>
          </p:cNvPr>
          <p:cNvSpPr txBox="1"/>
          <p:nvPr/>
        </p:nvSpPr>
        <p:spPr>
          <a:xfrm>
            <a:off x="7892209" y="5602356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0648F-335C-44BD-975E-A05A937A58F0}"/>
              </a:ext>
            </a:extLst>
          </p:cNvPr>
          <p:cNvSpPr txBox="1"/>
          <p:nvPr/>
        </p:nvSpPr>
        <p:spPr>
          <a:xfrm>
            <a:off x="1232453" y="541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D72C3C-C489-42BF-844F-491C872C1C4D}"/>
              </a:ext>
            </a:extLst>
          </p:cNvPr>
          <p:cNvSpPr txBox="1"/>
          <p:nvPr/>
        </p:nvSpPr>
        <p:spPr>
          <a:xfrm>
            <a:off x="2252494" y="5409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35C75-C114-47EC-BCC8-41A001423FB6}"/>
              </a:ext>
            </a:extLst>
          </p:cNvPr>
          <p:cNvSpPr txBox="1"/>
          <p:nvPr/>
        </p:nvSpPr>
        <p:spPr>
          <a:xfrm>
            <a:off x="2472460" y="54095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0B673-4F34-4E13-8171-112EA509A749}"/>
              </a:ext>
            </a:extLst>
          </p:cNvPr>
          <p:cNvSpPr/>
          <p:nvPr/>
        </p:nvSpPr>
        <p:spPr>
          <a:xfrm>
            <a:off x="842527" y="2897194"/>
            <a:ext cx="4643873" cy="6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E5B02-F380-488E-8D19-CD1184CB073B}"/>
              </a:ext>
            </a:extLst>
          </p:cNvPr>
          <p:cNvSpPr/>
          <p:nvPr/>
        </p:nvSpPr>
        <p:spPr>
          <a:xfrm>
            <a:off x="842527" y="2400237"/>
            <a:ext cx="6128116" cy="49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17FD78-EBFA-47C6-BA61-5D74D5B44D65}"/>
              </a:ext>
            </a:extLst>
          </p:cNvPr>
          <p:cNvSpPr txBox="1"/>
          <p:nvPr/>
        </p:nvSpPr>
        <p:spPr>
          <a:xfrm>
            <a:off x="8673184" y="3670852"/>
            <a:ext cx="260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N=5</a:t>
            </a:r>
          </a:p>
          <a:p>
            <a:r>
              <a:rPr lang="en-US" dirty="0">
                <a:solidFill>
                  <a:srgbClr val="FF0000"/>
                </a:solidFill>
              </a:rPr>
              <a:t>Modulus gives remainder</a:t>
            </a:r>
          </a:p>
        </p:txBody>
      </p:sp>
    </p:spTree>
    <p:extLst>
      <p:ext uri="{BB962C8B-B14F-4D97-AF65-F5344CB8AC3E}">
        <p14:creationId xmlns:p14="http://schemas.microsoft.com/office/powerpoint/2010/main" val="145902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10377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77 -0.00393 L 0.20586 -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86 -2.59259E-6 L 0.30156 -0.0020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56 -0.00208 L 0.40703 0.0439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229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-0.51368 -0.0270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0" y="-136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0.04398 L -0.18972 -0.0268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44" y="-35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72 -0.02685 L 0.40547 0.0011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134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68 -0.02708 L -0.3017 -0.0050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0.04398 L 2.91667E-6 -2.59259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using linked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2449657"/>
            <a:ext cx="87534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5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What is a Circular Queue?</vt:lpstr>
      <vt:lpstr>Why circular queue ?</vt:lpstr>
      <vt:lpstr>Operations on Circular Queue</vt:lpstr>
      <vt:lpstr>isFull &amp; isEmpty</vt:lpstr>
      <vt:lpstr>Why was circular queue introduced?</vt:lpstr>
      <vt:lpstr>Enqueue Function:</vt:lpstr>
      <vt:lpstr>Dequeue Function:</vt:lpstr>
      <vt:lpstr>Circular queue using linked list</vt:lpstr>
      <vt:lpstr>Eequeue Function using linkedlist:</vt:lpstr>
      <vt:lpstr>Dequeue function using linkedlist:</vt:lpstr>
      <vt:lpstr>Applications of Circular Queue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Awais</dc:creator>
  <cp:lastModifiedBy>Muhammad Awais</cp:lastModifiedBy>
  <cp:revision>1</cp:revision>
  <dcterms:created xsi:type="dcterms:W3CDTF">2023-11-14T15:29:52Z</dcterms:created>
  <dcterms:modified xsi:type="dcterms:W3CDTF">2023-11-14T15:30:12Z</dcterms:modified>
</cp:coreProperties>
</file>