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1" r:id="rId8"/>
    <p:sldId id="276" r:id="rId9"/>
    <p:sldId id="277" r:id="rId10"/>
    <p:sldId id="270" r:id="rId11"/>
    <p:sldId id="274" r:id="rId12"/>
    <p:sldId id="278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E412B-4B73-4013-81BB-1AEBBB7D6243}">
          <p14:sldIdLst>
            <p14:sldId id="256"/>
            <p14:sldId id="257"/>
            <p14:sldId id="258"/>
            <p14:sldId id="271"/>
            <p14:sldId id="276"/>
            <p14:sldId id="277"/>
            <p14:sldId id="270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76" autoAdjust="0"/>
  </p:normalViewPr>
  <p:slideViewPr>
    <p:cSldViewPr>
      <p:cViewPr>
        <p:scale>
          <a:sx n="50" d="100"/>
          <a:sy n="50" d="100"/>
        </p:scale>
        <p:origin x="1756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13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92 122 24575,'0'1365'0,"0"-1361"0,0-1 0,0 1 0,0-1 0,1 0 0,-1 1 0,1-1 0,0 0 0,0 1 0,0-1 0,0 0 0,0 0 0,1 0 0,0 0 0,3 5 0,-3-6 0,0 0 0,1 0 0,-1 0 0,1 0 0,0-1 0,-1 1 0,1-1 0,0 0 0,0 0 0,0 0 0,0 0 0,0-1 0,0 1 0,0-1 0,0 1 0,5-1 0,163-2 0,-55-1 0,1483 3 0,-1578 2 0,0 0 0,0 2 0,0 0 0,30 11 0,25 4 0,65 7 0,-87-16 0,-34-6 0,0 0 0,27 0 0,-30-3 0,-9 0 0,1-1 0,0 0 0,0 0 0,0-1 0,10-3 0,-17 4 0,1-1 0,-1 0 0,0 0 0,0 0 0,0 0 0,0 0 0,0 0 0,0 0 0,-1-1 0,1 1 0,0-1 0,-1 1 0,1-1 0,-1 0 0,1 0 0,-1 1 0,0-1 0,0 0 0,0 0 0,0 0 0,0-1 0,0 1 0,0 0 0,-1 0 0,1-4 0,2-8 0,0 0 0,1 0 0,0 1 0,10-22 0,-10 26 0,-1-1 0,1 0 0,-2 0 0,1 0 0,-1 0 0,1-21 0,-5-66 0,0 44 0,3-12 0,-2-58 0,0 121 0,1-1 0,-1 1 0,1 0 0,-1-1 0,0 1 0,0 0 0,0 0 0,0 0 0,0-1 0,0 1 0,0 0 0,-1 1 0,1-1 0,-1 0 0,0 0 0,1 1 0,-1-1 0,0 0 0,0 1 0,0 0 0,0 0 0,0-1 0,0 1 0,-1 0 0,1 1 0,0-1 0,0 0 0,-1 1 0,1-1 0,-4 0 0,-8 0 0,0 0 0,0 0 0,-1 2 0,-14 1 0,3 0 0,-592 2 0,340-6 0,-75 2 0,348 0 0,1 0 0,-1-1 0,0 0 0,0 0 0,0 0 0,1 0 0,-1-1 0,0 0 0,1 0 0,0 0 0,-1 0 0,-6-5 0,0-2 0,1-1 0,-1 1 0,-9-14 0,8 10 0,1 0 0,-15-25 0,23 32 0,0 0 0,0-1 0,0 0 0,1 1 0,0-1 0,0 0 0,1 0 0,0 0 0,-1-9 0,3-202 0,1 83 0,-1 59 0,-2-83 0,0 155 0,0-1 0,0 0 0,-1 0 0,1 1 0,-1-1 0,0 1 0,0-1 0,-1 1 0,1 0 0,-5-5 0,-34-38 0,25 30 0,-10-14 0,16 19 0,-1 0 0,-22-20 0,28 28 0,1 1 0,-1 0 0,0 0 0,-1 0 0,1 0 0,0 1 0,-1 0 0,0 0 0,1 1 0,-1-1 0,-9 0 0,-45-1 0,-65 5 0,26 1 0,1-5 0,-109 4 0,202-1 0,1-1 0,-1 1 0,1 0 0,0 1 0,-1-1 0,1 1 0,0 0 0,0 0 0,0 0 0,0 0 0,1 1 0,-1 0 0,0-1 0,1 1 0,0 1 0,0-1 0,0 0 0,-4 7 0,-8 6 0,9-10 0,0-1 0,-1 0 0,0 0 0,0-1 0,0 0 0,-1 0 0,1-1 0,-1 0 0,0 0 0,-13 2 0,11-3 0,0 1 0,0 1 0,0 0 0,1 0 0,-17 10 0,14-2-1365,4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17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40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17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40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17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1:10:40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B9A2E-B80C-41D0-9990-DBEF8C4290B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EC70-4885-4FFE-8C43-14255816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CEC70-4885-4FFE-8C43-1425581644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CEC70-4885-4FFE-8C43-1425581644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CEC70-4885-4FFE-8C43-1425581644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18274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1545-DA64-4758-BC9E-879D98BE36D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hyperlink" Target="https://github.com/AwaisN4eem" TargetMode="External"/><Relationship Id="rId10" Type="http://schemas.openxmlformats.org/officeDocument/2006/relationships/customXml" Target="../ink/ink2.xm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181600"/>
            <a:ext cx="7772400" cy="14700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INTRODUCTION TO GITHUB</a:t>
            </a:r>
          </a:p>
        </p:txBody>
      </p:sp>
      <p:pic>
        <p:nvPicPr>
          <p:cNvPr id="1026" name="Picture 2" descr="C:\Users\rasukumar\Desktop\2523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4456112" cy="44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29116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Awais Naeem</a:t>
            </a:r>
          </a:p>
        </p:txBody>
      </p:sp>
    </p:spTree>
    <p:extLst>
      <p:ext uri="{BB962C8B-B14F-4D97-AF65-F5344CB8AC3E}">
        <p14:creationId xmlns:p14="http://schemas.microsoft.com/office/powerpoint/2010/main" val="398901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sukumar\Desktop\25231.png">
            <a:extLst>
              <a:ext uri="{FF2B5EF4-FFF2-40B4-BE49-F238E27FC236}">
                <a16:creationId xmlns:a16="http://schemas.microsoft.com/office/drawing/2014/main" id="{481E1EBF-8A92-6CC8-5969-2930C685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What is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?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Why is GitHub useful?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Important Concepts for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Users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Understanding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workflow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Setting up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Desktop Demo</a:t>
            </a:r>
          </a:p>
        </p:txBody>
      </p:sp>
    </p:spTree>
    <p:extLst>
      <p:ext uri="{BB962C8B-B14F-4D97-AF65-F5344CB8AC3E}">
        <p14:creationId xmlns:p14="http://schemas.microsoft.com/office/powerpoint/2010/main" val="236479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sukumar\Desktop\25231.png">
            <a:extLst>
              <a:ext uri="{FF2B5EF4-FFF2-40B4-BE49-F238E27FC236}">
                <a16:creationId xmlns:a16="http://schemas.microsoft.com/office/drawing/2014/main" id="{3D221F75-106C-C213-258A-94DF99E0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What is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20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is an example of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version control</a:t>
            </a:r>
            <a:b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Version control is a system that records changes to a file or set of files and helps us recall specific versions later if needed. E.g. Subversion (SVN), CVS </a:t>
            </a: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endParaRPr lang="en-US" sz="21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It allows you to : </a:t>
            </a:r>
          </a:p>
          <a:p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Revert files or the whole project to an earlier state</a:t>
            </a:r>
          </a:p>
          <a:p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Compare changes over time</a:t>
            </a:r>
          </a:p>
          <a:p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See who modified what?</a:t>
            </a:r>
          </a:p>
          <a:p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Control modifications by collaborators with the permission of admin/owners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is a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repository hosting service for Git</a:t>
            </a: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While </a:t>
            </a: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 is a command line tool, GitHub provides a web-based graphical interface that works on top of GIT. It can also be treated as a social platform to share knowledge and work.</a:t>
            </a:r>
          </a:p>
          <a:p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It also provides access control and several collaboration features, such as wikis and basic task management tools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665" y="1527484"/>
            <a:ext cx="1089735" cy="51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13" y="4191000"/>
            <a:ext cx="8529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rasukumar\Desktop\25231.png">
            <a:extLst>
              <a:ext uri="{FF2B5EF4-FFF2-40B4-BE49-F238E27FC236}">
                <a16:creationId xmlns:a16="http://schemas.microsoft.com/office/drawing/2014/main" id="{AF398F2F-5A51-386F-7093-3E7C3B91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Important Concepts for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122158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Creating a repo </a:t>
            </a:r>
          </a:p>
          <a:p>
            <a:r>
              <a:rPr lang="en-US" dirty="0"/>
              <a:t>Creating a repository for multiple people to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https://github.com/AwaisN4eem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533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EAD54-D971-5D67-D4C4-0B2C54354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256354"/>
            <a:ext cx="7841771" cy="34417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0847A2-5E6C-A6B1-C4A9-9EC3BA3714D7}"/>
                  </a:ext>
                </a:extLst>
              </p14:cNvPr>
              <p14:cNvContentPartPr/>
              <p14:nvPr/>
            </p14:nvContentPartPr>
            <p14:xfrm>
              <a:off x="6892480" y="2258987"/>
              <a:ext cx="974520" cy="59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0847A2-5E6C-A6B1-C4A9-9EC3BA371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6360" y="2252867"/>
                <a:ext cx="9867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B00024-5C58-F727-C519-6B2993040918}"/>
                  </a:ext>
                </a:extLst>
              </p14:cNvPr>
              <p14:cNvContentPartPr/>
              <p14:nvPr/>
            </p14:nvContentPartPr>
            <p14:xfrm>
              <a:off x="8415640" y="15742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B00024-5C58-F727-C519-6B29930409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09520" y="1568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CF16C3-63CE-F624-0CEB-00CEA8EF7E74}"/>
                  </a:ext>
                </a:extLst>
              </p14:cNvPr>
              <p14:cNvContentPartPr/>
              <p14:nvPr/>
            </p14:nvContentPartPr>
            <p14:xfrm>
              <a:off x="5520160" y="124426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CF16C3-63CE-F624-0CEB-00CEA8EF7E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4040" y="123814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87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asukumar\Desktop\25231.png">
            <a:extLst>
              <a:ext uri="{FF2B5EF4-FFF2-40B4-BE49-F238E27FC236}">
                <a16:creationId xmlns:a16="http://schemas.microsoft.com/office/drawing/2014/main" id="{E8B86E08-A46D-5D32-AEFF-4E20E332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Important Concepts for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122158"/>
            <a:ext cx="8686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Creating a Branch 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is a Branch?</a:t>
            </a:r>
          </a:p>
          <a:p>
            <a:r>
              <a:rPr lang="en-US" sz="1600" dirty="0"/>
              <a:t>A branch in GitHub is like a separate workspace or version of your project where you can make changes and experiment without affecting the main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Real-World Analogy:</a:t>
            </a:r>
          </a:p>
          <a:p>
            <a:r>
              <a:rPr lang="en-US" sz="1600" dirty="0"/>
              <a:t>Imagine you're writing a book with multiple chapters. The main branch (often called </a:t>
            </a:r>
            <a:r>
              <a:rPr lang="en-US" sz="1600" b="1" dirty="0"/>
              <a:t>main</a:t>
            </a:r>
            <a:r>
              <a:rPr lang="en-US" sz="1600" dirty="0"/>
              <a:t> or </a:t>
            </a:r>
            <a:r>
              <a:rPr lang="en-US" sz="1600" b="1" dirty="0"/>
              <a:t>master</a:t>
            </a:r>
            <a:r>
              <a:rPr lang="en-US" sz="1600" dirty="0"/>
              <a:t>) is the published version of your book. Creating a branch is like making a photocopy of a chapter so you can edit or add new content without changing the original chapter.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Use Branches?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Isolate Work: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Branches allow you to work on new features, fix bugs, or experiment with ideas separately from the main project.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Collaboration: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Team members can work on different branches simultaneously without interfering with each other's work.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Safety: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Changes made in a branch don't affect the main project until they're reviewed and approved.: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B00024-5C58-F727-C519-6B2993040918}"/>
                  </a:ext>
                </a:extLst>
              </p14:cNvPr>
              <p14:cNvContentPartPr/>
              <p14:nvPr/>
            </p14:nvContentPartPr>
            <p14:xfrm>
              <a:off x="8415640" y="15742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B00024-5C58-F727-C519-6B2993040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9520" y="1568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CF16C3-63CE-F624-0CEB-00CEA8EF7E74}"/>
                  </a:ext>
                </a:extLst>
              </p14:cNvPr>
              <p14:cNvContentPartPr/>
              <p14:nvPr/>
            </p14:nvContentPartPr>
            <p14:xfrm>
              <a:off x="5520160" y="124426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CF16C3-63CE-F624-0CEB-00CEA8EF7E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4040" y="123814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9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sukumar\Desktop\25231.png">
            <a:extLst>
              <a:ext uri="{FF2B5EF4-FFF2-40B4-BE49-F238E27FC236}">
                <a16:creationId xmlns:a16="http://schemas.microsoft.com/office/drawing/2014/main" id="{05954790-F66A-A687-3A6F-91AD0F9C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Important Concepts for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122158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Cloning a Repository: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STEP-1</a:t>
            </a:r>
            <a:r>
              <a:rPr lang="en-US" b="1" dirty="0"/>
              <a:t>:</a:t>
            </a:r>
            <a:r>
              <a:rPr lang="en-US" dirty="0"/>
              <a:t>Navigate to the Repository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STEP-2</a:t>
            </a:r>
            <a:r>
              <a:rPr lang="en-US" b="1" dirty="0"/>
              <a:t>:</a:t>
            </a:r>
            <a:r>
              <a:rPr lang="en-US" dirty="0"/>
              <a:t>Copy the Repository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STEP-3</a:t>
            </a:r>
            <a:r>
              <a:rPr lang="en-US" b="1" dirty="0"/>
              <a:t>:</a:t>
            </a:r>
            <a:r>
              <a:rPr lang="en-US" dirty="0"/>
              <a:t>Copy the Repository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B00024-5C58-F727-C519-6B2993040918}"/>
                  </a:ext>
                </a:extLst>
              </p14:cNvPr>
              <p14:cNvContentPartPr/>
              <p14:nvPr/>
            </p14:nvContentPartPr>
            <p14:xfrm>
              <a:off x="8415640" y="15742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B00024-5C58-F727-C519-6B2993040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9520" y="1568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CF16C3-63CE-F624-0CEB-00CEA8EF7E74}"/>
                  </a:ext>
                </a:extLst>
              </p14:cNvPr>
              <p14:cNvContentPartPr/>
              <p14:nvPr/>
            </p14:nvContentPartPr>
            <p14:xfrm>
              <a:off x="5520160" y="124426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CF16C3-63CE-F624-0CEB-00CEA8EF7E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4040" y="123814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4A0C06-530C-7A6F-8A2D-8505F25A2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352800"/>
            <a:ext cx="8686800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05874-8EA6-22E4-B86A-3CE80042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7" y="115537"/>
            <a:ext cx="6626926" cy="6626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Understanding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Workflow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400800"/>
            <a:ext cx="7571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err="1">
                <a:hlinkClick r:id="rId3"/>
              </a:rPr>
              <a:t>Git</a:t>
            </a:r>
            <a:r>
              <a:rPr lang="en-US" sz="1400" b="1" u="sng" dirty="0">
                <a:hlinkClick r:id="rId3"/>
              </a:rPr>
              <a:t> flow:  </a:t>
            </a:r>
            <a:r>
              <a:rPr lang="en-US" sz="1400" u="sng" dirty="0">
                <a:hlinkClick r:id="rId3"/>
              </a:rPr>
              <a:t>https://guides.github.com/introduction/flow/</a:t>
            </a:r>
            <a:r>
              <a:rPr lang="en-US" sz="1400" dirty="0"/>
              <a:t> 			</a:t>
            </a:r>
            <a:r>
              <a:rPr lang="en-US" sz="1400"/>
              <a:t>	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-98930" y="1295400"/>
            <a:ext cx="9370435" cy="3505200"/>
            <a:chOff x="-98930" y="1752600"/>
            <a:chExt cx="9370435" cy="3505200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8930" y="1752600"/>
              <a:ext cx="9370435" cy="350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89247" y="4415135"/>
              <a:ext cx="1802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*Deploying the code is </a:t>
              </a:r>
              <a:br>
                <a:rPr lang="en-US" sz="1200" b="1" dirty="0"/>
              </a:br>
              <a:r>
                <a:rPr lang="en-US" sz="1200" b="1" dirty="0"/>
                <a:t>for development projects</a:t>
              </a:r>
            </a:p>
          </p:txBody>
        </p:sp>
      </p:grpSp>
      <p:cxnSp>
        <p:nvCxnSpPr>
          <p:cNvPr id="11" name="Straight Connector 10"/>
          <p:cNvCxnSpPr>
            <a:endCxn id="13" idx="0"/>
          </p:cNvCxnSpPr>
          <p:nvPr/>
        </p:nvCxnSpPr>
        <p:spPr>
          <a:xfrm>
            <a:off x="2286000" y="25908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71800" y="2590800"/>
            <a:ext cx="0" cy="26640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8714" y="4876800"/>
            <a:ext cx="77457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Commit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5254823"/>
            <a:ext cx="8575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Compare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581400" y="2590800"/>
            <a:ext cx="0" cy="3124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5712023"/>
            <a:ext cx="18739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Sync or Push to branch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638800" y="25908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2590800"/>
            <a:ext cx="0" cy="3121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2590800"/>
            <a:ext cx="0" cy="24398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65598" y="4875311"/>
            <a:ext cx="114640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Comment on</a:t>
            </a:r>
            <a:br>
              <a:rPr lang="en-US" sz="1400" b="1" dirty="0"/>
            </a:br>
            <a:r>
              <a:rPr lang="en-US" sz="1400" b="1" dirty="0"/>
              <a:t>Pull request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0" y="5725180"/>
            <a:ext cx="215847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Add Issues/ Resolve Issues</a:t>
            </a:r>
            <a:br>
              <a:rPr lang="en-US" sz="1400" b="1" dirty="0"/>
            </a:br>
            <a:r>
              <a:rPr lang="en-US" sz="1400" b="1" dirty="0"/>
              <a:t>Mention Individuals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51711" y="5039380"/>
            <a:ext cx="163028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Close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87674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99B18-26CE-2AB0-C2D2-104A0F59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7" y="115537"/>
            <a:ext cx="6626926" cy="6626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Desktop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629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Link to download </a:t>
            </a:r>
            <a:r>
              <a:rPr lang="en-US" b="1" dirty="0" err="1"/>
              <a:t>Github</a:t>
            </a:r>
            <a:r>
              <a:rPr lang="en-US" b="1" dirty="0"/>
              <a:t> Desktop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https://desktop.github.com/</a:t>
            </a:r>
            <a:r>
              <a:rPr lang="en-US" dirty="0"/>
              <a:t>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4" y="2133600"/>
            <a:ext cx="861708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4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sukumar\Desktop\25231.png">
            <a:extLst>
              <a:ext uri="{FF2B5EF4-FFF2-40B4-BE49-F238E27FC236}">
                <a16:creationId xmlns:a16="http://schemas.microsoft.com/office/drawing/2014/main" id="{20FD9AEE-9727-BD8F-D945-A5393D95F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29116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Awais Naeem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88A52-EC59-EAAC-EADE-CB606C0B950C}"/>
              </a:ext>
            </a:extLst>
          </p:cNvPr>
          <p:cNvSpPr txBox="1"/>
          <p:nvPr/>
        </p:nvSpPr>
        <p:spPr>
          <a:xfrm>
            <a:off x="1600200" y="236220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>
                <a:solidFill>
                  <a:srgbClr val="7030A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0973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_AMO_UNIQUEIDENTIFIER" val="fe43e174-a4b9-4506-8cbc-8619ad224b80"/>
  <p:tag name="_AMO_REPORTCONTROLSVISIBLE" val="Empt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7EDD608E79B47BE79E9CA9EA7AA43" ma:contentTypeVersion="8" ma:contentTypeDescription="Create a new document." ma:contentTypeScope="" ma:versionID="3415741ec62486c833d0f1ecc8457f2c">
  <xsd:schema xmlns:xsd="http://www.w3.org/2001/XMLSchema" xmlns:xs="http://www.w3.org/2001/XMLSchema" xmlns:p="http://schemas.microsoft.com/office/2006/metadata/properties" xmlns:ns3="30f83f31-ceb2-4b7f-9910-7fdcbebc1c52" xmlns:ns4="14df3499-47f2-4a12-bada-05d1df4d4aec" targetNamespace="http://schemas.microsoft.com/office/2006/metadata/properties" ma:root="true" ma:fieldsID="bdf4ac238f0bccbcc04a99a23c471d58" ns3:_="" ns4:_="">
    <xsd:import namespace="30f83f31-ceb2-4b7f-9910-7fdcbebc1c52"/>
    <xsd:import namespace="14df3499-47f2-4a12-bada-05d1df4d4a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83f31-ceb2-4b7f-9910-7fdcbebc1c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df3499-47f2-4a12-bada-05d1df4d4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f83f31-ceb2-4b7f-9910-7fdcbebc1c52" xsi:nil="true"/>
  </documentManagement>
</p:properties>
</file>

<file path=customXml/itemProps1.xml><?xml version="1.0" encoding="utf-8"?>
<ds:datastoreItem xmlns:ds="http://schemas.openxmlformats.org/officeDocument/2006/customXml" ds:itemID="{4209F02E-7520-4F59-A882-A2CB52E63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83f31-ceb2-4b7f-9910-7fdcbebc1c52"/>
    <ds:schemaRef ds:uri="14df3499-47f2-4a12-bada-05d1df4d4a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696261-0BCB-4432-9F24-5FEC2F8046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A6C9B-99F7-429A-8222-16CB2238FEC7}">
  <ds:schemaRefs>
    <ds:schemaRef ds:uri="http://purl.org/dc/elements/1.1/"/>
    <ds:schemaRef ds:uri="14df3499-47f2-4a12-bada-05d1df4d4aec"/>
    <ds:schemaRef ds:uri="http://schemas.openxmlformats.org/package/2006/metadata/core-properties"/>
    <ds:schemaRef ds:uri="http://purl.org/dc/terms/"/>
    <ds:schemaRef ds:uri="30f83f31-ceb2-4b7f-9910-7fdcbebc1c52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471</Words>
  <Application>Microsoft Office PowerPoint</Application>
  <PresentationFormat>On-screen Show (4:3)</PresentationFormat>
  <Paragraphs>68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think-cell Slide</vt:lpstr>
      <vt:lpstr>INTRODUCTION TO GITHUB</vt:lpstr>
      <vt:lpstr>Agenda</vt:lpstr>
      <vt:lpstr>What is Git &amp; Github ?</vt:lpstr>
      <vt:lpstr>Important Concepts for Github Users</vt:lpstr>
      <vt:lpstr>Important Concepts for Github Users</vt:lpstr>
      <vt:lpstr>Important Concepts for Github Users</vt:lpstr>
      <vt:lpstr>Understanding Github Workflow</vt:lpstr>
      <vt:lpstr>Github Desktop Demo</vt:lpstr>
      <vt:lpstr>PowerPoint Presentation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Sukumar, Rakesh(AWF)</dc:creator>
  <cp:lastModifiedBy>Awais Naeem</cp:lastModifiedBy>
  <cp:revision>36</cp:revision>
  <dcterms:created xsi:type="dcterms:W3CDTF">2015-08-26T06:09:50Z</dcterms:created>
  <dcterms:modified xsi:type="dcterms:W3CDTF">2024-06-26T16:18:34Z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0x01010064E7EDD608E79B47BE79E9CA9EA7AA43</vt:lpwstr>
  </property>
</Properties>
</file>