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5"/>
    <p:restoredTop sz="94512"/>
  </p:normalViewPr>
  <p:slideViewPr>
    <p:cSldViewPr snapToGrid="0">
      <p:cViewPr varScale="1">
        <p:scale>
          <a:sx n="64" d="100"/>
          <a:sy n="6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1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2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8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58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4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29AE-EB13-7279-3349-6F7C0EE6E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20545"/>
          </a:xfrm>
        </p:spPr>
        <p:txBody>
          <a:bodyPr>
            <a:normAutofit/>
          </a:bodyPr>
          <a:lstStyle/>
          <a:p>
            <a:r>
              <a:rPr lang="en-US" sz="3800" b="1" dirty="0"/>
              <a:t>Lab session#2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C8E11-AC6F-B5DC-094A-B1D05422F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37723"/>
            <a:ext cx="8825658" cy="200107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Process Creation, Control, and Termination in Windows </a:t>
            </a:r>
          </a:p>
        </p:txBody>
      </p:sp>
    </p:spTree>
    <p:extLst>
      <p:ext uri="{BB962C8B-B14F-4D97-AF65-F5344CB8AC3E}">
        <p14:creationId xmlns:p14="http://schemas.microsoft.com/office/powerpoint/2010/main" val="388228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3BEC-566C-FB19-F316-525D1DF3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sz="3800" b="1" dirty="0"/>
            </a:br>
            <a:r>
              <a:rPr lang="en-US" sz="3800" b="1" dirty="0"/>
              <a:t>Part 2: Experimenting</a:t>
            </a:r>
            <a:br>
              <a:rPr lang="en-US" sz="3800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CC59E-DB0D-AA9A-73B8-2B8330DE0648}"/>
              </a:ext>
            </a:extLst>
          </p:cNvPr>
          <p:cNvSpPr txBox="1"/>
          <p:nvPr/>
        </p:nvSpPr>
        <p:spPr>
          <a:xfrm>
            <a:off x="278296" y="2283346"/>
            <a:ext cx="11913704" cy="239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Next, try running different programs using the "child process" you've created. For example, open Notepad or Microsoft Word using your code.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6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3BEC-566C-FB19-F316-525D1DF3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Part 3: Creating and Running "Hello World"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CC59E-DB0D-AA9A-73B8-2B8330DE0648}"/>
              </a:ext>
            </a:extLst>
          </p:cNvPr>
          <p:cNvSpPr txBox="1"/>
          <p:nvPr/>
        </p:nvSpPr>
        <p:spPr>
          <a:xfrm>
            <a:off x="278296" y="2283346"/>
            <a:ext cx="11913704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Create a new Win32 console application called "Hello."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Make this new program display "Hello World" on the screen.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Compile and build this program to create an executable file named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Hello.exe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."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Put the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Hello.exe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" file in the same folder as your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ProcessCreate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" source files.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Finally, modify the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ProcessCreate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" source code so that it runs the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Hello.exe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" program.</a:t>
            </a:r>
          </a:p>
        </p:txBody>
      </p:sp>
    </p:spTree>
    <p:extLst>
      <p:ext uri="{BB962C8B-B14F-4D97-AF65-F5344CB8AC3E}">
        <p14:creationId xmlns:p14="http://schemas.microsoft.com/office/powerpoint/2010/main" val="246349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94E2-B96F-BF8B-8E78-68DF4163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FAQS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D6732-4E11-6AEE-A35B-028A762D550B}"/>
              </a:ext>
            </a:extLst>
          </p:cNvPr>
          <p:cNvSpPr txBox="1"/>
          <p:nvPr/>
        </p:nvSpPr>
        <p:spPr>
          <a:xfrm>
            <a:off x="417443" y="2246243"/>
            <a:ext cx="11509514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</a:rPr>
              <a:t>Q1: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What's the main focus of this lab session? </a:t>
            </a:r>
          </a:p>
          <a:p>
            <a:pPr algn="l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</a:rPr>
              <a:t>A: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The main focus is on learning how to create, control, and terminate processes in Windows using the 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CreateProcess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function.</a:t>
            </a:r>
          </a:p>
          <a:p>
            <a:pPr algn="l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</a:rPr>
              <a:t>Q2: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Do we need to write our own 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CreateProcess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function? </a:t>
            </a:r>
          </a:p>
          <a:p>
            <a:pPr algn="l">
              <a:lnSpc>
                <a:spcPct val="150000"/>
              </a:lnSpc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</a:rPr>
              <a:t>A: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No, you don't need to write your own 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</a:rPr>
              <a:t>CreateProcess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</a:rPr>
              <a:t> function. It's a built-in Windows API function that we will be using in our code.</a:t>
            </a:r>
          </a:p>
        </p:txBody>
      </p:sp>
    </p:spTree>
    <p:extLst>
      <p:ext uri="{BB962C8B-B14F-4D97-AF65-F5344CB8AC3E}">
        <p14:creationId xmlns:p14="http://schemas.microsoft.com/office/powerpoint/2010/main" val="92118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37BAD8-458D-1F4A-FA58-77B3A0562727}"/>
              </a:ext>
            </a:extLst>
          </p:cNvPr>
          <p:cNvSpPr txBox="1"/>
          <p:nvPr/>
        </p:nvSpPr>
        <p:spPr>
          <a:xfrm>
            <a:off x="0" y="0"/>
            <a:ext cx="12192000" cy="7904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Q3: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How do I set up Visual C++ for this lab? </a:t>
            </a:r>
            <a:endParaRPr lang="en-US" sz="2600" dirty="0">
              <a:solidFill>
                <a:srgbClr val="37415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A: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Follow the instructions in Part I of the presentation slides to create a Win32 console application named "</a:t>
            </a:r>
            <a:r>
              <a:rPr lang="en-US" sz="2600" b="0" i="0" u="none" strike="noStrike" dirty="0" err="1">
                <a:solidFill>
                  <a:srgbClr val="374151"/>
                </a:solidFill>
                <a:effectLst/>
              </a:rPr>
              <a:t>ProcessCreate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" and add the code to "</a:t>
            </a:r>
            <a:r>
              <a:rPr lang="en-US" sz="2600" b="0" i="0" u="none" strike="noStrike" dirty="0" err="1">
                <a:solidFill>
                  <a:srgbClr val="374151"/>
                </a:solidFill>
                <a:effectLst/>
              </a:rPr>
              <a:t>process.c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."</a:t>
            </a:r>
          </a:p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Q4: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Can I experiment with different applications using the child process? </a:t>
            </a:r>
          </a:p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A: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Yes, you can experiment by running various applications like Notepad, Microsoft Word, or others using the child process.</a:t>
            </a:r>
          </a:p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Q5: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What's the purpose of the grandparent process in the code? </a:t>
            </a:r>
          </a:p>
          <a:p>
            <a:pPr algn="l">
              <a:lnSpc>
                <a:spcPct val="15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</a:rPr>
              <a:t>A: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</a:rPr>
              <a:t> The grandparent process serves as an example of how to start a child process and wait for it to complete. It also shows how to terminate the child process if needed.</a:t>
            </a:r>
          </a:p>
          <a:p>
            <a:pPr>
              <a:lnSpc>
                <a:spcPct val="150000"/>
              </a:lnSpc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5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493-1936-03E4-9ADB-E1AAA2D1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9" y="868936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effectLst/>
              </a:rPr>
            </a:br>
            <a:br>
              <a:rPr lang="en-US" sz="4000" b="1" dirty="0">
                <a:effectLst/>
              </a:rPr>
            </a:br>
            <a:br>
              <a:rPr lang="en-US" sz="4000" b="1" dirty="0">
                <a:effectLst/>
              </a:rPr>
            </a:br>
            <a:br>
              <a:rPr lang="en-US" sz="4000" b="1" dirty="0">
                <a:effectLst/>
              </a:rPr>
            </a:br>
            <a:r>
              <a:rPr lang="en-US" sz="4200" b="1" dirty="0">
                <a:effectLst/>
              </a:rPr>
              <a:t>Introduction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47F0-F4A8-345E-32D6-4B034C87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Söhne"/>
              </a:rPr>
              <a:t>Objectives: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Söhne"/>
              </a:rPr>
              <a:t>Learn about process creation, control, and termination in Windows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Söhne"/>
              </a:rPr>
              <a:t>Explore the </a:t>
            </a:r>
            <a:r>
              <a:rPr lang="en-US" sz="2800" b="0" i="0" u="none" strike="noStrike" dirty="0" err="1">
                <a:effectLst/>
                <a:latin typeface="Söhne"/>
              </a:rPr>
              <a:t>CreateProcess</a:t>
            </a:r>
            <a:r>
              <a:rPr lang="en-US" sz="2800" b="0" i="0" u="none" strike="noStrike" dirty="0">
                <a:effectLst/>
                <a:latin typeface="Söhne"/>
              </a:rPr>
              <a:t> Win32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Söhne"/>
              </a:rPr>
              <a:t>Recommended IDE: Visual C++ 6.0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78F2-580B-7BDA-C29B-67D800CB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6226"/>
            <a:ext cx="8761413" cy="106440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Code Snippet 1: Process Creation Using </a:t>
            </a:r>
            <a:r>
              <a:rPr lang="en-US" b="1" dirty="0" err="1"/>
              <a:t>CreateProcess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836C-588E-8297-499A-C77837B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2186609"/>
            <a:ext cx="11728174" cy="44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#include&lt;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stdio.h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#include&lt;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windows.h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int main()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{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  STARTUPINFO 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  PROCESS_INFORMATION pi;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 // Allocate memory for STARTUPINFO and PROCESS_INFORMATION structures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  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ZeroMemory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(&amp;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sizeof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));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  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si.cb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= 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sizeof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si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);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ZeroMemory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(&amp;pi,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(pi));</a:t>
            </a:r>
            <a:endParaRPr lang="en-US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7933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9A8D-CF48-0AE4-D565-281F24B2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26"/>
            <a:ext cx="12192000" cy="6698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// Create a child process (in this case, opening Microsoft Paint)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if (!</a:t>
            </a:r>
            <a:r>
              <a:rPr lang="en-US" sz="2000" dirty="0" err="1">
                <a:latin typeface="Times" pitchFamily="2" charset="0"/>
              </a:rPr>
              <a:t>CreateProcess</a:t>
            </a:r>
            <a:r>
              <a:rPr lang="en-US" sz="2000" dirty="0">
                <a:latin typeface="Times" pitchFamily="2" charset="0"/>
              </a:rPr>
              <a:t>(NULL, "C:\\WINDOWS\\system32\\</a:t>
            </a:r>
            <a:r>
              <a:rPr lang="en-US" sz="2000" dirty="0" err="1">
                <a:latin typeface="Times" pitchFamily="2" charset="0"/>
              </a:rPr>
              <a:t>mspaint.exe</a:t>
            </a:r>
            <a:r>
              <a:rPr lang="en-US" sz="2000" dirty="0">
                <a:latin typeface="Times" pitchFamily="2" charset="0"/>
              </a:rPr>
              <a:t>", NULL, NULL, FALSE, 0, NULL, NULL, &amp;</a:t>
            </a:r>
            <a:r>
              <a:rPr lang="en-US" sz="2000" dirty="0" err="1">
                <a:latin typeface="Times" pitchFamily="2" charset="0"/>
              </a:rPr>
              <a:t>si</a:t>
            </a:r>
            <a:r>
              <a:rPr lang="en-US" sz="2000" dirty="0">
                <a:latin typeface="Times" pitchFamily="2" charset="0"/>
              </a:rPr>
              <a:t>, &amp;pi))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   </a:t>
            </a:r>
            <a:r>
              <a:rPr lang="en-US" sz="2000" dirty="0" err="1">
                <a:latin typeface="Times" pitchFamily="2" charset="0"/>
              </a:rPr>
              <a:t>fprintf</a:t>
            </a:r>
            <a:r>
              <a:rPr lang="en-US" sz="2000" dirty="0">
                <a:latin typeface="Times" pitchFamily="2" charset="0"/>
              </a:rPr>
              <a:t>(stderr, "Create Process Failed");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   return -1;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// Parent will wait for the child to complete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</a:t>
            </a:r>
            <a:r>
              <a:rPr lang="en-US" sz="2000" dirty="0" err="1">
                <a:latin typeface="Times" pitchFamily="2" charset="0"/>
              </a:rPr>
              <a:t>WaitForSingleObject</a:t>
            </a:r>
            <a:r>
              <a:rPr lang="en-US" sz="2000" dirty="0">
                <a:latin typeface="Times" pitchFamily="2" charset="0"/>
              </a:rPr>
              <a:t>(</a:t>
            </a:r>
            <a:r>
              <a:rPr lang="en-US" sz="2000" dirty="0" err="1">
                <a:latin typeface="Times" pitchFamily="2" charset="0"/>
              </a:rPr>
              <a:t>pi.hProcess</a:t>
            </a:r>
            <a:r>
              <a:rPr lang="en-US" sz="2000" dirty="0">
                <a:latin typeface="Times" pitchFamily="2" charset="0"/>
              </a:rPr>
              <a:t>, INFINITE);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</a:t>
            </a:r>
            <a:r>
              <a:rPr lang="en-US" sz="2000" dirty="0" err="1">
                <a:latin typeface="Times" pitchFamily="2" charset="0"/>
              </a:rPr>
              <a:t>printf</a:t>
            </a:r>
            <a:r>
              <a:rPr lang="en-US" sz="2000" dirty="0">
                <a:latin typeface="Times" pitchFamily="2" charset="0"/>
              </a:rPr>
              <a:t>("Child Complete");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// Close handles to release resources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</a:t>
            </a:r>
            <a:r>
              <a:rPr lang="en-US" sz="2000" dirty="0" err="1">
                <a:latin typeface="Times" pitchFamily="2" charset="0"/>
              </a:rPr>
              <a:t>CloseHandle</a:t>
            </a:r>
            <a:r>
              <a:rPr lang="en-US" sz="2000" dirty="0">
                <a:latin typeface="Times" pitchFamily="2" charset="0"/>
              </a:rPr>
              <a:t>(</a:t>
            </a:r>
            <a:r>
              <a:rPr lang="en-US" sz="2000" dirty="0" err="1">
                <a:latin typeface="Times" pitchFamily="2" charset="0"/>
              </a:rPr>
              <a:t>pi.hProcess</a:t>
            </a:r>
            <a:r>
              <a:rPr lang="en-US" sz="2000" dirty="0">
                <a:latin typeface="Times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</a:t>
            </a:r>
            <a:r>
              <a:rPr lang="en-US" sz="2000" dirty="0" err="1">
                <a:latin typeface="Times" pitchFamily="2" charset="0"/>
              </a:rPr>
              <a:t>CloseHandle</a:t>
            </a:r>
            <a:r>
              <a:rPr lang="en-US" sz="2000" dirty="0">
                <a:latin typeface="Times" pitchFamily="2" charset="0"/>
              </a:rPr>
              <a:t>(</a:t>
            </a:r>
            <a:r>
              <a:rPr lang="en-US" sz="2000" dirty="0" err="1">
                <a:latin typeface="Times" pitchFamily="2" charset="0"/>
              </a:rPr>
              <a:t>pi.hThread</a:t>
            </a:r>
            <a:r>
              <a:rPr lang="en-US" sz="2000" dirty="0">
                <a:latin typeface="Times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183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72F-8F60-05AD-E035-A243A31668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800" b="1" dirty="0"/>
              <a:t>Explanation: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331-5B67-5BEE-C761-F757663E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5757"/>
            <a:ext cx="12192000" cy="4532243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We start by including necessary header files and declaring variables for STARTUPINFO and PROCESS_INFORMATION.</a:t>
            </a:r>
          </a:p>
          <a:p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CreateProcess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function is used to create a child process, in this case, opening Microsoft Paint (</a:t>
            </a:r>
            <a:r>
              <a:rPr lang="en-US" sz="2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mspaint.exe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We check if the process creation was successful and handle errors if not.</a:t>
            </a:r>
          </a:p>
          <a:p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parent process waits for the child process to complete using </a:t>
            </a:r>
            <a:r>
              <a:rPr lang="en-US" sz="2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WaitForSingleObject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Finally, we close the handles to release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72A3-2839-B519-0520-EB5B2F99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Code Snippet 2: Grandparent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AA7E-57CC-DFF2-31BB-316E2077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8379"/>
            <a:ext cx="12192000" cy="4639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windows.h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void main()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STARTUPINFO </a:t>
            </a:r>
            <a:r>
              <a:rPr lang="en-US" sz="2800" dirty="0" err="1"/>
              <a:t>si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PROCESS_INFORMATION pi;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   // Allocate memory for STARTUPINFO and PROCESS_INFORMATION structures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ZeroMemory</a:t>
            </a:r>
            <a:r>
              <a:rPr lang="en-US" sz="2800" dirty="0"/>
              <a:t>(&amp;</a:t>
            </a:r>
            <a:r>
              <a:rPr lang="en-US" sz="2800" dirty="0" err="1"/>
              <a:t>si</a:t>
            </a:r>
            <a:r>
              <a:rPr lang="en-US" sz="2800" dirty="0"/>
              <a:t>, 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si</a:t>
            </a:r>
            <a:r>
              <a:rPr lang="en-US" sz="2800" dirty="0"/>
              <a:t>));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si.cb</a:t>
            </a:r>
            <a:r>
              <a:rPr lang="en-US" sz="2800" dirty="0"/>
              <a:t> = 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si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ZeroMemory</a:t>
            </a:r>
            <a:r>
              <a:rPr lang="en-US" sz="2800" dirty="0"/>
              <a:t>(&amp;pi, </a:t>
            </a:r>
            <a:r>
              <a:rPr lang="en-US" sz="2800" dirty="0" err="1"/>
              <a:t>sizeof</a:t>
            </a:r>
            <a:r>
              <a:rPr lang="en-US" sz="2800" dirty="0"/>
              <a:t>(pi));</a:t>
            </a:r>
          </a:p>
          <a:p>
            <a:pPr marL="0" indent="0">
              <a:buNone/>
            </a:pPr>
            <a:r>
              <a:rPr lang="en-US" sz="28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A8716-B80B-4B53-F65B-0846D912CA00}"/>
              </a:ext>
            </a:extLst>
          </p:cNvPr>
          <p:cNvSpPr txBox="1"/>
          <p:nvPr/>
        </p:nvSpPr>
        <p:spPr>
          <a:xfrm>
            <a:off x="0" y="151179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child process (replace the path with the desired executable)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if (!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CreateProcess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(NULL, "E:\\Path\\To\\Your\\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Executable.exe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", NULL, NULL, FALSE, 0, NULL, NULL, &amp;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&amp;pi))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{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(stderr, "Create Process Failed");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return -1;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// Parent will wait for the child to complete (you can adjust the timeout)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WaitForSingleObject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pi.hProcess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500);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// Terminate the child process (optional)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TerminateProcess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pi.hProcess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0);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("1st Child Complete");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// Close handles to release resources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CloseHandle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pi.hProcess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CloseHandle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kern="1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pi.hThread</a:t>
            </a:r>
            <a:r>
              <a:rPr lang="en-US" sz="2000" kern="1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12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AE8C-4DA9-69EA-0260-BEB66E97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u="none" strike="noStrike" dirty="0">
                <a:effectLst/>
                <a:latin typeface="Söhne"/>
              </a:rPr>
              <a:t>Explanation: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FD9B9-9F14-F512-7124-FA548A1AC8F0}"/>
              </a:ext>
            </a:extLst>
          </p:cNvPr>
          <p:cNvSpPr txBox="1"/>
          <p:nvPr/>
        </p:nvSpPr>
        <p:spPr>
          <a:xfrm>
            <a:off x="0" y="2385391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Similar to the previous code, we use </a:t>
            </a:r>
            <a:r>
              <a:rPr lang="en-US" sz="2800" dirty="0" err="1"/>
              <a:t>CreateProcess</a:t>
            </a:r>
            <a:r>
              <a:rPr lang="en-US" sz="2800" dirty="0"/>
              <a:t> to create a child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This time, we also demonstrate how to wait for the child process with a timeout and optionally terminate it using </a:t>
            </a:r>
            <a:r>
              <a:rPr lang="en-US" sz="2800" dirty="0" err="1"/>
              <a:t>TerminateProcess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73C-3707-4569-1382-43AFA5A0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i="0" u="none" strike="noStrike" dirty="0">
                <a:solidFill>
                  <a:schemeClr val="bg1"/>
                </a:solidFill>
                <a:effectLst/>
                <a:latin typeface="Söhne"/>
              </a:rPr>
              <a:t>Tasks: Part 1: Setting Up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C478F-74CC-5FAB-CD1F-D3427B97A064}"/>
              </a:ext>
            </a:extLst>
          </p:cNvPr>
          <p:cNvSpPr txBox="1"/>
          <p:nvPr/>
        </p:nvSpPr>
        <p:spPr>
          <a:xfrm>
            <a:off x="278296" y="2283346"/>
            <a:ext cx="119137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First, copy the code from the beginning of this document.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Visual C++ and create a new empty Win32 console application called "</a:t>
            </a:r>
            <a:r>
              <a:rPr lang="en-US" sz="2800" dirty="0" err="1"/>
              <a:t>ProcessCreate</a:t>
            </a:r>
            <a:r>
              <a:rPr lang="en-US" sz="2800" dirty="0"/>
              <a:t>."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the "File" view, add a new file named "</a:t>
            </a:r>
            <a:r>
              <a:rPr lang="en-US" sz="2800" dirty="0" err="1"/>
              <a:t>process.c</a:t>
            </a:r>
            <a:r>
              <a:rPr lang="en-US" sz="2800" dirty="0"/>
              <a:t>" and paste the code into this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8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{A1BCEB00-A884-9A4D-B6DD-983BA1E31EC3}tf10001076</Template>
  <TotalTime>56</TotalTime>
  <Words>984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Söhne</vt:lpstr>
      <vt:lpstr>Times</vt:lpstr>
      <vt:lpstr>Wingdings 3</vt:lpstr>
      <vt:lpstr>Ion Boardroom</vt:lpstr>
      <vt:lpstr>Lab session#2</vt:lpstr>
      <vt:lpstr>    Introduction   </vt:lpstr>
      <vt:lpstr>   Code Snippet 1: Process Creation Using CreateProcess   </vt:lpstr>
      <vt:lpstr>PowerPoint Presentation</vt:lpstr>
      <vt:lpstr>Explanation: </vt:lpstr>
      <vt:lpstr>Code Snippet 2: Grandparent Process</vt:lpstr>
      <vt:lpstr>PowerPoint Presentation</vt:lpstr>
      <vt:lpstr>Explanation:</vt:lpstr>
      <vt:lpstr>Tasks: Part 1: Setting Up</vt:lpstr>
      <vt:lpstr>   Part 2: Experimenting   </vt:lpstr>
      <vt:lpstr>Part 3: Creating and Running "Hello World"</vt:lpstr>
      <vt:lpstr>FAQS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session#2</dc:title>
  <dc:creator>waleed asghar</dc:creator>
  <cp:lastModifiedBy>waleed asghar</cp:lastModifiedBy>
  <cp:revision>5</cp:revision>
  <dcterms:created xsi:type="dcterms:W3CDTF">2023-10-04T20:19:42Z</dcterms:created>
  <dcterms:modified xsi:type="dcterms:W3CDTF">2023-10-04T21:16:14Z</dcterms:modified>
</cp:coreProperties>
</file>