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08" r:id="rId1"/>
  </p:sldMasterIdLst>
  <p:sldIdLst>
    <p:sldId id="256" r:id="rId2"/>
    <p:sldId id="257" r:id="rId3"/>
    <p:sldId id="258" r:id="rId4"/>
    <p:sldId id="259" r:id="rId5"/>
    <p:sldId id="260" r:id="rId6"/>
    <p:sldId id="283" r:id="rId7"/>
    <p:sldId id="261" r:id="rId8"/>
    <p:sldId id="262" r:id="rId9"/>
    <p:sldId id="265" r:id="rId10"/>
    <p:sldId id="267" r:id="rId11"/>
    <p:sldId id="284" r:id="rId12"/>
    <p:sldId id="269" r:id="rId13"/>
    <p:sldId id="270" r:id="rId14"/>
    <p:sldId id="268" r:id="rId15"/>
    <p:sldId id="271" r:id="rId16"/>
    <p:sldId id="272" r:id="rId17"/>
    <p:sldId id="274" r:id="rId18"/>
    <p:sldId id="277" r:id="rId19"/>
    <p:sldId id="275" r:id="rId20"/>
    <p:sldId id="276" r:id="rId21"/>
    <p:sldId id="273" r:id="rId22"/>
    <p:sldId id="278" r:id="rId23"/>
    <p:sldId id="279" r:id="rId24"/>
    <p:sldId id="280" r:id="rId25"/>
    <p:sldId id="281" r:id="rId26"/>
    <p:sldId id="286" r:id="rId27"/>
    <p:sldId id="285" r:id="rId28"/>
    <p:sldId id="287" r:id="rId29"/>
    <p:sldId id="282"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8" d="100"/>
          <a:sy n="78" d="100"/>
        </p:scale>
        <p:origin x="456"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6/7/2023</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6620116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6/7/2023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6269066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6/7/2023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7968648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6/7/2023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5652092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6/7/2023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2474338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6/7/2023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5344306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6/7/2023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5977373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6/7/2023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3601910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6/7/2023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771505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6/7/2023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021753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6/7/2023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766372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6/7/2023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47368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6/7/2023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958758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6/7/2023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6426848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6/7/2023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631607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6/7/2023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770023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6/7/2023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822274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8A87A34-81AB-432B-8DAE-1953F412C126}" type="datetimeFigureOut">
              <a:rPr lang="en-US" smtClean="0"/>
              <a:pPr/>
              <a:t>6/7/2023</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735695519"/>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 id="2147483725"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GB" dirty="0"/>
              <a:t>Pharmacy Record Management System</a:t>
            </a:r>
            <a:endParaRPr lang="en-US" dirty="0"/>
          </a:p>
        </p:txBody>
      </p:sp>
      <p:sp>
        <p:nvSpPr>
          <p:cNvPr id="3" name="Subtitle 2"/>
          <p:cNvSpPr>
            <a:spLocks noGrp="1"/>
          </p:cNvSpPr>
          <p:nvPr>
            <p:ph type="subTitle" idx="1"/>
          </p:nvPr>
        </p:nvSpPr>
        <p:spPr/>
        <p:txBody>
          <a:bodyPr/>
          <a:lstStyle/>
          <a:p>
            <a:r>
              <a:rPr lang="en-US" dirty="0"/>
              <a:t>FYP Documentation</a:t>
            </a:r>
          </a:p>
        </p:txBody>
      </p:sp>
    </p:spTree>
    <p:extLst>
      <p:ext uri="{BB962C8B-B14F-4D97-AF65-F5344CB8AC3E}">
        <p14:creationId xmlns:p14="http://schemas.microsoft.com/office/powerpoint/2010/main" val="15512027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Cont</a:t>
            </a:r>
            <a:r>
              <a:rPr lang="en-US" dirty="0"/>
              <a:t>…</a:t>
            </a:r>
          </a:p>
        </p:txBody>
      </p:sp>
      <p:sp>
        <p:nvSpPr>
          <p:cNvPr id="3" name="Content Placeholder 2"/>
          <p:cNvSpPr>
            <a:spLocks noGrp="1"/>
          </p:cNvSpPr>
          <p:nvPr>
            <p:ph idx="1"/>
          </p:nvPr>
        </p:nvSpPr>
        <p:spPr/>
        <p:txBody>
          <a:bodyPr>
            <a:normAutofit fontScale="92500"/>
          </a:bodyPr>
          <a:lstStyle/>
          <a:p>
            <a:pPr marL="0" lvl="0" indent="0">
              <a:buNone/>
            </a:pPr>
            <a:r>
              <a:rPr lang="en-US" sz="1900" b="1" dirty="0">
                <a:latin typeface="Times New Roman" panose="02020603050405020304" pitchFamily="18" charset="0"/>
                <a:cs typeface="Times New Roman" panose="02020603050405020304" pitchFamily="18" charset="0"/>
              </a:rPr>
              <a:t>Software Quality Attributes</a:t>
            </a:r>
          </a:p>
          <a:p>
            <a:pPr marL="0" lvl="0" indent="0">
              <a:buNone/>
            </a:pPr>
            <a:r>
              <a:rPr lang="en-US" sz="1900" b="1" dirty="0">
                <a:latin typeface="Times New Roman" panose="02020603050405020304" pitchFamily="18" charset="0"/>
                <a:cs typeface="Times New Roman" panose="02020603050405020304" pitchFamily="18" charset="0"/>
              </a:rPr>
              <a:t>Maintainability</a:t>
            </a:r>
          </a:p>
          <a:p>
            <a:pPr lvl="0"/>
            <a:r>
              <a:rPr lang="en-US" sz="1900" b="1" dirty="0">
                <a:latin typeface="Times New Roman" panose="02020603050405020304" pitchFamily="18" charset="0"/>
                <a:cs typeface="Times New Roman" panose="02020603050405020304" pitchFamily="18" charset="0"/>
              </a:rPr>
              <a:t>Back-up</a:t>
            </a:r>
            <a:r>
              <a:rPr lang="en-US" sz="1900" dirty="0">
                <a:latin typeface="Times New Roman" panose="02020603050405020304" pitchFamily="18" charset="0"/>
                <a:cs typeface="Times New Roman" panose="02020603050405020304" pitchFamily="18" charset="0"/>
              </a:rPr>
              <a:t>: The system is efficient for data backup.</a:t>
            </a:r>
          </a:p>
          <a:p>
            <a:pPr lvl="0"/>
            <a:r>
              <a:rPr lang="en-US" sz="1900" b="1" dirty="0">
                <a:latin typeface="Times New Roman" panose="02020603050405020304" pitchFamily="18" charset="0"/>
                <a:cs typeface="Times New Roman" panose="02020603050405020304" pitchFamily="18" charset="0"/>
              </a:rPr>
              <a:t>Errors</a:t>
            </a:r>
            <a:r>
              <a:rPr lang="en-US" sz="1900" dirty="0">
                <a:latin typeface="Times New Roman" panose="02020603050405020304" pitchFamily="18" charset="0"/>
                <a:cs typeface="Times New Roman" panose="02020603050405020304" pitchFamily="18" charset="0"/>
              </a:rPr>
              <a:t>: The system will track every mistake as well as keep log of it.</a:t>
            </a:r>
            <a:endParaRPr lang="en-US" sz="1900" b="1" i="1" dirty="0">
              <a:latin typeface="Times New Roman" panose="02020603050405020304" pitchFamily="18" charset="0"/>
              <a:cs typeface="Times New Roman" panose="02020603050405020304" pitchFamily="18" charset="0"/>
            </a:endParaRPr>
          </a:p>
          <a:p>
            <a:pPr lvl="0"/>
            <a:r>
              <a:rPr lang="en-US" sz="1900" b="1" dirty="0">
                <a:latin typeface="Times New Roman" panose="02020603050405020304" pitchFamily="18" charset="0"/>
                <a:cs typeface="Times New Roman" panose="02020603050405020304" pitchFamily="18" charset="0"/>
              </a:rPr>
              <a:t>Availability:</a:t>
            </a:r>
            <a:r>
              <a:rPr lang="en-US" sz="1900" dirty="0">
                <a:latin typeface="Times New Roman" panose="02020603050405020304" pitchFamily="18" charset="0"/>
                <a:cs typeface="Times New Roman" panose="02020603050405020304" pitchFamily="18" charset="0"/>
              </a:rPr>
              <a:t> The system is available for all the time but the access level is controlled for each user.</a:t>
            </a:r>
          </a:p>
          <a:p>
            <a:pPr marL="0" marR="502285" indent="0" algn="just">
              <a:lnSpc>
                <a:spcPct val="150000"/>
              </a:lnSpc>
              <a:spcBef>
                <a:spcPts val="0"/>
              </a:spcBef>
              <a:spcAft>
                <a:spcPts val="15"/>
              </a:spcAft>
              <a:buNone/>
            </a:pPr>
            <a:r>
              <a:rPr lang="en-US" sz="19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Safety and Security</a:t>
            </a:r>
            <a:r>
              <a:rPr lang="en-US" sz="1900" b="1" spc="-15"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9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Requirements</a:t>
            </a:r>
            <a:endParaRPr lang="en-US" sz="19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0" lvl="0" indent="-342900" algn="just">
              <a:lnSpc>
                <a:spcPct val="106000"/>
              </a:lnSpc>
              <a:spcBef>
                <a:spcPts val="0"/>
              </a:spcBef>
              <a:spcAft>
                <a:spcPts val="0"/>
              </a:spcAft>
              <a:buFont typeface="Wingdings" panose="05000000000000000000" pitchFamily="2" charset="2"/>
              <a:buChar char=""/>
            </a:pPr>
            <a:r>
              <a:rPr lang="en-US" sz="19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Administration:</a:t>
            </a:r>
            <a:r>
              <a:rPr lang="en-US" sz="19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The administration can view as well as alter any information in the system.</a:t>
            </a:r>
            <a:endParaRPr lang="en-US" sz="19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0" lvl="0" indent="-342900" algn="just">
              <a:lnSpc>
                <a:spcPct val="106000"/>
              </a:lnSpc>
              <a:spcBef>
                <a:spcPts val="0"/>
              </a:spcBef>
              <a:spcAft>
                <a:spcPts val="15"/>
              </a:spcAft>
              <a:buFont typeface="Wingdings" panose="05000000000000000000" pitchFamily="2" charset="2"/>
              <a:buChar char=""/>
            </a:pPr>
            <a:r>
              <a:rPr lang="en-US" sz="19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Login ID</a:t>
            </a:r>
            <a:r>
              <a:rPr lang="en-US" sz="19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Any admin who wants to use the system needs to hold on Login ID and password.</a:t>
            </a:r>
            <a:endParaRPr lang="en-US" sz="19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lvl="0" indent="0">
              <a:buNone/>
            </a:pPr>
            <a:endParaRPr lang="en-US" dirty="0"/>
          </a:p>
        </p:txBody>
      </p:sp>
    </p:spTree>
    <p:extLst>
      <p:ext uri="{BB962C8B-B14F-4D97-AF65-F5344CB8AC3E}">
        <p14:creationId xmlns:p14="http://schemas.microsoft.com/office/powerpoint/2010/main" val="18375184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39EB6F-8BA1-082E-3B6F-AD730252540D}"/>
              </a:ext>
            </a:extLst>
          </p:cNvPr>
          <p:cNvSpPr>
            <a:spLocks noGrp="1"/>
          </p:cNvSpPr>
          <p:nvPr>
            <p:ph type="title"/>
          </p:nvPr>
        </p:nvSpPr>
        <p:spPr/>
        <p:txBody>
          <a:bodyPr/>
          <a:lstStyle/>
          <a:p>
            <a:r>
              <a:rPr lang="en-US" b="1" dirty="0" err="1"/>
              <a:t>Cont</a:t>
            </a:r>
            <a:r>
              <a:rPr lang="en-US" dirty="0"/>
              <a:t>……</a:t>
            </a:r>
            <a:endParaRPr lang="en-US" b="1" dirty="0"/>
          </a:p>
        </p:txBody>
      </p:sp>
      <p:sp>
        <p:nvSpPr>
          <p:cNvPr id="3" name="Content Placeholder 2">
            <a:extLst>
              <a:ext uri="{FF2B5EF4-FFF2-40B4-BE49-F238E27FC236}">
                <a16:creationId xmlns:a16="http://schemas.microsoft.com/office/drawing/2014/main" id="{778921B6-B726-D874-F504-A06BC7F576EE}"/>
              </a:ext>
            </a:extLst>
          </p:cNvPr>
          <p:cNvSpPr>
            <a:spLocks noGrp="1"/>
          </p:cNvSpPr>
          <p:nvPr>
            <p:ph idx="1"/>
          </p:nvPr>
        </p:nvSpPr>
        <p:spPr/>
        <p:txBody>
          <a:bodyPr>
            <a:normAutofit fontScale="92500" lnSpcReduction="20000"/>
          </a:bodyPr>
          <a:lstStyle/>
          <a:p>
            <a:pPr marL="0" marR="21590" indent="0" algn="just">
              <a:lnSpc>
                <a:spcPct val="107000"/>
              </a:lnSpc>
              <a:spcBef>
                <a:spcPts val="200"/>
              </a:spcBef>
              <a:spcAft>
                <a:spcPts val="0"/>
              </a:spcAft>
              <a:buNone/>
            </a:pPr>
            <a:r>
              <a:rPr lang="en-US" sz="19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Useability</a:t>
            </a:r>
          </a:p>
          <a:p>
            <a:pPr marL="0" marR="21590" indent="0" algn="just">
              <a:lnSpc>
                <a:spcPct val="107000"/>
              </a:lnSpc>
              <a:spcBef>
                <a:spcPts val="0"/>
              </a:spcBef>
              <a:spcAft>
                <a:spcPts val="15"/>
              </a:spcAft>
              <a:buNone/>
            </a:pPr>
            <a:endParaRPr lang="en-US" sz="1900" dirty="0">
              <a:solidFill>
                <a:srgbClr val="000000"/>
              </a:solidFill>
              <a:effectLst/>
              <a:latin typeface="Times New Roman" panose="02020603050405020304" pitchFamily="18" charset="0"/>
              <a:ea typeface="Times New Roman" panose="02020603050405020304" pitchFamily="18" charset="0"/>
            </a:endParaRPr>
          </a:p>
          <a:p>
            <a:pPr marL="6350" marR="21590" indent="-6350" algn="just">
              <a:lnSpc>
                <a:spcPct val="107000"/>
              </a:lnSpc>
              <a:spcBef>
                <a:spcPts val="0"/>
              </a:spcBef>
              <a:spcAft>
                <a:spcPts val="15"/>
              </a:spcAft>
            </a:pPr>
            <a:r>
              <a:rPr lang="en-US" sz="1900" dirty="0">
                <a:solidFill>
                  <a:srgbClr val="000000"/>
                </a:solidFill>
                <a:effectLst/>
                <a:latin typeface="Times New Roman" panose="02020603050405020304" pitchFamily="18" charset="0"/>
                <a:ea typeface="Calibri" panose="020F0502020204030204" pitchFamily="34" charset="0"/>
              </a:rPr>
              <a:t>Ease-of-use requirements address the factors that constitute the capacity of the software to be understood, learned, and used by its intended users. </a:t>
            </a:r>
            <a:endParaRPr lang="en-US" sz="1900" dirty="0">
              <a:solidFill>
                <a:srgbClr val="000000"/>
              </a:solidFill>
              <a:latin typeface="Times New Roman" panose="02020603050405020304" pitchFamily="18" charset="0"/>
              <a:ea typeface="Calibri" panose="020F0502020204030204" pitchFamily="34" charset="0"/>
            </a:endParaRPr>
          </a:p>
          <a:p>
            <a:pPr marL="0" marR="21590" indent="0" algn="just">
              <a:lnSpc>
                <a:spcPct val="107000"/>
              </a:lnSpc>
              <a:spcBef>
                <a:spcPts val="0"/>
              </a:spcBef>
              <a:spcAft>
                <a:spcPts val="15"/>
              </a:spcAft>
              <a:buNone/>
            </a:pPr>
            <a:endParaRPr lang="en-US" sz="1900" b="1" dirty="0">
              <a:solidFill>
                <a:srgbClr val="000000"/>
              </a:solidFill>
              <a:effectLst/>
              <a:latin typeface="Times New Roman" panose="02020603050405020304" pitchFamily="18" charset="0"/>
              <a:ea typeface="Calibri" panose="020F0502020204030204" pitchFamily="34" charset="0"/>
            </a:endParaRPr>
          </a:p>
          <a:p>
            <a:pPr marL="0" marR="21590" indent="0" algn="just">
              <a:lnSpc>
                <a:spcPct val="107000"/>
              </a:lnSpc>
              <a:spcBef>
                <a:spcPts val="0"/>
              </a:spcBef>
              <a:spcAft>
                <a:spcPts val="15"/>
              </a:spcAft>
              <a:buNone/>
            </a:pPr>
            <a:r>
              <a:rPr lang="en-US" sz="1900" b="1" dirty="0">
                <a:solidFill>
                  <a:srgbClr val="000000"/>
                </a:solidFill>
                <a:effectLst/>
                <a:latin typeface="Times New Roman" panose="02020603050405020304" pitchFamily="18" charset="0"/>
                <a:ea typeface="Calibri" panose="020F0502020204030204" pitchFamily="34" charset="0"/>
              </a:rPr>
              <a:t>Efficiency </a:t>
            </a:r>
            <a:endParaRPr lang="en-US" sz="1900" dirty="0">
              <a:solidFill>
                <a:srgbClr val="000000"/>
              </a:solidFill>
              <a:effectLst/>
              <a:latin typeface="Times New Roman" panose="02020603050405020304" pitchFamily="18" charset="0"/>
              <a:ea typeface="Times New Roman" panose="02020603050405020304" pitchFamily="18" charset="0"/>
            </a:endParaRPr>
          </a:p>
          <a:p>
            <a:pPr marL="6350" marR="21590" indent="-6350" algn="just">
              <a:lnSpc>
                <a:spcPct val="107000"/>
              </a:lnSpc>
              <a:spcBef>
                <a:spcPts val="0"/>
              </a:spcBef>
              <a:spcAft>
                <a:spcPts val="15"/>
              </a:spcAft>
            </a:pPr>
            <a:r>
              <a:rPr lang="en-US" sz="1900" dirty="0">
                <a:solidFill>
                  <a:srgbClr val="000000"/>
                </a:solidFill>
                <a:effectLst/>
                <a:latin typeface="Times New Roman" panose="02020603050405020304" pitchFamily="18" charset="0"/>
                <a:ea typeface="Calibri" panose="020F0502020204030204" pitchFamily="34" charset="0"/>
              </a:rPr>
              <a:t>Specifies how well the software utilizes scarce resources: CPU cycles, disk space, memory, bandwidth, etc. </a:t>
            </a:r>
            <a:endParaRPr lang="en-US" sz="1900" dirty="0">
              <a:solidFill>
                <a:srgbClr val="000000"/>
              </a:solidFill>
              <a:effectLst/>
              <a:latin typeface="Times New Roman" panose="02020603050405020304" pitchFamily="18" charset="0"/>
              <a:ea typeface="Times New Roman" panose="02020603050405020304" pitchFamily="18" charset="0"/>
            </a:endParaRPr>
          </a:p>
          <a:p>
            <a:pPr marL="0" marR="21590" indent="0" algn="just">
              <a:lnSpc>
                <a:spcPct val="150000"/>
              </a:lnSpc>
              <a:spcBef>
                <a:spcPts val="200"/>
              </a:spcBef>
              <a:spcAft>
                <a:spcPts val="0"/>
              </a:spcAft>
              <a:buNone/>
            </a:pPr>
            <a:r>
              <a:rPr lang="en-US" sz="19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Availability</a:t>
            </a:r>
          </a:p>
          <a:p>
            <a:pPr marL="0" marR="21590" indent="0" algn="just">
              <a:lnSpc>
                <a:spcPct val="150000"/>
              </a:lnSpc>
              <a:spcBef>
                <a:spcPts val="200"/>
              </a:spcBef>
              <a:spcAft>
                <a:spcPts val="0"/>
              </a:spcAft>
              <a:buNone/>
            </a:pPr>
            <a:endParaRPr lang="en-US" sz="1900" dirty="0">
              <a:solidFill>
                <a:srgbClr val="000000"/>
              </a:solidFill>
              <a:effectLst/>
              <a:latin typeface="Times New Roman" panose="02020603050405020304" pitchFamily="18" charset="0"/>
              <a:ea typeface="Times New Roman" panose="02020603050405020304" pitchFamily="18" charset="0"/>
            </a:endParaRPr>
          </a:p>
          <a:p>
            <a:pPr marL="6350" marR="21590" indent="-6350" algn="just">
              <a:lnSpc>
                <a:spcPct val="107000"/>
              </a:lnSpc>
              <a:spcBef>
                <a:spcPts val="0"/>
              </a:spcBef>
              <a:spcAft>
                <a:spcPts val="15"/>
              </a:spcAft>
            </a:pPr>
            <a:r>
              <a:rPr lang="en-US" sz="1900" dirty="0">
                <a:solidFill>
                  <a:srgbClr val="000000"/>
                </a:solidFill>
                <a:effectLst/>
                <a:latin typeface="Times New Roman" panose="02020603050405020304" pitchFamily="18" charset="0"/>
                <a:ea typeface="Calibri" panose="020F0502020204030204" pitchFamily="34" charset="0"/>
              </a:rPr>
              <a:t>The system is available for all the time but the access level is controlled for each Admin.</a:t>
            </a:r>
            <a:endParaRPr lang="en-US" sz="1900" dirty="0">
              <a:solidFill>
                <a:srgbClr val="000000"/>
              </a:solidFill>
              <a:effectLst/>
              <a:latin typeface="Times New Roman" panose="02020603050405020304" pitchFamily="18" charset="0"/>
              <a:ea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8149119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pPr lvl="0"/>
            <a:r>
              <a:rPr lang="en-CA" b="1" dirty="0"/>
              <a:t>DESIGN SPECIFICATIONS</a:t>
            </a:r>
            <a:br>
              <a:rPr lang="en-US" b="1" dirty="0"/>
            </a:br>
            <a:endParaRPr lang="en-US" dirty="0"/>
          </a:p>
        </p:txBody>
      </p:sp>
    </p:spTree>
    <p:extLst>
      <p:ext uri="{BB962C8B-B14F-4D97-AF65-F5344CB8AC3E}">
        <p14:creationId xmlns:p14="http://schemas.microsoft.com/office/powerpoint/2010/main" val="13602481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813228"/>
            <a:ext cx="9603275" cy="1049235"/>
          </a:xfrm>
        </p:spPr>
        <p:txBody>
          <a:bodyPr/>
          <a:lstStyle/>
          <a:p>
            <a:r>
              <a:rPr lang="en-US" b="1" dirty="0"/>
              <a:t>deployment  Diagram</a:t>
            </a:r>
          </a:p>
        </p:txBody>
      </p:sp>
      <p:pic>
        <p:nvPicPr>
          <p:cNvPr id="9" name="Content Placeholder 8">
            <a:extLst>
              <a:ext uri="{FF2B5EF4-FFF2-40B4-BE49-F238E27FC236}">
                <a16:creationId xmlns:a16="http://schemas.microsoft.com/office/drawing/2014/main" id="{B04803ED-1F51-4A24-0800-BFA2C7BD118E}"/>
              </a:ext>
            </a:extLst>
          </p:cNvPr>
          <p:cNvPicPr>
            <a:picLocks noGrp="1" noChangeAspect="1"/>
          </p:cNvPicPr>
          <p:nvPr>
            <p:ph idx="1"/>
          </p:nvPr>
        </p:nvPicPr>
        <p:blipFill>
          <a:blip r:embed="rId2"/>
          <a:stretch>
            <a:fillRect/>
          </a:stretch>
        </p:blipFill>
        <p:spPr>
          <a:xfrm>
            <a:off x="3537336" y="2667000"/>
            <a:ext cx="5912665" cy="3124200"/>
          </a:xfrm>
        </p:spPr>
      </p:pic>
    </p:spTree>
    <p:extLst>
      <p:ext uri="{BB962C8B-B14F-4D97-AF65-F5344CB8AC3E}">
        <p14:creationId xmlns:p14="http://schemas.microsoft.com/office/powerpoint/2010/main" val="7127053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Class Diagram</a:t>
            </a:r>
          </a:p>
        </p:txBody>
      </p:sp>
      <p:pic>
        <p:nvPicPr>
          <p:cNvPr id="7" name="Content Placeholder 6">
            <a:extLst>
              <a:ext uri="{FF2B5EF4-FFF2-40B4-BE49-F238E27FC236}">
                <a16:creationId xmlns:a16="http://schemas.microsoft.com/office/drawing/2014/main" id="{F273F09D-65C7-D5B7-201F-161E1315B863}"/>
              </a:ext>
            </a:extLst>
          </p:cNvPr>
          <p:cNvPicPr>
            <a:picLocks noGrp="1" noChangeAspect="1"/>
          </p:cNvPicPr>
          <p:nvPr>
            <p:ph idx="1"/>
          </p:nvPr>
        </p:nvPicPr>
        <p:blipFill>
          <a:blip r:embed="rId2"/>
          <a:stretch>
            <a:fillRect/>
          </a:stretch>
        </p:blipFill>
        <p:spPr>
          <a:xfrm>
            <a:off x="2742284" y="2667000"/>
            <a:ext cx="7502769" cy="3124200"/>
          </a:xfrm>
        </p:spPr>
      </p:pic>
    </p:spTree>
    <p:extLst>
      <p:ext uri="{BB962C8B-B14F-4D97-AF65-F5344CB8AC3E}">
        <p14:creationId xmlns:p14="http://schemas.microsoft.com/office/powerpoint/2010/main" val="14921099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Er</a:t>
            </a:r>
            <a:r>
              <a:rPr lang="en-US" b="1" dirty="0"/>
              <a:t> Diagram</a:t>
            </a:r>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3916686" y="2667000"/>
            <a:ext cx="5153966" cy="3124200"/>
          </a:xfrm>
          <a:prstGeom prst="rect">
            <a:avLst/>
          </a:prstGeom>
        </p:spPr>
      </p:pic>
    </p:spTree>
    <p:extLst>
      <p:ext uri="{BB962C8B-B14F-4D97-AF65-F5344CB8AC3E}">
        <p14:creationId xmlns:p14="http://schemas.microsoft.com/office/powerpoint/2010/main" val="26538354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lvl="0"/>
            <a:r>
              <a:rPr lang="en-CA" b="1" dirty="0"/>
              <a:t>DEVELOPMENT AND TOOLS</a:t>
            </a:r>
            <a:endParaRPr lang="en-US" b="1" dirty="0"/>
          </a:p>
        </p:txBody>
      </p:sp>
    </p:spTree>
    <p:extLst>
      <p:ext uri="{BB962C8B-B14F-4D97-AF65-F5344CB8AC3E}">
        <p14:creationId xmlns:p14="http://schemas.microsoft.com/office/powerpoint/2010/main" val="40052842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1"/>
            <a:r>
              <a:rPr lang="en-CA" sz="3600" b="1" dirty="0"/>
              <a:t>Development Tools</a:t>
            </a:r>
            <a:endParaRPr lang="en-US" sz="3600" b="1"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976422195"/>
              </p:ext>
            </p:extLst>
          </p:nvPr>
        </p:nvGraphicFramePr>
        <p:xfrm>
          <a:off x="3457076" y="1970315"/>
          <a:ext cx="5904865" cy="3726151"/>
        </p:xfrm>
        <a:graphic>
          <a:graphicData uri="http://schemas.openxmlformats.org/drawingml/2006/table">
            <a:tbl>
              <a:tblPr firstRow="1" firstCol="1" bandRow="1">
                <a:tableStyleId>{5C22544A-7EE6-4342-B048-85BDC9FD1C3A}</a:tableStyleId>
              </a:tblPr>
              <a:tblGrid>
                <a:gridCol w="1382470">
                  <a:extLst>
                    <a:ext uri="{9D8B030D-6E8A-4147-A177-3AD203B41FA5}">
                      <a16:colId xmlns:a16="http://schemas.microsoft.com/office/drawing/2014/main" val="20000"/>
                    </a:ext>
                  </a:extLst>
                </a:gridCol>
                <a:gridCol w="1382470">
                  <a:extLst>
                    <a:ext uri="{9D8B030D-6E8A-4147-A177-3AD203B41FA5}">
                      <a16:colId xmlns:a16="http://schemas.microsoft.com/office/drawing/2014/main" val="20001"/>
                    </a:ext>
                  </a:extLst>
                </a:gridCol>
                <a:gridCol w="614533">
                  <a:extLst>
                    <a:ext uri="{9D8B030D-6E8A-4147-A177-3AD203B41FA5}">
                      <a16:colId xmlns:a16="http://schemas.microsoft.com/office/drawing/2014/main" val="20002"/>
                    </a:ext>
                  </a:extLst>
                </a:gridCol>
                <a:gridCol w="1262696">
                  <a:extLst>
                    <a:ext uri="{9D8B030D-6E8A-4147-A177-3AD203B41FA5}">
                      <a16:colId xmlns:a16="http://schemas.microsoft.com/office/drawing/2014/main" val="20003"/>
                    </a:ext>
                  </a:extLst>
                </a:gridCol>
                <a:gridCol w="1262696">
                  <a:extLst>
                    <a:ext uri="{9D8B030D-6E8A-4147-A177-3AD203B41FA5}">
                      <a16:colId xmlns:a16="http://schemas.microsoft.com/office/drawing/2014/main" val="20004"/>
                    </a:ext>
                  </a:extLst>
                </a:gridCol>
              </a:tblGrid>
              <a:tr h="467229">
                <a:tc rowSpan="8">
                  <a:txBody>
                    <a:bodyPr/>
                    <a:lstStyle/>
                    <a:p>
                      <a:pPr marL="3175" marR="0" algn="just">
                        <a:lnSpc>
                          <a:spcPct val="150000"/>
                        </a:lnSpc>
                        <a:spcBef>
                          <a:spcPts val="0"/>
                        </a:spcBef>
                        <a:spcAft>
                          <a:spcPts val="0"/>
                        </a:spcAft>
                      </a:pPr>
                      <a:r>
                        <a:rPr lang="en-CA" sz="1200">
                          <a:effectLst/>
                        </a:rPr>
                        <a:t> </a:t>
                      </a:r>
                      <a:endParaRPr lang="en-US" sz="1200">
                        <a:effectLst/>
                      </a:endParaRPr>
                    </a:p>
                    <a:p>
                      <a:pPr marL="3175" marR="0" algn="just">
                        <a:lnSpc>
                          <a:spcPct val="150000"/>
                        </a:lnSpc>
                        <a:spcBef>
                          <a:spcPts val="0"/>
                        </a:spcBef>
                        <a:spcAft>
                          <a:spcPts val="0"/>
                        </a:spcAft>
                      </a:pPr>
                      <a:r>
                        <a:rPr lang="en-CA" sz="1200">
                          <a:effectLst/>
                        </a:rPr>
                        <a:t> </a:t>
                      </a:r>
                      <a:endParaRPr lang="en-US" sz="1200">
                        <a:effectLst/>
                      </a:endParaRPr>
                    </a:p>
                    <a:p>
                      <a:pPr marL="3175" marR="0" algn="just">
                        <a:lnSpc>
                          <a:spcPct val="150000"/>
                        </a:lnSpc>
                        <a:spcBef>
                          <a:spcPts val="0"/>
                        </a:spcBef>
                        <a:spcAft>
                          <a:spcPts val="0"/>
                        </a:spcAft>
                      </a:pPr>
                      <a:r>
                        <a:rPr lang="en-CA" sz="1200">
                          <a:effectLst/>
                        </a:rPr>
                        <a:t> </a:t>
                      </a:r>
                      <a:endParaRPr lang="en-US" sz="1200">
                        <a:effectLst/>
                      </a:endParaRPr>
                    </a:p>
                    <a:p>
                      <a:pPr marL="3175" marR="0" algn="just">
                        <a:lnSpc>
                          <a:spcPct val="150000"/>
                        </a:lnSpc>
                        <a:spcBef>
                          <a:spcPts val="0"/>
                        </a:spcBef>
                        <a:spcAft>
                          <a:spcPts val="0"/>
                        </a:spcAft>
                      </a:pPr>
                      <a:r>
                        <a:rPr lang="en-CA" sz="1200">
                          <a:effectLst/>
                        </a:rPr>
                        <a:t> </a:t>
                      </a:r>
                      <a:endParaRPr lang="en-US" sz="1200">
                        <a:effectLst/>
                      </a:endParaRPr>
                    </a:p>
                    <a:p>
                      <a:pPr marL="140335" marR="0" algn="just">
                        <a:lnSpc>
                          <a:spcPct val="150000"/>
                        </a:lnSpc>
                        <a:spcBef>
                          <a:spcPts val="0"/>
                        </a:spcBef>
                        <a:spcAft>
                          <a:spcPts val="1235"/>
                        </a:spcAft>
                      </a:pPr>
                      <a:r>
                        <a:rPr lang="en-CA" sz="1200">
                          <a:effectLst/>
                        </a:rPr>
                        <a:t>Tools</a:t>
                      </a:r>
                      <a:endParaRPr lang="en-US" sz="1200">
                        <a:effectLst/>
                      </a:endParaRPr>
                    </a:p>
                    <a:p>
                      <a:pPr marL="48895" marR="0" algn="just">
                        <a:lnSpc>
                          <a:spcPct val="150000"/>
                        </a:lnSpc>
                        <a:spcBef>
                          <a:spcPts val="0"/>
                        </a:spcBef>
                        <a:spcAft>
                          <a:spcPts val="1220"/>
                        </a:spcAft>
                      </a:pPr>
                      <a:r>
                        <a:rPr lang="en-CA" sz="1200">
                          <a:effectLst/>
                        </a:rPr>
                        <a:t>And</a:t>
                      </a:r>
                      <a:endParaRPr lang="en-US" sz="1200">
                        <a:effectLst/>
                      </a:endParaRPr>
                    </a:p>
                    <a:p>
                      <a:pPr marL="133985" marR="0" algn="just">
                        <a:lnSpc>
                          <a:spcPct val="150000"/>
                        </a:lnSpc>
                        <a:spcBef>
                          <a:spcPts val="0"/>
                        </a:spcBef>
                        <a:spcAft>
                          <a:spcPts val="0"/>
                        </a:spcAft>
                      </a:pPr>
                      <a:r>
                        <a:rPr lang="en-CA" sz="1200">
                          <a:effectLst/>
                        </a:rPr>
                        <a:t>Technologies</a:t>
                      </a:r>
                      <a:endParaRPr lang="en-US" sz="1200">
                        <a:effectLst/>
                        <a:latin typeface="Times"/>
                        <a:ea typeface="Times New Roman"/>
                      </a:endParaRPr>
                    </a:p>
                  </a:txBody>
                  <a:tcPr marL="0" marR="68580" marT="5715" marB="0"/>
                </a:tc>
                <a:tc>
                  <a:txBody>
                    <a:bodyPr/>
                    <a:lstStyle/>
                    <a:p>
                      <a:pPr marL="512445" marR="0" algn="just">
                        <a:lnSpc>
                          <a:spcPct val="150000"/>
                        </a:lnSpc>
                        <a:spcBef>
                          <a:spcPts val="0"/>
                        </a:spcBef>
                        <a:spcAft>
                          <a:spcPts val="0"/>
                        </a:spcAft>
                      </a:pPr>
                      <a:r>
                        <a:rPr lang="en-CA" sz="1200">
                          <a:effectLst/>
                        </a:rPr>
                        <a:t>Tools</a:t>
                      </a:r>
                      <a:endParaRPr lang="en-US" sz="1200">
                        <a:effectLst/>
                        <a:latin typeface="Times"/>
                        <a:ea typeface="Times New Roman"/>
                      </a:endParaRPr>
                    </a:p>
                  </a:txBody>
                  <a:tcPr marL="0" marR="68580" marT="5715" marB="0"/>
                </a:tc>
                <a:tc>
                  <a:txBody>
                    <a:bodyPr/>
                    <a:lstStyle/>
                    <a:p>
                      <a:pPr marL="0" marR="0" algn="just">
                        <a:lnSpc>
                          <a:spcPct val="150000"/>
                        </a:lnSpc>
                        <a:spcBef>
                          <a:spcPts val="0"/>
                        </a:spcBef>
                        <a:spcAft>
                          <a:spcPts val="800"/>
                        </a:spcAft>
                      </a:pPr>
                      <a:r>
                        <a:rPr lang="en-CA" sz="1200">
                          <a:effectLst/>
                        </a:rPr>
                        <a:t> </a:t>
                      </a:r>
                      <a:endParaRPr lang="en-US" sz="1200">
                        <a:effectLst/>
                        <a:latin typeface="Times"/>
                        <a:ea typeface="Times New Roman"/>
                      </a:endParaRPr>
                    </a:p>
                  </a:txBody>
                  <a:tcPr marL="0" marR="68580" marT="5715" marB="0"/>
                </a:tc>
                <a:tc>
                  <a:txBody>
                    <a:bodyPr/>
                    <a:lstStyle/>
                    <a:p>
                      <a:pPr marL="34925" marR="0" algn="just">
                        <a:lnSpc>
                          <a:spcPct val="150000"/>
                        </a:lnSpc>
                        <a:spcBef>
                          <a:spcPts val="0"/>
                        </a:spcBef>
                        <a:spcAft>
                          <a:spcPts val="0"/>
                        </a:spcAft>
                      </a:pPr>
                      <a:r>
                        <a:rPr lang="en-CA" sz="1200">
                          <a:effectLst/>
                        </a:rPr>
                        <a:t>Version</a:t>
                      </a:r>
                      <a:endParaRPr lang="en-US" sz="1200">
                        <a:effectLst/>
                        <a:latin typeface="Times"/>
                        <a:ea typeface="Times New Roman"/>
                      </a:endParaRPr>
                    </a:p>
                  </a:txBody>
                  <a:tcPr marL="0" marR="68580" marT="5715" marB="0"/>
                </a:tc>
                <a:tc>
                  <a:txBody>
                    <a:bodyPr/>
                    <a:lstStyle/>
                    <a:p>
                      <a:pPr marL="121920" marR="0" algn="just">
                        <a:lnSpc>
                          <a:spcPct val="150000"/>
                        </a:lnSpc>
                        <a:spcBef>
                          <a:spcPts val="0"/>
                        </a:spcBef>
                        <a:spcAft>
                          <a:spcPts val="0"/>
                        </a:spcAft>
                      </a:pPr>
                      <a:r>
                        <a:rPr lang="en-CA" sz="1200">
                          <a:effectLst/>
                        </a:rPr>
                        <a:t>Rationale</a:t>
                      </a:r>
                      <a:endParaRPr lang="en-US" sz="1200">
                        <a:effectLst/>
                        <a:latin typeface="Times"/>
                        <a:ea typeface="Times New Roman"/>
                      </a:endParaRPr>
                    </a:p>
                  </a:txBody>
                  <a:tcPr marL="0" marR="68580" marT="5715" marB="0"/>
                </a:tc>
                <a:extLst>
                  <a:ext uri="{0D108BD9-81ED-4DB2-BD59-A6C34878D82A}">
                    <a16:rowId xmlns:a16="http://schemas.microsoft.com/office/drawing/2014/main" val="10000"/>
                  </a:ext>
                </a:extLst>
              </a:tr>
              <a:tr h="464865">
                <a:tc vMerge="1">
                  <a:txBody>
                    <a:bodyPr/>
                    <a:lstStyle/>
                    <a:p>
                      <a:endParaRPr lang="en-US"/>
                    </a:p>
                  </a:txBody>
                  <a:tcPr/>
                </a:tc>
                <a:tc>
                  <a:txBody>
                    <a:bodyPr/>
                    <a:lstStyle/>
                    <a:p>
                      <a:pPr marL="512445" marR="0" algn="just">
                        <a:lnSpc>
                          <a:spcPct val="150000"/>
                        </a:lnSpc>
                        <a:spcBef>
                          <a:spcPts val="0"/>
                        </a:spcBef>
                        <a:spcAft>
                          <a:spcPts val="0"/>
                        </a:spcAft>
                      </a:pPr>
                      <a:r>
                        <a:rPr lang="en-CA" sz="1200" dirty="0">
                          <a:effectLst/>
                        </a:rPr>
                        <a:t>Visual</a:t>
                      </a:r>
                      <a:r>
                        <a:rPr lang="en-CA" sz="1200" baseline="0" dirty="0">
                          <a:effectLst/>
                        </a:rPr>
                        <a:t> studio</a:t>
                      </a:r>
                      <a:endParaRPr lang="en-US" sz="1200" dirty="0">
                        <a:effectLst/>
                        <a:latin typeface="Times"/>
                        <a:ea typeface="Times New Roman"/>
                      </a:endParaRPr>
                    </a:p>
                  </a:txBody>
                  <a:tcPr marL="0" marR="68580" marT="5715" marB="0"/>
                </a:tc>
                <a:tc>
                  <a:txBody>
                    <a:bodyPr/>
                    <a:lstStyle/>
                    <a:p>
                      <a:pPr marL="0" marR="0" algn="just">
                        <a:lnSpc>
                          <a:spcPct val="150000"/>
                        </a:lnSpc>
                        <a:spcBef>
                          <a:spcPts val="0"/>
                        </a:spcBef>
                        <a:spcAft>
                          <a:spcPts val="800"/>
                        </a:spcAft>
                      </a:pPr>
                      <a:endParaRPr lang="en-US" sz="1200" dirty="0">
                        <a:effectLst/>
                        <a:latin typeface="Times"/>
                        <a:ea typeface="Times New Roman"/>
                      </a:endParaRPr>
                    </a:p>
                  </a:txBody>
                  <a:tcPr marL="0" marR="68580" marT="5715" marB="0"/>
                </a:tc>
                <a:tc>
                  <a:txBody>
                    <a:bodyPr/>
                    <a:lstStyle/>
                    <a:p>
                      <a:pPr marL="132715" marR="0" algn="just">
                        <a:lnSpc>
                          <a:spcPct val="150000"/>
                        </a:lnSpc>
                        <a:spcBef>
                          <a:spcPts val="0"/>
                        </a:spcBef>
                        <a:spcAft>
                          <a:spcPts val="0"/>
                        </a:spcAft>
                      </a:pPr>
                      <a:r>
                        <a:rPr lang="en-CA" sz="1200" dirty="0">
                          <a:effectLst/>
                        </a:rPr>
                        <a:t>2015</a:t>
                      </a:r>
                      <a:endParaRPr lang="en-US" sz="1200" dirty="0">
                        <a:effectLst/>
                        <a:latin typeface="Times"/>
                        <a:ea typeface="Times New Roman"/>
                      </a:endParaRPr>
                    </a:p>
                  </a:txBody>
                  <a:tcPr marL="0" marR="68580" marT="5715" marB="0"/>
                </a:tc>
                <a:tc>
                  <a:txBody>
                    <a:bodyPr/>
                    <a:lstStyle/>
                    <a:p>
                      <a:pPr marL="189230" marR="0" algn="just">
                        <a:lnSpc>
                          <a:spcPct val="150000"/>
                        </a:lnSpc>
                        <a:spcBef>
                          <a:spcPts val="0"/>
                        </a:spcBef>
                        <a:spcAft>
                          <a:spcPts val="0"/>
                        </a:spcAft>
                      </a:pPr>
                      <a:r>
                        <a:rPr lang="en-CA" sz="1200">
                          <a:effectLst/>
                        </a:rPr>
                        <a:t>IDE</a:t>
                      </a:r>
                      <a:endParaRPr lang="en-US" sz="1200">
                        <a:effectLst/>
                        <a:latin typeface="Times"/>
                        <a:ea typeface="Times New Roman"/>
                      </a:endParaRPr>
                    </a:p>
                  </a:txBody>
                  <a:tcPr marL="0" marR="68580" marT="5715" marB="0"/>
                </a:tc>
                <a:extLst>
                  <a:ext uri="{0D108BD9-81ED-4DB2-BD59-A6C34878D82A}">
                    <a16:rowId xmlns:a16="http://schemas.microsoft.com/office/drawing/2014/main" val="10001"/>
                  </a:ext>
                </a:extLst>
              </a:tr>
              <a:tr h="467229">
                <a:tc vMerge="1">
                  <a:txBody>
                    <a:bodyPr/>
                    <a:lstStyle/>
                    <a:p>
                      <a:endParaRPr lang="en-US"/>
                    </a:p>
                  </a:txBody>
                  <a:tcPr/>
                </a:tc>
                <a:tc>
                  <a:txBody>
                    <a:bodyPr/>
                    <a:lstStyle/>
                    <a:p>
                      <a:pPr marL="512445" marR="0" algn="just">
                        <a:lnSpc>
                          <a:spcPct val="150000"/>
                        </a:lnSpc>
                        <a:spcBef>
                          <a:spcPts val="0"/>
                        </a:spcBef>
                        <a:spcAft>
                          <a:spcPts val="0"/>
                        </a:spcAft>
                      </a:pPr>
                      <a:r>
                        <a:rPr lang="en-CA" sz="1200" dirty="0">
                          <a:effectLst/>
                        </a:rPr>
                        <a:t>MS Word</a:t>
                      </a:r>
                      <a:endParaRPr lang="en-US" sz="1200" dirty="0">
                        <a:effectLst/>
                        <a:latin typeface="Times"/>
                        <a:ea typeface="Times New Roman"/>
                      </a:endParaRPr>
                    </a:p>
                  </a:txBody>
                  <a:tcPr marL="0" marR="68580" marT="5715" marB="0"/>
                </a:tc>
                <a:tc>
                  <a:txBody>
                    <a:bodyPr/>
                    <a:lstStyle/>
                    <a:p>
                      <a:pPr marL="0" marR="0" algn="just">
                        <a:lnSpc>
                          <a:spcPct val="150000"/>
                        </a:lnSpc>
                        <a:spcBef>
                          <a:spcPts val="0"/>
                        </a:spcBef>
                        <a:spcAft>
                          <a:spcPts val="800"/>
                        </a:spcAft>
                      </a:pPr>
                      <a:r>
                        <a:rPr lang="en-CA" sz="1200">
                          <a:effectLst/>
                        </a:rPr>
                        <a:t> </a:t>
                      </a:r>
                      <a:endParaRPr lang="en-US" sz="1200">
                        <a:effectLst/>
                        <a:latin typeface="Times"/>
                        <a:ea typeface="Times New Roman"/>
                      </a:endParaRPr>
                    </a:p>
                  </a:txBody>
                  <a:tcPr marL="0" marR="68580" marT="5715" marB="0"/>
                </a:tc>
                <a:tc>
                  <a:txBody>
                    <a:bodyPr/>
                    <a:lstStyle/>
                    <a:p>
                      <a:pPr marL="170815" marR="0" algn="just">
                        <a:lnSpc>
                          <a:spcPct val="150000"/>
                        </a:lnSpc>
                        <a:spcBef>
                          <a:spcPts val="0"/>
                        </a:spcBef>
                        <a:spcAft>
                          <a:spcPts val="0"/>
                        </a:spcAft>
                      </a:pPr>
                      <a:r>
                        <a:rPr lang="en-CA" sz="1200" dirty="0">
                          <a:effectLst/>
                        </a:rPr>
                        <a:t>2019</a:t>
                      </a:r>
                      <a:endParaRPr lang="en-US" sz="1200" dirty="0">
                        <a:effectLst/>
                        <a:latin typeface="Times"/>
                        <a:ea typeface="Times New Roman"/>
                      </a:endParaRPr>
                    </a:p>
                  </a:txBody>
                  <a:tcPr marL="0" marR="68580" marT="5715" marB="0"/>
                </a:tc>
                <a:tc>
                  <a:txBody>
                    <a:bodyPr/>
                    <a:lstStyle/>
                    <a:p>
                      <a:pPr marL="189230" marR="0" algn="just">
                        <a:lnSpc>
                          <a:spcPct val="150000"/>
                        </a:lnSpc>
                        <a:spcBef>
                          <a:spcPts val="0"/>
                        </a:spcBef>
                        <a:spcAft>
                          <a:spcPts val="0"/>
                        </a:spcAft>
                      </a:pPr>
                      <a:r>
                        <a:rPr lang="en-CA" sz="1200">
                          <a:effectLst/>
                        </a:rPr>
                        <a:t>Documentation</a:t>
                      </a:r>
                      <a:endParaRPr lang="en-US" sz="1200">
                        <a:effectLst/>
                        <a:latin typeface="Times"/>
                        <a:ea typeface="Times New Roman"/>
                      </a:endParaRPr>
                    </a:p>
                  </a:txBody>
                  <a:tcPr marL="0" marR="68580" marT="5715" marB="0"/>
                </a:tc>
                <a:extLst>
                  <a:ext uri="{0D108BD9-81ED-4DB2-BD59-A6C34878D82A}">
                    <a16:rowId xmlns:a16="http://schemas.microsoft.com/office/drawing/2014/main" val="10002"/>
                  </a:ext>
                </a:extLst>
              </a:tr>
              <a:tr h="464865">
                <a:tc vMerge="1">
                  <a:txBody>
                    <a:bodyPr/>
                    <a:lstStyle/>
                    <a:p>
                      <a:endParaRPr lang="en-US"/>
                    </a:p>
                  </a:txBody>
                  <a:tcPr/>
                </a:tc>
                <a:tc>
                  <a:txBody>
                    <a:bodyPr/>
                    <a:lstStyle/>
                    <a:p>
                      <a:pPr marL="7620" marR="0" algn="just">
                        <a:lnSpc>
                          <a:spcPct val="150000"/>
                        </a:lnSpc>
                        <a:spcBef>
                          <a:spcPts val="0"/>
                        </a:spcBef>
                        <a:spcAft>
                          <a:spcPts val="0"/>
                        </a:spcAft>
                      </a:pPr>
                      <a:r>
                        <a:rPr lang="en-CA" sz="1200" dirty="0">
                          <a:effectLst/>
                        </a:rPr>
                        <a:t>Power Point</a:t>
                      </a:r>
                      <a:endParaRPr lang="en-US" sz="1200" dirty="0">
                        <a:effectLst/>
                        <a:latin typeface="Times"/>
                        <a:ea typeface="Times New Roman"/>
                      </a:endParaRPr>
                    </a:p>
                  </a:txBody>
                  <a:tcPr marL="0" marR="68580" marT="5715" marB="0"/>
                </a:tc>
                <a:tc>
                  <a:txBody>
                    <a:bodyPr/>
                    <a:lstStyle/>
                    <a:p>
                      <a:pPr marL="0" marR="0" algn="just">
                        <a:lnSpc>
                          <a:spcPct val="150000"/>
                        </a:lnSpc>
                        <a:spcBef>
                          <a:spcPts val="0"/>
                        </a:spcBef>
                        <a:spcAft>
                          <a:spcPts val="800"/>
                        </a:spcAft>
                      </a:pPr>
                      <a:r>
                        <a:rPr lang="en-CA" sz="1200" dirty="0">
                          <a:effectLst/>
                        </a:rPr>
                        <a:t> </a:t>
                      </a:r>
                      <a:endParaRPr lang="en-US" sz="1200" dirty="0">
                        <a:effectLst/>
                        <a:latin typeface="Times"/>
                        <a:ea typeface="Times New Roman"/>
                      </a:endParaRPr>
                    </a:p>
                  </a:txBody>
                  <a:tcPr marL="0" marR="68580" marT="5715" marB="0"/>
                </a:tc>
                <a:tc>
                  <a:txBody>
                    <a:bodyPr/>
                    <a:lstStyle/>
                    <a:p>
                      <a:pPr marL="170815" marR="0" algn="just">
                        <a:lnSpc>
                          <a:spcPct val="150000"/>
                        </a:lnSpc>
                        <a:spcBef>
                          <a:spcPts val="0"/>
                        </a:spcBef>
                        <a:spcAft>
                          <a:spcPts val="0"/>
                        </a:spcAft>
                      </a:pPr>
                      <a:r>
                        <a:rPr lang="en-CA" sz="1200" dirty="0">
                          <a:effectLst/>
                        </a:rPr>
                        <a:t>2019</a:t>
                      </a:r>
                      <a:endParaRPr lang="en-US" sz="1200" dirty="0">
                        <a:effectLst/>
                        <a:latin typeface="Times"/>
                        <a:ea typeface="Times New Roman"/>
                      </a:endParaRPr>
                    </a:p>
                  </a:txBody>
                  <a:tcPr marL="0" marR="68580" marT="5715" marB="0"/>
                </a:tc>
                <a:tc>
                  <a:txBody>
                    <a:bodyPr/>
                    <a:lstStyle/>
                    <a:p>
                      <a:pPr marL="189230" marR="0" algn="just">
                        <a:lnSpc>
                          <a:spcPct val="150000"/>
                        </a:lnSpc>
                        <a:spcBef>
                          <a:spcPts val="0"/>
                        </a:spcBef>
                        <a:spcAft>
                          <a:spcPts val="0"/>
                        </a:spcAft>
                      </a:pPr>
                      <a:r>
                        <a:rPr lang="en-CA" sz="1200">
                          <a:effectLst/>
                        </a:rPr>
                        <a:t>Presentation</a:t>
                      </a:r>
                      <a:endParaRPr lang="en-US" sz="1200">
                        <a:effectLst/>
                        <a:latin typeface="Times"/>
                        <a:ea typeface="Times New Roman"/>
                      </a:endParaRPr>
                    </a:p>
                  </a:txBody>
                  <a:tcPr marL="0" marR="68580" marT="5715" marB="0"/>
                </a:tc>
                <a:extLst>
                  <a:ext uri="{0D108BD9-81ED-4DB2-BD59-A6C34878D82A}">
                    <a16:rowId xmlns:a16="http://schemas.microsoft.com/office/drawing/2014/main" val="10003"/>
                  </a:ext>
                </a:extLst>
              </a:tr>
              <a:tr h="468804">
                <a:tc vMerge="1">
                  <a:txBody>
                    <a:bodyPr/>
                    <a:lstStyle/>
                    <a:p>
                      <a:endParaRPr lang="en-US"/>
                    </a:p>
                  </a:txBody>
                  <a:tcPr/>
                </a:tc>
                <a:tc>
                  <a:txBody>
                    <a:bodyPr/>
                    <a:lstStyle/>
                    <a:p>
                      <a:pPr marL="513715" marR="0" algn="just">
                        <a:lnSpc>
                          <a:spcPct val="150000"/>
                        </a:lnSpc>
                        <a:spcBef>
                          <a:spcPts val="0"/>
                        </a:spcBef>
                        <a:spcAft>
                          <a:spcPts val="0"/>
                        </a:spcAft>
                      </a:pPr>
                      <a:r>
                        <a:rPr lang="en-CA" sz="1200" dirty="0" err="1">
                          <a:effectLst/>
                          <a:latin typeface="+mn-lt"/>
                          <a:ea typeface="+mn-ea"/>
                        </a:rPr>
                        <a:t>Sql</a:t>
                      </a:r>
                      <a:r>
                        <a:rPr lang="en-CA" sz="1200" baseline="0" dirty="0">
                          <a:effectLst/>
                          <a:latin typeface="+mn-lt"/>
                          <a:ea typeface="+mn-ea"/>
                        </a:rPr>
                        <a:t> server</a:t>
                      </a:r>
                      <a:endParaRPr lang="en-US" sz="1200" dirty="0">
                        <a:effectLst/>
                        <a:latin typeface="Times"/>
                        <a:ea typeface="Times New Roman"/>
                      </a:endParaRPr>
                    </a:p>
                  </a:txBody>
                  <a:tcPr marL="0" marR="68580" marT="5715" marB="0"/>
                </a:tc>
                <a:tc>
                  <a:txBody>
                    <a:bodyPr/>
                    <a:lstStyle/>
                    <a:p>
                      <a:pPr marL="0" marR="0" algn="just">
                        <a:lnSpc>
                          <a:spcPct val="150000"/>
                        </a:lnSpc>
                        <a:spcBef>
                          <a:spcPts val="0"/>
                        </a:spcBef>
                        <a:spcAft>
                          <a:spcPts val="800"/>
                        </a:spcAft>
                      </a:pPr>
                      <a:r>
                        <a:rPr lang="en-CA" sz="1200">
                          <a:effectLst/>
                        </a:rPr>
                        <a:t> </a:t>
                      </a:r>
                      <a:endParaRPr lang="en-US" sz="1200">
                        <a:effectLst/>
                        <a:latin typeface="Times"/>
                        <a:ea typeface="Times New Roman"/>
                      </a:endParaRPr>
                    </a:p>
                  </a:txBody>
                  <a:tcPr marL="0" marR="68580" marT="5715" marB="0"/>
                </a:tc>
                <a:tc>
                  <a:txBody>
                    <a:bodyPr/>
                    <a:lstStyle/>
                    <a:p>
                      <a:pPr marL="0" marR="0" algn="just">
                        <a:lnSpc>
                          <a:spcPct val="150000"/>
                        </a:lnSpc>
                        <a:spcBef>
                          <a:spcPts val="0"/>
                        </a:spcBef>
                        <a:spcAft>
                          <a:spcPts val="0"/>
                        </a:spcAft>
                      </a:pPr>
                      <a:r>
                        <a:rPr lang="en-CA" sz="1200" dirty="0">
                          <a:effectLst/>
                        </a:rPr>
                        <a:t>2015</a:t>
                      </a:r>
                      <a:endParaRPr lang="en-US" sz="1200" dirty="0">
                        <a:effectLst/>
                        <a:latin typeface="Times"/>
                        <a:ea typeface="Times New Roman"/>
                      </a:endParaRPr>
                    </a:p>
                  </a:txBody>
                  <a:tcPr marL="0" marR="68580" marT="5715" marB="0"/>
                </a:tc>
                <a:tc>
                  <a:txBody>
                    <a:bodyPr/>
                    <a:lstStyle/>
                    <a:p>
                      <a:pPr marL="189230" marR="0" algn="just">
                        <a:lnSpc>
                          <a:spcPct val="150000"/>
                        </a:lnSpc>
                        <a:spcBef>
                          <a:spcPts val="0"/>
                        </a:spcBef>
                        <a:spcAft>
                          <a:spcPts val="0"/>
                        </a:spcAft>
                      </a:pPr>
                      <a:r>
                        <a:rPr lang="en-CA" sz="1200">
                          <a:effectLst/>
                        </a:rPr>
                        <a:t>Database</a:t>
                      </a:r>
                      <a:endParaRPr lang="en-US" sz="1200">
                        <a:effectLst/>
                        <a:latin typeface="Times"/>
                        <a:ea typeface="Times New Roman"/>
                      </a:endParaRPr>
                    </a:p>
                  </a:txBody>
                  <a:tcPr marL="0" marR="68580" marT="5715" marB="0"/>
                </a:tc>
                <a:extLst>
                  <a:ext uri="{0D108BD9-81ED-4DB2-BD59-A6C34878D82A}">
                    <a16:rowId xmlns:a16="http://schemas.microsoft.com/office/drawing/2014/main" val="10004"/>
                  </a:ext>
                </a:extLst>
              </a:tr>
              <a:tr h="463289">
                <a:tc vMerge="1">
                  <a:txBody>
                    <a:bodyPr/>
                    <a:lstStyle/>
                    <a:p>
                      <a:endParaRPr lang="en-US"/>
                    </a:p>
                  </a:txBody>
                  <a:tcPr/>
                </a:tc>
                <a:tc>
                  <a:txBody>
                    <a:bodyPr/>
                    <a:lstStyle/>
                    <a:p>
                      <a:pPr marL="512445" marR="0" algn="just">
                        <a:lnSpc>
                          <a:spcPct val="150000"/>
                        </a:lnSpc>
                        <a:spcBef>
                          <a:spcPts val="0"/>
                        </a:spcBef>
                        <a:spcAft>
                          <a:spcPts val="0"/>
                        </a:spcAft>
                      </a:pPr>
                      <a:r>
                        <a:rPr lang="en-CA" sz="1200" dirty="0" err="1">
                          <a:effectLst/>
                          <a:latin typeface="+mn-lt"/>
                          <a:ea typeface="+mn-ea"/>
                        </a:rPr>
                        <a:t>.net</a:t>
                      </a:r>
                      <a:r>
                        <a:rPr lang="en-CA" sz="1200" dirty="0">
                          <a:effectLst/>
                          <a:latin typeface="+mn-lt"/>
                          <a:ea typeface="+mn-ea"/>
                        </a:rPr>
                        <a:t> </a:t>
                      </a:r>
                      <a:endParaRPr lang="en-US" sz="1200" dirty="0">
                        <a:effectLst/>
                        <a:latin typeface="Times"/>
                        <a:ea typeface="Times New Roman"/>
                      </a:endParaRPr>
                    </a:p>
                  </a:txBody>
                  <a:tcPr marL="0" marR="68580" marT="5715" marB="0"/>
                </a:tc>
                <a:tc>
                  <a:txBody>
                    <a:bodyPr/>
                    <a:lstStyle/>
                    <a:p>
                      <a:pPr marL="0" marR="0" algn="just">
                        <a:lnSpc>
                          <a:spcPct val="150000"/>
                        </a:lnSpc>
                        <a:spcBef>
                          <a:spcPts val="0"/>
                        </a:spcBef>
                        <a:spcAft>
                          <a:spcPts val="800"/>
                        </a:spcAft>
                      </a:pPr>
                      <a:r>
                        <a:rPr lang="en-CA" sz="1200" dirty="0">
                          <a:effectLst/>
                        </a:rPr>
                        <a:t> </a:t>
                      </a:r>
                      <a:endParaRPr lang="en-US" sz="1200" dirty="0">
                        <a:effectLst/>
                        <a:latin typeface="Times"/>
                        <a:ea typeface="Times New Roman"/>
                      </a:endParaRPr>
                    </a:p>
                  </a:txBody>
                  <a:tcPr marL="0" marR="68580" marT="5715" marB="0"/>
                </a:tc>
                <a:tc>
                  <a:txBody>
                    <a:bodyPr/>
                    <a:lstStyle/>
                    <a:p>
                      <a:pPr marL="170815" marR="0" algn="just">
                        <a:lnSpc>
                          <a:spcPct val="150000"/>
                        </a:lnSpc>
                        <a:spcBef>
                          <a:spcPts val="0"/>
                        </a:spcBef>
                        <a:spcAft>
                          <a:spcPts val="0"/>
                        </a:spcAft>
                      </a:pPr>
                      <a:r>
                        <a:rPr lang="en-CA" sz="1200" dirty="0">
                          <a:effectLst/>
                        </a:rPr>
                        <a:t> </a:t>
                      </a:r>
                      <a:endParaRPr lang="en-US" sz="1200" dirty="0">
                        <a:effectLst/>
                        <a:latin typeface="Times"/>
                        <a:ea typeface="Times New Roman"/>
                      </a:endParaRPr>
                    </a:p>
                  </a:txBody>
                  <a:tcPr marL="0" marR="68580" marT="5715" marB="0"/>
                </a:tc>
                <a:tc>
                  <a:txBody>
                    <a:bodyPr/>
                    <a:lstStyle/>
                    <a:p>
                      <a:pPr marL="189230" marR="0" algn="just">
                        <a:lnSpc>
                          <a:spcPct val="150000"/>
                        </a:lnSpc>
                        <a:spcBef>
                          <a:spcPts val="0"/>
                        </a:spcBef>
                        <a:spcAft>
                          <a:spcPts val="0"/>
                        </a:spcAft>
                      </a:pPr>
                      <a:r>
                        <a:rPr lang="en-CA" sz="1200">
                          <a:effectLst/>
                        </a:rPr>
                        <a:t>Framework</a:t>
                      </a:r>
                      <a:endParaRPr lang="en-US" sz="1200">
                        <a:effectLst/>
                        <a:latin typeface="Times"/>
                        <a:ea typeface="Times New Roman"/>
                      </a:endParaRPr>
                    </a:p>
                  </a:txBody>
                  <a:tcPr marL="0" marR="68580" marT="5715" marB="0"/>
                </a:tc>
                <a:extLst>
                  <a:ext uri="{0D108BD9-81ED-4DB2-BD59-A6C34878D82A}">
                    <a16:rowId xmlns:a16="http://schemas.microsoft.com/office/drawing/2014/main" val="10005"/>
                  </a:ext>
                </a:extLst>
              </a:tr>
              <a:tr h="651521">
                <a:tc vMerge="1">
                  <a:txBody>
                    <a:bodyPr/>
                    <a:lstStyle/>
                    <a:p>
                      <a:endParaRPr lang="en-US"/>
                    </a:p>
                  </a:txBody>
                  <a:tcPr/>
                </a:tc>
                <a:tc>
                  <a:txBody>
                    <a:bodyPr/>
                    <a:lstStyle/>
                    <a:p>
                      <a:pPr marL="512445" marR="0" algn="just">
                        <a:lnSpc>
                          <a:spcPct val="150000"/>
                        </a:lnSpc>
                        <a:spcBef>
                          <a:spcPts val="0"/>
                        </a:spcBef>
                        <a:spcAft>
                          <a:spcPts val="0"/>
                        </a:spcAft>
                      </a:pPr>
                      <a:r>
                        <a:rPr lang="en-CA" sz="1200" dirty="0">
                          <a:effectLst/>
                          <a:latin typeface="Times"/>
                          <a:ea typeface="Times New Roman"/>
                        </a:rPr>
                        <a:t>C#</a:t>
                      </a:r>
                      <a:endParaRPr lang="en-US" sz="1200" dirty="0">
                        <a:effectLst/>
                        <a:latin typeface="Times"/>
                        <a:ea typeface="Times New Roman"/>
                      </a:endParaRPr>
                    </a:p>
                  </a:txBody>
                  <a:tcPr marL="0" marR="68580" marT="5715" marB="0"/>
                </a:tc>
                <a:tc>
                  <a:txBody>
                    <a:bodyPr/>
                    <a:lstStyle/>
                    <a:p>
                      <a:endParaRPr lang="en-US" sz="1000" dirty="0">
                        <a:effectLst/>
                        <a:latin typeface="Times New Roman"/>
                      </a:endParaRPr>
                    </a:p>
                  </a:txBody>
                  <a:tcPr marL="0" marR="68580" marT="5715" marB="0"/>
                </a:tc>
                <a:tc>
                  <a:txBody>
                    <a:bodyPr/>
                    <a:lstStyle/>
                    <a:p>
                      <a:pPr marL="0" marR="0" algn="just">
                        <a:lnSpc>
                          <a:spcPct val="150000"/>
                        </a:lnSpc>
                        <a:spcBef>
                          <a:spcPts val="0"/>
                        </a:spcBef>
                        <a:spcAft>
                          <a:spcPts val="800"/>
                        </a:spcAft>
                      </a:pPr>
                      <a:r>
                        <a:rPr lang="en-CA" sz="1200">
                          <a:effectLst/>
                        </a:rPr>
                        <a:t>5</a:t>
                      </a:r>
                      <a:endParaRPr lang="en-US" sz="1200">
                        <a:effectLst/>
                        <a:latin typeface="Times"/>
                        <a:ea typeface="Times New Roman"/>
                      </a:endParaRPr>
                    </a:p>
                  </a:txBody>
                  <a:tcPr marL="0" marR="68580" marT="5715" marB="0"/>
                </a:tc>
                <a:tc>
                  <a:txBody>
                    <a:bodyPr/>
                    <a:lstStyle/>
                    <a:p>
                      <a:pPr marL="189230" marR="0" algn="just">
                        <a:lnSpc>
                          <a:spcPct val="150000"/>
                        </a:lnSpc>
                        <a:spcBef>
                          <a:spcPts val="0"/>
                        </a:spcBef>
                        <a:spcAft>
                          <a:spcPts val="0"/>
                        </a:spcAft>
                      </a:pPr>
                      <a:r>
                        <a:rPr lang="en-CA" sz="1200" dirty="0">
                          <a:effectLst/>
                          <a:latin typeface="Times"/>
                          <a:ea typeface="Times New Roman"/>
                        </a:rPr>
                        <a:t>For Coding</a:t>
                      </a:r>
                      <a:endParaRPr lang="en-US" sz="1200" dirty="0">
                        <a:effectLst/>
                        <a:latin typeface="Times"/>
                        <a:ea typeface="Times New Roman"/>
                      </a:endParaRPr>
                    </a:p>
                  </a:txBody>
                  <a:tcPr marL="0" marR="68580" marT="5715" marB="0"/>
                </a:tc>
                <a:extLst>
                  <a:ext uri="{0D108BD9-81ED-4DB2-BD59-A6C34878D82A}">
                    <a16:rowId xmlns:a16="http://schemas.microsoft.com/office/drawing/2014/main" val="10006"/>
                  </a:ext>
                </a:extLst>
              </a:tr>
              <a:tr h="278349">
                <a:tc vMerge="1">
                  <a:txBody>
                    <a:bodyPr/>
                    <a:lstStyle/>
                    <a:p>
                      <a:endParaRPr lang="en-US"/>
                    </a:p>
                  </a:txBody>
                  <a:tcPr/>
                </a:tc>
                <a:tc>
                  <a:txBody>
                    <a:bodyPr/>
                    <a:lstStyle/>
                    <a:p>
                      <a:pPr marL="512445" marR="0" algn="just">
                        <a:lnSpc>
                          <a:spcPct val="150000"/>
                        </a:lnSpc>
                        <a:spcBef>
                          <a:spcPts val="0"/>
                        </a:spcBef>
                        <a:spcAft>
                          <a:spcPts val="0"/>
                        </a:spcAft>
                      </a:pPr>
                      <a:endParaRPr lang="en-US" sz="1200" dirty="0">
                        <a:effectLst/>
                        <a:latin typeface="Times"/>
                        <a:ea typeface="Times New Roman"/>
                      </a:endParaRPr>
                    </a:p>
                  </a:txBody>
                  <a:tcPr marL="0" marR="68580" marT="5715" marB="0"/>
                </a:tc>
                <a:tc>
                  <a:txBody>
                    <a:bodyPr/>
                    <a:lstStyle/>
                    <a:p>
                      <a:pPr marL="82550" marR="0" algn="just">
                        <a:lnSpc>
                          <a:spcPct val="150000"/>
                        </a:lnSpc>
                        <a:spcBef>
                          <a:spcPts val="0"/>
                        </a:spcBef>
                        <a:spcAft>
                          <a:spcPts val="0"/>
                        </a:spcAft>
                      </a:pPr>
                      <a:endParaRPr lang="en-US" sz="1200">
                        <a:effectLst/>
                        <a:latin typeface="Times"/>
                        <a:ea typeface="Times New Roman"/>
                      </a:endParaRPr>
                    </a:p>
                  </a:txBody>
                  <a:tcPr marL="0" marR="68580" marT="5715" marB="0"/>
                </a:tc>
                <a:tc>
                  <a:txBody>
                    <a:bodyPr/>
                    <a:lstStyle/>
                    <a:p>
                      <a:pPr marL="0" marR="0" algn="just">
                        <a:lnSpc>
                          <a:spcPct val="150000"/>
                        </a:lnSpc>
                        <a:spcBef>
                          <a:spcPts val="0"/>
                        </a:spcBef>
                        <a:spcAft>
                          <a:spcPts val="800"/>
                        </a:spcAft>
                      </a:pPr>
                      <a:endParaRPr lang="en-US" sz="1200" dirty="0">
                        <a:effectLst/>
                        <a:latin typeface="Times"/>
                        <a:ea typeface="Times New Roman"/>
                      </a:endParaRPr>
                    </a:p>
                  </a:txBody>
                  <a:tcPr marL="0" marR="68580" marT="5715" marB="0"/>
                </a:tc>
                <a:tc>
                  <a:txBody>
                    <a:bodyPr/>
                    <a:lstStyle/>
                    <a:p>
                      <a:pPr marL="189230" marR="0" algn="just">
                        <a:lnSpc>
                          <a:spcPct val="150000"/>
                        </a:lnSpc>
                        <a:spcBef>
                          <a:spcPts val="0"/>
                        </a:spcBef>
                        <a:spcAft>
                          <a:spcPts val="0"/>
                        </a:spcAft>
                      </a:pPr>
                      <a:endParaRPr lang="en-US" sz="1200" dirty="0">
                        <a:effectLst/>
                        <a:latin typeface="Times"/>
                        <a:ea typeface="Times New Roman"/>
                      </a:endParaRPr>
                    </a:p>
                  </a:txBody>
                  <a:tcPr marL="0" marR="68580" marT="5715" marB="0"/>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7156259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User Manual</a:t>
            </a:r>
          </a:p>
        </p:txBody>
      </p:sp>
    </p:spTree>
    <p:extLst>
      <p:ext uri="{BB962C8B-B14F-4D97-AF65-F5344CB8AC3E}">
        <p14:creationId xmlns:p14="http://schemas.microsoft.com/office/powerpoint/2010/main" val="19255098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172996"/>
            <a:ext cx="10018713" cy="1433382"/>
          </a:xfrm>
        </p:spPr>
        <p:txBody>
          <a:bodyPr/>
          <a:lstStyle/>
          <a:p>
            <a:r>
              <a:rPr lang="en-US" b="1" dirty="0"/>
              <a:t>User manual</a:t>
            </a:r>
          </a:p>
        </p:txBody>
      </p:sp>
      <p:sp>
        <p:nvSpPr>
          <p:cNvPr id="3" name="Content Placeholder 2"/>
          <p:cNvSpPr>
            <a:spLocks noGrp="1"/>
          </p:cNvSpPr>
          <p:nvPr>
            <p:ph idx="1"/>
          </p:nvPr>
        </p:nvSpPr>
        <p:spPr>
          <a:xfrm>
            <a:off x="1451579" y="2015732"/>
            <a:ext cx="9603275" cy="3932222"/>
          </a:xfrm>
        </p:spPr>
        <p:txBody>
          <a:bodyPr>
            <a:normAutofit lnSpcReduction="10000"/>
          </a:bodyPr>
          <a:lstStyle/>
          <a:p>
            <a:pPr marL="0" indent="0">
              <a:buNone/>
            </a:pPr>
            <a:r>
              <a:rPr lang="en-US" sz="1800" b="1" dirty="0"/>
              <a:t>User manual consist of hardware and software requirements of our system .</a:t>
            </a:r>
          </a:p>
          <a:p>
            <a:pPr marL="571500" indent="-457200">
              <a:buFont typeface="+mj-lt"/>
              <a:buAutoNum type="arabicPeriod"/>
            </a:pPr>
            <a:r>
              <a:rPr lang="en-US" sz="1800" dirty="0"/>
              <a:t>Login Page</a:t>
            </a:r>
          </a:p>
          <a:p>
            <a:pPr marL="571500" indent="-457200">
              <a:buFont typeface="+mj-lt"/>
              <a:buAutoNum type="arabicPeriod"/>
            </a:pPr>
            <a:r>
              <a:rPr lang="en-US" sz="1800" dirty="0"/>
              <a:t>Dashboard</a:t>
            </a:r>
          </a:p>
          <a:p>
            <a:pPr marL="571500" indent="-457200">
              <a:buFont typeface="+mj-lt"/>
              <a:buAutoNum type="arabicPeriod"/>
            </a:pPr>
            <a:r>
              <a:rPr lang="en-US" sz="1800" dirty="0"/>
              <a:t>Order</a:t>
            </a:r>
          </a:p>
          <a:p>
            <a:pPr marL="571500" indent="-457200">
              <a:buFont typeface="+mj-lt"/>
              <a:buAutoNum type="arabicPeriod"/>
            </a:pPr>
            <a:r>
              <a:rPr lang="en-US" sz="1800" dirty="0"/>
              <a:t>Product</a:t>
            </a:r>
          </a:p>
          <a:p>
            <a:pPr marL="571500" indent="-457200">
              <a:buFont typeface="+mj-lt"/>
              <a:buAutoNum type="arabicPeriod"/>
            </a:pPr>
            <a:r>
              <a:rPr lang="en-US" sz="1800" dirty="0"/>
              <a:t>Customer</a:t>
            </a:r>
          </a:p>
          <a:p>
            <a:pPr marL="571500" indent="-457200">
              <a:buFont typeface="+mj-lt"/>
              <a:buAutoNum type="arabicPeriod"/>
            </a:pPr>
            <a:r>
              <a:rPr lang="en-US" sz="1800" dirty="0"/>
              <a:t>Company</a:t>
            </a:r>
          </a:p>
          <a:p>
            <a:pPr marL="571500" indent="-457200">
              <a:buFont typeface="+mj-lt"/>
              <a:buAutoNum type="arabicPeriod"/>
            </a:pPr>
            <a:r>
              <a:rPr lang="en-US" sz="1800" dirty="0"/>
              <a:t>Loan</a:t>
            </a:r>
          </a:p>
          <a:p>
            <a:pPr marL="571500" indent="-457200">
              <a:buFont typeface="+mj-lt"/>
              <a:buAutoNum type="arabicPeriod"/>
            </a:pPr>
            <a:r>
              <a:rPr lang="en-US" sz="1800" dirty="0"/>
              <a:t>Stock</a:t>
            </a:r>
          </a:p>
          <a:p>
            <a:pPr marL="571500" indent="-457200">
              <a:buFont typeface="+mj-lt"/>
              <a:buAutoNum type="arabicPeriod"/>
            </a:pPr>
            <a:r>
              <a:rPr lang="en-US" sz="1800" dirty="0"/>
              <a:t>Logout</a:t>
            </a:r>
          </a:p>
          <a:p>
            <a:pPr marL="571500" indent="-457200">
              <a:buFont typeface="+mj-lt"/>
              <a:buAutoNum type="arabicPeriod"/>
            </a:pPr>
            <a:endParaRPr lang="en-US" dirty="0"/>
          </a:p>
          <a:p>
            <a:endParaRPr lang="en-US" dirty="0"/>
          </a:p>
        </p:txBody>
      </p:sp>
    </p:spTree>
    <p:extLst>
      <p:ext uri="{BB962C8B-B14F-4D97-AF65-F5344CB8AC3E}">
        <p14:creationId xmlns:p14="http://schemas.microsoft.com/office/powerpoint/2010/main" val="39309183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p:txBody>
          <a:bodyPr>
            <a:normAutofit fontScale="92500" lnSpcReduction="10000"/>
          </a:bodyPr>
          <a:lstStyle/>
          <a:p>
            <a:r>
              <a:rPr lang="en-US" sz="1800" dirty="0">
                <a:solidFill>
                  <a:srgbClr val="000000"/>
                </a:solidFill>
                <a:effectLst/>
                <a:latin typeface="Times New Roman" panose="02020603050405020304" pitchFamily="18" charset="0"/>
                <a:ea typeface="Calibri" panose="020F0502020204030204" pitchFamily="34" charset="0"/>
              </a:rPr>
              <a:t>The Pharmacy record management system is the system used for medicine stock inventory in the pharmacy. This system enables the manager of the pharmacy to record and manage all activities of the pharmacy. The Pharmacy Record Management System is a comprehensive software solution designed to streamline and automate the management of records within a pharmacy setting. It aims to enhance efficiency, accuracy, and security in handling various pharmacy-related records such as prescriptions, medication inventory and billing.</a:t>
            </a:r>
          </a:p>
          <a:p>
            <a:r>
              <a:rPr lang="en-US" sz="1800" dirty="0">
                <a:solidFill>
                  <a:srgbClr val="000000"/>
                </a:solidFill>
                <a:effectLst/>
                <a:latin typeface="Times New Roman" panose="02020603050405020304" pitchFamily="18" charset="0"/>
                <a:ea typeface="Calibri" panose="020F0502020204030204" pitchFamily="34" charset="0"/>
              </a:rPr>
              <a:t>It is accessible either to administrator. Only administration can add data into the database. This system also enables the workforce of the pharmacy to offer their services in a manner which is more efficient and systematic which also improve of the pharmacy. The pharmacy record management software enables to maintain the details of purchase stock by the pharmacy and the details of the selling stock by customer wise. The pharmacy record management software enables to maintain the details of purchase stock by the pharmacy and the details of the selling stock by customer wise.</a:t>
            </a:r>
            <a:endParaRPr lang="en-US" sz="1800" dirty="0">
              <a:solidFill>
                <a:srgbClr val="000000"/>
              </a:solidFill>
              <a:effectLst/>
              <a:latin typeface="Times New Roman" panose="02020603050405020304" pitchFamily="18" charset="0"/>
              <a:ea typeface="Times New Roman" panose="02020603050405020304" pitchFamily="18" charset="0"/>
            </a:endParaRPr>
          </a:p>
          <a:p>
            <a:endParaRPr lang="en-US" sz="1800" dirty="0">
              <a:solidFill>
                <a:srgbClr val="000000"/>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1830299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Interfaces of project</a:t>
            </a:r>
          </a:p>
        </p:txBody>
      </p:sp>
      <p:pic>
        <p:nvPicPr>
          <p:cNvPr id="4" name="Picture 3">
            <a:extLst>
              <a:ext uri="{FF2B5EF4-FFF2-40B4-BE49-F238E27FC236}">
                <a16:creationId xmlns:a16="http://schemas.microsoft.com/office/drawing/2014/main" id="{98ECCB36-33F5-5A07-7CE7-5120A947BCF6}"/>
              </a:ext>
            </a:extLst>
          </p:cNvPr>
          <p:cNvPicPr>
            <a:picLocks noChangeAspect="1"/>
          </p:cNvPicPr>
          <p:nvPr/>
        </p:nvPicPr>
        <p:blipFill>
          <a:blip r:embed="rId2"/>
          <a:stretch>
            <a:fillRect/>
          </a:stretch>
        </p:blipFill>
        <p:spPr>
          <a:xfrm>
            <a:off x="4269823" y="2125361"/>
            <a:ext cx="4072481" cy="4361937"/>
          </a:xfrm>
          <a:prstGeom prst="rect">
            <a:avLst/>
          </a:prstGeom>
        </p:spPr>
      </p:pic>
    </p:spTree>
    <p:extLst>
      <p:ext uri="{BB962C8B-B14F-4D97-AF65-F5344CB8AC3E}">
        <p14:creationId xmlns:p14="http://schemas.microsoft.com/office/powerpoint/2010/main" val="22370006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Dashbord</a:t>
            </a:r>
            <a:r>
              <a:rPr lang="en-US" b="1" dirty="0"/>
              <a:t> </a:t>
            </a:r>
          </a:p>
        </p:txBody>
      </p:sp>
      <p:pic>
        <p:nvPicPr>
          <p:cNvPr id="6" name="Content Placeholder 5">
            <a:extLst>
              <a:ext uri="{FF2B5EF4-FFF2-40B4-BE49-F238E27FC236}">
                <a16:creationId xmlns:a16="http://schemas.microsoft.com/office/drawing/2014/main" id="{0B302B44-2356-C47E-40D0-7CEFEE9C804A}"/>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2557849" y="2666999"/>
            <a:ext cx="7389340" cy="3326027"/>
          </a:xfrm>
          <a:prstGeom prst="rect">
            <a:avLst/>
          </a:prstGeom>
          <a:noFill/>
          <a:ln>
            <a:noFill/>
          </a:ln>
        </p:spPr>
      </p:pic>
    </p:spTree>
    <p:extLst>
      <p:ext uri="{BB962C8B-B14F-4D97-AF65-F5344CB8AC3E}">
        <p14:creationId xmlns:p14="http://schemas.microsoft.com/office/powerpoint/2010/main" val="33746999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Order</a:t>
            </a:r>
          </a:p>
        </p:txBody>
      </p:sp>
      <p:pic>
        <p:nvPicPr>
          <p:cNvPr id="6" name="Content Placeholder 5">
            <a:extLst>
              <a:ext uri="{FF2B5EF4-FFF2-40B4-BE49-F238E27FC236}">
                <a16:creationId xmlns:a16="http://schemas.microsoft.com/office/drawing/2014/main" id="{735BCE56-79EA-7BEA-CACB-AC22BAB65171}"/>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2582562" y="2438399"/>
            <a:ext cx="7525265" cy="3733801"/>
          </a:xfrm>
          <a:prstGeom prst="rect">
            <a:avLst/>
          </a:prstGeom>
          <a:noFill/>
          <a:ln>
            <a:noFill/>
          </a:ln>
        </p:spPr>
      </p:pic>
    </p:spTree>
    <p:extLst>
      <p:ext uri="{BB962C8B-B14F-4D97-AF65-F5344CB8AC3E}">
        <p14:creationId xmlns:p14="http://schemas.microsoft.com/office/powerpoint/2010/main" val="17403045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Products</a:t>
            </a:r>
          </a:p>
        </p:txBody>
      </p:sp>
      <p:pic>
        <p:nvPicPr>
          <p:cNvPr id="7" name="Content Placeholder 6">
            <a:extLst>
              <a:ext uri="{FF2B5EF4-FFF2-40B4-BE49-F238E27FC236}">
                <a16:creationId xmlns:a16="http://schemas.microsoft.com/office/drawing/2014/main" id="{AB4DCE00-12E1-96D3-6941-B122E4E4FD18}"/>
              </a:ext>
            </a:extLst>
          </p:cNvPr>
          <p:cNvPicPr>
            <a:picLocks noGrp="1" noChangeAspect="1"/>
          </p:cNvPicPr>
          <p:nvPr>
            <p:ph idx="1"/>
          </p:nvPr>
        </p:nvPicPr>
        <p:blipFill>
          <a:blip r:embed="rId2"/>
          <a:stretch>
            <a:fillRect/>
          </a:stretch>
        </p:blipFill>
        <p:spPr>
          <a:xfrm>
            <a:off x="2574716" y="2667000"/>
            <a:ext cx="7837905" cy="3124200"/>
          </a:xfrm>
          <a:prstGeom prst="rect">
            <a:avLst/>
          </a:prstGeom>
        </p:spPr>
      </p:pic>
    </p:spTree>
    <p:extLst>
      <p:ext uri="{BB962C8B-B14F-4D97-AF65-F5344CB8AC3E}">
        <p14:creationId xmlns:p14="http://schemas.microsoft.com/office/powerpoint/2010/main" val="12848679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Customer</a:t>
            </a:r>
          </a:p>
        </p:txBody>
      </p:sp>
      <p:pic>
        <p:nvPicPr>
          <p:cNvPr id="7" name="Content Placeholder 6">
            <a:extLst>
              <a:ext uri="{FF2B5EF4-FFF2-40B4-BE49-F238E27FC236}">
                <a16:creationId xmlns:a16="http://schemas.microsoft.com/office/drawing/2014/main" id="{BEFDAFF6-D37F-855F-1890-9C5CE3709FC4}"/>
              </a:ext>
            </a:extLst>
          </p:cNvPr>
          <p:cNvPicPr>
            <a:picLocks noGrp="1" noChangeAspect="1"/>
          </p:cNvPicPr>
          <p:nvPr>
            <p:ph idx="1"/>
          </p:nvPr>
        </p:nvPicPr>
        <p:blipFill>
          <a:blip r:embed="rId2"/>
          <a:stretch>
            <a:fillRect/>
          </a:stretch>
        </p:blipFill>
        <p:spPr>
          <a:xfrm>
            <a:off x="2521781" y="2714112"/>
            <a:ext cx="7943776" cy="3029975"/>
          </a:xfrm>
          <a:prstGeom prst="rect">
            <a:avLst/>
          </a:prstGeom>
        </p:spPr>
      </p:pic>
    </p:spTree>
    <p:extLst>
      <p:ext uri="{BB962C8B-B14F-4D97-AF65-F5344CB8AC3E}">
        <p14:creationId xmlns:p14="http://schemas.microsoft.com/office/powerpoint/2010/main" val="2086873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Company</a:t>
            </a:r>
          </a:p>
        </p:txBody>
      </p:sp>
      <p:pic>
        <p:nvPicPr>
          <p:cNvPr id="6" name="Content Placeholder 5">
            <a:extLst>
              <a:ext uri="{FF2B5EF4-FFF2-40B4-BE49-F238E27FC236}">
                <a16:creationId xmlns:a16="http://schemas.microsoft.com/office/drawing/2014/main" id="{74AAD7F6-6D9B-736B-D60A-BEAC19E95E82}"/>
              </a:ext>
            </a:extLst>
          </p:cNvPr>
          <p:cNvPicPr>
            <a:picLocks noGrp="1" noChangeAspect="1"/>
          </p:cNvPicPr>
          <p:nvPr>
            <p:ph idx="1"/>
          </p:nvPr>
        </p:nvPicPr>
        <p:blipFill>
          <a:blip r:embed="rId2"/>
          <a:stretch>
            <a:fillRect/>
          </a:stretch>
        </p:blipFill>
        <p:spPr>
          <a:xfrm>
            <a:off x="2656703" y="2667000"/>
            <a:ext cx="7858897" cy="3124200"/>
          </a:xfrm>
          <a:prstGeom prst="rect">
            <a:avLst/>
          </a:prstGeom>
        </p:spPr>
      </p:pic>
    </p:spTree>
    <p:extLst>
      <p:ext uri="{BB962C8B-B14F-4D97-AF65-F5344CB8AC3E}">
        <p14:creationId xmlns:p14="http://schemas.microsoft.com/office/powerpoint/2010/main" val="17909810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Loan</a:t>
            </a:r>
          </a:p>
        </p:txBody>
      </p:sp>
      <p:pic>
        <p:nvPicPr>
          <p:cNvPr id="5" name="Content Placeholder 4">
            <a:extLst>
              <a:ext uri="{FF2B5EF4-FFF2-40B4-BE49-F238E27FC236}">
                <a16:creationId xmlns:a16="http://schemas.microsoft.com/office/drawing/2014/main" id="{0C7BEF2D-9BAE-EE50-2BEF-D5FF02BDFBA8}"/>
              </a:ext>
            </a:extLst>
          </p:cNvPr>
          <p:cNvPicPr>
            <a:picLocks noGrp="1" noChangeAspect="1"/>
          </p:cNvPicPr>
          <p:nvPr>
            <p:ph idx="1"/>
          </p:nvPr>
        </p:nvPicPr>
        <p:blipFill>
          <a:blip r:embed="rId2"/>
          <a:stretch>
            <a:fillRect/>
          </a:stretch>
        </p:blipFill>
        <p:spPr>
          <a:xfrm>
            <a:off x="2669059" y="2667000"/>
            <a:ext cx="7488195" cy="3124200"/>
          </a:xfrm>
          <a:prstGeom prst="rect">
            <a:avLst/>
          </a:prstGeom>
        </p:spPr>
      </p:pic>
    </p:spTree>
    <p:extLst>
      <p:ext uri="{BB962C8B-B14F-4D97-AF65-F5344CB8AC3E}">
        <p14:creationId xmlns:p14="http://schemas.microsoft.com/office/powerpoint/2010/main" val="37482086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ADC29D-4469-7622-B414-233CEAB6FA0B}"/>
              </a:ext>
            </a:extLst>
          </p:cNvPr>
          <p:cNvSpPr>
            <a:spLocks noGrp="1"/>
          </p:cNvSpPr>
          <p:nvPr>
            <p:ph type="title"/>
          </p:nvPr>
        </p:nvSpPr>
        <p:spPr/>
        <p:txBody>
          <a:bodyPr/>
          <a:lstStyle/>
          <a:p>
            <a:r>
              <a:rPr lang="en-US" dirty="0"/>
              <a:t>Stock</a:t>
            </a:r>
          </a:p>
        </p:txBody>
      </p:sp>
      <p:pic>
        <p:nvPicPr>
          <p:cNvPr id="4" name="Content Placeholder 3">
            <a:extLst>
              <a:ext uri="{FF2B5EF4-FFF2-40B4-BE49-F238E27FC236}">
                <a16:creationId xmlns:a16="http://schemas.microsoft.com/office/drawing/2014/main" id="{177FBD87-148D-2438-7C46-41F4B487F388}"/>
              </a:ext>
            </a:extLst>
          </p:cNvPr>
          <p:cNvPicPr>
            <a:picLocks noGrp="1" noChangeAspect="1"/>
          </p:cNvPicPr>
          <p:nvPr>
            <p:ph idx="1"/>
          </p:nvPr>
        </p:nvPicPr>
        <p:blipFill>
          <a:blip r:embed="rId2"/>
          <a:stretch>
            <a:fillRect/>
          </a:stretch>
        </p:blipFill>
        <p:spPr>
          <a:xfrm>
            <a:off x="2879124" y="2667000"/>
            <a:ext cx="6981568" cy="3124200"/>
          </a:xfrm>
          <a:prstGeom prst="rect">
            <a:avLst/>
          </a:prstGeom>
        </p:spPr>
      </p:pic>
    </p:spTree>
    <p:extLst>
      <p:ext uri="{BB962C8B-B14F-4D97-AF65-F5344CB8AC3E}">
        <p14:creationId xmlns:p14="http://schemas.microsoft.com/office/powerpoint/2010/main" val="22539697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E55244-1AFA-8A5D-F2CC-DCD3ED8154C7}"/>
              </a:ext>
            </a:extLst>
          </p:cNvPr>
          <p:cNvSpPr>
            <a:spLocks noGrp="1"/>
          </p:cNvSpPr>
          <p:nvPr>
            <p:ph type="title"/>
          </p:nvPr>
        </p:nvSpPr>
        <p:spPr/>
        <p:txBody>
          <a:bodyPr/>
          <a:lstStyle/>
          <a:p>
            <a:r>
              <a:rPr lang="en-US" dirty="0"/>
              <a:t>Logout</a:t>
            </a:r>
          </a:p>
        </p:txBody>
      </p:sp>
      <p:pic>
        <p:nvPicPr>
          <p:cNvPr id="4" name="Content Placeholder 3">
            <a:extLst>
              <a:ext uri="{FF2B5EF4-FFF2-40B4-BE49-F238E27FC236}">
                <a16:creationId xmlns:a16="http://schemas.microsoft.com/office/drawing/2014/main" id="{BF4ACDCB-2B4A-BCAA-7CF2-F290BE2C3EF5}"/>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3632887" y="2667000"/>
            <a:ext cx="6351372" cy="3505200"/>
          </a:xfrm>
          <a:prstGeom prst="rect">
            <a:avLst/>
          </a:prstGeom>
          <a:noFill/>
          <a:ln>
            <a:noFill/>
          </a:ln>
        </p:spPr>
      </p:pic>
    </p:spTree>
    <p:extLst>
      <p:ext uri="{BB962C8B-B14F-4D97-AF65-F5344CB8AC3E}">
        <p14:creationId xmlns:p14="http://schemas.microsoft.com/office/powerpoint/2010/main" val="85358417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40085" y="2091264"/>
            <a:ext cx="9068586" cy="2590800"/>
          </a:xfrm>
        </p:spPr>
        <p:txBody>
          <a:bodyPr/>
          <a:lstStyle/>
          <a:p>
            <a:r>
              <a:rPr lang="en-US" dirty="0"/>
              <a:t>Thank you for checking upon us!</a:t>
            </a:r>
          </a:p>
        </p:txBody>
      </p:sp>
      <p:sp>
        <p:nvSpPr>
          <p:cNvPr id="3" name="Subtitle 2"/>
          <p:cNvSpPr>
            <a:spLocks noGrp="1"/>
          </p:cNvSpPr>
          <p:nvPr>
            <p:ph type="subTitle" idx="1"/>
          </p:nvPr>
        </p:nvSpPr>
        <p:spPr>
          <a:xfrm>
            <a:off x="6174378" y="4955178"/>
            <a:ext cx="5193984" cy="1785256"/>
          </a:xfrm>
        </p:spPr>
        <p:txBody>
          <a:bodyPr>
            <a:noAutofit/>
          </a:bodyPr>
          <a:lstStyle/>
          <a:p>
            <a:r>
              <a:rPr lang="en-US" sz="1400" b="1" dirty="0"/>
              <a:t>Members name:</a:t>
            </a:r>
          </a:p>
          <a:p>
            <a:r>
              <a:rPr lang="en-US" sz="1400" dirty="0"/>
              <a:t>Muhammad Shahbaz(CIIT/FA19-BSE-003/VHR)                </a:t>
            </a:r>
          </a:p>
          <a:p>
            <a:r>
              <a:rPr lang="en-US" sz="1400" dirty="0"/>
              <a:t> Muhammad Awis </a:t>
            </a:r>
            <a:r>
              <a:rPr lang="en-US" sz="1400" dirty="0" err="1"/>
              <a:t>Qurne</a:t>
            </a:r>
            <a:r>
              <a:rPr lang="en-US" sz="1400" dirty="0"/>
              <a:t> (CIIT/FA19-BSE-005/VHR)</a:t>
            </a:r>
          </a:p>
          <a:p>
            <a:r>
              <a:rPr lang="en-US" sz="1400" b="1" dirty="0"/>
              <a:t>Supervisor BY:</a:t>
            </a:r>
          </a:p>
          <a:p>
            <a:r>
              <a:rPr lang="en-US" sz="1400" dirty="0"/>
              <a:t>Mr. </a:t>
            </a:r>
            <a:r>
              <a:rPr lang="en-US" sz="1400" dirty="0" err="1"/>
              <a:t>Nahit</a:t>
            </a:r>
            <a:r>
              <a:rPr lang="en-US" sz="1400" dirty="0"/>
              <a:t> Ali</a:t>
            </a:r>
          </a:p>
        </p:txBody>
      </p:sp>
    </p:spTree>
    <p:extLst>
      <p:ext uri="{BB962C8B-B14F-4D97-AF65-F5344CB8AC3E}">
        <p14:creationId xmlns:p14="http://schemas.microsoft.com/office/powerpoint/2010/main" val="22609940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sz="4000" dirty="0"/>
              <a:t>Background of the System</a:t>
            </a:r>
            <a:br>
              <a:rPr lang="en-US" sz="2000" b="1" dirty="0"/>
            </a:br>
            <a:br>
              <a:rPr lang="en-US" sz="2000" b="1" dirty="0"/>
            </a:br>
            <a:endParaRPr lang="en-US" dirty="0"/>
          </a:p>
        </p:txBody>
      </p:sp>
      <p:sp>
        <p:nvSpPr>
          <p:cNvPr id="3" name="Content Placeholder 2"/>
          <p:cNvSpPr>
            <a:spLocks noGrp="1"/>
          </p:cNvSpPr>
          <p:nvPr>
            <p:ph idx="1"/>
          </p:nvPr>
        </p:nvSpPr>
        <p:spPr/>
        <p:txBody>
          <a:bodyPr>
            <a:normAutofit fontScale="92500" lnSpcReduction="20000"/>
          </a:bodyPr>
          <a:lstStyle/>
          <a:p>
            <a:r>
              <a:rPr lang="en-US" sz="1800" dirty="0">
                <a:solidFill>
                  <a:srgbClr val="000000"/>
                </a:solidFill>
                <a:effectLst/>
                <a:latin typeface="Times New Roman" panose="02020603050405020304" pitchFamily="18" charset="0"/>
                <a:ea typeface="Calibri" panose="020F0502020204030204" pitchFamily="34" charset="0"/>
              </a:rPr>
              <a:t>The current manual system has a lot of paper work to do. To maintain the records of sale and services manually, is a time-consuming task. With the increase in information, it will become a huge task to maintain the database. Requires large quantities of the file’s cabinets, which are huge and requires a lot of space in the office, which can be used for storing the previous details.  The retrieval of previous records will be tiring. Lack of security for the records of Pharmacy Management System. If anyone wants to check the previous records there will be inadequate information available.</a:t>
            </a:r>
          </a:p>
          <a:p>
            <a:r>
              <a:rPr lang="en-US" sz="1800" dirty="0">
                <a:solidFill>
                  <a:srgbClr val="000000"/>
                </a:solidFill>
                <a:effectLst/>
                <a:latin typeface="Times New Roman" panose="02020603050405020304" pitchFamily="18" charset="0"/>
                <a:ea typeface="Calibri" panose="020F0502020204030204" pitchFamily="34" charset="0"/>
              </a:rPr>
              <a:t>The Pharmacy Management system is computerized management system designed for any Pharmacy to replace the existing manual system. The new system will maintain the data of Customer, Salesman and Admin. These services are to be provided to be in efficient, cost-effective manner, with the goal of reducing the time and currently required for such tasks. It is simple, fast and user-friendly. It reduces the paper work. This project is GUI based that will help in storing, updating and retrieving the information through various user-friendly menu-drives modules. The system's reporting and analytics capabilities enable pharmacies to gain insights into medication trends, optimize inventory management, and identify cost-saving opportunities.</a:t>
            </a:r>
            <a:endParaRPr lang="en-US" sz="1800" dirty="0">
              <a:solidFill>
                <a:srgbClr val="000000"/>
              </a:solidFill>
              <a:effectLst/>
              <a:latin typeface="Times New Roman" panose="02020603050405020304" pitchFamily="18" charset="0"/>
              <a:ea typeface="Times New Roman" panose="02020603050405020304" pitchFamily="18" charset="0"/>
            </a:endParaRPr>
          </a:p>
          <a:p>
            <a:endParaRPr lang="en-US" sz="1800" dirty="0">
              <a:solidFill>
                <a:srgbClr val="000000"/>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4928421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Objectives</a:t>
            </a:r>
            <a:r>
              <a:rPr lang="en-US" dirty="0"/>
              <a:t> </a:t>
            </a:r>
          </a:p>
        </p:txBody>
      </p:sp>
      <p:sp>
        <p:nvSpPr>
          <p:cNvPr id="3" name="Content Placeholder 2"/>
          <p:cNvSpPr>
            <a:spLocks noGrp="1"/>
          </p:cNvSpPr>
          <p:nvPr>
            <p:ph idx="1"/>
          </p:nvPr>
        </p:nvSpPr>
        <p:spPr/>
        <p:txBody>
          <a:bodyPr>
            <a:normAutofit/>
          </a:bodyPr>
          <a:lstStyle/>
          <a:p>
            <a:pPr marL="0" marR="21590" indent="0" algn="just">
              <a:lnSpc>
                <a:spcPct val="107000"/>
              </a:lnSpc>
              <a:spcBef>
                <a:spcPts val="0"/>
              </a:spcBef>
              <a:spcAft>
                <a:spcPts val="15"/>
              </a:spcAft>
              <a:buNone/>
            </a:pPr>
            <a:r>
              <a:rPr lang="en-US" sz="1800" dirty="0">
                <a:solidFill>
                  <a:srgbClr val="000000"/>
                </a:solidFill>
                <a:effectLst/>
                <a:latin typeface="Times New Roman" panose="02020603050405020304" pitchFamily="18" charset="0"/>
                <a:ea typeface="Calibri" panose="020F0502020204030204" pitchFamily="34" charset="0"/>
              </a:rPr>
              <a:t>The main objective of this project is to develop a Desktop Application that will simplify</a:t>
            </a:r>
          </a:p>
          <a:p>
            <a:pPr marL="6350" marR="21590" indent="-6350" algn="just">
              <a:lnSpc>
                <a:spcPct val="107000"/>
              </a:lnSpc>
              <a:spcBef>
                <a:spcPts val="0"/>
              </a:spcBef>
              <a:spcAft>
                <a:spcPts val="15"/>
              </a:spcAft>
            </a:pPr>
            <a:endParaRPr lang="en-US" sz="1800" dirty="0">
              <a:solidFill>
                <a:srgbClr val="000000"/>
              </a:solidFill>
              <a:effectLst/>
              <a:latin typeface="Times New Roman" panose="02020603050405020304" pitchFamily="18" charset="0"/>
              <a:ea typeface="Times New Roman" panose="02020603050405020304" pitchFamily="18" charset="0"/>
            </a:endParaRPr>
          </a:p>
          <a:p>
            <a:pPr marL="342900" marR="0" lvl="0" indent="-342900" algn="just">
              <a:lnSpc>
                <a:spcPct val="106000"/>
              </a:lnSpc>
              <a:spcBef>
                <a:spcPts val="0"/>
              </a:spcBef>
              <a:spcAft>
                <a:spcPts val="0"/>
              </a:spcAft>
              <a:buFont typeface="Wingdings" panose="05000000000000000000" pitchFamily="2" charset="2"/>
              <a:buChar char=""/>
            </a:pPr>
            <a:r>
              <a:rPr lang="en-US" sz="1800" dirty="0">
                <a:solidFill>
                  <a:srgbClr val="000000"/>
                </a:solidFill>
                <a:effectLst/>
                <a:latin typeface="Times New Roman" panose="02020603050405020304" pitchFamily="18" charset="0"/>
                <a:ea typeface="Calibri" panose="020F0502020204030204" pitchFamily="34" charset="0"/>
              </a:rPr>
              <a:t>It will help to look for the customer details and manage it.</a:t>
            </a:r>
            <a:endParaRPr lang="en-US" sz="1800" dirty="0">
              <a:solidFill>
                <a:srgbClr val="000000"/>
              </a:solidFill>
              <a:effectLst/>
              <a:latin typeface="Times New Roman" panose="02020603050405020304" pitchFamily="18" charset="0"/>
              <a:ea typeface="Times New Roman" panose="02020603050405020304" pitchFamily="18" charset="0"/>
            </a:endParaRPr>
          </a:p>
          <a:p>
            <a:pPr marL="342900" marR="0" lvl="0" indent="-342900" algn="just">
              <a:lnSpc>
                <a:spcPct val="106000"/>
              </a:lnSpc>
              <a:spcBef>
                <a:spcPts val="0"/>
              </a:spcBef>
              <a:spcAft>
                <a:spcPts val="0"/>
              </a:spcAft>
              <a:buFont typeface="Wingdings" panose="05000000000000000000" pitchFamily="2" charset="2"/>
              <a:buChar char=""/>
            </a:pPr>
            <a:r>
              <a:rPr lang="en-US" sz="1800" dirty="0">
                <a:solidFill>
                  <a:srgbClr val="000000"/>
                </a:solidFill>
                <a:effectLst/>
                <a:latin typeface="Times New Roman" panose="02020603050405020304" pitchFamily="18" charset="0"/>
                <a:ea typeface="Calibri" panose="020F0502020204030204" pitchFamily="34" charset="0"/>
              </a:rPr>
              <a:t>It also maintains the medicine information such as the available in pharmacy. </a:t>
            </a:r>
            <a:endParaRPr lang="en-US" sz="1800" dirty="0">
              <a:solidFill>
                <a:srgbClr val="000000"/>
              </a:solidFill>
              <a:effectLst/>
              <a:latin typeface="Times New Roman" panose="02020603050405020304" pitchFamily="18" charset="0"/>
              <a:ea typeface="Times New Roman" panose="02020603050405020304" pitchFamily="18" charset="0"/>
            </a:endParaRPr>
          </a:p>
          <a:p>
            <a:pPr marL="342900" marR="0" lvl="0" indent="-342900" algn="just">
              <a:lnSpc>
                <a:spcPct val="106000"/>
              </a:lnSpc>
              <a:spcBef>
                <a:spcPts val="0"/>
              </a:spcBef>
              <a:spcAft>
                <a:spcPts val="0"/>
              </a:spcAft>
              <a:buFont typeface="Wingdings" panose="05000000000000000000" pitchFamily="2" charset="2"/>
              <a:buChar char=""/>
            </a:pPr>
            <a:r>
              <a:rPr lang="en-US" sz="1800" dirty="0">
                <a:solidFill>
                  <a:srgbClr val="000000"/>
                </a:solidFill>
                <a:effectLst/>
                <a:latin typeface="Times New Roman" panose="02020603050405020304" pitchFamily="18" charset="0"/>
                <a:ea typeface="Calibri" panose="020F0502020204030204" pitchFamily="34" charset="0"/>
              </a:rPr>
              <a:t>It can also provide the admin to store the report in the database and make it available to the customer.</a:t>
            </a:r>
            <a:endParaRPr lang="en-US" sz="1800" dirty="0">
              <a:solidFill>
                <a:srgbClr val="000000"/>
              </a:solidFill>
              <a:effectLst/>
              <a:latin typeface="Times New Roman" panose="02020603050405020304" pitchFamily="18" charset="0"/>
              <a:ea typeface="Times New Roman" panose="02020603050405020304" pitchFamily="18" charset="0"/>
            </a:endParaRPr>
          </a:p>
          <a:p>
            <a:pPr marL="342900" marR="0" lvl="0" indent="-342900" algn="just">
              <a:lnSpc>
                <a:spcPct val="106000"/>
              </a:lnSpc>
              <a:spcBef>
                <a:spcPts val="0"/>
              </a:spcBef>
              <a:spcAft>
                <a:spcPts val="0"/>
              </a:spcAft>
              <a:buFont typeface="Wingdings" panose="05000000000000000000" pitchFamily="2" charset="2"/>
              <a:buChar char=""/>
            </a:pPr>
            <a:r>
              <a:rPr lang="en-US" sz="1800" dirty="0">
                <a:solidFill>
                  <a:srgbClr val="000000"/>
                </a:solidFill>
                <a:effectLst/>
                <a:latin typeface="Times New Roman" panose="02020603050405020304" pitchFamily="18" charset="0"/>
                <a:ea typeface="Calibri" panose="020F0502020204030204" pitchFamily="34" charset="0"/>
              </a:rPr>
              <a:t>We give a admin name and password of Desktop Application to maintain the records.</a:t>
            </a:r>
            <a:endParaRPr lang="en-US" sz="1800" dirty="0">
              <a:solidFill>
                <a:srgbClr val="000000"/>
              </a:solidFill>
              <a:effectLst/>
              <a:latin typeface="Times New Roman" panose="02020603050405020304" pitchFamily="18" charset="0"/>
              <a:ea typeface="Times New Roman" panose="02020603050405020304" pitchFamily="18" charset="0"/>
            </a:endParaRPr>
          </a:p>
          <a:p>
            <a:pPr marL="342900" marR="0" lvl="0" indent="-342900" algn="just">
              <a:lnSpc>
                <a:spcPct val="106000"/>
              </a:lnSpc>
              <a:spcBef>
                <a:spcPts val="0"/>
              </a:spcBef>
              <a:spcAft>
                <a:spcPts val="0"/>
              </a:spcAft>
              <a:buFont typeface="Wingdings" panose="05000000000000000000" pitchFamily="2" charset="2"/>
              <a:buChar char=""/>
            </a:pPr>
            <a:r>
              <a:rPr lang="en-US" sz="1800" dirty="0">
                <a:solidFill>
                  <a:srgbClr val="000000"/>
                </a:solidFill>
                <a:effectLst/>
                <a:latin typeface="Times New Roman" panose="02020603050405020304" pitchFamily="18" charset="0"/>
                <a:ea typeface="Calibri" panose="020F0502020204030204" pitchFamily="34" charset="0"/>
              </a:rPr>
              <a:t>Capture, store and maintain customer, supplier and product records.</a:t>
            </a:r>
            <a:endParaRPr lang="en-US" sz="1800" dirty="0">
              <a:solidFill>
                <a:srgbClr val="000000"/>
              </a:solidFill>
              <a:effectLst/>
              <a:latin typeface="Times New Roman" panose="02020603050405020304" pitchFamily="18" charset="0"/>
              <a:ea typeface="Times New Roman" panose="02020603050405020304" pitchFamily="18" charset="0"/>
            </a:endParaRPr>
          </a:p>
          <a:p>
            <a:pPr marL="342900" marR="0" lvl="0" indent="-342900" algn="just">
              <a:lnSpc>
                <a:spcPct val="106000"/>
              </a:lnSpc>
              <a:spcBef>
                <a:spcPts val="0"/>
              </a:spcBef>
              <a:spcAft>
                <a:spcPts val="0"/>
              </a:spcAft>
              <a:buFont typeface="Wingdings" panose="05000000000000000000" pitchFamily="2" charset="2"/>
              <a:buChar char=""/>
            </a:pPr>
            <a:r>
              <a:rPr lang="en-US" sz="1800" dirty="0">
                <a:solidFill>
                  <a:srgbClr val="000000"/>
                </a:solidFill>
                <a:effectLst/>
                <a:latin typeface="Times New Roman" panose="02020603050405020304" pitchFamily="18" charset="0"/>
                <a:ea typeface="Calibri" panose="020F0502020204030204" pitchFamily="34" charset="0"/>
              </a:rPr>
              <a:t>To reduce paper work and cost associated.</a:t>
            </a:r>
            <a:endParaRPr lang="en-US" sz="1800" dirty="0">
              <a:solidFill>
                <a:srgbClr val="000000"/>
              </a:solidFill>
              <a:effectLst/>
              <a:latin typeface="Times New Roman" panose="02020603050405020304" pitchFamily="18" charset="0"/>
              <a:ea typeface="Times New Roman" panose="02020603050405020304" pitchFamily="18" charset="0"/>
            </a:endParaRPr>
          </a:p>
          <a:p>
            <a:pPr marL="342900" marR="0" lvl="0" indent="-342900" algn="just">
              <a:lnSpc>
                <a:spcPct val="106000"/>
              </a:lnSpc>
              <a:spcBef>
                <a:spcPts val="0"/>
              </a:spcBef>
              <a:spcAft>
                <a:spcPts val="15"/>
              </a:spcAft>
              <a:buFont typeface="Wingdings" panose="05000000000000000000" pitchFamily="2" charset="2"/>
              <a:buChar char=""/>
            </a:pPr>
            <a:r>
              <a:rPr lang="en-US" sz="1800" dirty="0">
                <a:solidFill>
                  <a:srgbClr val="000000"/>
                </a:solidFill>
                <a:effectLst/>
                <a:latin typeface="Times New Roman" panose="02020603050405020304" pitchFamily="18" charset="0"/>
                <a:ea typeface="Calibri" panose="020F0502020204030204" pitchFamily="34" charset="0"/>
              </a:rPr>
              <a:t>The system prioritizes data security and confidentiality by implementing stringent security measures, including user authentication, data encryption, and access controls.</a:t>
            </a:r>
            <a:endParaRPr lang="en-US" sz="1800" dirty="0">
              <a:solidFill>
                <a:srgbClr val="000000"/>
              </a:solidFill>
              <a:effectLst/>
              <a:latin typeface="Times New Roman" panose="02020603050405020304" pitchFamily="18" charset="0"/>
              <a:ea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28814973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Product Scope And Requirement</a:t>
            </a:r>
            <a:endParaRPr lang="en-US" dirty="0"/>
          </a:p>
        </p:txBody>
      </p:sp>
      <p:sp>
        <p:nvSpPr>
          <p:cNvPr id="3" name="Content Placeholder 2"/>
          <p:cNvSpPr>
            <a:spLocks noGrp="1"/>
          </p:cNvSpPr>
          <p:nvPr>
            <p:ph idx="1"/>
          </p:nvPr>
        </p:nvSpPr>
        <p:spPr/>
        <p:txBody>
          <a:bodyPr>
            <a:normAutofit/>
          </a:bodyPr>
          <a:lstStyle/>
          <a:p>
            <a:pPr marL="0" indent="0">
              <a:buNone/>
            </a:pPr>
            <a:r>
              <a:rPr lang="en-US" b="1" dirty="0"/>
              <a:t>Scope:</a:t>
            </a:r>
          </a:p>
          <a:p>
            <a:pPr marL="0" indent="0">
              <a:buNone/>
            </a:pPr>
            <a:r>
              <a:rPr lang="en-US" sz="1800" dirty="0">
                <a:solidFill>
                  <a:srgbClr val="000000"/>
                </a:solidFill>
                <a:effectLst/>
                <a:latin typeface="Times New Roman" panose="02020603050405020304" pitchFamily="18" charset="0"/>
                <a:ea typeface="Times New Roman" panose="02020603050405020304" pitchFamily="18" charset="0"/>
              </a:rPr>
              <a:t>The system will be used as the Desktop application that serves the Pharmacy System. The intention of the system is to increase the number of customers that can be managed efficiently. Bills are generated by recording price for each medicine price provided by Admin. The Pharmacy management is file-based management of the system has to put much effort on securing the files before that system. They can be easily damaged by fire, insects, and natural disasters. Also, could be misplaced by losing data and information. Now by using that system they store record in database and create backup.</a:t>
            </a:r>
            <a:endParaRPr lang="en-US" sz="1800" b="1" dirty="0">
              <a:solidFill>
                <a:srgbClr val="000000"/>
              </a:solidFill>
              <a:effectLst/>
              <a:latin typeface="Times New Roman" panose="02020603050405020304" pitchFamily="18" charset="0"/>
              <a:ea typeface="Times New Roman" panose="02020603050405020304" pitchFamily="18" charset="0"/>
            </a:endParaRPr>
          </a:p>
          <a:p>
            <a:pPr marL="0" indent="0">
              <a:buNone/>
            </a:pPr>
            <a:endParaRPr lang="en-US" sz="1800" dirty="0">
              <a:solidFill>
                <a:srgbClr val="000000"/>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7781396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Specific</a:t>
            </a:r>
            <a:r>
              <a:rPr lang="en-US" dirty="0"/>
              <a:t> </a:t>
            </a:r>
            <a:r>
              <a:rPr lang="en-US" b="1" dirty="0"/>
              <a:t>Requirements</a:t>
            </a:r>
          </a:p>
        </p:txBody>
      </p:sp>
    </p:spTree>
    <p:extLst>
      <p:ext uri="{BB962C8B-B14F-4D97-AF65-F5344CB8AC3E}">
        <p14:creationId xmlns:p14="http://schemas.microsoft.com/office/powerpoint/2010/main" val="12255627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821937"/>
            <a:ext cx="9603275" cy="1049235"/>
          </a:xfrm>
        </p:spPr>
        <p:txBody>
          <a:bodyPr/>
          <a:lstStyle/>
          <a:p>
            <a:r>
              <a:rPr lang="en-US" b="1" dirty="0"/>
              <a:t>Functional Requirements</a:t>
            </a:r>
          </a:p>
        </p:txBody>
      </p:sp>
      <p:sp>
        <p:nvSpPr>
          <p:cNvPr id="3" name="Content Placeholder 2"/>
          <p:cNvSpPr>
            <a:spLocks noGrp="1"/>
          </p:cNvSpPr>
          <p:nvPr>
            <p:ph idx="1"/>
          </p:nvPr>
        </p:nvSpPr>
        <p:spPr/>
        <p:txBody>
          <a:bodyPr>
            <a:normAutofit fontScale="77500" lnSpcReduction="20000"/>
          </a:bodyPr>
          <a:lstStyle/>
          <a:p>
            <a:pPr marL="0" marR="21590" indent="0" algn="just">
              <a:lnSpc>
                <a:spcPct val="150000"/>
              </a:lnSpc>
              <a:spcBef>
                <a:spcPts val="0"/>
              </a:spcBef>
              <a:spcAft>
                <a:spcPts val="15"/>
              </a:spcAft>
              <a:buNone/>
            </a:pPr>
            <a:r>
              <a:rPr lang="en-US" sz="2300" dirty="0">
                <a:solidFill>
                  <a:srgbClr val="000000"/>
                </a:solidFill>
                <a:effectLst/>
                <a:latin typeface="Times New Roman" panose="02020603050405020304" pitchFamily="18" charset="0"/>
                <a:ea typeface="Times New Roman" panose="02020603050405020304" pitchFamily="18" charset="0"/>
              </a:rPr>
              <a:t>There will be following Requirements of this application:</a:t>
            </a:r>
          </a:p>
          <a:p>
            <a:pPr marL="342900" marR="21590" lvl="0" indent="-342900" algn="just">
              <a:spcBef>
                <a:spcPts val="0"/>
              </a:spcBef>
              <a:spcAft>
                <a:spcPts val="0"/>
              </a:spcAft>
              <a:buFont typeface="Wingdings" panose="05000000000000000000" pitchFamily="2" charset="2"/>
              <a:buChar char=""/>
            </a:pPr>
            <a:r>
              <a:rPr lang="en-US" sz="2300" dirty="0">
                <a:solidFill>
                  <a:srgbClr val="000000"/>
                </a:solidFill>
                <a:effectLst/>
                <a:latin typeface="Times New Roman" panose="02020603050405020304" pitchFamily="18" charset="0"/>
                <a:ea typeface="Times New Roman" panose="02020603050405020304" pitchFamily="18" charset="0"/>
              </a:rPr>
              <a:t>Admin Login  </a:t>
            </a:r>
          </a:p>
          <a:p>
            <a:pPr marL="342900" marR="21590" lvl="0" indent="-342900" algn="just">
              <a:spcBef>
                <a:spcPts val="0"/>
              </a:spcBef>
              <a:spcAft>
                <a:spcPts val="0"/>
              </a:spcAft>
              <a:buFont typeface="Wingdings" panose="05000000000000000000" pitchFamily="2" charset="2"/>
              <a:buChar char=""/>
            </a:pPr>
            <a:r>
              <a:rPr lang="en-US" sz="2300" dirty="0">
                <a:solidFill>
                  <a:srgbClr val="000000"/>
                </a:solidFill>
                <a:effectLst/>
                <a:latin typeface="Times New Roman" panose="02020603050405020304" pitchFamily="18" charset="0"/>
                <a:ea typeface="Times New Roman" panose="02020603050405020304" pitchFamily="18" charset="0"/>
              </a:rPr>
              <a:t>User friendly interfaces  </a:t>
            </a:r>
          </a:p>
          <a:p>
            <a:pPr marL="342900" marR="21590" lvl="0" indent="-342900" algn="just">
              <a:spcBef>
                <a:spcPts val="0"/>
              </a:spcBef>
              <a:spcAft>
                <a:spcPts val="0"/>
              </a:spcAft>
              <a:buFont typeface="Wingdings" panose="05000000000000000000" pitchFamily="2" charset="2"/>
              <a:buChar char=""/>
            </a:pPr>
            <a:r>
              <a:rPr lang="en-US" sz="2300" dirty="0">
                <a:solidFill>
                  <a:srgbClr val="000000"/>
                </a:solidFill>
                <a:effectLst/>
                <a:latin typeface="Times New Roman" panose="02020603050405020304" pitchFamily="18" charset="0"/>
                <a:ea typeface="Times New Roman" panose="02020603050405020304" pitchFamily="18" charset="0"/>
              </a:rPr>
              <a:t>Interfaces validation check for entry, update, delete, search etc.  </a:t>
            </a:r>
          </a:p>
          <a:p>
            <a:pPr marL="342900" marR="21590" lvl="0" indent="-342900" algn="just">
              <a:spcBef>
                <a:spcPts val="0"/>
              </a:spcBef>
              <a:spcAft>
                <a:spcPts val="0"/>
              </a:spcAft>
              <a:buFont typeface="Wingdings" panose="05000000000000000000" pitchFamily="2" charset="2"/>
              <a:buChar char=""/>
            </a:pPr>
            <a:r>
              <a:rPr lang="en-US" sz="2300" dirty="0">
                <a:solidFill>
                  <a:srgbClr val="000000"/>
                </a:solidFill>
                <a:effectLst/>
                <a:latin typeface="Times New Roman" panose="02020603050405020304" pitchFamily="18" charset="0"/>
                <a:ea typeface="Times New Roman" panose="02020603050405020304" pitchFamily="18" charset="0"/>
              </a:rPr>
              <a:t>Medicine(s) record entry, update, delete </a:t>
            </a:r>
          </a:p>
          <a:p>
            <a:pPr marL="342900" marR="21590" lvl="0" indent="-342900" algn="just">
              <a:spcBef>
                <a:spcPts val="0"/>
              </a:spcBef>
              <a:spcAft>
                <a:spcPts val="0"/>
              </a:spcAft>
              <a:buFont typeface="Wingdings" panose="05000000000000000000" pitchFamily="2" charset="2"/>
              <a:buChar char=""/>
            </a:pPr>
            <a:r>
              <a:rPr lang="en-US" sz="2300" dirty="0">
                <a:solidFill>
                  <a:srgbClr val="000000"/>
                </a:solidFill>
                <a:effectLst/>
                <a:latin typeface="Times New Roman" panose="02020603050405020304" pitchFamily="18" charset="0"/>
                <a:ea typeface="Times New Roman" panose="02020603050405020304" pitchFamily="18" charset="0"/>
              </a:rPr>
              <a:t>Track all information of medicine(s), inventory, pharmacy  </a:t>
            </a:r>
          </a:p>
          <a:p>
            <a:pPr marL="342900" marR="21590" lvl="0" indent="-342900" algn="just">
              <a:spcBef>
                <a:spcPts val="0"/>
              </a:spcBef>
              <a:spcAft>
                <a:spcPts val="0"/>
              </a:spcAft>
              <a:buFont typeface="Wingdings" panose="05000000000000000000" pitchFamily="2" charset="2"/>
              <a:buChar char=""/>
            </a:pPr>
            <a:r>
              <a:rPr lang="en-US" sz="2300" dirty="0">
                <a:solidFill>
                  <a:srgbClr val="000000"/>
                </a:solidFill>
                <a:effectLst/>
                <a:latin typeface="Times New Roman" panose="02020603050405020304" pitchFamily="18" charset="0"/>
                <a:ea typeface="Times New Roman" panose="02020603050405020304" pitchFamily="18" charset="0"/>
              </a:rPr>
              <a:t>Shows information and descriptions of pharmacy, stocks  </a:t>
            </a:r>
          </a:p>
          <a:p>
            <a:pPr marL="342900" marR="21590" lvl="0" indent="-342900" algn="just">
              <a:spcBef>
                <a:spcPts val="0"/>
              </a:spcBef>
              <a:spcAft>
                <a:spcPts val="0"/>
              </a:spcAft>
              <a:buFont typeface="Wingdings" panose="05000000000000000000" pitchFamily="2" charset="2"/>
              <a:buChar char=""/>
            </a:pPr>
            <a:r>
              <a:rPr lang="en-US" sz="2300" dirty="0">
                <a:solidFill>
                  <a:srgbClr val="000000"/>
                </a:solidFill>
                <a:effectLst/>
                <a:latin typeface="Times New Roman" panose="02020603050405020304" pitchFamily="18" charset="0"/>
                <a:ea typeface="Times New Roman" panose="02020603050405020304" pitchFamily="18" charset="0"/>
              </a:rPr>
              <a:t>Bill calculation.   </a:t>
            </a:r>
          </a:p>
          <a:p>
            <a:pPr marL="342900" marR="21590" lvl="0" indent="-342900" algn="just">
              <a:spcBef>
                <a:spcPts val="0"/>
              </a:spcBef>
              <a:spcAft>
                <a:spcPts val="0"/>
              </a:spcAft>
              <a:buFont typeface="Wingdings" panose="05000000000000000000" pitchFamily="2" charset="2"/>
              <a:buChar char=""/>
            </a:pPr>
            <a:r>
              <a:rPr lang="en-US" sz="2300" dirty="0">
                <a:solidFill>
                  <a:srgbClr val="000000"/>
                </a:solidFill>
                <a:effectLst/>
                <a:latin typeface="Times New Roman" panose="02020603050405020304" pitchFamily="18" charset="0"/>
                <a:ea typeface="Times New Roman" panose="02020603050405020304" pitchFamily="18" charset="0"/>
              </a:rPr>
              <a:t>Record updating in case medicine(s) sold, returned </a:t>
            </a:r>
          </a:p>
          <a:p>
            <a:pPr marL="342900" marR="21590" lvl="0" indent="-342900" algn="just">
              <a:spcBef>
                <a:spcPts val="0"/>
              </a:spcBef>
              <a:spcAft>
                <a:spcPts val="0"/>
              </a:spcAft>
              <a:buFont typeface="Wingdings" panose="05000000000000000000" pitchFamily="2" charset="2"/>
              <a:buChar char=""/>
            </a:pPr>
            <a:r>
              <a:rPr lang="en-US" sz="2300" dirty="0">
                <a:solidFill>
                  <a:srgbClr val="000000"/>
                </a:solidFill>
                <a:effectLst/>
                <a:latin typeface="Times New Roman" panose="02020603050405020304" pitchFamily="18" charset="0"/>
                <a:ea typeface="Times New Roman" panose="02020603050405020304" pitchFamily="18" charset="0"/>
              </a:rPr>
              <a:t>Total Cost of all medicines  </a:t>
            </a:r>
          </a:p>
          <a:p>
            <a:pPr marL="342900" marR="21590" lvl="0" indent="-342900" algn="just">
              <a:spcBef>
                <a:spcPts val="0"/>
              </a:spcBef>
              <a:spcAft>
                <a:spcPts val="0"/>
              </a:spcAft>
              <a:buFont typeface="Wingdings" panose="05000000000000000000" pitchFamily="2" charset="2"/>
              <a:buChar char=""/>
            </a:pPr>
            <a:r>
              <a:rPr lang="en-US" sz="2300" dirty="0">
                <a:solidFill>
                  <a:srgbClr val="000000"/>
                </a:solidFill>
                <a:effectLst/>
                <a:latin typeface="Times New Roman" panose="02020603050405020304" pitchFamily="18" charset="0"/>
                <a:ea typeface="Times New Roman" panose="02020603050405020304" pitchFamily="18" charset="0"/>
              </a:rPr>
              <a:t>Calculate total profit  </a:t>
            </a:r>
          </a:p>
          <a:p>
            <a:pPr marL="342900" marR="21590" lvl="0" indent="-342900" algn="just">
              <a:spcBef>
                <a:spcPts val="0"/>
              </a:spcBef>
              <a:spcAft>
                <a:spcPts val="0"/>
              </a:spcAft>
              <a:buFont typeface="Wingdings" panose="05000000000000000000" pitchFamily="2" charset="2"/>
              <a:buChar char=""/>
            </a:pPr>
            <a:r>
              <a:rPr lang="en-US" sz="2300" dirty="0">
                <a:solidFill>
                  <a:srgbClr val="000000"/>
                </a:solidFill>
                <a:effectLst/>
                <a:latin typeface="Times New Roman" panose="02020603050405020304" pitchFamily="18" charset="0"/>
                <a:ea typeface="Times New Roman" panose="02020603050405020304" pitchFamily="18" charset="0"/>
              </a:rPr>
              <a:t>Deduct amount from total sales if the customer returns medicine(s) </a:t>
            </a:r>
          </a:p>
          <a:p>
            <a:pPr marL="0" lvl="0" indent="0">
              <a:buNone/>
            </a:pPr>
            <a:endParaRPr lang="en-US" dirty="0"/>
          </a:p>
        </p:txBody>
      </p:sp>
    </p:spTree>
    <p:extLst>
      <p:ext uri="{BB962C8B-B14F-4D97-AF65-F5344CB8AC3E}">
        <p14:creationId xmlns:p14="http://schemas.microsoft.com/office/powerpoint/2010/main" val="13982671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Cont</a:t>
            </a:r>
            <a:r>
              <a:rPr lang="en-US" dirty="0"/>
              <a:t>……</a:t>
            </a:r>
          </a:p>
        </p:txBody>
      </p:sp>
      <p:sp>
        <p:nvSpPr>
          <p:cNvPr id="3" name="Content Placeholder 2"/>
          <p:cNvSpPr>
            <a:spLocks noGrp="1"/>
          </p:cNvSpPr>
          <p:nvPr>
            <p:ph idx="1"/>
          </p:nvPr>
        </p:nvSpPr>
        <p:spPr/>
        <p:txBody>
          <a:bodyPr>
            <a:normAutofit/>
          </a:bodyPr>
          <a:lstStyle/>
          <a:p>
            <a:pPr marL="342900" marR="21590" lvl="0" indent="-342900" algn="just">
              <a:spcBef>
                <a:spcPts val="0"/>
              </a:spcBef>
              <a:spcAft>
                <a:spcPts val="0"/>
              </a:spcAft>
              <a:buFont typeface="Wingdings" panose="05000000000000000000" pitchFamily="2" charset="2"/>
              <a:buChar char=""/>
            </a:pPr>
            <a:r>
              <a:rPr lang="en-US" sz="1800" dirty="0">
                <a:solidFill>
                  <a:srgbClr val="000000"/>
                </a:solidFill>
                <a:effectLst/>
                <a:latin typeface="Times New Roman" panose="02020603050405020304" pitchFamily="18" charset="0"/>
                <a:ea typeface="Times New Roman" panose="02020603050405020304" pitchFamily="18" charset="0"/>
              </a:rPr>
              <a:t>Updating quantities of medicine(s) in case of populating pharmacy with medicines. </a:t>
            </a:r>
          </a:p>
          <a:p>
            <a:pPr marL="342900" marR="21590" lvl="0" indent="-342900" algn="just">
              <a:spcBef>
                <a:spcPts val="0"/>
              </a:spcBef>
              <a:spcAft>
                <a:spcPts val="0"/>
              </a:spcAft>
              <a:buFont typeface="Wingdings" panose="05000000000000000000" pitchFamily="2" charset="2"/>
              <a:buChar char=""/>
            </a:pPr>
            <a:r>
              <a:rPr lang="en-US" sz="1800" dirty="0">
                <a:solidFill>
                  <a:srgbClr val="000000"/>
                </a:solidFill>
                <a:effectLst/>
                <a:latin typeface="Times New Roman" panose="02020603050405020304" pitchFamily="18" charset="0"/>
                <a:ea typeface="Times New Roman" panose="02020603050405020304" pitchFamily="18" charset="0"/>
              </a:rPr>
              <a:t>Report generation</a:t>
            </a:r>
          </a:p>
          <a:p>
            <a:pPr marL="342900" marR="21590" lvl="0" indent="-342900" algn="just">
              <a:spcBef>
                <a:spcPts val="0"/>
              </a:spcBef>
              <a:spcAft>
                <a:spcPts val="0"/>
              </a:spcAft>
              <a:buFont typeface="Wingdings" panose="05000000000000000000" pitchFamily="2" charset="2"/>
              <a:buChar char=""/>
            </a:pPr>
            <a:r>
              <a:rPr lang="en-US" sz="1800" dirty="0">
                <a:solidFill>
                  <a:srgbClr val="000000"/>
                </a:solidFill>
                <a:effectLst/>
                <a:latin typeface="Times New Roman" panose="02020603050405020304" pitchFamily="18" charset="0"/>
                <a:ea typeface="Times New Roman" panose="02020603050405020304" pitchFamily="18" charset="0"/>
              </a:rPr>
              <a:t>Show the list of short items</a:t>
            </a:r>
          </a:p>
          <a:p>
            <a:pPr marL="342900" marR="21590" lvl="0" indent="-342900" algn="just">
              <a:spcBef>
                <a:spcPts val="0"/>
              </a:spcBef>
              <a:spcAft>
                <a:spcPts val="0"/>
              </a:spcAft>
              <a:buFont typeface="Wingdings" panose="05000000000000000000" pitchFamily="2" charset="2"/>
              <a:buChar char=""/>
            </a:pPr>
            <a:r>
              <a:rPr lang="en-US" sz="1800" dirty="0">
                <a:solidFill>
                  <a:srgbClr val="000000"/>
                </a:solidFill>
                <a:effectLst/>
                <a:latin typeface="Times New Roman" panose="02020603050405020304" pitchFamily="18" charset="0"/>
                <a:ea typeface="Times New Roman" panose="02020603050405020304" pitchFamily="18" charset="0"/>
              </a:rPr>
              <a:t>Show the brand name with medicine name</a:t>
            </a:r>
          </a:p>
          <a:p>
            <a:pPr marL="0" indent="0">
              <a:lnSpc>
                <a:spcPct val="150000"/>
              </a:lnSpc>
              <a:spcBef>
                <a:spcPts val="0"/>
              </a:spcBef>
              <a:spcAft>
                <a:spcPts val="0"/>
              </a:spcAft>
              <a:buNone/>
            </a:pPr>
            <a:endParaRPr lang="en-US" sz="2800" dirty="0">
              <a:effectLst/>
              <a:latin typeface="Times New Roman" panose="02020603050405020304" pitchFamily="18" charset="0"/>
              <a:ea typeface="Times New Roman" panose="02020603050405020304" pitchFamily="18" charset="0"/>
            </a:endParaRPr>
          </a:p>
          <a:p>
            <a:pPr marL="0" lvl="0" indent="0">
              <a:buNone/>
            </a:pPr>
            <a:endParaRPr lang="en-US" sz="2800" dirty="0"/>
          </a:p>
        </p:txBody>
      </p:sp>
    </p:spTree>
    <p:extLst>
      <p:ext uri="{BB962C8B-B14F-4D97-AF65-F5344CB8AC3E}">
        <p14:creationId xmlns:p14="http://schemas.microsoft.com/office/powerpoint/2010/main" val="28294826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Non functional requirements</a:t>
            </a:r>
          </a:p>
        </p:txBody>
      </p:sp>
      <p:sp>
        <p:nvSpPr>
          <p:cNvPr id="3" name="Content Placeholder 2"/>
          <p:cNvSpPr>
            <a:spLocks noGrp="1"/>
          </p:cNvSpPr>
          <p:nvPr>
            <p:ph idx="1"/>
          </p:nvPr>
        </p:nvSpPr>
        <p:spPr/>
        <p:txBody>
          <a:bodyPr>
            <a:normAutofit/>
          </a:bodyPr>
          <a:lstStyle/>
          <a:p>
            <a:pPr marL="0" marR="21590" indent="0" algn="just">
              <a:lnSpc>
                <a:spcPct val="107000"/>
              </a:lnSpc>
              <a:spcBef>
                <a:spcPts val="200"/>
              </a:spcBef>
              <a:spcAft>
                <a:spcPts val="0"/>
              </a:spcAft>
              <a:buNone/>
            </a:pPr>
            <a:r>
              <a:rPr lang="en-GB"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Performance Requirements</a:t>
            </a:r>
            <a:endParaRPr lang="en-US" sz="1800" dirty="0">
              <a:solidFill>
                <a:srgbClr val="000000"/>
              </a:solidFill>
              <a:latin typeface="Times New Roman" panose="02020603050405020304" pitchFamily="18" charset="0"/>
              <a:ea typeface="Times New Roman" panose="02020603050405020304" pitchFamily="18" charset="0"/>
            </a:endParaRPr>
          </a:p>
          <a:p>
            <a:pPr marL="0" marR="21590" indent="0" algn="just">
              <a:lnSpc>
                <a:spcPct val="107000"/>
              </a:lnSpc>
              <a:spcBef>
                <a:spcPts val="200"/>
              </a:spcBef>
              <a:spcAft>
                <a:spcPts val="0"/>
              </a:spcAft>
              <a:buNone/>
            </a:pPr>
            <a:endParaRPr lang="en-GB"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marR="21590" lvl="0" indent="-342900" algn="just">
              <a:lnSpc>
                <a:spcPct val="107000"/>
              </a:lnSpc>
              <a:spcBef>
                <a:spcPts val="200"/>
              </a:spcBef>
              <a:spcAft>
                <a:spcPts val="0"/>
              </a:spcAft>
              <a:buFont typeface="Wingdings" panose="05000000000000000000" pitchFamily="2" charset="2"/>
              <a:buChar char=""/>
            </a:pPr>
            <a:r>
              <a:rPr lang="en-GB"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Response Time: </a:t>
            </a:r>
            <a:r>
              <a:rPr lang="en-GB" sz="1800" b="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 system provides acknowledgment in just one and half second when the admin is searching the information about medicine.</a:t>
            </a:r>
            <a:endParaRPr lang="en-US"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0" lvl="0" indent="-342900" algn="just">
              <a:lnSpc>
                <a:spcPct val="106000"/>
              </a:lnSpc>
              <a:spcBef>
                <a:spcPts val="0"/>
              </a:spcBef>
              <a:spcAft>
                <a:spcPts val="0"/>
              </a:spcAft>
              <a:buFont typeface="Wingdings" panose="05000000000000000000" pitchFamily="2" charset="2"/>
              <a:buChar char=""/>
            </a:pPr>
            <a:r>
              <a:rPr lang="en-US" sz="1800" b="1" dirty="0">
                <a:solidFill>
                  <a:srgbClr val="000000"/>
                </a:solidFill>
                <a:effectLst/>
                <a:latin typeface="Times New Roman" panose="02020603050405020304" pitchFamily="18" charset="0"/>
                <a:ea typeface="Calibri" panose="020F0502020204030204" pitchFamily="34" charset="0"/>
              </a:rPr>
              <a:t>Capacity:</a:t>
            </a:r>
            <a:r>
              <a:rPr lang="en-US" sz="1800" dirty="0">
                <a:solidFill>
                  <a:srgbClr val="000000"/>
                </a:solidFill>
                <a:effectLst/>
                <a:latin typeface="Times New Roman" panose="02020603050405020304" pitchFamily="18" charset="0"/>
                <a:ea typeface="Calibri" panose="020F0502020204030204" pitchFamily="34" charset="0"/>
              </a:rPr>
              <a:t> The system needs to support at least one person at a time.</a:t>
            </a:r>
            <a:endParaRPr lang="en-US" sz="1800" dirty="0">
              <a:solidFill>
                <a:srgbClr val="000000"/>
              </a:solidFill>
              <a:effectLst/>
              <a:latin typeface="Times New Roman" panose="02020603050405020304" pitchFamily="18" charset="0"/>
              <a:ea typeface="Times New Roman" panose="02020603050405020304" pitchFamily="18" charset="0"/>
            </a:endParaRPr>
          </a:p>
          <a:p>
            <a:pPr marL="342900" marR="21590" lvl="0" indent="-342900" algn="just">
              <a:lnSpc>
                <a:spcPct val="107000"/>
              </a:lnSpc>
              <a:spcBef>
                <a:spcPts val="0"/>
              </a:spcBef>
              <a:spcAft>
                <a:spcPts val="15"/>
              </a:spcAft>
              <a:buFont typeface="Wingdings" panose="05000000000000000000" pitchFamily="2" charset="2"/>
              <a:buChar char=""/>
            </a:pPr>
            <a:r>
              <a:rPr lang="en-US" sz="1800" b="1" dirty="0">
                <a:solidFill>
                  <a:srgbClr val="000000"/>
                </a:solidFill>
                <a:effectLst/>
                <a:latin typeface="Times New Roman" panose="02020603050405020304" pitchFamily="18" charset="0"/>
                <a:ea typeface="Calibri" panose="020F0502020204030204" pitchFamily="34" charset="0"/>
              </a:rPr>
              <a:t>User-Interfaces:</a:t>
            </a:r>
            <a:r>
              <a:rPr lang="en-US" sz="1800" dirty="0">
                <a:solidFill>
                  <a:srgbClr val="000000"/>
                </a:solidFill>
                <a:effectLst/>
                <a:latin typeface="Times New Roman" panose="02020603050405020304" pitchFamily="18" charset="0"/>
                <a:ea typeface="Calibri" panose="020F0502020204030204" pitchFamily="34" charset="0"/>
              </a:rPr>
              <a:t> The user interfaces knowledges within five seconds.</a:t>
            </a:r>
            <a:endParaRPr lang="en-US" sz="1800" dirty="0">
              <a:solidFill>
                <a:srgbClr val="000000"/>
              </a:solidFill>
              <a:effectLst/>
              <a:latin typeface="Times New Roman" panose="02020603050405020304" pitchFamily="18" charset="0"/>
              <a:ea typeface="Times New Roman" panose="02020603050405020304" pitchFamily="18" charset="0"/>
            </a:endParaRPr>
          </a:p>
          <a:p>
            <a:pPr marL="0" lvl="0" indent="0">
              <a:buNone/>
            </a:pPr>
            <a:endParaRPr lang="en-US" dirty="0"/>
          </a:p>
        </p:txBody>
      </p:sp>
    </p:spTree>
    <p:extLst>
      <p:ext uri="{BB962C8B-B14F-4D97-AF65-F5344CB8AC3E}">
        <p14:creationId xmlns:p14="http://schemas.microsoft.com/office/powerpoint/2010/main" val="260493472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8BB434"/>
      </a:accent1>
      <a:accent2>
        <a:srgbClr val="33A583"/>
      </a:accent2>
      <a:accent3>
        <a:srgbClr val="3594B4"/>
      </a:accent3>
      <a:accent4>
        <a:srgbClr val="6063B4"/>
      </a:accent4>
      <a:accent5>
        <a:srgbClr val="D35731"/>
      </a:accent5>
      <a:accent6>
        <a:srgbClr val="EBAC4B"/>
      </a:accent6>
      <a:hlink>
        <a:srgbClr val="65AD30"/>
      </a:hlink>
      <a:folHlink>
        <a:srgbClr val="8ED25B"/>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1A9F9826-882C-40B9-8F38-5A3B8CFD196D}"/>
    </a:ext>
  </a:extLst>
</a:theme>
</file>

<file path=docProps/app.xml><?xml version="1.0" encoding="utf-8"?>
<Properties xmlns="http://schemas.openxmlformats.org/officeDocument/2006/extended-properties" xmlns:vt="http://schemas.openxmlformats.org/officeDocument/2006/docPropsVTypes">
  <Template>TM03457496[[fn=Parallax]]</Template>
  <TotalTime>96</TotalTime>
  <Words>1132</Words>
  <Application>Microsoft Office PowerPoint</Application>
  <PresentationFormat>Widescreen</PresentationFormat>
  <Paragraphs>131</Paragraphs>
  <Slides>29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Arial</vt:lpstr>
      <vt:lpstr>Corbel</vt:lpstr>
      <vt:lpstr>Times</vt:lpstr>
      <vt:lpstr>Times New Roman</vt:lpstr>
      <vt:lpstr>Wingdings</vt:lpstr>
      <vt:lpstr>Parallax</vt:lpstr>
      <vt:lpstr>Pharmacy Record Management System</vt:lpstr>
      <vt:lpstr>Introduction</vt:lpstr>
      <vt:lpstr>Background of the System  </vt:lpstr>
      <vt:lpstr>Objectives </vt:lpstr>
      <vt:lpstr>Product Scope And Requirement</vt:lpstr>
      <vt:lpstr>Specific Requirements</vt:lpstr>
      <vt:lpstr>Functional Requirements</vt:lpstr>
      <vt:lpstr>Cont……</vt:lpstr>
      <vt:lpstr>Non functional requirements</vt:lpstr>
      <vt:lpstr>Cont…</vt:lpstr>
      <vt:lpstr>Cont……</vt:lpstr>
      <vt:lpstr>DESIGN SPECIFICATIONS </vt:lpstr>
      <vt:lpstr>deployment  Diagram</vt:lpstr>
      <vt:lpstr>Class Diagram</vt:lpstr>
      <vt:lpstr>Er Diagram</vt:lpstr>
      <vt:lpstr>DEVELOPMENT AND TOOLS</vt:lpstr>
      <vt:lpstr>Development Tools</vt:lpstr>
      <vt:lpstr>User Manual</vt:lpstr>
      <vt:lpstr>User manual</vt:lpstr>
      <vt:lpstr>Interfaces of project</vt:lpstr>
      <vt:lpstr>Dashbord </vt:lpstr>
      <vt:lpstr>Order</vt:lpstr>
      <vt:lpstr>Products</vt:lpstr>
      <vt:lpstr>Customer</vt:lpstr>
      <vt:lpstr>Company</vt:lpstr>
      <vt:lpstr>Loan</vt:lpstr>
      <vt:lpstr>Stock</vt:lpstr>
      <vt:lpstr>Logout</vt:lpstr>
      <vt:lpstr>Thank you for checking upon us!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Hospital Information System</dc:title>
  <dc:creator>Fahad Bhutta</dc:creator>
  <cp:lastModifiedBy>Muhammad Shahbaz</cp:lastModifiedBy>
  <cp:revision>10</cp:revision>
  <dcterms:created xsi:type="dcterms:W3CDTF">2023-06-06T20:06:43Z</dcterms:created>
  <dcterms:modified xsi:type="dcterms:W3CDTF">2023-06-06T19:54:40Z</dcterms:modified>
</cp:coreProperties>
</file>