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Scripter" charset="1" panose="00000000000000000000"/>
      <p:regular r:id="rId16"/>
    </p:embeddedFont>
    <p:embeddedFont>
      <p:font typeface="Cloud Bold Italics" charset="1" panose="02000000000000000000"/>
      <p:regular r:id="rId17"/>
    </p:embeddedFont>
    <p:embeddedFont>
      <p:font typeface="Cloud Italics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BAD1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6485645"/>
            <a:ext cx="6780816" cy="0"/>
          </a:xfrm>
          <a:prstGeom prst="line">
            <a:avLst/>
          </a:prstGeom>
          <a:ln cap="rnd" w="8382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474517">
            <a:off x="13960267" y="1776625"/>
            <a:ext cx="1381521" cy="1168740"/>
            <a:chOff x="0" y="0"/>
            <a:chExt cx="999066" cy="8451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99066" cy="845191"/>
            </a:xfrm>
            <a:custGeom>
              <a:avLst/>
              <a:gdLst/>
              <a:ahLst/>
              <a:cxnLst/>
              <a:rect r="r" b="b" t="t" l="l"/>
              <a:pathLst>
                <a:path h="845191" w="999066">
                  <a:moveTo>
                    <a:pt x="499533" y="0"/>
                  </a:moveTo>
                  <a:cubicBezTo>
                    <a:pt x="223649" y="0"/>
                    <a:pt x="0" y="189202"/>
                    <a:pt x="0" y="422595"/>
                  </a:cubicBezTo>
                  <a:cubicBezTo>
                    <a:pt x="0" y="655988"/>
                    <a:pt x="223649" y="845191"/>
                    <a:pt x="499533" y="845191"/>
                  </a:cubicBezTo>
                  <a:cubicBezTo>
                    <a:pt x="775418" y="845191"/>
                    <a:pt x="999066" y="655988"/>
                    <a:pt x="999066" y="422595"/>
                  </a:cubicBezTo>
                  <a:cubicBezTo>
                    <a:pt x="999066" y="189202"/>
                    <a:pt x="775418" y="0"/>
                    <a:pt x="499533" y="0"/>
                  </a:cubicBezTo>
                  <a:close/>
                </a:path>
              </a:pathLst>
            </a:custGeom>
            <a:solidFill>
              <a:srgbClr val="FED6A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3662" y="31612"/>
              <a:ext cx="811741" cy="7343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2257249"/>
            <a:ext cx="13692369" cy="5612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70"/>
              </a:lnSpc>
            </a:pPr>
            <a:r>
              <a:rPr lang="en-US" sz="13721">
                <a:solidFill>
                  <a:srgbClr val="001F35"/>
                </a:solidFill>
                <a:latin typeface="Scripter"/>
                <a:ea typeface="Scripter"/>
                <a:cs typeface="Scripter"/>
                <a:sym typeface="Scripter"/>
              </a:rPr>
              <a:t>SALE AGENT WITH GOOGLE ADK</a:t>
            </a:r>
          </a:p>
          <a:p>
            <a:pPr algn="l">
              <a:lnSpc>
                <a:spcPts val="1427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83654" y="6123383"/>
            <a:ext cx="7656176" cy="63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2"/>
              </a:lnSpc>
            </a:pPr>
            <a:r>
              <a:rPr lang="en-US" sz="3666" i="true" b="true">
                <a:solidFill>
                  <a:srgbClr val="020301"/>
                </a:solidFill>
                <a:latin typeface="Cloud Bold Italics"/>
                <a:ea typeface="Cloud Bold Italics"/>
                <a:cs typeface="Cloud Bold Italics"/>
                <a:sym typeface="Cloud Bold Italics"/>
              </a:rPr>
              <a:t>Awais Shakeel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1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9581" y="1028700"/>
            <a:ext cx="7924419" cy="8229600"/>
          </a:xfrm>
          <a:custGeom>
            <a:avLst/>
            <a:gdLst/>
            <a:ahLst/>
            <a:cxnLst/>
            <a:rect r="r" b="b" t="t" l="l"/>
            <a:pathLst>
              <a:path h="8229600" w="7924419">
                <a:moveTo>
                  <a:pt x="0" y="0"/>
                </a:moveTo>
                <a:lnTo>
                  <a:pt x="7924419" y="0"/>
                </a:lnTo>
                <a:lnTo>
                  <a:pt x="792441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705876" y="4219438"/>
            <a:ext cx="1323480" cy="981202"/>
            <a:chOff x="0" y="0"/>
            <a:chExt cx="109633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96334" cy="812800"/>
            </a:xfrm>
            <a:custGeom>
              <a:avLst/>
              <a:gdLst/>
              <a:ahLst/>
              <a:cxnLst/>
              <a:rect r="r" b="b" t="t" l="l"/>
              <a:pathLst>
                <a:path h="812800" w="1096334">
                  <a:moveTo>
                    <a:pt x="548167" y="0"/>
                  </a:moveTo>
                  <a:cubicBezTo>
                    <a:pt x="245423" y="0"/>
                    <a:pt x="0" y="181951"/>
                    <a:pt x="0" y="406400"/>
                  </a:cubicBezTo>
                  <a:cubicBezTo>
                    <a:pt x="0" y="630849"/>
                    <a:pt x="245423" y="812800"/>
                    <a:pt x="548167" y="812800"/>
                  </a:cubicBezTo>
                  <a:cubicBezTo>
                    <a:pt x="850911" y="812800"/>
                    <a:pt x="1096334" y="630849"/>
                    <a:pt x="1096334" y="406400"/>
                  </a:cubicBezTo>
                  <a:cubicBezTo>
                    <a:pt x="1096334" y="181951"/>
                    <a:pt x="850911" y="0"/>
                    <a:pt x="548167" y="0"/>
                  </a:cubicBezTo>
                  <a:close/>
                </a:path>
              </a:pathLst>
            </a:custGeom>
            <a:solidFill>
              <a:srgbClr val="97B2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2781" y="28575"/>
              <a:ext cx="890771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582424" y="5200640"/>
            <a:ext cx="1323480" cy="1808759"/>
            <a:chOff x="0" y="0"/>
            <a:chExt cx="1096334" cy="14983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96334" cy="1498325"/>
            </a:xfrm>
            <a:custGeom>
              <a:avLst/>
              <a:gdLst/>
              <a:ahLst/>
              <a:cxnLst/>
              <a:rect r="r" b="b" t="t" l="l"/>
              <a:pathLst>
                <a:path h="1498325" w="1096334">
                  <a:moveTo>
                    <a:pt x="548167" y="0"/>
                  </a:moveTo>
                  <a:cubicBezTo>
                    <a:pt x="245423" y="0"/>
                    <a:pt x="0" y="335412"/>
                    <a:pt x="0" y="749163"/>
                  </a:cubicBezTo>
                  <a:cubicBezTo>
                    <a:pt x="0" y="1162914"/>
                    <a:pt x="245423" y="1498325"/>
                    <a:pt x="548167" y="1498325"/>
                  </a:cubicBezTo>
                  <a:cubicBezTo>
                    <a:pt x="850911" y="1498325"/>
                    <a:pt x="1096334" y="1162914"/>
                    <a:pt x="1096334" y="749163"/>
                  </a:cubicBezTo>
                  <a:cubicBezTo>
                    <a:pt x="1096334" y="335412"/>
                    <a:pt x="850911" y="0"/>
                    <a:pt x="548167" y="0"/>
                  </a:cubicBezTo>
                  <a:close/>
                </a:path>
              </a:pathLst>
            </a:custGeom>
            <a:solidFill>
              <a:srgbClr val="97B2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2781" y="92843"/>
              <a:ext cx="890771" cy="12650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962351" y="5671003"/>
            <a:ext cx="1887105" cy="1048853"/>
            <a:chOff x="0" y="0"/>
            <a:chExt cx="1880107" cy="104496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80107" cy="1044964"/>
            </a:xfrm>
            <a:custGeom>
              <a:avLst/>
              <a:gdLst/>
              <a:ahLst/>
              <a:cxnLst/>
              <a:rect r="r" b="b" t="t" l="l"/>
              <a:pathLst>
                <a:path h="1044964" w="1880107">
                  <a:moveTo>
                    <a:pt x="940054" y="0"/>
                  </a:moveTo>
                  <a:cubicBezTo>
                    <a:pt x="420876" y="0"/>
                    <a:pt x="0" y="233923"/>
                    <a:pt x="0" y="522482"/>
                  </a:cubicBezTo>
                  <a:cubicBezTo>
                    <a:pt x="0" y="811041"/>
                    <a:pt x="420876" y="1044964"/>
                    <a:pt x="940054" y="1044964"/>
                  </a:cubicBezTo>
                  <a:cubicBezTo>
                    <a:pt x="1459231" y="1044964"/>
                    <a:pt x="1880107" y="811041"/>
                    <a:pt x="1880107" y="522482"/>
                  </a:cubicBezTo>
                  <a:cubicBezTo>
                    <a:pt x="1880107" y="233923"/>
                    <a:pt x="1459231" y="0"/>
                    <a:pt x="940054" y="0"/>
                  </a:cubicBezTo>
                  <a:close/>
                </a:path>
              </a:pathLst>
            </a:custGeom>
            <a:solidFill>
              <a:srgbClr val="97B2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76260" y="50340"/>
              <a:ext cx="1527587" cy="896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1136497">
            <a:off x="4244164" y="6263968"/>
            <a:ext cx="926051" cy="647517"/>
            <a:chOff x="0" y="0"/>
            <a:chExt cx="1880107" cy="13146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0107" cy="1314616"/>
            </a:xfrm>
            <a:custGeom>
              <a:avLst/>
              <a:gdLst/>
              <a:ahLst/>
              <a:cxnLst/>
              <a:rect r="r" b="b" t="t" l="l"/>
              <a:pathLst>
                <a:path h="1314616" w="1880107">
                  <a:moveTo>
                    <a:pt x="940054" y="0"/>
                  </a:moveTo>
                  <a:cubicBezTo>
                    <a:pt x="420876" y="0"/>
                    <a:pt x="0" y="294287"/>
                    <a:pt x="0" y="657308"/>
                  </a:cubicBezTo>
                  <a:cubicBezTo>
                    <a:pt x="0" y="1020329"/>
                    <a:pt x="420876" y="1314616"/>
                    <a:pt x="940054" y="1314616"/>
                  </a:cubicBezTo>
                  <a:cubicBezTo>
                    <a:pt x="1459231" y="1314616"/>
                    <a:pt x="1880107" y="1020329"/>
                    <a:pt x="1880107" y="657308"/>
                  </a:cubicBezTo>
                  <a:cubicBezTo>
                    <a:pt x="1880107" y="294287"/>
                    <a:pt x="1459231" y="0"/>
                    <a:pt x="940054" y="0"/>
                  </a:cubicBezTo>
                  <a:close/>
                </a:path>
              </a:pathLst>
            </a:custGeom>
            <a:solidFill>
              <a:srgbClr val="97B2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76260" y="75620"/>
              <a:ext cx="1527587" cy="1115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823802" y="4672211"/>
            <a:ext cx="299475" cy="319407"/>
            <a:chOff x="0" y="0"/>
            <a:chExt cx="979756" cy="10449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79756" cy="1044964"/>
            </a:xfrm>
            <a:custGeom>
              <a:avLst/>
              <a:gdLst/>
              <a:ahLst/>
              <a:cxnLst/>
              <a:rect r="r" b="b" t="t" l="l"/>
              <a:pathLst>
                <a:path h="1044964" w="979756">
                  <a:moveTo>
                    <a:pt x="489878" y="0"/>
                  </a:moveTo>
                  <a:cubicBezTo>
                    <a:pt x="219326" y="0"/>
                    <a:pt x="0" y="233923"/>
                    <a:pt x="0" y="522482"/>
                  </a:cubicBezTo>
                  <a:cubicBezTo>
                    <a:pt x="0" y="811041"/>
                    <a:pt x="219326" y="1044964"/>
                    <a:pt x="489878" y="1044964"/>
                  </a:cubicBezTo>
                  <a:cubicBezTo>
                    <a:pt x="760430" y="1044964"/>
                    <a:pt x="979756" y="811041"/>
                    <a:pt x="979756" y="522482"/>
                  </a:cubicBezTo>
                  <a:cubicBezTo>
                    <a:pt x="979756" y="233923"/>
                    <a:pt x="760430" y="0"/>
                    <a:pt x="489878" y="0"/>
                  </a:cubicBezTo>
                  <a:close/>
                </a:path>
              </a:pathLst>
            </a:custGeom>
            <a:solidFill>
              <a:srgbClr val="97B2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91852" y="50340"/>
              <a:ext cx="796052" cy="896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449311" y="4710039"/>
            <a:ext cx="942787" cy="563159"/>
            <a:chOff x="0" y="0"/>
            <a:chExt cx="1880107" cy="112305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0107" cy="1123052"/>
            </a:xfrm>
            <a:custGeom>
              <a:avLst/>
              <a:gdLst/>
              <a:ahLst/>
              <a:cxnLst/>
              <a:rect r="r" b="b" t="t" l="l"/>
              <a:pathLst>
                <a:path h="1123052" w="1880107">
                  <a:moveTo>
                    <a:pt x="940054" y="0"/>
                  </a:moveTo>
                  <a:cubicBezTo>
                    <a:pt x="420876" y="0"/>
                    <a:pt x="0" y="251404"/>
                    <a:pt x="0" y="561526"/>
                  </a:cubicBezTo>
                  <a:cubicBezTo>
                    <a:pt x="0" y="871648"/>
                    <a:pt x="420876" y="1123052"/>
                    <a:pt x="940054" y="1123052"/>
                  </a:cubicBezTo>
                  <a:cubicBezTo>
                    <a:pt x="1459231" y="1123052"/>
                    <a:pt x="1880107" y="871648"/>
                    <a:pt x="1880107" y="561526"/>
                  </a:cubicBezTo>
                  <a:cubicBezTo>
                    <a:pt x="1880107" y="251404"/>
                    <a:pt x="1459231" y="0"/>
                    <a:pt x="940054" y="0"/>
                  </a:cubicBezTo>
                  <a:close/>
                </a:path>
              </a:pathLst>
            </a:custGeom>
            <a:solidFill>
              <a:srgbClr val="869FF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76260" y="57661"/>
              <a:ext cx="1527587" cy="9601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837958" y="5144250"/>
            <a:ext cx="883386" cy="630560"/>
            <a:chOff x="0" y="0"/>
            <a:chExt cx="1880107" cy="134201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0107" cy="1342018"/>
            </a:xfrm>
            <a:custGeom>
              <a:avLst/>
              <a:gdLst/>
              <a:ahLst/>
              <a:cxnLst/>
              <a:rect r="r" b="b" t="t" l="l"/>
              <a:pathLst>
                <a:path h="1342018" w="1880107">
                  <a:moveTo>
                    <a:pt x="940054" y="0"/>
                  </a:moveTo>
                  <a:cubicBezTo>
                    <a:pt x="420876" y="0"/>
                    <a:pt x="0" y="300421"/>
                    <a:pt x="0" y="671009"/>
                  </a:cubicBezTo>
                  <a:cubicBezTo>
                    <a:pt x="0" y="1041597"/>
                    <a:pt x="420876" y="1342018"/>
                    <a:pt x="940054" y="1342018"/>
                  </a:cubicBezTo>
                  <a:cubicBezTo>
                    <a:pt x="1459231" y="1342018"/>
                    <a:pt x="1880107" y="1041597"/>
                    <a:pt x="1880107" y="671009"/>
                  </a:cubicBezTo>
                  <a:cubicBezTo>
                    <a:pt x="1880107" y="300421"/>
                    <a:pt x="1459231" y="0"/>
                    <a:pt x="940054" y="0"/>
                  </a:cubicBezTo>
                  <a:close/>
                </a:path>
              </a:pathLst>
            </a:custGeom>
            <a:solidFill>
              <a:srgbClr val="869FF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76260" y="78189"/>
              <a:ext cx="1527587" cy="1138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622184">
            <a:off x="4883916" y="3925802"/>
            <a:ext cx="1130791" cy="770546"/>
            <a:chOff x="0" y="0"/>
            <a:chExt cx="1880107" cy="128114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80107" cy="1281146"/>
            </a:xfrm>
            <a:custGeom>
              <a:avLst/>
              <a:gdLst/>
              <a:ahLst/>
              <a:cxnLst/>
              <a:rect r="r" b="b" t="t" l="l"/>
              <a:pathLst>
                <a:path h="1281146" w="1880107">
                  <a:moveTo>
                    <a:pt x="940054" y="0"/>
                  </a:moveTo>
                  <a:cubicBezTo>
                    <a:pt x="420876" y="0"/>
                    <a:pt x="0" y="286794"/>
                    <a:pt x="0" y="640573"/>
                  </a:cubicBezTo>
                  <a:cubicBezTo>
                    <a:pt x="0" y="994352"/>
                    <a:pt x="420876" y="1281146"/>
                    <a:pt x="940054" y="1281146"/>
                  </a:cubicBezTo>
                  <a:cubicBezTo>
                    <a:pt x="1459231" y="1281146"/>
                    <a:pt x="1880107" y="994352"/>
                    <a:pt x="1880107" y="640573"/>
                  </a:cubicBezTo>
                  <a:cubicBezTo>
                    <a:pt x="1880107" y="286794"/>
                    <a:pt x="1459231" y="0"/>
                    <a:pt x="940054" y="0"/>
                  </a:cubicBezTo>
                  <a:close/>
                </a:path>
              </a:pathLst>
            </a:custGeom>
            <a:solidFill>
              <a:srgbClr val="97B2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76260" y="72482"/>
              <a:ext cx="1527587" cy="10885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5573789" y="4282377"/>
            <a:ext cx="1002064" cy="1205142"/>
            <a:chOff x="0" y="0"/>
            <a:chExt cx="1880107" cy="226113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80107" cy="2261130"/>
            </a:xfrm>
            <a:custGeom>
              <a:avLst/>
              <a:gdLst/>
              <a:ahLst/>
              <a:cxnLst/>
              <a:rect r="r" b="b" t="t" l="l"/>
              <a:pathLst>
                <a:path h="2261130" w="1880107">
                  <a:moveTo>
                    <a:pt x="940054" y="0"/>
                  </a:moveTo>
                  <a:cubicBezTo>
                    <a:pt x="420876" y="0"/>
                    <a:pt x="0" y="506171"/>
                    <a:pt x="0" y="1130565"/>
                  </a:cubicBezTo>
                  <a:cubicBezTo>
                    <a:pt x="0" y="1754959"/>
                    <a:pt x="420876" y="2261130"/>
                    <a:pt x="940054" y="2261130"/>
                  </a:cubicBezTo>
                  <a:cubicBezTo>
                    <a:pt x="1459231" y="2261130"/>
                    <a:pt x="1880107" y="1754959"/>
                    <a:pt x="1880107" y="1130565"/>
                  </a:cubicBezTo>
                  <a:cubicBezTo>
                    <a:pt x="1880107" y="506171"/>
                    <a:pt x="1459231" y="0"/>
                    <a:pt x="940054" y="0"/>
                  </a:cubicBezTo>
                  <a:close/>
                </a:path>
              </a:pathLst>
            </a:custGeom>
            <a:solidFill>
              <a:srgbClr val="869FF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76260" y="164356"/>
              <a:ext cx="1527587" cy="1884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4879619" y="4953791"/>
            <a:ext cx="299475" cy="319407"/>
            <a:chOff x="0" y="0"/>
            <a:chExt cx="979756" cy="104496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79756" cy="1044964"/>
            </a:xfrm>
            <a:custGeom>
              <a:avLst/>
              <a:gdLst/>
              <a:ahLst/>
              <a:cxnLst/>
              <a:rect r="r" b="b" t="t" l="l"/>
              <a:pathLst>
                <a:path h="1044964" w="979756">
                  <a:moveTo>
                    <a:pt x="489878" y="0"/>
                  </a:moveTo>
                  <a:cubicBezTo>
                    <a:pt x="219326" y="0"/>
                    <a:pt x="0" y="233923"/>
                    <a:pt x="0" y="522482"/>
                  </a:cubicBezTo>
                  <a:cubicBezTo>
                    <a:pt x="0" y="811041"/>
                    <a:pt x="219326" y="1044964"/>
                    <a:pt x="489878" y="1044964"/>
                  </a:cubicBezTo>
                  <a:cubicBezTo>
                    <a:pt x="760430" y="1044964"/>
                    <a:pt x="979756" y="811041"/>
                    <a:pt x="979756" y="522482"/>
                  </a:cubicBezTo>
                  <a:cubicBezTo>
                    <a:pt x="979756" y="233923"/>
                    <a:pt x="760430" y="0"/>
                    <a:pt x="489878" y="0"/>
                  </a:cubicBezTo>
                  <a:close/>
                </a:path>
              </a:pathLst>
            </a:custGeom>
            <a:solidFill>
              <a:srgbClr val="869FF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91852" y="50340"/>
              <a:ext cx="796052" cy="896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5512520" y="4593586"/>
            <a:ext cx="408185" cy="291362"/>
            <a:chOff x="0" y="0"/>
            <a:chExt cx="1880107" cy="134201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0107" cy="1342018"/>
            </a:xfrm>
            <a:custGeom>
              <a:avLst/>
              <a:gdLst/>
              <a:ahLst/>
              <a:cxnLst/>
              <a:rect r="r" b="b" t="t" l="l"/>
              <a:pathLst>
                <a:path h="1342018" w="1880107">
                  <a:moveTo>
                    <a:pt x="940054" y="0"/>
                  </a:moveTo>
                  <a:cubicBezTo>
                    <a:pt x="420876" y="0"/>
                    <a:pt x="0" y="300421"/>
                    <a:pt x="0" y="671009"/>
                  </a:cubicBezTo>
                  <a:cubicBezTo>
                    <a:pt x="0" y="1041597"/>
                    <a:pt x="420876" y="1342018"/>
                    <a:pt x="940054" y="1342018"/>
                  </a:cubicBezTo>
                  <a:cubicBezTo>
                    <a:pt x="1459231" y="1342018"/>
                    <a:pt x="1880107" y="1041597"/>
                    <a:pt x="1880107" y="671009"/>
                  </a:cubicBezTo>
                  <a:cubicBezTo>
                    <a:pt x="1880107" y="300421"/>
                    <a:pt x="1459231" y="0"/>
                    <a:pt x="940054" y="0"/>
                  </a:cubicBezTo>
                  <a:close/>
                </a:path>
              </a:pathLst>
            </a:custGeom>
            <a:solidFill>
              <a:srgbClr val="869FF2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76260" y="78189"/>
              <a:ext cx="1527587" cy="11380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5385930" y="4801546"/>
            <a:ext cx="253181" cy="304490"/>
            <a:chOff x="0" y="0"/>
            <a:chExt cx="1880107" cy="226113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880107" cy="2261130"/>
            </a:xfrm>
            <a:custGeom>
              <a:avLst/>
              <a:gdLst/>
              <a:ahLst/>
              <a:cxnLst/>
              <a:rect r="r" b="b" t="t" l="l"/>
              <a:pathLst>
                <a:path h="2261130" w="1880107">
                  <a:moveTo>
                    <a:pt x="940054" y="0"/>
                  </a:moveTo>
                  <a:cubicBezTo>
                    <a:pt x="420876" y="0"/>
                    <a:pt x="0" y="506171"/>
                    <a:pt x="0" y="1130565"/>
                  </a:cubicBezTo>
                  <a:cubicBezTo>
                    <a:pt x="0" y="1754959"/>
                    <a:pt x="420876" y="2261130"/>
                    <a:pt x="940054" y="2261130"/>
                  </a:cubicBezTo>
                  <a:cubicBezTo>
                    <a:pt x="1459231" y="2261130"/>
                    <a:pt x="1880107" y="1754959"/>
                    <a:pt x="1880107" y="1130565"/>
                  </a:cubicBezTo>
                  <a:cubicBezTo>
                    <a:pt x="1880107" y="506171"/>
                    <a:pt x="1459231" y="0"/>
                    <a:pt x="940054" y="0"/>
                  </a:cubicBezTo>
                  <a:close/>
                </a:path>
              </a:pathLst>
            </a:custGeom>
            <a:solidFill>
              <a:srgbClr val="869FF2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176260" y="164356"/>
              <a:ext cx="1527587" cy="1884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5447198" y="4992005"/>
            <a:ext cx="564580" cy="678998"/>
            <a:chOff x="0" y="0"/>
            <a:chExt cx="1880107" cy="226113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0107" cy="2261130"/>
            </a:xfrm>
            <a:custGeom>
              <a:avLst/>
              <a:gdLst/>
              <a:ahLst/>
              <a:cxnLst/>
              <a:rect r="r" b="b" t="t" l="l"/>
              <a:pathLst>
                <a:path h="2261130" w="1880107">
                  <a:moveTo>
                    <a:pt x="940054" y="0"/>
                  </a:moveTo>
                  <a:cubicBezTo>
                    <a:pt x="420876" y="0"/>
                    <a:pt x="0" y="506171"/>
                    <a:pt x="0" y="1130565"/>
                  </a:cubicBezTo>
                  <a:cubicBezTo>
                    <a:pt x="0" y="1754959"/>
                    <a:pt x="420876" y="2261130"/>
                    <a:pt x="940054" y="2261130"/>
                  </a:cubicBezTo>
                  <a:cubicBezTo>
                    <a:pt x="1459231" y="2261130"/>
                    <a:pt x="1880107" y="1754959"/>
                    <a:pt x="1880107" y="1130565"/>
                  </a:cubicBezTo>
                  <a:cubicBezTo>
                    <a:pt x="1880107" y="506171"/>
                    <a:pt x="1459231" y="0"/>
                    <a:pt x="940054" y="0"/>
                  </a:cubicBezTo>
                  <a:close/>
                </a:path>
              </a:pathLst>
            </a:custGeom>
            <a:solidFill>
              <a:srgbClr val="869FF2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176260" y="164356"/>
              <a:ext cx="1527587" cy="1884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5492055" y="4752397"/>
            <a:ext cx="81734" cy="98298"/>
            <a:chOff x="0" y="0"/>
            <a:chExt cx="1880107" cy="226113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880107" cy="2261130"/>
            </a:xfrm>
            <a:custGeom>
              <a:avLst/>
              <a:gdLst/>
              <a:ahLst/>
              <a:cxnLst/>
              <a:rect r="r" b="b" t="t" l="l"/>
              <a:pathLst>
                <a:path h="2261130" w="1880107">
                  <a:moveTo>
                    <a:pt x="940054" y="0"/>
                  </a:moveTo>
                  <a:cubicBezTo>
                    <a:pt x="420876" y="0"/>
                    <a:pt x="0" y="506171"/>
                    <a:pt x="0" y="1130565"/>
                  </a:cubicBezTo>
                  <a:cubicBezTo>
                    <a:pt x="0" y="1754959"/>
                    <a:pt x="420876" y="2261130"/>
                    <a:pt x="940054" y="2261130"/>
                  </a:cubicBezTo>
                  <a:cubicBezTo>
                    <a:pt x="1459231" y="2261130"/>
                    <a:pt x="1880107" y="1754959"/>
                    <a:pt x="1880107" y="1130565"/>
                  </a:cubicBezTo>
                  <a:cubicBezTo>
                    <a:pt x="1880107" y="506171"/>
                    <a:pt x="1459231" y="0"/>
                    <a:pt x="940054" y="0"/>
                  </a:cubicBezTo>
                  <a:close/>
                </a:path>
              </a:pathLst>
            </a:custGeom>
            <a:solidFill>
              <a:srgbClr val="869FF2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176260" y="164356"/>
              <a:ext cx="1527587" cy="1884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5029356" y="4904642"/>
            <a:ext cx="81734" cy="98298"/>
            <a:chOff x="0" y="0"/>
            <a:chExt cx="1880107" cy="226113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880107" cy="2261130"/>
            </a:xfrm>
            <a:custGeom>
              <a:avLst/>
              <a:gdLst/>
              <a:ahLst/>
              <a:cxnLst/>
              <a:rect r="r" b="b" t="t" l="l"/>
              <a:pathLst>
                <a:path h="2261130" w="1880107">
                  <a:moveTo>
                    <a:pt x="940054" y="0"/>
                  </a:moveTo>
                  <a:cubicBezTo>
                    <a:pt x="420876" y="0"/>
                    <a:pt x="0" y="506171"/>
                    <a:pt x="0" y="1130565"/>
                  </a:cubicBezTo>
                  <a:cubicBezTo>
                    <a:pt x="0" y="1754959"/>
                    <a:pt x="420876" y="2261130"/>
                    <a:pt x="940054" y="2261130"/>
                  </a:cubicBezTo>
                  <a:cubicBezTo>
                    <a:pt x="1459231" y="2261130"/>
                    <a:pt x="1880107" y="1754959"/>
                    <a:pt x="1880107" y="1130565"/>
                  </a:cubicBezTo>
                  <a:cubicBezTo>
                    <a:pt x="1880107" y="506171"/>
                    <a:pt x="1459231" y="0"/>
                    <a:pt x="940054" y="0"/>
                  </a:cubicBezTo>
                  <a:close/>
                </a:path>
              </a:pathLst>
            </a:custGeom>
            <a:solidFill>
              <a:srgbClr val="869FF2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176260" y="164356"/>
              <a:ext cx="1527587" cy="1884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9144000" y="2740518"/>
            <a:ext cx="7762875" cy="5860971"/>
          </a:xfrm>
          <a:custGeom>
            <a:avLst/>
            <a:gdLst/>
            <a:ahLst/>
            <a:cxnLst/>
            <a:rect r="r" b="b" t="t" l="l"/>
            <a:pathLst>
              <a:path h="5860971" w="7762875">
                <a:moveTo>
                  <a:pt x="0" y="0"/>
                </a:moveTo>
                <a:lnTo>
                  <a:pt x="7762875" y="0"/>
                </a:lnTo>
                <a:lnTo>
                  <a:pt x="7762875" y="5860971"/>
                </a:lnTo>
                <a:lnTo>
                  <a:pt x="0" y="58609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1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058" y="551983"/>
            <a:ext cx="16301242" cy="9183033"/>
          </a:xfrm>
          <a:custGeom>
            <a:avLst/>
            <a:gdLst/>
            <a:ahLst/>
            <a:cxnLst/>
            <a:rect r="r" b="b" t="t" l="l"/>
            <a:pathLst>
              <a:path h="9183033" w="16301242">
                <a:moveTo>
                  <a:pt x="0" y="0"/>
                </a:moveTo>
                <a:lnTo>
                  <a:pt x="16301242" y="0"/>
                </a:lnTo>
                <a:lnTo>
                  <a:pt x="16301242" y="9183034"/>
                </a:lnTo>
                <a:lnTo>
                  <a:pt x="0" y="9183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83691" y="3581281"/>
            <a:ext cx="12720618" cy="458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2"/>
              </a:lnSpc>
            </a:pPr>
            <a:r>
              <a:rPr lang="en-US" sz="4366" i="true">
                <a:solidFill>
                  <a:srgbClr val="020301"/>
                </a:solidFill>
                <a:latin typeface="Cloud Italics"/>
                <a:ea typeface="Cloud Italics"/>
                <a:cs typeface="Cloud Italics"/>
                <a:sym typeface="Cloud Italics"/>
              </a:rPr>
              <a:t>AI assistant built using Google's Agent Development Kit (ADK), designed to collect user information respectfully and intelligently. It operates with a friendly tone, ensuring a smooth user experience while also handling consent and follow-up logic automatically.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270304" y="1769468"/>
            <a:ext cx="8069536" cy="1328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89"/>
              </a:lnSpc>
            </a:pPr>
            <a:r>
              <a:rPr lang="en-US" sz="7349">
                <a:solidFill>
                  <a:srgbClr val="020301"/>
                </a:solidFill>
                <a:latin typeface="Scripter"/>
                <a:ea typeface="Scripter"/>
                <a:cs typeface="Scripter"/>
                <a:sym typeface="Scripter"/>
              </a:rPr>
              <a:t>project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1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7959" y="-1079561"/>
            <a:ext cx="11396004" cy="10845197"/>
          </a:xfrm>
          <a:custGeom>
            <a:avLst/>
            <a:gdLst/>
            <a:ahLst/>
            <a:cxnLst/>
            <a:rect r="r" b="b" t="t" l="l"/>
            <a:pathLst>
              <a:path h="10845197" w="11396004">
                <a:moveTo>
                  <a:pt x="0" y="0"/>
                </a:moveTo>
                <a:lnTo>
                  <a:pt x="11396004" y="0"/>
                </a:lnTo>
                <a:lnTo>
                  <a:pt x="11396004" y="10845197"/>
                </a:lnTo>
                <a:lnTo>
                  <a:pt x="0" y="10845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9515" y="3241866"/>
            <a:ext cx="10952893" cy="65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8"/>
              </a:lnSpc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Lead Collection with Consent</a:t>
            </a:r>
          </a:p>
          <a:p>
            <a:pPr algn="just" marL="798668" indent="-399334" lvl="1">
              <a:lnSpc>
                <a:spcPts val="5178"/>
              </a:lnSpc>
              <a:buFont typeface="Arial"/>
              <a:buChar char="•"/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Starts with a warm greeting and asks for consent to collect data.</a:t>
            </a:r>
          </a:p>
          <a:p>
            <a:pPr algn="just" marL="798668" indent="-399334" lvl="1">
              <a:lnSpc>
                <a:spcPts val="5178"/>
              </a:lnSpc>
              <a:buFont typeface="Arial"/>
              <a:buChar char="•"/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If the user agrees, AS-AI collects:</a:t>
            </a:r>
          </a:p>
          <a:p>
            <a:pPr algn="just" marL="1597336" indent="-532445" lvl="2">
              <a:lnSpc>
                <a:spcPts val="5178"/>
              </a:lnSpc>
              <a:buFont typeface="Arial"/>
              <a:buChar char="⚬"/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Name</a:t>
            </a:r>
          </a:p>
          <a:p>
            <a:pPr algn="just" marL="1597336" indent="-532445" lvl="2">
              <a:lnSpc>
                <a:spcPts val="5178"/>
              </a:lnSpc>
              <a:buFont typeface="Arial"/>
              <a:buChar char="⚬"/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Country</a:t>
            </a:r>
          </a:p>
          <a:p>
            <a:pPr algn="just" marL="1597336" indent="-532445" lvl="2">
              <a:lnSpc>
                <a:spcPts val="5178"/>
              </a:lnSpc>
              <a:buFont typeface="Arial"/>
              <a:buChar char="⚬"/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Interests</a:t>
            </a:r>
          </a:p>
          <a:p>
            <a:pPr algn="just" marL="798668" indent="-399334" lvl="1">
              <a:lnSpc>
                <a:spcPts val="5178"/>
              </a:lnSpc>
              <a:buFont typeface="Arial"/>
              <a:buChar char="•"/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The information is saved in a structured format to a CSV file with a unique lead_id.</a:t>
            </a:r>
          </a:p>
          <a:p>
            <a:pPr algn="just">
              <a:lnSpc>
                <a:spcPts val="517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1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7959" y="-1079561"/>
            <a:ext cx="11396004" cy="10845197"/>
          </a:xfrm>
          <a:custGeom>
            <a:avLst/>
            <a:gdLst/>
            <a:ahLst/>
            <a:cxnLst/>
            <a:rect r="r" b="b" t="t" l="l"/>
            <a:pathLst>
              <a:path h="10845197" w="11396004">
                <a:moveTo>
                  <a:pt x="0" y="0"/>
                </a:moveTo>
                <a:lnTo>
                  <a:pt x="11396004" y="0"/>
                </a:lnTo>
                <a:lnTo>
                  <a:pt x="11396004" y="10845197"/>
                </a:lnTo>
                <a:lnTo>
                  <a:pt x="0" y="10845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9515" y="3241866"/>
            <a:ext cx="10952893" cy="65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8"/>
              </a:lnSpc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Autom</a:t>
            </a: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atic Follow-Up System</a:t>
            </a:r>
          </a:p>
          <a:p>
            <a:pPr algn="just" marL="798668" indent="-399334" lvl="1">
              <a:lnSpc>
                <a:spcPts val="5178"/>
              </a:lnSpc>
              <a:buFont typeface="Arial"/>
              <a:buChar char="•"/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If the user declines or doesn’t respond:</a:t>
            </a:r>
          </a:p>
          <a:p>
            <a:pPr algn="just" marL="1597336" indent="-532445" lvl="2">
              <a:lnSpc>
                <a:spcPts val="5178"/>
              </a:lnSpc>
              <a:buFont typeface="Arial"/>
              <a:buChar char="⚬"/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AS-AI records partial or no data with status: no.</a:t>
            </a:r>
          </a:p>
          <a:p>
            <a:pPr algn="just" marL="1597336" indent="-532445" lvl="2">
              <a:lnSpc>
                <a:spcPts val="5178"/>
              </a:lnSpc>
              <a:buFont typeface="Arial"/>
              <a:buChar char="⚬"/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Triggers a non-blocking timer to send a follow-up message like “Hi, are you still interested?” after a delay (e.g., 30 seconds).</a:t>
            </a:r>
          </a:p>
          <a:p>
            <a:pPr algn="just" marL="1597336" indent="-532445" lvl="2">
              <a:lnSpc>
                <a:spcPts val="5178"/>
              </a:lnSpc>
              <a:buFont typeface="Arial"/>
              <a:buChar char="⚬"/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Ensures other parts of the conversation remain responsive during the wait.</a:t>
            </a:r>
          </a:p>
          <a:p>
            <a:pPr algn="just">
              <a:lnSpc>
                <a:spcPts val="517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1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7959" y="-1079561"/>
            <a:ext cx="11396004" cy="10845197"/>
          </a:xfrm>
          <a:custGeom>
            <a:avLst/>
            <a:gdLst/>
            <a:ahLst/>
            <a:cxnLst/>
            <a:rect r="r" b="b" t="t" l="l"/>
            <a:pathLst>
              <a:path h="10845197" w="11396004">
                <a:moveTo>
                  <a:pt x="0" y="0"/>
                </a:moveTo>
                <a:lnTo>
                  <a:pt x="11396004" y="0"/>
                </a:lnTo>
                <a:lnTo>
                  <a:pt x="11396004" y="10845197"/>
                </a:lnTo>
                <a:lnTo>
                  <a:pt x="0" y="10845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9515" y="3241866"/>
            <a:ext cx="10952893" cy="586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8"/>
              </a:lnSpc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Mul</a:t>
            </a: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ti-Agent Architecture</a:t>
            </a:r>
          </a:p>
          <a:p>
            <a:pPr algn="just" marL="798668" indent="-399334" lvl="1">
              <a:lnSpc>
                <a:spcPts val="5178"/>
              </a:lnSpc>
              <a:buFont typeface="Arial"/>
              <a:buChar char="•"/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Bu</a:t>
            </a: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ilt with LangGraph-style routing using:</a:t>
            </a:r>
          </a:p>
          <a:p>
            <a:pPr algn="just" marL="1597336" indent="-532445" lvl="2">
              <a:lnSpc>
                <a:spcPts val="5178"/>
              </a:lnSpc>
              <a:buFont typeface="Arial"/>
              <a:buChar char="⚬"/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root_agent: Handles greetings and routes messages.</a:t>
            </a:r>
          </a:p>
          <a:p>
            <a:pPr algn="just" marL="1597336" indent="-532445" lvl="2">
              <a:lnSpc>
                <a:spcPts val="5178"/>
              </a:lnSpc>
              <a:buFont typeface="Arial"/>
              <a:buChar char="⚬"/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csv_agent: Handles data collection and tool calls.</a:t>
            </a:r>
          </a:p>
          <a:p>
            <a:pPr algn="just" marL="1597336" indent="-532445" lvl="2">
              <a:lnSpc>
                <a:spcPts val="5178"/>
              </a:lnSpc>
              <a:buFont typeface="Arial"/>
              <a:buChar char="⚬"/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follow_</a:t>
            </a: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up_agent: Handles "no" responses and delayed re-engagement.</a:t>
            </a:r>
          </a:p>
          <a:p>
            <a:pPr algn="just">
              <a:lnSpc>
                <a:spcPts val="5178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1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7959" y="-1079561"/>
            <a:ext cx="11396004" cy="10845197"/>
          </a:xfrm>
          <a:custGeom>
            <a:avLst/>
            <a:gdLst/>
            <a:ahLst/>
            <a:cxnLst/>
            <a:rect r="r" b="b" t="t" l="l"/>
            <a:pathLst>
              <a:path h="10845197" w="11396004">
                <a:moveTo>
                  <a:pt x="0" y="0"/>
                </a:moveTo>
                <a:lnTo>
                  <a:pt x="11396004" y="0"/>
                </a:lnTo>
                <a:lnTo>
                  <a:pt x="11396004" y="10845197"/>
                </a:lnTo>
                <a:lnTo>
                  <a:pt x="0" y="10845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9515" y="3241866"/>
            <a:ext cx="10952893" cy="3907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8"/>
              </a:lnSpc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To</a:t>
            </a: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ol Integration</a:t>
            </a:r>
          </a:p>
          <a:p>
            <a:pPr algn="just" marL="798668" indent="-399334" lvl="1">
              <a:lnSpc>
                <a:spcPts val="5178"/>
              </a:lnSpc>
              <a:buFont typeface="Arial"/>
              <a:buChar char="•"/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csv_tool: Appends collected data into a local CSV file.</a:t>
            </a:r>
          </a:p>
          <a:p>
            <a:pPr algn="just" marL="798668" indent="-399334" lvl="1">
              <a:lnSpc>
                <a:spcPts val="5178"/>
              </a:lnSpc>
              <a:buFont typeface="Arial"/>
              <a:buChar char="•"/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start_timer: Delays sending a follow-up prompt without blocking the agent.</a:t>
            </a:r>
          </a:p>
          <a:p>
            <a:pPr algn="just">
              <a:lnSpc>
                <a:spcPts val="517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1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7959" y="-1079561"/>
            <a:ext cx="11396004" cy="10845197"/>
          </a:xfrm>
          <a:custGeom>
            <a:avLst/>
            <a:gdLst/>
            <a:ahLst/>
            <a:cxnLst/>
            <a:rect r="r" b="b" t="t" l="l"/>
            <a:pathLst>
              <a:path h="10845197" w="11396004">
                <a:moveTo>
                  <a:pt x="0" y="0"/>
                </a:moveTo>
                <a:lnTo>
                  <a:pt x="11396004" y="0"/>
                </a:lnTo>
                <a:lnTo>
                  <a:pt x="11396004" y="10845197"/>
                </a:lnTo>
                <a:lnTo>
                  <a:pt x="0" y="108451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91809" y="4133051"/>
            <a:ext cx="9654905" cy="1944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8"/>
              </a:lnSpc>
            </a:pP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 The</a:t>
            </a:r>
            <a:r>
              <a:rPr lang="en-US" sz="369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 UI already includes built-in session and memory handling, which is why no manual memory/session logic was added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1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2211" y="1365426"/>
            <a:ext cx="17050610" cy="8567599"/>
          </a:xfrm>
          <a:custGeom>
            <a:avLst/>
            <a:gdLst/>
            <a:ahLst/>
            <a:cxnLst/>
            <a:rect r="r" b="b" t="t" l="l"/>
            <a:pathLst>
              <a:path h="8567599" w="17050610">
                <a:moveTo>
                  <a:pt x="0" y="0"/>
                </a:moveTo>
                <a:lnTo>
                  <a:pt x="17050609" y="0"/>
                </a:lnTo>
                <a:lnTo>
                  <a:pt x="17050609" y="8567599"/>
                </a:lnTo>
                <a:lnTo>
                  <a:pt x="0" y="85675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AD1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8058" y="1538668"/>
            <a:ext cx="16301242" cy="9183033"/>
          </a:xfrm>
          <a:custGeom>
            <a:avLst/>
            <a:gdLst/>
            <a:ahLst/>
            <a:cxnLst/>
            <a:rect r="r" b="b" t="t" l="l"/>
            <a:pathLst>
              <a:path h="9183033" w="16301242">
                <a:moveTo>
                  <a:pt x="0" y="0"/>
                </a:moveTo>
                <a:lnTo>
                  <a:pt x="16301242" y="0"/>
                </a:lnTo>
                <a:lnTo>
                  <a:pt x="16301242" y="9183033"/>
                </a:lnTo>
                <a:lnTo>
                  <a:pt x="0" y="9183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2075" y="-24754"/>
            <a:ext cx="8123730" cy="182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69"/>
              </a:lnSpc>
            </a:pPr>
            <a:r>
              <a:rPr lang="en-US" sz="10120">
                <a:solidFill>
                  <a:srgbClr val="000000"/>
                </a:solidFill>
                <a:latin typeface="Scripter"/>
                <a:ea typeface="Scripter"/>
                <a:cs typeface="Scripter"/>
                <a:sym typeface="Scripter"/>
              </a:rPr>
              <a:t>Problems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18400" y="2786360"/>
            <a:ext cx="12651199" cy="7500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77"/>
              </a:lnSpc>
            </a:pPr>
            <a:r>
              <a:rPr lang="en-US" sz="326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❗Note </a:t>
            </a:r>
            <a:r>
              <a:rPr lang="en-US" sz="326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on Trigger Mechanism</a:t>
            </a:r>
          </a:p>
          <a:p>
            <a:pPr algn="just">
              <a:lnSpc>
                <a:spcPts val="4577"/>
              </a:lnSpc>
            </a:pPr>
            <a:r>
              <a:rPr lang="en-US" sz="326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⚠️ Important Clarification</a:t>
            </a:r>
          </a:p>
          <a:p>
            <a:pPr algn="just">
              <a:lnSpc>
                <a:spcPts val="4577"/>
              </a:lnSpc>
            </a:pPr>
            <a:r>
              <a:rPr lang="en-US" sz="326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This project does not automatically trigger the AI agent from a form submission as originally expected.</a:t>
            </a:r>
          </a:p>
          <a:p>
            <a:pPr algn="just">
              <a:lnSpc>
                <a:spcPts val="4577"/>
              </a:lnSpc>
            </a:pPr>
            <a:r>
              <a:rPr lang="en-US" sz="326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Instead:</a:t>
            </a:r>
          </a:p>
          <a:p>
            <a:pPr algn="just" marL="705975" indent="-352988" lvl="1">
              <a:lnSpc>
                <a:spcPts val="4577"/>
              </a:lnSpc>
              <a:buFont typeface="Arial"/>
              <a:buChar char="•"/>
            </a:pPr>
            <a:r>
              <a:rPr lang="en-US" sz="326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A function is used to generate a random lead_id (via generate_lead_id()).</a:t>
            </a:r>
          </a:p>
          <a:p>
            <a:pPr algn="just" marL="705975" indent="-352988" lvl="1">
              <a:lnSpc>
                <a:spcPts val="4577"/>
              </a:lnSpc>
              <a:buFont typeface="Arial"/>
              <a:buChar char="•"/>
            </a:pPr>
            <a:r>
              <a:rPr lang="en-US" sz="326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This lead_id is manually passed to the agent before it begins interacting with the user.</a:t>
            </a:r>
          </a:p>
          <a:p>
            <a:pPr algn="just" marL="705975" indent="-352988" lvl="1">
              <a:lnSpc>
                <a:spcPts val="4577"/>
              </a:lnSpc>
              <a:buFont typeface="Arial"/>
              <a:buChar char="•"/>
            </a:pPr>
            <a:r>
              <a:rPr lang="en-US" sz="3269" i="true">
                <a:solidFill>
                  <a:srgbClr val="000000"/>
                </a:solidFill>
                <a:latin typeface="Cloud Italics"/>
                <a:ea typeface="Cloud Italics"/>
                <a:cs typeface="Cloud Italics"/>
                <a:sym typeface="Cloud Italics"/>
              </a:rPr>
              <a:t>The agent starts only when the user initiates the conversation, rather than being automatically triggered by the form.</a:t>
            </a:r>
          </a:p>
          <a:p>
            <a:pPr algn="just">
              <a:lnSpc>
                <a:spcPts val="4577"/>
              </a:lnSpc>
            </a:pPr>
          </a:p>
          <a:p>
            <a:pPr algn="just">
              <a:lnSpc>
                <a:spcPts val="457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DAGk41f3YWA</dc:identifier>
  <dcterms:modified xsi:type="dcterms:W3CDTF">2011-08-01T06:04:30Z</dcterms:modified>
  <cp:revision>1</cp:revision>
  <dc:title>task_ppt</dc:title>
</cp:coreProperties>
</file>