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1"/>
  </p:notesMasterIdLst>
  <p:sldIdLst>
    <p:sldId id="431" r:id="rId2"/>
    <p:sldId id="363" r:id="rId3"/>
    <p:sldId id="425" r:id="rId4"/>
    <p:sldId id="426" r:id="rId5"/>
    <p:sldId id="427" r:id="rId6"/>
    <p:sldId id="428" r:id="rId7"/>
    <p:sldId id="429" r:id="rId8"/>
    <p:sldId id="430" r:id="rId9"/>
    <p:sldId id="303" r:id="rId10"/>
    <p:sldId id="280" r:id="rId11"/>
    <p:sldId id="285" r:id="rId12"/>
    <p:sldId id="312" r:id="rId13"/>
    <p:sldId id="313" r:id="rId14"/>
    <p:sldId id="314" r:id="rId15"/>
    <p:sldId id="383" r:id="rId16"/>
    <p:sldId id="384" r:id="rId17"/>
    <p:sldId id="385" r:id="rId18"/>
    <p:sldId id="375" r:id="rId19"/>
    <p:sldId id="274" r:id="rId20"/>
    <p:sldId id="282" r:id="rId21"/>
    <p:sldId id="283" r:id="rId22"/>
    <p:sldId id="376" r:id="rId23"/>
    <p:sldId id="417" r:id="rId24"/>
    <p:sldId id="418" r:id="rId25"/>
    <p:sldId id="284" r:id="rId26"/>
    <p:sldId id="322" r:id="rId27"/>
    <p:sldId id="323" r:id="rId28"/>
    <p:sldId id="325" r:id="rId29"/>
    <p:sldId id="432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 autoAdjust="0"/>
    <p:restoredTop sz="94733" autoAdjust="0"/>
  </p:normalViewPr>
  <p:slideViewPr>
    <p:cSldViewPr>
      <p:cViewPr varScale="1">
        <p:scale>
          <a:sx n="117" d="100"/>
          <a:sy n="117" d="100"/>
        </p:scale>
        <p:origin x="13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3" d="100"/>
          <a:sy n="43" d="100"/>
        </p:scale>
        <p:origin x="-142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28B0179F-B8CC-B944-8E49-BB19D185976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AB694616-6285-FA4C-8029-6E934BA566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9FA4DE5-422E-6348-AD5C-62C094A3F60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A450E2E2-7E97-DC4C-AD26-0091CB9FFD2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08550" name="Rectangle 6">
            <a:extLst>
              <a:ext uri="{FF2B5EF4-FFF2-40B4-BE49-F238E27FC236}">
                <a16:creationId xmlns:a16="http://schemas.microsoft.com/office/drawing/2014/main" id="{DF4E7ED9-76F7-554B-8AC8-16911267B9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8551" name="Rectangle 7">
            <a:extLst>
              <a:ext uri="{FF2B5EF4-FFF2-40B4-BE49-F238E27FC236}">
                <a16:creationId xmlns:a16="http://schemas.microsoft.com/office/drawing/2014/main" id="{8358BDFB-3D6A-5B47-B392-50AD76616E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8375DEB-33CB-8A40-845E-40813D0EDE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92D67-F7D6-1C4E-8B7D-E04E5B37A5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3BD824-759A-0F45-870C-70626BAD1B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65921-002E-2642-BC3D-E97B611E62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48670-1342-8345-8D9B-8A97B86C25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305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89F03-BB37-8A46-9263-B4D51F1FFE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82FF55-D570-864B-9F59-71C4B3C7B6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832D5B-77C9-E545-A1DF-A7DCE42288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B4D9F-DDFB-AA43-8879-AA4D3D398F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8AA92C-B5E0-144D-A635-7599D6B6E0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2AEB79-B238-0B46-BCFF-5C2B7C29EC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122757-528C-4944-B8E4-6522E3156E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F380A-562E-0147-9F34-8BF0648374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1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2AD45-4975-ED48-998E-B5B74F5FD4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E9E039-0D39-064E-B516-EF42BC628E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E70EBA-34E6-CC45-A2EE-9FAB26D131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2A670-6376-104E-BD33-EC1D61F399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72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A3BDD8-0D5D-1448-BB92-4E3CFE4AD0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8F43B-E752-9B41-B71F-DD9FA34AC9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5FB23E-069F-754B-AAC6-C83AE303F5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010F0-D1E0-CF4A-B545-8C90C3B5DA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63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C9F98C6-C599-4440-9763-097FACDBBA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C4447A1-D61A-034D-931E-9EFEF776FA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351F021-E20C-A449-A8B8-DB6CE80B5E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EA7D5-E7DD-4B42-BC6C-7975F850E9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7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E83C444-E8C5-8542-99CB-ACC3D01B51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6970C98-D0A1-4D45-9E6E-C3F4A6A05D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3DC1EF6-358A-7E45-8BCC-3169D651FC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FDCE5-760A-E548-BFB1-6E3DAD9708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58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18B897F-BDF9-C447-8FFE-5A9702936A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00973D-4B99-1C43-8932-52DE713142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8279D2-180F-F24B-BC23-48F36A8256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B5C90-0447-7444-901D-D22A70585E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4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00A989C-B8C7-1944-AA33-029DF0138A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16331FE-E1EC-004E-AD2E-F4E16D611B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99DE7C-ED97-9F45-BD42-59D6A2BD1A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05D33-CCF5-D240-9F68-826CD7A21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824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76CFDCE-FF3C-6740-AE9B-9BD678B25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0DDED10-0881-8A4C-827C-FE8D636C21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FA5EBA7-29F5-5245-A9C2-6FB1E4D632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873A2-E323-4648-82C3-D2DE34FE5C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24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73C7E06-FAFC-664A-9002-A1A7956923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16072C9-A1A5-3448-9153-0A162CCFA7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424062D-F691-7142-8994-033346E4A0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351CB-5559-E641-B008-0F6774B3F4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835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EEBEA97F-9437-7F48-B750-88D40026AEB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6E9005C2-CC94-584D-8B70-6A37C3824D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1540" name="Rectangle 4">
            <a:extLst>
              <a:ext uri="{FF2B5EF4-FFF2-40B4-BE49-F238E27FC236}">
                <a16:creationId xmlns:a16="http://schemas.microsoft.com/office/drawing/2014/main" id="{98AA07DA-7B4E-AA4D-9839-90D133460A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1541" name="Rectangle 5">
            <a:extLst>
              <a:ext uri="{FF2B5EF4-FFF2-40B4-BE49-F238E27FC236}">
                <a16:creationId xmlns:a16="http://schemas.microsoft.com/office/drawing/2014/main" id="{29677096-0957-6548-B209-C5D7BBAAB5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9169209A-F8E9-C64E-B2E7-4AC213F687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21542" name="Rectangle 6">
            <a:extLst>
              <a:ext uri="{FF2B5EF4-FFF2-40B4-BE49-F238E27FC236}">
                <a16:creationId xmlns:a16="http://schemas.microsoft.com/office/drawing/2014/main" id="{E133789D-0F21-7F4F-AE61-132091A7689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1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1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1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1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15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15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1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1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2" grpId="0" build="p" autoUpdateAnimBg="0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15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15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15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15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15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15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15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15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15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15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15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15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15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15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15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>
            <a:extLst>
              <a:ext uri="{FF2B5EF4-FFF2-40B4-BE49-F238E27FC236}">
                <a16:creationId xmlns:a16="http://schemas.microsoft.com/office/drawing/2014/main" id="{BE26033A-E70F-344E-B32E-9786785683CF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400" dirty="0"/>
              <a:t>Object-Oriented Programming (OOP)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13B99B1-E1C4-1D46-9CAD-0F7361AB532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Abstraction</a:t>
            </a:r>
          </a:p>
        </p:txBody>
      </p:sp>
      <p:pic>
        <p:nvPicPr>
          <p:cNvPr id="12290" name="Picture 3">
            <a:extLst>
              <a:ext uri="{FF2B5EF4-FFF2-40B4-BE49-F238E27FC236}">
                <a16:creationId xmlns:a16="http://schemas.microsoft.com/office/drawing/2014/main" id="{FE803288-CC11-F747-BCF6-51BE8B8B4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33525"/>
            <a:ext cx="41148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>
            <a:extLst>
              <a:ext uri="{FF2B5EF4-FFF2-40B4-BE49-F238E27FC236}">
                <a16:creationId xmlns:a16="http://schemas.microsoft.com/office/drawing/2014/main" id="{4C8930CF-F6C8-AD40-A1F2-0060A87A8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886200"/>
            <a:ext cx="4114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5">
            <a:extLst>
              <a:ext uri="{FF2B5EF4-FFF2-40B4-BE49-F238E27FC236}">
                <a16:creationId xmlns:a16="http://schemas.microsoft.com/office/drawing/2014/main" id="{F1DA0657-A1DE-3B41-B3DC-5324C8139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67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Driver’s View</a:t>
            </a:r>
          </a:p>
        </p:txBody>
      </p:sp>
      <p:sp>
        <p:nvSpPr>
          <p:cNvPr id="12293" name="Text Box 6">
            <a:extLst>
              <a:ext uri="{FF2B5EF4-FFF2-40B4-BE49-F238E27FC236}">
                <a16:creationId xmlns:a16="http://schemas.microsoft.com/office/drawing/2014/main" id="{7ED36091-8A0B-E24A-9B21-98FFF93A1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Engineer’s View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645AA91-ADC1-904F-ADD9-70C0644E44B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Abstraction – Advantages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9831AF0-42AE-0E49-A062-FEE99518474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Simplifies the model by hiding irrelevant details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Abstraction provides the freedom to defer implementation decisions by avoiding commitment to details</a:t>
            </a:r>
          </a:p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AE7743C1-E440-1749-B79E-EE94D1A2CEB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Classes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FDD61B6-1143-0A4E-931F-3CA6CF49122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In an OO model, some of the objects exhibit identical characteristics (information structure and behaviour)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We say that they belong to the same class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C7CBA1EC-1DB0-A44D-B42A-B7FDDF21D09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Class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25F0CDBC-2413-1A42-B801-E1C784F9B10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Frank studies mathematics</a:t>
            </a:r>
          </a:p>
          <a:p>
            <a:pPr eaLnBrk="1" hangingPunct="1">
              <a:defRPr/>
            </a:pPr>
            <a:r>
              <a:rPr lang="en-US" altLang="en-US" dirty="0"/>
              <a:t>Aditi studies physics</a:t>
            </a:r>
          </a:p>
          <a:p>
            <a:pPr eaLnBrk="1" hangingPunct="1">
              <a:defRPr/>
            </a:pPr>
            <a:r>
              <a:rPr lang="en-US" altLang="en-US" dirty="0"/>
              <a:t>Aamir studies chemistry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Each one is a Student</a:t>
            </a:r>
          </a:p>
          <a:p>
            <a:pPr eaLnBrk="1" hangingPunct="1">
              <a:defRPr/>
            </a:pPr>
            <a:r>
              <a:rPr lang="en-US" altLang="en-US" dirty="0"/>
              <a:t>We say these objects are </a:t>
            </a:r>
            <a:r>
              <a:rPr lang="en-US" altLang="en-US" i="1" dirty="0"/>
              <a:t>instances</a:t>
            </a:r>
            <a:r>
              <a:rPr lang="en-US" altLang="en-US" dirty="0"/>
              <a:t> of the Student class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86489284-A7AD-7047-9029-030E520911F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Class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24539A1-064E-C84C-B4B0-8CD15E3CB77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John teaches mathematics</a:t>
            </a:r>
          </a:p>
          <a:p>
            <a:pPr eaLnBrk="1" hangingPunct="1">
              <a:defRPr/>
            </a:pPr>
            <a:r>
              <a:rPr lang="en-US" altLang="en-US" dirty="0"/>
              <a:t>Ibrahim teaches computer science</a:t>
            </a:r>
          </a:p>
          <a:p>
            <a:pPr eaLnBrk="1" hangingPunct="1">
              <a:defRPr/>
            </a:pPr>
            <a:r>
              <a:rPr lang="en-US" altLang="en-US" dirty="0"/>
              <a:t>Vijay teaches physics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Each one is a teacher</a:t>
            </a:r>
          </a:p>
          <a:p>
            <a:pPr eaLnBrk="1" hangingPunct="1">
              <a:defRPr/>
            </a:pPr>
            <a:r>
              <a:rPr lang="en-US" altLang="en-US" dirty="0"/>
              <a:t>We say these objects are </a:t>
            </a:r>
            <a:r>
              <a:rPr lang="en-US" altLang="en-US" i="1" dirty="0"/>
              <a:t>instances</a:t>
            </a:r>
            <a:r>
              <a:rPr lang="en-US" altLang="en-US" dirty="0"/>
              <a:t> of the Teacher class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484EF152-C270-D64D-B0E5-C5B7E00BC04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/>
              <a:t>Graphical Representation of Classes</a:t>
            </a:r>
          </a:p>
        </p:txBody>
      </p:sp>
      <p:sp>
        <p:nvSpPr>
          <p:cNvPr id="17410" name="Rectangle 4">
            <a:extLst>
              <a:ext uri="{FF2B5EF4-FFF2-40B4-BE49-F238E27FC236}">
                <a16:creationId xmlns:a16="http://schemas.microsoft.com/office/drawing/2014/main" id="{B9134E18-C9E2-2640-B465-3BA520CAA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057400"/>
            <a:ext cx="2514600" cy="9144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FFF00"/>
                </a:solidFill>
              </a:rPr>
              <a:t>(Class Name)</a:t>
            </a: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9993DDD3-03CC-944D-B0EB-30F874DA6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971800"/>
            <a:ext cx="2514600" cy="9906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(attributes)</a:t>
            </a: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25112134-BC6C-EE4F-8111-90D8FADAF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962400"/>
            <a:ext cx="2514600" cy="10668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(operations)</a:t>
            </a:r>
          </a:p>
        </p:txBody>
      </p:sp>
      <p:sp>
        <p:nvSpPr>
          <p:cNvPr id="17413" name="Rectangle 7">
            <a:extLst>
              <a:ext uri="{FF2B5EF4-FFF2-40B4-BE49-F238E27FC236}">
                <a16:creationId xmlns:a16="http://schemas.microsoft.com/office/drawing/2014/main" id="{FDA76F7E-B332-7949-BB58-8733F63CF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90800"/>
            <a:ext cx="2514600" cy="9144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FFF00"/>
                </a:solidFill>
              </a:rPr>
              <a:t>(Class Name)</a:t>
            </a:r>
          </a:p>
        </p:txBody>
      </p:sp>
      <p:sp>
        <p:nvSpPr>
          <p:cNvPr id="17414" name="Text Box 8">
            <a:extLst>
              <a:ext uri="{FF2B5EF4-FFF2-40B4-BE49-F238E27FC236}">
                <a16:creationId xmlns:a16="http://schemas.microsoft.com/office/drawing/2014/main" id="{C6D1C9E0-8012-654A-A0FE-1DC05DA46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410200"/>
            <a:ext cx="274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FFFFFF"/>
                </a:solidFill>
              </a:rPr>
              <a:t>Normal Form</a:t>
            </a:r>
          </a:p>
        </p:txBody>
      </p:sp>
      <p:sp>
        <p:nvSpPr>
          <p:cNvPr id="17415" name="Text Box 9">
            <a:extLst>
              <a:ext uri="{FF2B5EF4-FFF2-40B4-BE49-F238E27FC236}">
                <a16:creationId xmlns:a16="http://schemas.microsoft.com/office/drawing/2014/main" id="{CD86D14F-CF77-B049-ACB5-1F7F96697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86200"/>
            <a:ext cx="2743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FFFFFF"/>
                </a:solidFill>
              </a:rPr>
              <a:t>Suppressed Form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7E496754-6331-D247-BD6D-B05C7BE403E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/>
              <a:t>Example – Graphical Representation of Classes</a:t>
            </a:r>
          </a:p>
        </p:txBody>
      </p:sp>
      <p:sp>
        <p:nvSpPr>
          <p:cNvPr id="18434" name="Rectangle 4">
            <a:extLst>
              <a:ext uri="{FF2B5EF4-FFF2-40B4-BE49-F238E27FC236}">
                <a16:creationId xmlns:a16="http://schemas.microsoft.com/office/drawing/2014/main" id="{1FA80B70-23C5-8948-9469-8D9452A88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362200"/>
            <a:ext cx="2286000" cy="5334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FFF00"/>
                </a:solidFill>
              </a:rPr>
              <a:t>Circle</a:t>
            </a: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02EFB218-642B-8946-9844-8CF0BE063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95600"/>
            <a:ext cx="2286000" cy="960438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center</a:t>
            </a:r>
          </a:p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radius</a:t>
            </a: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8466AC22-68B9-1B44-958F-61AF80514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856038"/>
            <a:ext cx="2286000" cy="9144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draw</a:t>
            </a:r>
          </a:p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computeArea</a:t>
            </a:r>
          </a:p>
        </p:txBody>
      </p:sp>
      <p:sp>
        <p:nvSpPr>
          <p:cNvPr id="18437" name="Text Box 7">
            <a:extLst>
              <a:ext uri="{FF2B5EF4-FFF2-40B4-BE49-F238E27FC236}">
                <a16:creationId xmlns:a16="http://schemas.microsoft.com/office/drawing/2014/main" id="{8F11F073-394A-5A44-9C6A-EEDBE4E45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211763"/>
            <a:ext cx="2743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FFFFFF"/>
                </a:solidFill>
              </a:rPr>
              <a:t>Normal Form</a:t>
            </a:r>
          </a:p>
        </p:txBody>
      </p:sp>
      <p:sp>
        <p:nvSpPr>
          <p:cNvPr id="18438" name="Text Box 8">
            <a:extLst>
              <a:ext uri="{FF2B5EF4-FFF2-40B4-BE49-F238E27FC236}">
                <a16:creationId xmlns:a16="http://schemas.microsoft.com/office/drawing/2014/main" id="{C75723B9-7EAA-ED42-8331-FE12F5A8C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733800"/>
            <a:ext cx="2743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FFFFFF"/>
                </a:solidFill>
              </a:rPr>
              <a:t>Suppressed Form</a:t>
            </a:r>
          </a:p>
        </p:txBody>
      </p:sp>
      <p:sp>
        <p:nvSpPr>
          <p:cNvPr id="18439" name="Rectangle 9">
            <a:extLst>
              <a:ext uri="{FF2B5EF4-FFF2-40B4-BE49-F238E27FC236}">
                <a16:creationId xmlns:a16="http://schemas.microsoft.com/office/drawing/2014/main" id="{92C6C87F-86C1-1146-8F64-31625F97E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819400"/>
            <a:ext cx="2286000" cy="6096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FFF00"/>
                </a:solidFill>
              </a:rPr>
              <a:t>Circle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1F9E2573-05FA-6042-8425-C759DCB95CD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/>
              <a:t>Example – Graphical Representation of Classes</a:t>
            </a:r>
          </a:p>
        </p:txBody>
      </p:sp>
      <p:sp>
        <p:nvSpPr>
          <p:cNvPr id="19458" name="Rectangle 4">
            <a:extLst>
              <a:ext uri="{FF2B5EF4-FFF2-40B4-BE49-F238E27FC236}">
                <a16:creationId xmlns:a16="http://schemas.microsoft.com/office/drawing/2014/main" id="{95657F28-B3CB-104E-8847-E5BDF99C2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163763"/>
            <a:ext cx="1828800" cy="5334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i="1">
                <a:solidFill>
                  <a:srgbClr val="FFFF00"/>
                </a:solidFill>
              </a:rPr>
              <a:t>Person</a:t>
            </a: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28D3D4C9-24A3-9E49-B7B6-4F3D71CC3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697163"/>
            <a:ext cx="1828800" cy="12954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name</a:t>
            </a:r>
          </a:p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age</a:t>
            </a:r>
          </a:p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A9D78208-E15A-D245-8255-C50E3A82B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992563"/>
            <a:ext cx="1828800" cy="838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eat</a:t>
            </a:r>
          </a:p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walk</a:t>
            </a:r>
          </a:p>
        </p:txBody>
      </p:sp>
      <p:sp>
        <p:nvSpPr>
          <p:cNvPr id="19461" name="Text Box 7">
            <a:extLst>
              <a:ext uri="{FF2B5EF4-FFF2-40B4-BE49-F238E27FC236}">
                <a16:creationId xmlns:a16="http://schemas.microsoft.com/office/drawing/2014/main" id="{81B9C94F-2E13-5B4F-8470-E554DE5FF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211763"/>
            <a:ext cx="2743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FFFFFF"/>
                </a:solidFill>
              </a:rPr>
              <a:t>Normal Form</a:t>
            </a:r>
          </a:p>
        </p:txBody>
      </p:sp>
      <p:sp>
        <p:nvSpPr>
          <p:cNvPr id="19462" name="Text Box 8">
            <a:extLst>
              <a:ext uri="{FF2B5EF4-FFF2-40B4-BE49-F238E27FC236}">
                <a16:creationId xmlns:a16="http://schemas.microsoft.com/office/drawing/2014/main" id="{ACBA2144-A3AE-F14B-88A6-5829EBD68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505200"/>
            <a:ext cx="2743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FFFFFF"/>
                </a:solidFill>
              </a:rPr>
              <a:t>Suppressed Form</a:t>
            </a:r>
          </a:p>
        </p:txBody>
      </p:sp>
      <p:sp>
        <p:nvSpPr>
          <p:cNvPr id="19463" name="Rectangle 9">
            <a:extLst>
              <a:ext uri="{FF2B5EF4-FFF2-40B4-BE49-F238E27FC236}">
                <a16:creationId xmlns:a16="http://schemas.microsoft.com/office/drawing/2014/main" id="{4E950148-A1C6-A842-AF24-11E1FC1DD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667000"/>
            <a:ext cx="18288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i="1">
                <a:solidFill>
                  <a:srgbClr val="FFFF00"/>
                </a:solidFill>
              </a:rPr>
              <a:t>Person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793AD1F6-70D5-DA4B-AEAA-4787A795204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Inheritance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9ABCE4E6-2ADB-6D44-A7AF-1394E84E2BD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A child inherits characteristics of its parents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Besides inherited characteristics, a child may have its own unique characteristics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B29E9DF-44E9-C848-9C87-E9DB59C9D18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Inheritance in Classes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CFAF72-653F-4540-9596-02CF51B4339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If a class B inherits from class A then it contains all the characteristics (information structure and behaviour) of class A</a:t>
            </a:r>
          </a:p>
          <a:p>
            <a:pPr eaLnBrk="1" hangingPunct="1">
              <a:defRPr/>
            </a:pPr>
            <a:r>
              <a:rPr lang="en-US" altLang="en-US"/>
              <a:t>The parent class is called </a:t>
            </a:r>
            <a:r>
              <a:rPr lang="en-US" altLang="en-US" i="1"/>
              <a:t>base</a:t>
            </a:r>
            <a:r>
              <a:rPr lang="en-US" altLang="en-US"/>
              <a:t> class and the child class is called </a:t>
            </a:r>
            <a:r>
              <a:rPr lang="en-US" altLang="en-US" i="1"/>
              <a:t>derived</a:t>
            </a:r>
            <a:r>
              <a:rPr lang="en-US" altLang="en-US"/>
              <a:t> class</a:t>
            </a:r>
          </a:p>
          <a:p>
            <a:pPr eaLnBrk="1" hangingPunct="1">
              <a:defRPr/>
            </a:pPr>
            <a:r>
              <a:rPr lang="en-US" altLang="en-US"/>
              <a:t>Besides inherited characteristics, derived class may have its own unique characteristics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A636ABBD-6FC8-FF46-85B5-AA4F2ED2CB6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Abstraction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55C7D78E-C575-8C49-AC5A-1B7F065B689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Abstraction is a way to cope with complexity.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Principle of abstraction: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en-US"/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en-US"/>
              <a:t>“Capture only those details about an object that are relevant to current perspective”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C9E6091-D947-E94E-B021-605E54D4808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Inheritance</a:t>
            </a:r>
          </a:p>
        </p:txBody>
      </p:sp>
      <p:sp>
        <p:nvSpPr>
          <p:cNvPr id="22530" name="Rectangle 5">
            <a:extLst>
              <a:ext uri="{FF2B5EF4-FFF2-40B4-BE49-F238E27FC236}">
                <a16:creationId xmlns:a16="http://schemas.microsoft.com/office/drawing/2014/main" id="{6DE2830F-1B3F-5741-AF65-140B500AB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209800"/>
            <a:ext cx="15240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FFFFF"/>
                </a:solidFill>
              </a:rPr>
              <a:t>Person</a:t>
            </a:r>
          </a:p>
        </p:txBody>
      </p:sp>
      <p:sp>
        <p:nvSpPr>
          <p:cNvPr id="22531" name="Rectangle 7">
            <a:extLst>
              <a:ext uri="{FF2B5EF4-FFF2-40B4-BE49-F238E27FC236}">
                <a16:creationId xmlns:a16="http://schemas.microsoft.com/office/drawing/2014/main" id="{B3D328C8-DA81-5E42-8D0F-7B5723CEB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343400"/>
            <a:ext cx="16764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FFFFF"/>
                </a:solidFill>
              </a:rPr>
              <a:t>Teacher</a:t>
            </a:r>
          </a:p>
        </p:txBody>
      </p:sp>
      <p:sp>
        <p:nvSpPr>
          <p:cNvPr id="22532" name="Rectangle 8">
            <a:extLst>
              <a:ext uri="{FF2B5EF4-FFF2-40B4-BE49-F238E27FC236}">
                <a16:creationId xmlns:a16="http://schemas.microsoft.com/office/drawing/2014/main" id="{AB139748-DC99-F14A-9B74-CD39304CC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886200"/>
            <a:ext cx="16764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FFFFF"/>
                </a:solidFill>
              </a:rPr>
              <a:t>Doctor</a:t>
            </a:r>
          </a:p>
        </p:txBody>
      </p:sp>
      <p:sp>
        <p:nvSpPr>
          <p:cNvPr id="22533" name="Rectangle 9">
            <a:extLst>
              <a:ext uri="{FF2B5EF4-FFF2-40B4-BE49-F238E27FC236}">
                <a16:creationId xmlns:a16="http://schemas.microsoft.com/office/drawing/2014/main" id="{AD07A8D7-C391-B44E-9D14-80B15015C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16764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FFFFF"/>
                </a:solidFill>
              </a:rPr>
              <a:t>Student</a:t>
            </a:r>
          </a:p>
        </p:txBody>
      </p:sp>
      <p:sp>
        <p:nvSpPr>
          <p:cNvPr id="22534" name="Line 13">
            <a:extLst>
              <a:ext uri="{FF2B5EF4-FFF2-40B4-BE49-F238E27FC236}">
                <a16:creationId xmlns:a16="http://schemas.microsoft.com/office/drawing/2014/main" id="{C98BE904-C6A7-1947-9AE9-609DD9B122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2667000"/>
            <a:ext cx="0" cy="1676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Line 14">
            <a:extLst>
              <a:ext uri="{FF2B5EF4-FFF2-40B4-BE49-F238E27FC236}">
                <a16:creationId xmlns:a16="http://schemas.microsoft.com/office/drawing/2014/main" id="{0A499305-4F00-A845-817F-658A09E3B3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2667000"/>
            <a:ext cx="990600" cy="1295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Line 15">
            <a:extLst>
              <a:ext uri="{FF2B5EF4-FFF2-40B4-BE49-F238E27FC236}">
                <a16:creationId xmlns:a16="http://schemas.microsoft.com/office/drawing/2014/main" id="{D57B857E-8BED-BD45-B755-CD2332AE62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1600" y="2667000"/>
            <a:ext cx="1066800" cy="12192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B0AFA45-2CF9-2143-A419-512F4C77037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Inheritance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585819A9-1E7D-A640-89C2-7B4AFF976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209800"/>
            <a:ext cx="15240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FFFFF"/>
                </a:solidFill>
              </a:rPr>
              <a:t>Shape</a:t>
            </a: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220ED2F0-F96F-2D47-9A5F-6ACBB09EB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343400"/>
            <a:ext cx="16764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FFFFF"/>
                </a:solidFill>
              </a:rPr>
              <a:t>Circle</a:t>
            </a:r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BB912E38-8382-9045-8592-26260A415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886200"/>
            <a:ext cx="16764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FFFFF"/>
                </a:solidFill>
              </a:rPr>
              <a:t>Triangle</a:t>
            </a:r>
          </a:p>
        </p:txBody>
      </p:sp>
      <p:sp>
        <p:nvSpPr>
          <p:cNvPr id="23557" name="Rectangle 6">
            <a:extLst>
              <a:ext uri="{FF2B5EF4-FFF2-40B4-BE49-F238E27FC236}">
                <a16:creationId xmlns:a16="http://schemas.microsoft.com/office/drawing/2014/main" id="{D01FAD64-A191-A74B-9AA6-8500F26ED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16764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FFFFF"/>
                </a:solidFill>
              </a:rPr>
              <a:t>Line</a:t>
            </a:r>
          </a:p>
        </p:txBody>
      </p:sp>
      <p:sp>
        <p:nvSpPr>
          <p:cNvPr id="23558" name="Line 7">
            <a:extLst>
              <a:ext uri="{FF2B5EF4-FFF2-40B4-BE49-F238E27FC236}">
                <a16:creationId xmlns:a16="http://schemas.microsoft.com/office/drawing/2014/main" id="{93EC1DBB-A6CB-154B-A20D-EB79209EC1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2667000"/>
            <a:ext cx="0" cy="1676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Line 8">
            <a:extLst>
              <a:ext uri="{FF2B5EF4-FFF2-40B4-BE49-F238E27FC236}">
                <a16:creationId xmlns:a16="http://schemas.microsoft.com/office/drawing/2014/main" id="{7D7EEE09-910E-CB43-B8D4-C2A47A150F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2667000"/>
            <a:ext cx="990600" cy="1295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Line 9">
            <a:extLst>
              <a:ext uri="{FF2B5EF4-FFF2-40B4-BE49-F238E27FC236}">
                <a16:creationId xmlns:a16="http://schemas.microsoft.com/office/drawing/2014/main" id="{0C592032-D35D-F246-B911-773F1D23A34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1600" y="2667000"/>
            <a:ext cx="1066800" cy="12192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4AA1E85F-D816-FE43-BCB2-57A86C0139F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/>
              <a:t>Inheritance – “IS A” or</a:t>
            </a:r>
            <a:br>
              <a:rPr lang="en-US" altLang="en-US" sz="4000"/>
            </a:br>
            <a:r>
              <a:rPr lang="en-US" altLang="en-US" sz="4000"/>
              <a:t>“IS A KIND OF” Relationship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18DCC34F-7AF6-034B-8F1F-81EB1B89D96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Each derived class is a special kind of its base class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454C581D-5AD7-C344-949A-7414DEDE192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“IS A” Relationship</a:t>
            </a:r>
          </a:p>
        </p:txBody>
      </p:sp>
      <p:sp>
        <p:nvSpPr>
          <p:cNvPr id="25602" name="Rectangle 4">
            <a:extLst>
              <a:ext uri="{FF2B5EF4-FFF2-40B4-BE49-F238E27FC236}">
                <a16:creationId xmlns:a16="http://schemas.microsoft.com/office/drawing/2014/main" id="{B037DEA8-F76B-CB48-903B-6ED410942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295400"/>
            <a:ext cx="18288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i="1">
                <a:solidFill>
                  <a:srgbClr val="FFFF00"/>
                </a:solidFill>
              </a:rPr>
              <a:t>Person</a:t>
            </a: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367AE24E-6E98-3D40-AA11-7D64D0A55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676400"/>
            <a:ext cx="1828800" cy="10668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name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age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E7D3FD66-1979-5543-8D1B-CCAAD4B56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1828800" cy="6858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eat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walk</a:t>
            </a:r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0BC3C41E-733A-FE43-94CE-5B36E4FF2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5720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Teacher</a:t>
            </a:r>
          </a:p>
        </p:txBody>
      </p:sp>
      <p:sp>
        <p:nvSpPr>
          <p:cNvPr id="25606" name="Rectangle 8">
            <a:extLst>
              <a:ext uri="{FF2B5EF4-FFF2-40B4-BE49-F238E27FC236}">
                <a16:creationId xmlns:a16="http://schemas.microsoft.com/office/drawing/2014/main" id="{ACA24431-07BC-AB45-97E7-438C95F04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9530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designation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salary</a:t>
            </a:r>
          </a:p>
        </p:txBody>
      </p:sp>
      <p:sp>
        <p:nvSpPr>
          <p:cNvPr id="25607" name="Rectangle 9">
            <a:extLst>
              <a:ext uri="{FF2B5EF4-FFF2-40B4-BE49-F238E27FC236}">
                <a16:creationId xmlns:a16="http://schemas.microsoft.com/office/drawing/2014/main" id="{921E16D0-24F3-1F49-826D-997816BE8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7150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teach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takeExam</a:t>
            </a:r>
          </a:p>
        </p:txBody>
      </p:sp>
      <p:sp>
        <p:nvSpPr>
          <p:cNvPr id="25608" name="Line 10">
            <a:extLst>
              <a:ext uri="{FF2B5EF4-FFF2-40B4-BE49-F238E27FC236}">
                <a16:creationId xmlns:a16="http://schemas.microsoft.com/office/drawing/2014/main" id="{FF621A9D-2595-0840-B785-8F14310B065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429000"/>
            <a:ext cx="0" cy="1143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Rectangle 11">
            <a:extLst>
              <a:ext uri="{FF2B5EF4-FFF2-40B4-BE49-F238E27FC236}">
                <a16:creationId xmlns:a16="http://schemas.microsoft.com/office/drawing/2014/main" id="{A012E32C-9747-5F4F-BE86-E179AB4EC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720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Student</a:t>
            </a:r>
          </a:p>
        </p:txBody>
      </p:sp>
      <p:sp>
        <p:nvSpPr>
          <p:cNvPr id="25610" name="Rectangle 12">
            <a:extLst>
              <a:ext uri="{FF2B5EF4-FFF2-40B4-BE49-F238E27FC236}">
                <a16:creationId xmlns:a16="http://schemas.microsoft.com/office/drawing/2014/main" id="{77E76E86-1519-BB4B-A4E2-FFB9BD4E7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9530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program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studyYear</a:t>
            </a:r>
          </a:p>
        </p:txBody>
      </p:sp>
      <p:sp>
        <p:nvSpPr>
          <p:cNvPr id="25611" name="Rectangle 13">
            <a:extLst>
              <a:ext uri="{FF2B5EF4-FFF2-40B4-BE49-F238E27FC236}">
                <a16:creationId xmlns:a16="http://schemas.microsoft.com/office/drawing/2014/main" id="{A5C6F264-8142-C341-BD0B-9216728D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7150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study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heldExam</a:t>
            </a:r>
          </a:p>
        </p:txBody>
      </p:sp>
      <p:sp>
        <p:nvSpPr>
          <p:cNvPr id="25612" name="Rectangle 14">
            <a:extLst>
              <a:ext uri="{FF2B5EF4-FFF2-40B4-BE49-F238E27FC236}">
                <a16:creationId xmlns:a16="http://schemas.microsoft.com/office/drawing/2014/main" id="{00C24C8A-E900-604C-992A-3BBE4CE26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5720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Doctor</a:t>
            </a:r>
          </a:p>
        </p:txBody>
      </p:sp>
      <p:sp>
        <p:nvSpPr>
          <p:cNvPr id="25613" name="Rectangle 15">
            <a:extLst>
              <a:ext uri="{FF2B5EF4-FFF2-40B4-BE49-F238E27FC236}">
                <a16:creationId xmlns:a16="http://schemas.microsoft.com/office/drawing/2014/main" id="{FA82429A-A35B-C64A-8223-746A63C12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9530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designation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salary</a:t>
            </a:r>
          </a:p>
        </p:txBody>
      </p:sp>
      <p:sp>
        <p:nvSpPr>
          <p:cNvPr id="25614" name="Rectangle 16">
            <a:extLst>
              <a:ext uri="{FF2B5EF4-FFF2-40B4-BE49-F238E27FC236}">
                <a16:creationId xmlns:a16="http://schemas.microsoft.com/office/drawing/2014/main" id="{C350E110-175E-6140-BB25-3C32ACD4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7150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checkUp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prescribe</a:t>
            </a:r>
          </a:p>
        </p:txBody>
      </p:sp>
      <p:sp>
        <p:nvSpPr>
          <p:cNvPr id="25615" name="Line 17">
            <a:extLst>
              <a:ext uri="{FF2B5EF4-FFF2-40B4-BE49-F238E27FC236}">
                <a16:creationId xmlns:a16="http://schemas.microsoft.com/office/drawing/2014/main" id="{4C6A44F5-4C47-1145-98D6-F0A52D5A88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3429000"/>
            <a:ext cx="1371600" cy="1143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18">
            <a:extLst>
              <a:ext uri="{FF2B5EF4-FFF2-40B4-BE49-F238E27FC236}">
                <a16:creationId xmlns:a16="http://schemas.microsoft.com/office/drawing/2014/main" id="{615DF38A-9B27-C24D-8009-C9AA483BF6E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3429000"/>
            <a:ext cx="1295400" cy="1143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FBBC803A-98CC-D244-BA28-4A8BBFCCF28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“IS A” Relationship</a:t>
            </a:r>
          </a:p>
        </p:txBody>
      </p:sp>
      <p:sp>
        <p:nvSpPr>
          <p:cNvPr id="26626" name="Rectangle 4">
            <a:extLst>
              <a:ext uri="{FF2B5EF4-FFF2-40B4-BE49-F238E27FC236}">
                <a16:creationId xmlns:a16="http://schemas.microsoft.com/office/drawing/2014/main" id="{B70AE550-5878-8D48-8002-5DA6D786A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371600"/>
            <a:ext cx="1524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i="1">
                <a:solidFill>
                  <a:srgbClr val="FFFF00"/>
                </a:solidFill>
              </a:rPr>
              <a:t>Shape</a:t>
            </a:r>
          </a:p>
        </p:txBody>
      </p:sp>
      <p:sp>
        <p:nvSpPr>
          <p:cNvPr id="26627" name="Rectangle 5">
            <a:extLst>
              <a:ext uri="{FF2B5EF4-FFF2-40B4-BE49-F238E27FC236}">
                <a16:creationId xmlns:a16="http://schemas.microsoft.com/office/drawing/2014/main" id="{8E7A6A3B-667E-8443-8539-FFE3542E1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752600"/>
            <a:ext cx="1524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color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coord</a:t>
            </a:r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D1B48992-A0D1-6542-A819-1F0B27E88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1524000" cy="1143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draw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rotate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setColor</a:t>
            </a:r>
          </a:p>
        </p:txBody>
      </p:sp>
      <p:sp>
        <p:nvSpPr>
          <p:cNvPr id="26629" name="Rectangle 7">
            <a:extLst>
              <a:ext uri="{FF2B5EF4-FFF2-40B4-BE49-F238E27FC236}">
                <a16:creationId xmlns:a16="http://schemas.microsoft.com/office/drawing/2014/main" id="{C632D9E5-EB8B-224A-8E9E-8BC24FAA6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0292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Circle</a:t>
            </a:r>
          </a:p>
        </p:txBody>
      </p:sp>
      <p:sp>
        <p:nvSpPr>
          <p:cNvPr id="26630" name="Rectangle 8">
            <a:extLst>
              <a:ext uri="{FF2B5EF4-FFF2-40B4-BE49-F238E27FC236}">
                <a16:creationId xmlns:a16="http://schemas.microsoft.com/office/drawing/2014/main" id="{08EBD30A-D20D-2343-8A8E-E2C86FA88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4102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radius</a:t>
            </a:r>
          </a:p>
        </p:txBody>
      </p:sp>
      <p:sp>
        <p:nvSpPr>
          <p:cNvPr id="26631" name="Rectangle 9">
            <a:extLst>
              <a:ext uri="{FF2B5EF4-FFF2-40B4-BE49-F238E27FC236}">
                <a16:creationId xmlns:a16="http://schemas.microsoft.com/office/drawing/2014/main" id="{7076013F-BCBE-2347-822D-B8F5759AF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7912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draw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computeArea</a:t>
            </a:r>
          </a:p>
        </p:txBody>
      </p:sp>
      <p:sp>
        <p:nvSpPr>
          <p:cNvPr id="26632" name="Line 10">
            <a:extLst>
              <a:ext uri="{FF2B5EF4-FFF2-40B4-BE49-F238E27FC236}">
                <a16:creationId xmlns:a16="http://schemas.microsoft.com/office/drawing/2014/main" id="{EA94C3CA-6432-6C4F-B62A-EFD0BB80C9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3657600"/>
            <a:ext cx="0" cy="1752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Rectangle 11">
            <a:extLst>
              <a:ext uri="{FF2B5EF4-FFF2-40B4-BE49-F238E27FC236}">
                <a16:creationId xmlns:a16="http://schemas.microsoft.com/office/drawing/2014/main" id="{0A12A7BC-FB6C-3341-B297-D4CCC08A9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4102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Line</a:t>
            </a:r>
          </a:p>
        </p:txBody>
      </p:sp>
      <p:sp>
        <p:nvSpPr>
          <p:cNvPr id="26634" name="Rectangle 12">
            <a:extLst>
              <a:ext uri="{FF2B5EF4-FFF2-40B4-BE49-F238E27FC236}">
                <a16:creationId xmlns:a16="http://schemas.microsoft.com/office/drawing/2014/main" id="{E6A6A8E8-F4A9-3E48-8B0C-251381496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7912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length</a:t>
            </a:r>
          </a:p>
        </p:txBody>
      </p:sp>
      <p:sp>
        <p:nvSpPr>
          <p:cNvPr id="26635" name="Rectangle 13">
            <a:extLst>
              <a:ext uri="{FF2B5EF4-FFF2-40B4-BE49-F238E27FC236}">
                <a16:creationId xmlns:a16="http://schemas.microsoft.com/office/drawing/2014/main" id="{E36476F7-B061-384C-A870-3BA975198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61722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draw</a:t>
            </a:r>
          </a:p>
        </p:txBody>
      </p:sp>
      <p:sp>
        <p:nvSpPr>
          <p:cNvPr id="26636" name="Rectangle 14">
            <a:extLst>
              <a:ext uri="{FF2B5EF4-FFF2-40B4-BE49-F238E27FC236}">
                <a16:creationId xmlns:a16="http://schemas.microsoft.com/office/drawing/2014/main" id="{5E64B019-563C-7F4C-96D4-4084DD882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76800"/>
            <a:ext cx="22860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Triangle</a:t>
            </a:r>
          </a:p>
        </p:txBody>
      </p:sp>
      <p:sp>
        <p:nvSpPr>
          <p:cNvPr id="26637" name="Rectangle 15">
            <a:extLst>
              <a:ext uri="{FF2B5EF4-FFF2-40B4-BE49-F238E27FC236}">
                <a16:creationId xmlns:a16="http://schemas.microsoft.com/office/drawing/2014/main" id="{C06AF672-7FFE-924E-A35C-4222E9183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334000"/>
            <a:ext cx="22860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angle</a:t>
            </a:r>
          </a:p>
        </p:txBody>
      </p:sp>
      <p:sp>
        <p:nvSpPr>
          <p:cNvPr id="26638" name="Rectangle 16">
            <a:extLst>
              <a:ext uri="{FF2B5EF4-FFF2-40B4-BE49-F238E27FC236}">
                <a16:creationId xmlns:a16="http://schemas.microsoft.com/office/drawing/2014/main" id="{856EB8F5-7EEF-2246-BA1D-D6E833B5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7912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draw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computeArea</a:t>
            </a:r>
          </a:p>
        </p:txBody>
      </p:sp>
      <p:sp>
        <p:nvSpPr>
          <p:cNvPr id="26639" name="Line 17">
            <a:extLst>
              <a:ext uri="{FF2B5EF4-FFF2-40B4-BE49-F238E27FC236}">
                <a16:creationId xmlns:a16="http://schemas.microsoft.com/office/drawing/2014/main" id="{1B32E21D-E006-B648-A9FC-FB923BCD72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657600"/>
            <a:ext cx="990600" cy="1371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8">
            <a:extLst>
              <a:ext uri="{FF2B5EF4-FFF2-40B4-BE49-F238E27FC236}">
                <a16:creationId xmlns:a16="http://schemas.microsoft.com/office/drawing/2014/main" id="{47016ED5-5011-D244-B00A-6323AE028A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0200" y="3657600"/>
            <a:ext cx="1066800" cy="12192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D5B36D9-967F-A347-AB4E-55A0EF8C037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Inheritance – Advantages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9541C5B-78E9-9247-8C8F-46B0316CEB5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Reuse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Less redundancy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Increased maintainability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FC5B17B5-68E8-4743-952C-247CA2526AA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Reuse with Inheritance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FD40DCB5-5E31-AD4D-8616-45A4B4DC57B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Main purpose of inheritance is reuse</a:t>
            </a:r>
          </a:p>
          <a:p>
            <a:pPr eaLnBrk="1" hangingPunct="1">
              <a:defRPr/>
            </a:pPr>
            <a:r>
              <a:rPr lang="en-US" altLang="en-US"/>
              <a:t>We can easily add new classes by inheriting from existing classes</a:t>
            </a:r>
          </a:p>
          <a:p>
            <a:pPr lvl="1" eaLnBrk="1" hangingPunct="1">
              <a:defRPr/>
            </a:pPr>
            <a:r>
              <a:rPr lang="en-US" altLang="en-US"/>
              <a:t>Select an existing class closer to the desired functionality</a:t>
            </a:r>
          </a:p>
          <a:p>
            <a:pPr lvl="1" eaLnBrk="1" hangingPunct="1">
              <a:defRPr/>
            </a:pPr>
            <a:r>
              <a:rPr lang="en-US" altLang="en-US"/>
              <a:t>Create a new class and inherit it from the selected class</a:t>
            </a:r>
          </a:p>
          <a:p>
            <a:pPr lvl="1" eaLnBrk="1" hangingPunct="1">
              <a:defRPr/>
            </a:pPr>
            <a:r>
              <a:rPr lang="en-US" altLang="en-US"/>
              <a:t>Add to and/or modify the inherited functionality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53CACF1B-8C8E-8445-AEC2-A54D90B0D35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Example Reuse</a:t>
            </a:r>
          </a:p>
        </p:txBody>
      </p:sp>
      <p:sp>
        <p:nvSpPr>
          <p:cNvPr id="29698" name="Rectangle 7">
            <a:extLst>
              <a:ext uri="{FF2B5EF4-FFF2-40B4-BE49-F238E27FC236}">
                <a16:creationId xmlns:a16="http://schemas.microsoft.com/office/drawing/2014/main" id="{563D7166-55CE-1C44-9AED-D9DF07D86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371600"/>
            <a:ext cx="1524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i="1">
                <a:solidFill>
                  <a:srgbClr val="FFFF00"/>
                </a:solidFill>
              </a:rPr>
              <a:t>Shape</a:t>
            </a:r>
          </a:p>
        </p:txBody>
      </p:sp>
      <p:sp>
        <p:nvSpPr>
          <p:cNvPr id="29699" name="Rectangle 8">
            <a:extLst>
              <a:ext uri="{FF2B5EF4-FFF2-40B4-BE49-F238E27FC236}">
                <a16:creationId xmlns:a16="http://schemas.microsoft.com/office/drawing/2014/main" id="{20342281-BDFA-9A41-8CDD-4171DF269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752600"/>
            <a:ext cx="1524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color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coord</a:t>
            </a:r>
          </a:p>
        </p:txBody>
      </p:sp>
      <p:sp>
        <p:nvSpPr>
          <p:cNvPr id="29700" name="Rectangle 9">
            <a:extLst>
              <a:ext uri="{FF2B5EF4-FFF2-40B4-BE49-F238E27FC236}">
                <a16:creationId xmlns:a16="http://schemas.microsoft.com/office/drawing/2014/main" id="{C5A54ED3-42E9-6442-B1D9-A0B2FFE9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1524000" cy="1143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draw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rotate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setColor</a:t>
            </a:r>
          </a:p>
        </p:txBody>
      </p:sp>
      <p:sp>
        <p:nvSpPr>
          <p:cNvPr id="29701" name="Rectangle 16">
            <a:extLst>
              <a:ext uri="{FF2B5EF4-FFF2-40B4-BE49-F238E27FC236}">
                <a16:creationId xmlns:a16="http://schemas.microsoft.com/office/drawing/2014/main" id="{513E4E14-A845-9448-8C34-8F60424C9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0292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Circle</a:t>
            </a:r>
          </a:p>
        </p:txBody>
      </p:sp>
      <p:sp>
        <p:nvSpPr>
          <p:cNvPr id="29702" name="Rectangle 17">
            <a:extLst>
              <a:ext uri="{FF2B5EF4-FFF2-40B4-BE49-F238E27FC236}">
                <a16:creationId xmlns:a16="http://schemas.microsoft.com/office/drawing/2014/main" id="{A1F0F439-1C81-1E49-88B7-A60321CC6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4102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radius</a:t>
            </a:r>
          </a:p>
        </p:txBody>
      </p:sp>
      <p:sp>
        <p:nvSpPr>
          <p:cNvPr id="29703" name="Rectangle 18">
            <a:extLst>
              <a:ext uri="{FF2B5EF4-FFF2-40B4-BE49-F238E27FC236}">
                <a16:creationId xmlns:a16="http://schemas.microsoft.com/office/drawing/2014/main" id="{C3704A02-4FCB-6E4A-9587-32C41DF96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7912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draw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computeArea</a:t>
            </a:r>
          </a:p>
        </p:txBody>
      </p:sp>
      <p:sp>
        <p:nvSpPr>
          <p:cNvPr id="29704" name="Line 20">
            <a:extLst>
              <a:ext uri="{FF2B5EF4-FFF2-40B4-BE49-F238E27FC236}">
                <a16:creationId xmlns:a16="http://schemas.microsoft.com/office/drawing/2014/main" id="{903784DD-28A0-B84E-9C58-BE79D69477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3657600"/>
            <a:ext cx="0" cy="1752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Rectangle 23">
            <a:extLst>
              <a:ext uri="{FF2B5EF4-FFF2-40B4-BE49-F238E27FC236}">
                <a16:creationId xmlns:a16="http://schemas.microsoft.com/office/drawing/2014/main" id="{185422D6-ED8A-9C4E-BDB2-EF1213A66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4102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Line</a:t>
            </a:r>
          </a:p>
        </p:txBody>
      </p:sp>
      <p:sp>
        <p:nvSpPr>
          <p:cNvPr id="29706" name="Rectangle 24">
            <a:extLst>
              <a:ext uri="{FF2B5EF4-FFF2-40B4-BE49-F238E27FC236}">
                <a16:creationId xmlns:a16="http://schemas.microsoft.com/office/drawing/2014/main" id="{772AD9F7-913B-9844-A7EF-EEFD1DA39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7912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length</a:t>
            </a:r>
          </a:p>
        </p:txBody>
      </p:sp>
      <p:sp>
        <p:nvSpPr>
          <p:cNvPr id="29707" name="Rectangle 25">
            <a:extLst>
              <a:ext uri="{FF2B5EF4-FFF2-40B4-BE49-F238E27FC236}">
                <a16:creationId xmlns:a16="http://schemas.microsoft.com/office/drawing/2014/main" id="{6F5875E3-B80A-7E42-B089-877ECA33D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61722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draw</a:t>
            </a:r>
          </a:p>
        </p:txBody>
      </p:sp>
      <p:sp>
        <p:nvSpPr>
          <p:cNvPr id="29708" name="Rectangle 27">
            <a:extLst>
              <a:ext uri="{FF2B5EF4-FFF2-40B4-BE49-F238E27FC236}">
                <a16:creationId xmlns:a16="http://schemas.microsoft.com/office/drawing/2014/main" id="{951BFA4B-3369-B045-B6DD-6EE01AC8A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76800"/>
            <a:ext cx="22860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Triangle</a:t>
            </a:r>
          </a:p>
        </p:txBody>
      </p:sp>
      <p:sp>
        <p:nvSpPr>
          <p:cNvPr id="29709" name="Rectangle 28">
            <a:extLst>
              <a:ext uri="{FF2B5EF4-FFF2-40B4-BE49-F238E27FC236}">
                <a16:creationId xmlns:a16="http://schemas.microsoft.com/office/drawing/2014/main" id="{296CE425-B127-3741-8DCA-7CD8141D1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334000"/>
            <a:ext cx="22860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angle</a:t>
            </a:r>
          </a:p>
        </p:txBody>
      </p:sp>
      <p:sp>
        <p:nvSpPr>
          <p:cNvPr id="29710" name="Rectangle 29">
            <a:extLst>
              <a:ext uri="{FF2B5EF4-FFF2-40B4-BE49-F238E27FC236}">
                <a16:creationId xmlns:a16="http://schemas.microsoft.com/office/drawing/2014/main" id="{BFE0B53D-88E0-1B44-B3FB-F60FB4811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7912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draw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computeArea</a:t>
            </a:r>
          </a:p>
        </p:txBody>
      </p:sp>
      <p:sp>
        <p:nvSpPr>
          <p:cNvPr id="29711" name="Line 30">
            <a:extLst>
              <a:ext uri="{FF2B5EF4-FFF2-40B4-BE49-F238E27FC236}">
                <a16:creationId xmlns:a16="http://schemas.microsoft.com/office/drawing/2014/main" id="{81C41404-5322-F246-8C46-71FEE3C4EA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657600"/>
            <a:ext cx="990600" cy="1371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Line 33">
            <a:extLst>
              <a:ext uri="{FF2B5EF4-FFF2-40B4-BE49-F238E27FC236}">
                <a16:creationId xmlns:a16="http://schemas.microsoft.com/office/drawing/2014/main" id="{610B4C2F-56D9-794C-A8F6-9E62FB3B0D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0200" y="3657600"/>
            <a:ext cx="1066800" cy="12192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42C40914-3B69-2E4A-97B6-0CB341C08A4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Example Reuse</a:t>
            </a:r>
          </a:p>
        </p:txBody>
      </p:sp>
      <p:sp>
        <p:nvSpPr>
          <p:cNvPr id="30722" name="Rectangle 4">
            <a:extLst>
              <a:ext uri="{FF2B5EF4-FFF2-40B4-BE49-F238E27FC236}">
                <a16:creationId xmlns:a16="http://schemas.microsoft.com/office/drawing/2014/main" id="{892DA6FE-2D54-3748-885C-950F58569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295400"/>
            <a:ext cx="18288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i="1">
                <a:solidFill>
                  <a:srgbClr val="FFFF00"/>
                </a:solidFill>
              </a:rPr>
              <a:t>Person</a:t>
            </a: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2D7F87B2-DC69-C84F-857A-B17FF6B59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676400"/>
            <a:ext cx="1828800" cy="10668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name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age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30724" name="Rectangle 6">
            <a:extLst>
              <a:ext uri="{FF2B5EF4-FFF2-40B4-BE49-F238E27FC236}">
                <a16:creationId xmlns:a16="http://schemas.microsoft.com/office/drawing/2014/main" id="{D8248431-9E09-A041-ACBE-7C97C5679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1828800" cy="6858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eat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walk</a:t>
            </a:r>
          </a:p>
        </p:txBody>
      </p:sp>
      <p:sp>
        <p:nvSpPr>
          <p:cNvPr id="30725" name="Rectangle 8">
            <a:extLst>
              <a:ext uri="{FF2B5EF4-FFF2-40B4-BE49-F238E27FC236}">
                <a16:creationId xmlns:a16="http://schemas.microsoft.com/office/drawing/2014/main" id="{C258007C-437F-BE44-920B-DDA3D540E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5720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Teacher</a:t>
            </a:r>
          </a:p>
        </p:txBody>
      </p:sp>
      <p:sp>
        <p:nvSpPr>
          <p:cNvPr id="30726" name="Rectangle 9">
            <a:extLst>
              <a:ext uri="{FF2B5EF4-FFF2-40B4-BE49-F238E27FC236}">
                <a16:creationId xmlns:a16="http://schemas.microsoft.com/office/drawing/2014/main" id="{95BBAF9A-C704-9043-AF9B-38D23746C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9530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designation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salary</a:t>
            </a:r>
          </a:p>
        </p:txBody>
      </p:sp>
      <p:sp>
        <p:nvSpPr>
          <p:cNvPr id="30727" name="Rectangle 10">
            <a:extLst>
              <a:ext uri="{FF2B5EF4-FFF2-40B4-BE49-F238E27FC236}">
                <a16:creationId xmlns:a16="http://schemas.microsoft.com/office/drawing/2014/main" id="{B039551F-22C4-4145-A75C-819410382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7150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teach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takeExam</a:t>
            </a:r>
          </a:p>
        </p:txBody>
      </p:sp>
      <p:sp>
        <p:nvSpPr>
          <p:cNvPr id="30728" name="Line 11">
            <a:extLst>
              <a:ext uri="{FF2B5EF4-FFF2-40B4-BE49-F238E27FC236}">
                <a16:creationId xmlns:a16="http://schemas.microsoft.com/office/drawing/2014/main" id="{7E250819-4C3B-6147-A322-6DC0016291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429000"/>
            <a:ext cx="0" cy="1143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Rectangle 12">
            <a:extLst>
              <a:ext uri="{FF2B5EF4-FFF2-40B4-BE49-F238E27FC236}">
                <a16:creationId xmlns:a16="http://schemas.microsoft.com/office/drawing/2014/main" id="{BD500AFB-A46D-5D42-A517-16E6FD2D7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720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Student</a:t>
            </a:r>
          </a:p>
        </p:txBody>
      </p:sp>
      <p:sp>
        <p:nvSpPr>
          <p:cNvPr id="30730" name="Rectangle 13">
            <a:extLst>
              <a:ext uri="{FF2B5EF4-FFF2-40B4-BE49-F238E27FC236}">
                <a16:creationId xmlns:a16="http://schemas.microsoft.com/office/drawing/2014/main" id="{E275BA40-4897-E24F-98AD-8E81CB3B1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9530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program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studyYear</a:t>
            </a:r>
          </a:p>
        </p:txBody>
      </p:sp>
      <p:sp>
        <p:nvSpPr>
          <p:cNvPr id="30731" name="Rectangle 14">
            <a:extLst>
              <a:ext uri="{FF2B5EF4-FFF2-40B4-BE49-F238E27FC236}">
                <a16:creationId xmlns:a16="http://schemas.microsoft.com/office/drawing/2014/main" id="{B5FE9D9E-9C69-2D46-BAD2-401977A15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7150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study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heldExam</a:t>
            </a:r>
          </a:p>
        </p:txBody>
      </p:sp>
      <p:sp>
        <p:nvSpPr>
          <p:cNvPr id="30732" name="Rectangle 15">
            <a:extLst>
              <a:ext uri="{FF2B5EF4-FFF2-40B4-BE49-F238E27FC236}">
                <a16:creationId xmlns:a16="http://schemas.microsoft.com/office/drawing/2014/main" id="{2BFD9243-1E70-4142-8F00-4A18C5505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5720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Doctor</a:t>
            </a:r>
          </a:p>
        </p:txBody>
      </p:sp>
      <p:sp>
        <p:nvSpPr>
          <p:cNvPr id="30733" name="Rectangle 16">
            <a:extLst>
              <a:ext uri="{FF2B5EF4-FFF2-40B4-BE49-F238E27FC236}">
                <a16:creationId xmlns:a16="http://schemas.microsoft.com/office/drawing/2014/main" id="{D6C10674-6B6C-3B48-B132-D2ABFC1DF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9530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designation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salary</a:t>
            </a:r>
          </a:p>
        </p:txBody>
      </p:sp>
      <p:sp>
        <p:nvSpPr>
          <p:cNvPr id="30734" name="Rectangle 17">
            <a:extLst>
              <a:ext uri="{FF2B5EF4-FFF2-40B4-BE49-F238E27FC236}">
                <a16:creationId xmlns:a16="http://schemas.microsoft.com/office/drawing/2014/main" id="{E3FD1B62-4072-1C48-8B5C-A5765772E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7150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checkUp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prescribe</a:t>
            </a:r>
          </a:p>
        </p:txBody>
      </p:sp>
      <p:sp>
        <p:nvSpPr>
          <p:cNvPr id="30735" name="Line 18">
            <a:extLst>
              <a:ext uri="{FF2B5EF4-FFF2-40B4-BE49-F238E27FC236}">
                <a16:creationId xmlns:a16="http://schemas.microsoft.com/office/drawing/2014/main" id="{86844432-D971-C742-8C29-706C78F1DB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3429000"/>
            <a:ext cx="1371600" cy="1143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Line 21">
            <a:extLst>
              <a:ext uri="{FF2B5EF4-FFF2-40B4-BE49-F238E27FC236}">
                <a16:creationId xmlns:a16="http://schemas.microsoft.com/office/drawing/2014/main" id="{C9AA2441-B704-C344-8A6A-7B226A9B37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15000" y="5638800"/>
            <a:ext cx="5334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D5AE1A66-BC5F-8044-BCB2-81253E5CF35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Example Reuse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938C627A-5E8D-F148-98E4-3BDC61C2A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295400"/>
            <a:ext cx="18288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i="1">
                <a:solidFill>
                  <a:srgbClr val="FFFF00"/>
                </a:solidFill>
              </a:rPr>
              <a:t>Person</a:t>
            </a:r>
          </a:p>
        </p:txBody>
      </p:sp>
      <p:sp>
        <p:nvSpPr>
          <p:cNvPr id="31747" name="Rectangle 4">
            <a:extLst>
              <a:ext uri="{FF2B5EF4-FFF2-40B4-BE49-F238E27FC236}">
                <a16:creationId xmlns:a16="http://schemas.microsoft.com/office/drawing/2014/main" id="{BFAA96F1-C102-464E-B227-E51517BC3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676400"/>
            <a:ext cx="1828800" cy="10668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name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age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31748" name="Rectangle 5">
            <a:extLst>
              <a:ext uri="{FF2B5EF4-FFF2-40B4-BE49-F238E27FC236}">
                <a16:creationId xmlns:a16="http://schemas.microsoft.com/office/drawing/2014/main" id="{42CD15E7-3096-1E4D-8A2C-F350911BA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1828800" cy="6858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eat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walk</a:t>
            </a:r>
          </a:p>
        </p:txBody>
      </p:sp>
      <p:sp>
        <p:nvSpPr>
          <p:cNvPr id="31749" name="Rectangle 6">
            <a:extLst>
              <a:ext uri="{FF2B5EF4-FFF2-40B4-BE49-F238E27FC236}">
                <a16:creationId xmlns:a16="http://schemas.microsoft.com/office/drawing/2014/main" id="{14C493E2-8B3D-4D49-876C-330BAA0E6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5720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Teacher</a:t>
            </a:r>
          </a:p>
        </p:txBody>
      </p:sp>
      <p:sp>
        <p:nvSpPr>
          <p:cNvPr id="31750" name="Rectangle 7">
            <a:extLst>
              <a:ext uri="{FF2B5EF4-FFF2-40B4-BE49-F238E27FC236}">
                <a16:creationId xmlns:a16="http://schemas.microsoft.com/office/drawing/2014/main" id="{84BC57C9-AC9E-1747-A9D9-0D915AAAE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9530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designation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salary</a:t>
            </a:r>
          </a:p>
        </p:txBody>
      </p:sp>
      <p:sp>
        <p:nvSpPr>
          <p:cNvPr id="31751" name="Rectangle 8">
            <a:extLst>
              <a:ext uri="{FF2B5EF4-FFF2-40B4-BE49-F238E27FC236}">
                <a16:creationId xmlns:a16="http://schemas.microsoft.com/office/drawing/2014/main" id="{3A9A9609-DA5E-2F44-A486-DF834DEC1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7150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teach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takeExam</a:t>
            </a:r>
          </a:p>
        </p:txBody>
      </p:sp>
      <p:sp>
        <p:nvSpPr>
          <p:cNvPr id="31752" name="Line 9">
            <a:extLst>
              <a:ext uri="{FF2B5EF4-FFF2-40B4-BE49-F238E27FC236}">
                <a16:creationId xmlns:a16="http://schemas.microsoft.com/office/drawing/2014/main" id="{7AA82E4A-5981-0949-B90E-33C2045A1B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429000"/>
            <a:ext cx="0" cy="1143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Rectangle 10">
            <a:extLst>
              <a:ext uri="{FF2B5EF4-FFF2-40B4-BE49-F238E27FC236}">
                <a16:creationId xmlns:a16="http://schemas.microsoft.com/office/drawing/2014/main" id="{0B94965D-8213-4A48-BF7E-56E70F8C5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720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Student</a:t>
            </a:r>
          </a:p>
        </p:txBody>
      </p:sp>
      <p:sp>
        <p:nvSpPr>
          <p:cNvPr id="31754" name="Rectangle 11">
            <a:extLst>
              <a:ext uri="{FF2B5EF4-FFF2-40B4-BE49-F238E27FC236}">
                <a16:creationId xmlns:a16="http://schemas.microsoft.com/office/drawing/2014/main" id="{03950E6D-CE46-2F49-A00B-452A1E85B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9530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program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studyYear</a:t>
            </a:r>
          </a:p>
        </p:txBody>
      </p:sp>
      <p:sp>
        <p:nvSpPr>
          <p:cNvPr id="31755" name="Rectangle 12">
            <a:extLst>
              <a:ext uri="{FF2B5EF4-FFF2-40B4-BE49-F238E27FC236}">
                <a16:creationId xmlns:a16="http://schemas.microsoft.com/office/drawing/2014/main" id="{0F83A8A6-9E29-3348-A2F1-DC9D3994C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7150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study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heldExam</a:t>
            </a:r>
          </a:p>
        </p:txBody>
      </p:sp>
      <p:sp>
        <p:nvSpPr>
          <p:cNvPr id="31756" name="Rectangle 13">
            <a:extLst>
              <a:ext uri="{FF2B5EF4-FFF2-40B4-BE49-F238E27FC236}">
                <a16:creationId xmlns:a16="http://schemas.microsoft.com/office/drawing/2014/main" id="{25BA3387-6CCF-2346-BFF2-F357DD63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5720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Doctor</a:t>
            </a:r>
          </a:p>
        </p:txBody>
      </p:sp>
      <p:sp>
        <p:nvSpPr>
          <p:cNvPr id="31757" name="Rectangle 14">
            <a:extLst>
              <a:ext uri="{FF2B5EF4-FFF2-40B4-BE49-F238E27FC236}">
                <a16:creationId xmlns:a16="http://schemas.microsoft.com/office/drawing/2014/main" id="{39639B45-732F-9D45-BC2F-36BDEFD85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9530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designation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salary</a:t>
            </a:r>
          </a:p>
        </p:txBody>
      </p:sp>
      <p:sp>
        <p:nvSpPr>
          <p:cNvPr id="31758" name="Rectangle 15">
            <a:extLst>
              <a:ext uri="{FF2B5EF4-FFF2-40B4-BE49-F238E27FC236}">
                <a16:creationId xmlns:a16="http://schemas.microsoft.com/office/drawing/2014/main" id="{98F19744-9DD5-2249-8AA1-C4FCC898D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7150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checkUp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prescribe</a:t>
            </a:r>
          </a:p>
        </p:txBody>
      </p:sp>
      <p:sp>
        <p:nvSpPr>
          <p:cNvPr id="31759" name="Line 16">
            <a:extLst>
              <a:ext uri="{FF2B5EF4-FFF2-40B4-BE49-F238E27FC236}">
                <a16:creationId xmlns:a16="http://schemas.microsoft.com/office/drawing/2014/main" id="{FF4A83A5-4D52-5D4C-B377-EFD4C154F9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3429000"/>
            <a:ext cx="1371600" cy="1143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Line 17">
            <a:extLst>
              <a:ext uri="{FF2B5EF4-FFF2-40B4-BE49-F238E27FC236}">
                <a16:creationId xmlns:a16="http://schemas.microsoft.com/office/drawing/2014/main" id="{C74DD764-5826-EE47-A6FD-1146B38F1E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3429000"/>
            <a:ext cx="1295400" cy="1143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026">
            <a:extLst>
              <a:ext uri="{FF2B5EF4-FFF2-40B4-BE49-F238E27FC236}">
                <a16:creationId xmlns:a16="http://schemas.microsoft.com/office/drawing/2014/main" id="{9393807A-62A9-3F4F-B066-A30AA1906AA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Abstraction</a:t>
            </a:r>
          </a:p>
        </p:txBody>
      </p:sp>
      <p:sp>
        <p:nvSpPr>
          <p:cNvPr id="201731" name="Rectangle 1027">
            <a:extLst>
              <a:ext uri="{FF2B5EF4-FFF2-40B4-BE49-F238E27FC236}">
                <a16:creationId xmlns:a16="http://schemas.microsoft.com/office/drawing/2014/main" id="{2CF91EF2-B40D-0D46-9AF7-72E198AB9A50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2887663"/>
            <a:ext cx="8540750" cy="32115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Attributes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 dirty="0"/>
              <a:t>- Name					- Employee ID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 dirty="0"/>
              <a:t>- Student Roll No			- Designation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 dirty="0"/>
              <a:t>- Year of Study			- Salary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 dirty="0"/>
              <a:t>- CGPA					- Age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en-US" dirty="0"/>
          </a:p>
        </p:txBody>
      </p:sp>
      <p:sp>
        <p:nvSpPr>
          <p:cNvPr id="5123" name="Text Box 1029">
            <a:extLst>
              <a:ext uri="{FF2B5EF4-FFF2-40B4-BE49-F238E27FC236}">
                <a16:creationId xmlns:a16="http://schemas.microsoft.com/office/drawing/2014/main" id="{0CA3F6DB-9A55-0741-BE33-B19FD7377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229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dirty="0">
                <a:solidFill>
                  <a:srgbClr val="FFFFFF"/>
                </a:solidFill>
              </a:rPr>
              <a:t>Frank is a PhD student and teaches BS students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>
            <a:extLst>
              <a:ext uri="{FF2B5EF4-FFF2-40B4-BE49-F238E27FC236}">
                <a16:creationId xmlns:a16="http://schemas.microsoft.com/office/drawing/2014/main" id="{E80AE6D9-1FFE-2248-ABCE-D59AB51AA19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Abstraction</a:t>
            </a:r>
          </a:p>
        </p:txBody>
      </p:sp>
      <p:sp>
        <p:nvSpPr>
          <p:cNvPr id="6146" name="Text Box 1028">
            <a:extLst>
              <a:ext uri="{FF2B5EF4-FFF2-40B4-BE49-F238E27FC236}">
                <a16:creationId xmlns:a16="http://schemas.microsoft.com/office/drawing/2014/main" id="{D8ABABCC-F303-DF4F-8DD7-42FA85BED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229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dirty="0">
                <a:solidFill>
                  <a:srgbClr val="FFFFFF"/>
                </a:solidFill>
              </a:rPr>
              <a:t>Frank is a PhD student and teaches BS students</a:t>
            </a:r>
            <a:endParaRPr lang="en-US" altLang="en-US" sz="3200" dirty="0"/>
          </a:p>
        </p:txBody>
      </p:sp>
      <p:sp>
        <p:nvSpPr>
          <p:cNvPr id="202757" name="Rectangle 1029">
            <a:extLst>
              <a:ext uri="{FF2B5EF4-FFF2-40B4-BE49-F238E27FC236}">
                <a16:creationId xmlns:a16="http://schemas.microsoft.com/office/drawing/2014/main" id="{B1314FBB-7880-3845-AEE6-58127005FF2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1625" y="2887663"/>
            <a:ext cx="8540750" cy="32115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/>
              <a:t>behaviour</a:t>
            </a:r>
            <a:endParaRPr lang="en-US" altLang="en-US" dirty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 dirty="0"/>
              <a:t>- Study				- </a:t>
            </a:r>
            <a:r>
              <a:rPr lang="en-US" altLang="en-US" dirty="0" err="1"/>
              <a:t>DevelopExam</a:t>
            </a:r>
            <a:endParaRPr lang="en-US" altLang="en-US" dirty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 dirty="0"/>
              <a:t>- </a:t>
            </a:r>
            <a:r>
              <a:rPr lang="en-US" altLang="en-US" dirty="0" err="1"/>
              <a:t>GiveExam</a:t>
            </a:r>
            <a:r>
              <a:rPr lang="en-US" altLang="en-US" dirty="0"/>
              <a:t>			- </a:t>
            </a:r>
            <a:r>
              <a:rPr lang="en-US" altLang="en-US" dirty="0" err="1"/>
              <a:t>TakeExam</a:t>
            </a:r>
            <a:endParaRPr lang="en-US" altLang="en-US" dirty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 dirty="0"/>
              <a:t>- </a:t>
            </a:r>
            <a:r>
              <a:rPr lang="en-US" altLang="en-US" dirty="0" err="1"/>
              <a:t>PlaySports</a:t>
            </a:r>
            <a:r>
              <a:rPr lang="en-US" altLang="en-US" dirty="0"/>
              <a:t>			- Eat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 dirty="0"/>
              <a:t>- </a:t>
            </a:r>
            <a:r>
              <a:rPr lang="en-US" altLang="en-US" dirty="0" err="1"/>
              <a:t>DeliverLecture</a:t>
            </a:r>
            <a:r>
              <a:rPr lang="en-US" altLang="en-US" dirty="0"/>
              <a:t>		- Walk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050">
            <a:extLst>
              <a:ext uri="{FF2B5EF4-FFF2-40B4-BE49-F238E27FC236}">
                <a16:creationId xmlns:a16="http://schemas.microsoft.com/office/drawing/2014/main" id="{F5948F58-13FC-3C4F-A72E-2A6BCD9A815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Abstraction</a:t>
            </a:r>
          </a:p>
        </p:txBody>
      </p:sp>
      <p:sp>
        <p:nvSpPr>
          <p:cNvPr id="205827" name="Rectangle 2051">
            <a:extLst>
              <a:ext uri="{FF2B5EF4-FFF2-40B4-BE49-F238E27FC236}">
                <a16:creationId xmlns:a16="http://schemas.microsoft.com/office/drawing/2014/main" id="{3F2A0E76-2227-794C-BA92-881AB7D1145E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2887663"/>
            <a:ext cx="8540750" cy="32115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Attributes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>
                <a:solidFill>
                  <a:srgbClr val="FFFF00"/>
                </a:solidFill>
              </a:rPr>
              <a:t>- Name</a:t>
            </a:r>
            <a:r>
              <a:rPr lang="en-US" altLang="en-US"/>
              <a:t>					- Employee ID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>
                <a:solidFill>
                  <a:srgbClr val="FFFF00"/>
                </a:solidFill>
              </a:rPr>
              <a:t>- Student Roll No</a:t>
            </a:r>
            <a:r>
              <a:rPr lang="en-US" altLang="en-US"/>
              <a:t>			- Designation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>
                <a:solidFill>
                  <a:srgbClr val="FFFF00"/>
                </a:solidFill>
              </a:rPr>
              <a:t>- Year of Study</a:t>
            </a:r>
            <a:r>
              <a:rPr lang="en-US" altLang="en-US"/>
              <a:t>			- Salary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>
                <a:solidFill>
                  <a:srgbClr val="FFFF00"/>
                </a:solidFill>
              </a:rPr>
              <a:t>- CGPA</a:t>
            </a:r>
            <a:r>
              <a:rPr lang="en-US" altLang="en-US"/>
              <a:t>					- Age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en-US"/>
          </a:p>
        </p:txBody>
      </p:sp>
      <p:sp>
        <p:nvSpPr>
          <p:cNvPr id="7171" name="Text Box 2052">
            <a:extLst>
              <a:ext uri="{FF2B5EF4-FFF2-40B4-BE49-F238E27FC236}">
                <a16:creationId xmlns:a16="http://schemas.microsoft.com/office/drawing/2014/main" id="{2CAA14B1-8FB1-424E-97E3-7364C12C0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3200">
                <a:solidFill>
                  <a:srgbClr val="FFFFFF"/>
                </a:solidFill>
              </a:rPr>
              <a:t>Student’s Perspective</a:t>
            </a:r>
            <a:endParaRPr lang="en-US" alt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>
            <a:extLst>
              <a:ext uri="{FF2B5EF4-FFF2-40B4-BE49-F238E27FC236}">
                <a16:creationId xmlns:a16="http://schemas.microsoft.com/office/drawing/2014/main" id="{B77C8870-405F-D644-B347-97B53C0A2F8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Abstraction</a:t>
            </a:r>
          </a:p>
        </p:txBody>
      </p:sp>
      <p:sp>
        <p:nvSpPr>
          <p:cNvPr id="8194" name="Text Box 1027">
            <a:extLst>
              <a:ext uri="{FF2B5EF4-FFF2-40B4-BE49-F238E27FC236}">
                <a16:creationId xmlns:a16="http://schemas.microsoft.com/office/drawing/2014/main" id="{3852E254-544A-FF4A-B1E0-31142971C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3200">
                <a:solidFill>
                  <a:srgbClr val="FFFFFF"/>
                </a:solidFill>
              </a:rPr>
              <a:t>Student’s Perspective</a:t>
            </a:r>
            <a:endParaRPr lang="en-US" altLang="en-US" sz="3200"/>
          </a:p>
        </p:txBody>
      </p:sp>
      <p:sp>
        <p:nvSpPr>
          <p:cNvPr id="206852" name="Rectangle 1028">
            <a:extLst>
              <a:ext uri="{FF2B5EF4-FFF2-40B4-BE49-F238E27FC236}">
                <a16:creationId xmlns:a16="http://schemas.microsoft.com/office/drawing/2014/main" id="{95609F95-3D8F-B246-BFE8-75D50EABC68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1625" y="2887663"/>
            <a:ext cx="8540750" cy="32115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behaviour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>
                <a:solidFill>
                  <a:srgbClr val="FFFF00"/>
                </a:solidFill>
              </a:rPr>
              <a:t>- Study</a:t>
            </a:r>
            <a:r>
              <a:rPr lang="en-US" altLang="en-US"/>
              <a:t>				- DevelopExam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>
                <a:solidFill>
                  <a:srgbClr val="FFFF00"/>
                </a:solidFill>
              </a:rPr>
              <a:t>- GiveExam</a:t>
            </a:r>
            <a:r>
              <a:rPr lang="en-US" altLang="en-US"/>
              <a:t>			- TakeExam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>
                <a:solidFill>
                  <a:srgbClr val="FFFF00"/>
                </a:solidFill>
              </a:rPr>
              <a:t>- PlaySports</a:t>
            </a:r>
            <a:r>
              <a:rPr lang="en-US" altLang="en-US"/>
              <a:t>			- Eat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/>
              <a:t>- DeliverLecture		- Walk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1026">
            <a:extLst>
              <a:ext uri="{FF2B5EF4-FFF2-40B4-BE49-F238E27FC236}">
                <a16:creationId xmlns:a16="http://schemas.microsoft.com/office/drawing/2014/main" id="{91634D06-2CE1-2B4B-8B13-34A36F3DDE4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Abstraction</a:t>
            </a:r>
          </a:p>
        </p:txBody>
      </p:sp>
      <p:sp>
        <p:nvSpPr>
          <p:cNvPr id="207875" name="Rectangle 1027">
            <a:extLst>
              <a:ext uri="{FF2B5EF4-FFF2-40B4-BE49-F238E27FC236}">
                <a16:creationId xmlns:a16="http://schemas.microsoft.com/office/drawing/2014/main" id="{FD30544E-36EC-C944-81FC-386901BF8BF5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2887663"/>
            <a:ext cx="8540750" cy="32115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Attributes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>
                <a:solidFill>
                  <a:srgbClr val="FFFF00"/>
                </a:solidFill>
              </a:rPr>
              <a:t>- Name</a:t>
            </a:r>
            <a:r>
              <a:rPr lang="en-US" altLang="en-US"/>
              <a:t>					</a:t>
            </a:r>
            <a:r>
              <a:rPr lang="en-US" altLang="en-US">
                <a:solidFill>
                  <a:srgbClr val="FFFF00"/>
                </a:solidFill>
              </a:rPr>
              <a:t>- Employee ID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/>
              <a:t>- Student Roll No			</a:t>
            </a:r>
            <a:r>
              <a:rPr lang="en-US" altLang="en-US">
                <a:solidFill>
                  <a:srgbClr val="FFFF00"/>
                </a:solidFill>
              </a:rPr>
              <a:t>- Designation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/>
              <a:t>- Year of Study			</a:t>
            </a:r>
            <a:r>
              <a:rPr lang="en-US" altLang="en-US">
                <a:solidFill>
                  <a:srgbClr val="FFFF00"/>
                </a:solidFill>
              </a:rPr>
              <a:t>- Salary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/>
              <a:t>- CGPA					- Age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en-US"/>
          </a:p>
        </p:txBody>
      </p:sp>
      <p:sp>
        <p:nvSpPr>
          <p:cNvPr id="9219" name="Text Box 1028">
            <a:extLst>
              <a:ext uri="{FF2B5EF4-FFF2-40B4-BE49-F238E27FC236}">
                <a16:creationId xmlns:a16="http://schemas.microsoft.com/office/drawing/2014/main" id="{8991472B-EE6C-504D-B4F3-978881436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3200">
                <a:solidFill>
                  <a:srgbClr val="FFFFFF"/>
                </a:solidFill>
              </a:rPr>
              <a:t>Teacher’s Perspective</a:t>
            </a:r>
            <a:endParaRPr lang="en-US" alt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1026">
            <a:extLst>
              <a:ext uri="{FF2B5EF4-FFF2-40B4-BE49-F238E27FC236}">
                <a16:creationId xmlns:a16="http://schemas.microsoft.com/office/drawing/2014/main" id="{537AE4DD-AD4C-B04A-813E-CBE777741F0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Abstraction</a:t>
            </a:r>
          </a:p>
        </p:txBody>
      </p:sp>
      <p:sp>
        <p:nvSpPr>
          <p:cNvPr id="10242" name="Text Box 1027">
            <a:extLst>
              <a:ext uri="{FF2B5EF4-FFF2-40B4-BE49-F238E27FC236}">
                <a16:creationId xmlns:a16="http://schemas.microsoft.com/office/drawing/2014/main" id="{D9A95BCF-D70F-ED46-ADF3-D1CCF2DDF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3200">
                <a:solidFill>
                  <a:srgbClr val="FFFFFF"/>
                </a:solidFill>
              </a:rPr>
              <a:t>Teacher’s Perspective</a:t>
            </a:r>
            <a:endParaRPr lang="en-US" altLang="en-US" sz="3200"/>
          </a:p>
        </p:txBody>
      </p:sp>
      <p:sp>
        <p:nvSpPr>
          <p:cNvPr id="208900" name="Rectangle 1028">
            <a:extLst>
              <a:ext uri="{FF2B5EF4-FFF2-40B4-BE49-F238E27FC236}">
                <a16:creationId xmlns:a16="http://schemas.microsoft.com/office/drawing/2014/main" id="{8F9BB311-C513-834F-A6FF-7D6D4FC44E2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1625" y="2887663"/>
            <a:ext cx="8540750" cy="32115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behaviour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/>
              <a:t>- Study				</a:t>
            </a:r>
            <a:r>
              <a:rPr lang="en-US" altLang="en-US">
                <a:solidFill>
                  <a:srgbClr val="FFFF00"/>
                </a:solidFill>
              </a:rPr>
              <a:t>- DevelopExam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/>
              <a:t>- GiveExam			</a:t>
            </a:r>
            <a:r>
              <a:rPr lang="en-US" altLang="en-US">
                <a:solidFill>
                  <a:srgbClr val="FFFF00"/>
                </a:solidFill>
              </a:rPr>
              <a:t>- TakeExam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/>
              <a:t>- PlaySports			- Eat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>
                <a:solidFill>
                  <a:srgbClr val="FFFF00"/>
                </a:solidFill>
              </a:rPr>
              <a:t>- DeliverLecture</a:t>
            </a:r>
            <a:r>
              <a:rPr lang="en-US" altLang="en-US"/>
              <a:t>		- Walk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>
            <a:extLst>
              <a:ext uri="{FF2B5EF4-FFF2-40B4-BE49-F238E27FC236}">
                <a16:creationId xmlns:a16="http://schemas.microsoft.com/office/drawing/2014/main" id="{AC9A8D7D-922A-CE4A-A9B2-2E02209A2F3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Abstraction</a:t>
            </a:r>
          </a:p>
        </p:txBody>
      </p:sp>
      <p:sp>
        <p:nvSpPr>
          <p:cNvPr id="56323" name="Rectangle 1027">
            <a:extLst>
              <a:ext uri="{FF2B5EF4-FFF2-40B4-BE49-F238E27FC236}">
                <a16:creationId xmlns:a16="http://schemas.microsoft.com/office/drawing/2014/main" id="{39C0F31A-6FD3-1041-8FF8-A6612E32D22B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-76200" y="3048000"/>
            <a:ext cx="4648200" cy="31543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Ordinary Perspective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/>
              <a:t>A pet animal with</a:t>
            </a:r>
          </a:p>
          <a:p>
            <a:pPr lvl="1" eaLnBrk="1" hangingPunct="1">
              <a:defRPr/>
            </a:pPr>
            <a:r>
              <a:rPr lang="en-US" altLang="en-US"/>
              <a:t>Four Legs</a:t>
            </a:r>
          </a:p>
          <a:p>
            <a:pPr lvl="1" eaLnBrk="1" hangingPunct="1">
              <a:defRPr/>
            </a:pPr>
            <a:r>
              <a:rPr lang="en-US" altLang="en-US"/>
              <a:t>A Tail</a:t>
            </a:r>
          </a:p>
          <a:p>
            <a:pPr lvl="1" eaLnBrk="1" hangingPunct="1">
              <a:defRPr/>
            </a:pPr>
            <a:r>
              <a:rPr lang="en-US" altLang="en-US"/>
              <a:t>Two Ears</a:t>
            </a:r>
          </a:p>
          <a:p>
            <a:pPr lvl="1" eaLnBrk="1" hangingPunct="1">
              <a:defRPr/>
            </a:pPr>
            <a:r>
              <a:rPr lang="en-US" altLang="en-US"/>
              <a:t>Sharp Teeth</a:t>
            </a:r>
          </a:p>
        </p:txBody>
      </p:sp>
      <p:sp>
        <p:nvSpPr>
          <p:cNvPr id="56324" name="Rectangle 1028">
            <a:extLst>
              <a:ext uri="{FF2B5EF4-FFF2-40B4-BE49-F238E27FC236}">
                <a16:creationId xmlns:a16="http://schemas.microsoft.com/office/drawing/2014/main" id="{173E824D-505C-1F49-8709-AE7A2C23E7C6}"/>
              </a:ext>
            </a:extLst>
          </p:cNvPr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4572000" y="3048000"/>
            <a:ext cx="4648200" cy="3200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Surgeon’s Perspective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/>
              <a:t>A being with</a:t>
            </a:r>
          </a:p>
          <a:p>
            <a:pPr lvl="1" eaLnBrk="1" hangingPunct="1">
              <a:defRPr/>
            </a:pPr>
            <a:r>
              <a:rPr lang="en-US" altLang="en-US"/>
              <a:t>A Skeleton</a:t>
            </a:r>
          </a:p>
          <a:p>
            <a:pPr lvl="1" eaLnBrk="1" hangingPunct="1">
              <a:defRPr/>
            </a:pPr>
            <a:r>
              <a:rPr lang="en-US" altLang="en-US"/>
              <a:t>Heart</a:t>
            </a:r>
          </a:p>
          <a:p>
            <a:pPr lvl="1" eaLnBrk="1" hangingPunct="1">
              <a:defRPr/>
            </a:pPr>
            <a:r>
              <a:rPr lang="en-US" altLang="en-US"/>
              <a:t>Kidney</a:t>
            </a:r>
          </a:p>
          <a:p>
            <a:pPr lvl="1" eaLnBrk="1" hangingPunct="1">
              <a:defRPr/>
            </a:pPr>
            <a:r>
              <a:rPr lang="en-US" altLang="en-US"/>
              <a:t>Stomach</a:t>
            </a:r>
          </a:p>
        </p:txBody>
      </p:sp>
      <p:sp>
        <p:nvSpPr>
          <p:cNvPr id="56325" name="Text Box 1029">
            <a:extLst>
              <a:ext uri="{FF2B5EF4-FFF2-40B4-BE49-F238E27FC236}">
                <a16:creationId xmlns:a16="http://schemas.microsoft.com/office/drawing/2014/main" id="{E696EE0F-EB61-8547-AEB3-67290C33C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>
                <a:solidFill>
                  <a:srgbClr val="FFFFFF"/>
                </a:solidFill>
              </a:rPr>
              <a:t>A cat can be viewed with different perspectives</a:t>
            </a:r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autoUpdateAnimBg="0"/>
      <p:bldP spid="56324" grpId="0" build="p" autoUpdateAnimBg="0"/>
      <p:bldP spid="56325" grpId="0" autoUpdateAnimBg="0"/>
    </p:bldLst>
  </p:timing>
</p:sld>
</file>

<file path=ppt/theme/theme1.xml><?xml version="1.0" encoding="utf-8"?>
<a:theme xmlns:a="http://schemas.openxmlformats.org/drawingml/2006/main" name="1_Compas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9E5891EE44944B8E029A98C82F9391" ma:contentTypeVersion="4" ma:contentTypeDescription="Create a new document." ma:contentTypeScope="" ma:versionID="546576ca5480f1e52a5536028e9233bb">
  <xsd:schema xmlns:xsd="http://www.w3.org/2001/XMLSchema" xmlns:xs="http://www.w3.org/2001/XMLSchema" xmlns:p="http://schemas.microsoft.com/office/2006/metadata/properties" xmlns:ns2="c13e2b32-43fc-486e-91b9-c32d215ab2b9" xmlns:ns3="691686d4-0148-4f8d-8664-e2e48e5d4f8b" targetNamespace="http://schemas.microsoft.com/office/2006/metadata/properties" ma:root="true" ma:fieldsID="dba9c65732a4933d7414bb3d941c8f1c" ns2:_="" ns3:_="">
    <xsd:import namespace="c13e2b32-43fc-486e-91b9-c32d215ab2b9"/>
    <xsd:import namespace="691686d4-0148-4f8d-8664-e2e48e5d4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3e2b32-43fc-486e-91b9-c32d215ab2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1686d4-0148-4f8d-8664-e2e48e5d4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F42554-C67E-4318-879B-68D8C17380AB}"/>
</file>

<file path=customXml/itemProps2.xml><?xml version="1.0" encoding="utf-8"?>
<ds:datastoreItem xmlns:ds="http://schemas.openxmlformats.org/officeDocument/2006/customXml" ds:itemID="{BAAC195C-9FAD-4B74-8F7B-B5A2247E36EB}"/>
</file>

<file path=customXml/itemProps3.xml><?xml version="1.0" encoding="utf-8"?>
<ds:datastoreItem xmlns:ds="http://schemas.openxmlformats.org/officeDocument/2006/customXml" ds:itemID="{8267F317-059C-491C-BB0B-F439A3B56A4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3269</TotalTime>
  <Words>769</Words>
  <Application>Microsoft Macintosh PowerPoint</Application>
  <PresentationFormat>On-screen Show (4:3)</PresentationFormat>
  <Paragraphs>254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Tahoma</vt:lpstr>
      <vt:lpstr>Wingdings</vt:lpstr>
      <vt:lpstr>Times New Roman</vt:lpstr>
      <vt:lpstr>1_Compass</vt:lpstr>
      <vt:lpstr>Object-Oriented Programming (OOP)</vt:lpstr>
      <vt:lpstr>Abstraction</vt:lpstr>
      <vt:lpstr>Example – Abstraction</vt:lpstr>
      <vt:lpstr>Example – Abstraction</vt:lpstr>
      <vt:lpstr>Example – Abstraction</vt:lpstr>
      <vt:lpstr>Example – Abstraction</vt:lpstr>
      <vt:lpstr>Example – Abstraction</vt:lpstr>
      <vt:lpstr>Example – Abstraction</vt:lpstr>
      <vt:lpstr>Example – Abstraction</vt:lpstr>
      <vt:lpstr>Example – Abstraction</vt:lpstr>
      <vt:lpstr>Abstraction – Advantages</vt:lpstr>
      <vt:lpstr>Classes</vt:lpstr>
      <vt:lpstr>Example – Class</vt:lpstr>
      <vt:lpstr>Example – Class</vt:lpstr>
      <vt:lpstr>Graphical Representation of Classes</vt:lpstr>
      <vt:lpstr>Example – Graphical Representation of Classes</vt:lpstr>
      <vt:lpstr>Example – Graphical Representation of Classes</vt:lpstr>
      <vt:lpstr>Inheritance</vt:lpstr>
      <vt:lpstr>Inheritance in Classes</vt:lpstr>
      <vt:lpstr>Example – Inheritance</vt:lpstr>
      <vt:lpstr>Example – Inheritance</vt:lpstr>
      <vt:lpstr>Inheritance – “IS A” or “IS A KIND OF” Relationship</vt:lpstr>
      <vt:lpstr>Example – “IS A” Relationship</vt:lpstr>
      <vt:lpstr>Example – “IS A” Relationship</vt:lpstr>
      <vt:lpstr>Inheritance – Advantages</vt:lpstr>
      <vt:lpstr>Reuse with Inheritance</vt:lpstr>
      <vt:lpstr>Example Reuse</vt:lpstr>
      <vt:lpstr>Example Reuse</vt:lpstr>
      <vt:lpstr>Example Reuse</vt:lpstr>
    </vt:vector>
  </TitlesOfParts>
  <Company>VU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 Goes Here</dc:title>
  <dc:creator>Awais</dc:creator>
  <cp:lastModifiedBy>arajper arajper</cp:lastModifiedBy>
  <cp:revision>534</cp:revision>
  <dcterms:created xsi:type="dcterms:W3CDTF">2005-02-07T06:11:30Z</dcterms:created>
  <dcterms:modified xsi:type="dcterms:W3CDTF">2020-06-28T20:08:43Z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0x010100E69E5891EE44944B8E029A98C82F9391</vt:lpwstr>
  </property>
</Properties>
</file>