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compatMode="1" saveSubsetFonts="1" autoCompressPictures="0">
  <p:sldMasterIdLst>
    <p:sldMasterId id="2147483653" r:id="rId1"/>
  </p:sldMasterIdLst>
  <p:notesMasterIdLst>
    <p:notesMasterId r:id="rId28"/>
  </p:notesMasterIdLst>
  <p:sldIdLst>
    <p:sldId id="450" r:id="rId2"/>
    <p:sldId id="459" r:id="rId3"/>
    <p:sldId id="364" r:id="rId4"/>
    <p:sldId id="365" r:id="rId5"/>
    <p:sldId id="366" r:id="rId6"/>
    <p:sldId id="380" r:id="rId7"/>
    <p:sldId id="367" r:id="rId8"/>
    <p:sldId id="381" r:id="rId9"/>
    <p:sldId id="368" r:id="rId10"/>
    <p:sldId id="468" r:id="rId11"/>
    <p:sldId id="469" r:id="rId12"/>
    <p:sldId id="470" r:id="rId13"/>
    <p:sldId id="371" r:id="rId14"/>
    <p:sldId id="370" r:id="rId15"/>
    <p:sldId id="382" r:id="rId16"/>
    <p:sldId id="410" r:id="rId17"/>
    <p:sldId id="411" r:id="rId18"/>
    <p:sldId id="412" r:id="rId19"/>
    <p:sldId id="413" r:id="rId20"/>
    <p:sldId id="414" r:id="rId21"/>
    <p:sldId id="460" r:id="rId22"/>
    <p:sldId id="461" r:id="rId23"/>
    <p:sldId id="462" r:id="rId24"/>
    <p:sldId id="463" r:id="rId25"/>
    <p:sldId id="464" r:id="rId26"/>
    <p:sldId id="465" r:id="rId2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161" autoAdjust="0"/>
    <p:restoredTop sz="94663" autoAdjust="0"/>
  </p:normalViewPr>
  <p:slideViewPr>
    <p:cSldViewPr>
      <p:cViewPr varScale="1">
        <p:scale>
          <a:sx n="98" d="100"/>
          <a:sy n="98" d="100"/>
        </p:scale>
        <p:origin x="184" y="6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43" d="100"/>
          <a:sy n="43" d="100"/>
        </p:scale>
        <p:origin x="-1428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ustomXml" Target="../customXml/item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35" Type="http://schemas.openxmlformats.org/officeDocument/2006/relationships/customXml" Target="../customXml/item3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>
            <a:extLst>
              <a:ext uri="{FF2B5EF4-FFF2-40B4-BE49-F238E27FC236}">
                <a16:creationId xmlns:a16="http://schemas.microsoft.com/office/drawing/2014/main" id="{1918A0C1-84E4-8D4B-B17E-47A032F5F2C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8547" name="Rectangle 3">
            <a:extLst>
              <a:ext uri="{FF2B5EF4-FFF2-40B4-BE49-F238E27FC236}">
                <a16:creationId xmlns:a16="http://schemas.microsoft.com/office/drawing/2014/main" id="{E2E097E8-3DF4-BD4D-809B-78C5A9F2B4E3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DC424463-D4A7-5E41-9C08-AE4247D6865D}"/>
              </a:ext>
            </a:extLst>
          </p:cNvPr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8549" name="Rectangle 5">
            <a:extLst>
              <a:ext uri="{FF2B5EF4-FFF2-40B4-BE49-F238E27FC236}">
                <a16:creationId xmlns:a16="http://schemas.microsoft.com/office/drawing/2014/main" id="{2876D0D3-99DF-5241-8E1C-C16FABA1963F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108550" name="Rectangle 6">
            <a:extLst>
              <a:ext uri="{FF2B5EF4-FFF2-40B4-BE49-F238E27FC236}">
                <a16:creationId xmlns:a16="http://schemas.microsoft.com/office/drawing/2014/main" id="{4C7336BB-0E8A-1A42-B6BB-AFEC5440490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8551" name="Rectangle 7">
            <a:extLst>
              <a:ext uri="{FF2B5EF4-FFF2-40B4-BE49-F238E27FC236}">
                <a16:creationId xmlns:a16="http://schemas.microsoft.com/office/drawing/2014/main" id="{1159A552-1615-1645-8F79-4F83ED83807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23A0BE12-D130-4447-BB3F-8A19D592F41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BB51A27-F75F-CC4C-8FE0-F463560723E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D4397D3-93A1-0841-8AE6-BB49A0CE059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69FEA4F-E94E-7F4D-BF09-6B4916B2D53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5E1A99-9154-7849-85F5-0383E7B05EA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88504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B4CA5B5-45CC-4242-B9A7-303C39DAECD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E487304-FE63-6C48-A42C-1D6EA1B7640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B50E478-F43B-4349-A5B3-FC7BA7044C3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10DFF1-2057-E748-AD4F-8F213043A16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02947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7188" y="228600"/>
            <a:ext cx="2135187" cy="58705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625" y="228600"/>
            <a:ext cx="6253163" cy="58705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CDADC94-E45B-C442-A990-03E3D3C1BD5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2F85895-D1AD-0B4F-BDBC-96EBDC5BA4E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34C7C24-33DB-104E-99B2-2B8E63AFA71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2BAFBA-E72B-AE4B-8630-1DCC312F7D3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595260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1625" y="1600200"/>
            <a:ext cx="4194175" cy="44989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Online Image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600200"/>
            <a:ext cx="4194175" cy="4498975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5CB62113-C315-5440-81AF-0E051294405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A0145969-6F39-6F4B-963E-FA6CD41CF02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09585750-515C-BF4F-ABB3-ABCC562C5B5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03CC08-AA71-B941-843A-08CA375580C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73358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A5D7C87-B88C-DC4D-95B2-0E5FD418683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1751F48-33E8-F34C-9C58-2884CDFE7AA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7587EFD-18E6-8943-844F-D0440DAE844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3C0C87-7CFA-2249-8FDC-F9C432D3565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17168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922A439-9E8C-244F-A19C-392AFEEECCC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EF88353-7D6C-E143-B651-60F5D23F0EE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27AA246-427B-3D44-8950-0020593F3E3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4BA377-54E5-CC45-80E5-523B0582E12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77636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625" y="1600200"/>
            <a:ext cx="4194175" cy="44989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194175" cy="44989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FC82415B-2B8D-8B49-9B57-22444790DCE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5A294643-90AB-D241-85F2-49D916231B8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2E9AC5FB-DAAB-E94D-AD64-FAE21ABC926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D851CF-AB1C-814E-B46F-075800DDE79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67264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00E1F7A2-8FA8-0B46-9BF2-3499B4137F7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7A13C907-B699-6A44-948A-8EECB88F54C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E62DA5C8-65D0-A24E-8E15-CBBC501E35A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C595D1-612F-404D-A89A-8F315BD29CA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12186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A1500F6F-294C-D745-A674-EF1103BB988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F5641C5-2950-CE4D-86E4-7FCD17BB2B7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ABBE5F1-C793-EF4C-92C3-28EE79F2238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CAFF7C-23A4-9541-8437-45B51BEC08B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28958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94076052-A84B-1A42-B4B3-BC2F352F016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6F5E54DB-7197-D94D-A11C-A936FBE4CD1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266E0378-BACE-9041-85D3-A2E1C5F85AE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BE0641-6BD3-4A44-9297-6F938EAB52F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0772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F24AA81A-C8E0-3749-9F65-A8F512D95F7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C7083934-197F-2545-87E5-CCE6D671AC0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65DC08E8-34A4-D142-9DE9-4059487A9C6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8AD5F5-DD9A-9E45-90F4-DB1FFDC89CE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80515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E7F05A55-7DA6-AA41-A520-1E48714602D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B3671334-85E1-0747-B306-4610B2900FB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C1C6BC82-BC00-7E47-A3FE-52B9B73D6EB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881C02-9A9A-BC4F-ABF5-7EE66A5FFA7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179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586" name="Rectangle 2">
            <a:extLst>
              <a:ext uri="{FF2B5EF4-FFF2-40B4-BE49-F238E27FC236}">
                <a16:creationId xmlns:a16="http://schemas.microsoft.com/office/drawing/2014/main" id="{B8866FBE-5456-2F40-8555-6CDC35628F25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23587" name="Rectangle 3">
            <a:extLst>
              <a:ext uri="{FF2B5EF4-FFF2-40B4-BE49-F238E27FC236}">
                <a16:creationId xmlns:a16="http://schemas.microsoft.com/office/drawing/2014/main" id="{A1FC4681-BA13-4D4D-A4C7-1CCA6A4C727A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23588" name="Rectangle 4">
            <a:extLst>
              <a:ext uri="{FF2B5EF4-FFF2-40B4-BE49-F238E27FC236}">
                <a16:creationId xmlns:a16="http://schemas.microsoft.com/office/drawing/2014/main" id="{59EEBC56-0AF7-9C46-8F27-E08123FB4FA6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23589" name="Rectangle 5">
            <a:extLst>
              <a:ext uri="{FF2B5EF4-FFF2-40B4-BE49-F238E27FC236}">
                <a16:creationId xmlns:a16="http://schemas.microsoft.com/office/drawing/2014/main" id="{7DFD028D-B66E-1C40-A288-3320BD0CB3E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 smtClean="0"/>
            </a:lvl1pPr>
          </a:lstStyle>
          <a:p>
            <a:pPr>
              <a:defRPr/>
            </a:pPr>
            <a:fld id="{07E69DCC-1C84-984E-A855-69A0AE834E2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323590" name="Rectangle 6">
            <a:extLst>
              <a:ext uri="{FF2B5EF4-FFF2-40B4-BE49-F238E27FC236}">
                <a16:creationId xmlns:a16="http://schemas.microsoft.com/office/drawing/2014/main" id="{2BEF600B-CCF3-CC49-89AB-60D9AE3F6D69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  <p:sldLayoutId id="2147483665" r:id="rId1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35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35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235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235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235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235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35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35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235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235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3590" grpId="0" build="p" autoUpdateAnimBg="0">
        <p:tmplLst>
          <p:tmpl lvl="1">
            <p:tnLst>
              <p:par>
                <p:cTn presetID="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359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359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359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359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359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359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359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359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359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359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359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359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359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359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359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panose="020B0604020202020204" pitchFamily="34" charset="0"/>
        <a:buChar char="►"/>
        <a:defRPr sz="32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Char char="§"/>
        <a:defRPr sz="28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panose="020B0604020202020204" pitchFamily="34" charset="0"/>
        <a:buChar char="►"/>
        <a:defRPr sz="24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Char char="§"/>
        <a:defRPr sz="20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panose="020B0604020202020204" pitchFamily="34" charset="0"/>
        <a:buChar char="►"/>
        <a:defRPr sz="20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Rectangle 2">
            <a:extLst>
              <a:ext uri="{FF2B5EF4-FFF2-40B4-BE49-F238E27FC236}">
                <a16:creationId xmlns:a16="http://schemas.microsoft.com/office/drawing/2014/main" id="{B4FB2F4F-6CDF-4147-8B69-80D563062885}"/>
              </a:ext>
            </a:extLst>
          </p:cNvPr>
          <p:cNvSpPr>
            <a:spLocks noGrp="1" noRot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 anchor="ctr"/>
          <a:lstStyle/>
          <a:p>
            <a:pPr eaLnBrk="1" hangingPunct="1">
              <a:defRPr/>
            </a:pPr>
            <a:r>
              <a:rPr lang="en-US" altLang="en-US" sz="4400" dirty="0"/>
              <a:t>Object-Oriented Programming (</a:t>
            </a:r>
            <a:r>
              <a:rPr lang="en-US" altLang="en-US" sz="4400"/>
              <a:t>OOP)</a:t>
            </a:r>
            <a:endParaRPr lang="en-US" altLang="en-US" sz="4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2" name="Rectangle 2">
            <a:extLst>
              <a:ext uri="{FF2B5EF4-FFF2-40B4-BE49-F238E27FC236}">
                <a16:creationId xmlns:a16="http://schemas.microsoft.com/office/drawing/2014/main" id="{E05D9B8D-A646-8A42-BBE3-F78508A52787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/>
              <a:t>Sub-typing (Extension)</a:t>
            </a:r>
          </a:p>
        </p:txBody>
      </p:sp>
      <p:sp>
        <p:nvSpPr>
          <p:cNvPr id="250883" name="Rectangle 3">
            <a:extLst>
              <a:ext uri="{FF2B5EF4-FFF2-40B4-BE49-F238E27FC236}">
                <a16:creationId xmlns:a16="http://schemas.microsoft.com/office/drawing/2014/main" id="{EFF50FB7-ED1A-3242-931A-C8F66DD0D97F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/>
              <a:t>Sub-typing means that derived class is behaviourally compatible with the base class</a:t>
            </a:r>
          </a:p>
          <a:p>
            <a:pPr eaLnBrk="1" hangingPunct="1">
              <a:defRPr/>
            </a:pPr>
            <a:endParaRPr lang="en-US" altLang="en-US"/>
          </a:p>
          <a:p>
            <a:pPr eaLnBrk="1" hangingPunct="1">
              <a:defRPr/>
            </a:pPr>
            <a:r>
              <a:rPr lang="en-US" altLang="en-US"/>
              <a:t>Behaviourally compatible means that base class can be replaced by the derived class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Rectangle 2">
            <a:extLst>
              <a:ext uri="{FF2B5EF4-FFF2-40B4-BE49-F238E27FC236}">
                <a16:creationId xmlns:a16="http://schemas.microsoft.com/office/drawing/2014/main" id="{2A3251A5-456E-244E-9BC3-5DA09E6E2024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457200" y="274638"/>
            <a:ext cx="4267200" cy="6354762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/>
              <a:t>Example –</a:t>
            </a:r>
            <a:br>
              <a:rPr lang="en-US" altLang="en-US"/>
            </a:br>
            <a:r>
              <a:rPr lang="en-US" altLang="en-US"/>
              <a:t>Sub-typing (Extension)</a:t>
            </a:r>
          </a:p>
        </p:txBody>
      </p:sp>
      <p:sp>
        <p:nvSpPr>
          <p:cNvPr id="13314" name="Line 3">
            <a:extLst>
              <a:ext uri="{FF2B5EF4-FFF2-40B4-BE49-F238E27FC236}">
                <a16:creationId xmlns:a16="http://schemas.microsoft.com/office/drawing/2014/main" id="{A6AE10CA-DFC9-434A-B0E3-CF7BDC78F85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934200" y="2971800"/>
            <a:ext cx="0" cy="121920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15" name="Rectangle 4">
            <a:extLst>
              <a:ext uri="{FF2B5EF4-FFF2-40B4-BE49-F238E27FC236}">
                <a16:creationId xmlns:a16="http://schemas.microsoft.com/office/drawing/2014/main" id="{6D3721FB-A6AB-6243-84E7-319C94DD1C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304800"/>
            <a:ext cx="1828800" cy="457200"/>
          </a:xfrm>
          <a:prstGeom prst="rect">
            <a:avLst/>
          </a:prstGeom>
          <a:noFill/>
          <a:ln w="25400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3200" i="1">
                <a:solidFill>
                  <a:srgbClr val="FFFF00"/>
                </a:solidFill>
              </a:rPr>
              <a:t>Person</a:t>
            </a:r>
          </a:p>
        </p:txBody>
      </p:sp>
      <p:sp>
        <p:nvSpPr>
          <p:cNvPr id="13316" name="Rectangle 5">
            <a:extLst>
              <a:ext uri="{FF2B5EF4-FFF2-40B4-BE49-F238E27FC236}">
                <a16:creationId xmlns:a16="http://schemas.microsoft.com/office/drawing/2014/main" id="{70B6D048-CF76-9642-A3B9-134E8B94F3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762000"/>
            <a:ext cx="1828800" cy="1295400"/>
          </a:xfrm>
          <a:prstGeom prst="rect">
            <a:avLst/>
          </a:prstGeom>
          <a:noFill/>
          <a:ln w="25400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800">
                <a:solidFill>
                  <a:srgbClr val="FFFFFF"/>
                </a:solidFill>
              </a:rPr>
              <a:t>name</a:t>
            </a:r>
          </a:p>
          <a:p>
            <a:pPr eaLnBrk="1" hangingPunct="1"/>
            <a:r>
              <a:rPr lang="en-US" altLang="en-US" sz="2800">
                <a:solidFill>
                  <a:srgbClr val="FFFFFF"/>
                </a:solidFill>
              </a:rPr>
              <a:t>age</a:t>
            </a:r>
          </a:p>
          <a:p>
            <a:pPr eaLnBrk="1" hangingPunct="1"/>
            <a:r>
              <a:rPr lang="en-US" altLang="en-US" sz="2800">
                <a:solidFill>
                  <a:srgbClr val="FFFFFF"/>
                </a:solidFill>
              </a:rPr>
              <a:t>gender</a:t>
            </a:r>
          </a:p>
        </p:txBody>
      </p:sp>
      <p:sp>
        <p:nvSpPr>
          <p:cNvPr id="13317" name="Rectangle 6">
            <a:extLst>
              <a:ext uri="{FF2B5EF4-FFF2-40B4-BE49-F238E27FC236}">
                <a16:creationId xmlns:a16="http://schemas.microsoft.com/office/drawing/2014/main" id="{B200BF68-C1DA-A542-8B72-CA381218D6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2057400"/>
            <a:ext cx="1828800" cy="914400"/>
          </a:xfrm>
          <a:prstGeom prst="rect">
            <a:avLst/>
          </a:prstGeom>
          <a:noFill/>
          <a:ln w="25400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800">
                <a:solidFill>
                  <a:srgbClr val="FFFFFF"/>
                </a:solidFill>
              </a:rPr>
              <a:t>eats</a:t>
            </a:r>
          </a:p>
          <a:p>
            <a:pPr eaLnBrk="1" hangingPunct="1"/>
            <a:r>
              <a:rPr lang="en-US" altLang="en-US" sz="2800">
                <a:solidFill>
                  <a:srgbClr val="FFFFFF"/>
                </a:solidFill>
              </a:rPr>
              <a:t>walks</a:t>
            </a:r>
          </a:p>
        </p:txBody>
      </p:sp>
      <p:sp>
        <p:nvSpPr>
          <p:cNvPr id="13318" name="Rectangle 7">
            <a:extLst>
              <a:ext uri="{FF2B5EF4-FFF2-40B4-BE49-F238E27FC236}">
                <a16:creationId xmlns:a16="http://schemas.microsoft.com/office/drawing/2014/main" id="{183B3293-2A13-5645-B1B2-516EB661D8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4191000"/>
            <a:ext cx="2286000" cy="457200"/>
          </a:xfrm>
          <a:prstGeom prst="rect">
            <a:avLst/>
          </a:prstGeom>
          <a:noFill/>
          <a:ln w="25400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3200">
                <a:solidFill>
                  <a:srgbClr val="FFFF00"/>
                </a:solidFill>
              </a:rPr>
              <a:t>Student</a:t>
            </a:r>
          </a:p>
        </p:txBody>
      </p:sp>
      <p:sp>
        <p:nvSpPr>
          <p:cNvPr id="13319" name="Rectangle 8">
            <a:extLst>
              <a:ext uri="{FF2B5EF4-FFF2-40B4-BE49-F238E27FC236}">
                <a16:creationId xmlns:a16="http://schemas.microsoft.com/office/drawing/2014/main" id="{FE677217-D372-B643-B4D4-CC8B09E765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4648200"/>
            <a:ext cx="2286000" cy="914400"/>
          </a:xfrm>
          <a:prstGeom prst="rect">
            <a:avLst/>
          </a:prstGeom>
          <a:noFill/>
          <a:ln w="25400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800">
                <a:solidFill>
                  <a:srgbClr val="FFFFFF"/>
                </a:solidFill>
              </a:rPr>
              <a:t>program</a:t>
            </a:r>
          </a:p>
          <a:p>
            <a:pPr eaLnBrk="1" hangingPunct="1"/>
            <a:r>
              <a:rPr lang="en-US" altLang="en-US" sz="2800">
                <a:solidFill>
                  <a:srgbClr val="FFFFFF"/>
                </a:solidFill>
              </a:rPr>
              <a:t>studyYear</a:t>
            </a:r>
          </a:p>
        </p:txBody>
      </p:sp>
      <p:sp>
        <p:nvSpPr>
          <p:cNvPr id="13320" name="Rectangle 9">
            <a:extLst>
              <a:ext uri="{FF2B5EF4-FFF2-40B4-BE49-F238E27FC236}">
                <a16:creationId xmlns:a16="http://schemas.microsoft.com/office/drawing/2014/main" id="{48C9E90C-D913-8A40-B6F6-28977447A9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5562600"/>
            <a:ext cx="2286000" cy="990600"/>
          </a:xfrm>
          <a:prstGeom prst="rect">
            <a:avLst/>
          </a:prstGeom>
          <a:noFill/>
          <a:ln w="25400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800">
                <a:solidFill>
                  <a:srgbClr val="FFFFFF"/>
                </a:solidFill>
              </a:rPr>
              <a:t>study</a:t>
            </a:r>
          </a:p>
          <a:p>
            <a:pPr eaLnBrk="1" hangingPunct="1"/>
            <a:r>
              <a:rPr lang="en-US" altLang="en-US" sz="2800">
                <a:solidFill>
                  <a:srgbClr val="FFFFFF"/>
                </a:solidFill>
              </a:rPr>
              <a:t>takeExam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>
            <a:extLst>
              <a:ext uri="{FF2B5EF4-FFF2-40B4-BE49-F238E27FC236}">
                <a16:creationId xmlns:a16="http://schemas.microsoft.com/office/drawing/2014/main" id="{F8F46E1E-A02F-7B46-8623-0C9A9C61D8AD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457200" y="274638"/>
            <a:ext cx="3657600" cy="6278562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/>
              <a:t>Example – Sub-typing (Extension)</a:t>
            </a:r>
          </a:p>
        </p:txBody>
      </p:sp>
      <p:sp>
        <p:nvSpPr>
          <p:cNvPr id="14338" name="Rectangle 3">
            <a:extLst>
              <a:ext uri="{FF2B5EF4-FFF2-40B4-BE49-F238E27FC236}">
                <a16:creationId xmlns:a16="http://schemas.microsoft.com/office/drawing/2014/main" id="{F4964088-081A-E549-8967-8CCC8619F4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685800"/>
            <a:ext cx="1524000" cy="457200"/>
          </a:xfrm>
          <a:prstGeom prst="rect">
            <a:avLst/>
          </a:prstGeom>
          <a:noFill/>
          <a:ln w="25400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3200" i="1">
                <a:solidFill>
                  <a:srgbClr val="FFFF00"/>
                </a:solidFill>
              </a:rPr>
              <a:t>Shape</a:t>
            </a:r>
          </a:p>
        </p:txBody>
      </p:sp>
      <p:sp>
        <p:nvSpPr>
          <p:cNvPr id="14339" name="Rectangle 4">
            <a:extLst>
              <a:ext uri="{FF2B5EF4-FFF2-40B4-BE49-F238E27FC236}">
                <a16:creationId xmlns:a16="http://schemas.microsoft.com/office/drawing/2014/main" id="{7AE8DC9B-EBB8-0140-8160-5588F192BD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1143000"/>
            <a:ext cx="1524000" cy="914400"/>
          </a:xfrm>
          <a:prstGeom prst="rect">
            <a:avLst/>
          </a:prstGeom>
          <a:noFill/>
          <a:ln w="25400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800">
                <a:solidFill>
                  <a:srgbClr val="FFFFFF"/>
                </a:solidFill>
              </a:rPr>
              <a:t>color</a:t>
            </a:r>
          </a:p>
          <a:p>
            <a:pPr eaLnBrk="1" hangingPunct="1"/>
            <a:r>
              <a:rPr lang="en-US" altLang="en-US" sz="2800">
                <a:solidFill>
                  <a:srgbClr val="FFFFFF"/>
                </a:solidFill>
              </a:rPr>
              <a:t>vertices</a:t>
            </a:r>
          </a:p>
        </p:txBody>
      </p:sp>
      <p:sp>
        <p:nvSpPr>
          <p:cNvPr id="14340" name="Rectangle 5">
            <a:extLst>
              <a:ext uri="{FF2B5EF4-FFF2-40B4-BE49-F238E27FC236}">
                <a16:creationId xmlns:a16="http://schemas.microsoft.com/office/drawing/2014/main" id="{DE170EA1-85E9-544B-B973-AA9A9B7338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2057400"/>
            <a:ext cx="1524000" cy="914400"/>
          </a:xfrm>
          <a:prstGeom prst="rect">
            <a:avLst/>
          </a:prstGeom>
          <a:noFill/>
          <a:ln w="25400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800">
                <a:solidFill>
                  <a:srgbClr val="FFFFFF"/>
                </a:solidFill>
              </a:rPr>
              <a:t>setColor</a:t>
            </a:r>
          </a:p>
          <a:p>
            <a:pPr eaLnBrk="1" hangingPunct="1"/>
            <a:r>
              <a:rPr lang="en-US" altLang="en-US" sz="2800">
                <a:solidFill>
                  <a:srgbClr val="FFFFFF"/>
                </a:solidFill>
              </a:rPr>
              <a:t>move</a:t>
            </a:r>
          </a:p>
        </p:txBody>
      </p:sp>
      <p:sp>
        <p:nvSpPr>
          <p:cNvPr id="14341" name="Rectangle 6">
            <a:extLst>
              <a:ext uri="{FF2B5EF4-FFF2-40B4-BE49-F238E27FC236}">
                <a16:creationId xmlns:a16="http://schemas.microsoft.com/office/drawing/2014/main" id="{376DA14A-2B13-7C4F-98DC-4D79D52613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4267200"/>
            <a:ext cx="2286000" cy="457200"/>
          </a:xfrm>
          <a:prstGeom prst="rect">
            <a:avLst/>
          </a:prstGeom>
          <a:noFill/>
          <a:ln w="25400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3200">
                <a:solidFill>
                  <a:srgbClr val="FFFF00"/>
                </a:solidFill>
              </a:rPr>
              <a:t>Circle</a:t>
            </a:r>
          </a:p>
        </p:txBody>
      </p:sp>
      <p:sp>
        <p:nvSpPr>
          <p:cNvPr id="14342" name="Rectangle 7">
            <a:extLst>
              <a:ext uri="{FF2B5EF4-FFF2-40B4-BE49-F238E27FC236}">
                <a16:creationId xmlns:a16="http://schemas.microsoft.com/office/drawing/2014/main" id="{5868DC55-D7E6-A44F-B3E6-3DF7D2BA81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4724400"/>
            <a:ext cx="2286000" cy="457200"/>
          </a:xfrm>
          <a:prstGeom prst="rect">
            <a:avLst/>
          </a:prstGeom>
          <a:noFill/>
          <a:ln w="25400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800">
                <a:solidFill>
                  <a:srgbClr val="FFFFFF"/>
                </a:solidFill>
              </a:rPr>
              <a:t>radius</a:t>
            </a:r>
          </a:p>
        </p:txBody>
      </p:sp>
      <p:sp>
        <p:nvSpPr>
          <p:cNvPr id="14343" name="Rectangle 8">
            <a:extLst>
              <a:ext uri="{FF2B5EF4-FFF2-40B4-BE49-F238E27FC236}">
                <a16:creationId xmlns:a16="http://schemas.microsoft.com/office/drawing/2014/main" id="{F5D7BA9F-6AA9-D94A-9CEB-85335BC4B4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5181600"/>
            <a:ext cx="2286000" cy="914400"/>
          </a:xfrm>
          <a:prstGeom prst="rect">
            <a:avLst/>
          </a:prstGeom>
          <a:noFill/>
          <a:ln w="25400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800">
                <a:solidFill>
                  <a:srgbClr val="FFFFFF"/>
                </a:solidFill>
              </a:rPr>
              <a:t>computeCF</a:t>
            </a:r>
          </a:p>
          <a:p>
            <a:pPr eaLnBrk="1" hangingPunct="1"/>
            <a:r>
              <a:rPr lang="en-US" altLang="en-US" sz="2800">
                <a:solidFill>
                  <a:srgbClr val="FFFFFF"/>
                </a:solidFill>
              </a:rPr>
              <a:t>computeArea</a:t>
            </a:r>
          </a:p>
        </p:txBody>
      </p:sp>
      <p:sp>
        <p:nvSpPr>
          <p:cNvPr id="14344" name="Line 9">
            <a:extLst>
              <a:ext uri="{FF2B5EF4-FFF2-40B4-BE49-F238E27FC236}">
                <a16:creationId xmlns:a16="http://schemas.microsoft.com/office/drawing/2014/main" id="{56BD2B33-752F-104D-858A-B50AFBFA15E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934200" y="2971800"/>
            <a:ext cx="0" cy="129540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>
            <a:extLst>
              <a:ext uri="{FF2B5EF4-FFF2-40B4-BE49-F238E27FC236}">
                <a16:creationId xmlns:a16="http://schemas.microsoft.com/office/drawing/2014/main" id="{8EC6706B-7054-8845-960F-09C9BE3D5F45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/>
              <a:t>Specialization (Restriction)</a:t>
            </a:r>
          </a:p>
        </p:txBody>
      </p:sp>
      <p:sp>
        <p:nvSpPr>
          <p:cNvPr id="136195" name="Rectangle 3">
            <a:extLst>
              <a:ext uri="{FF2B5EF4-FFF2-40B4-BE49-F238E27FC236}">
                <a16:creationId xmlns:a16="http://schemas.microsoft.com/office/drawing/2014/main" id="{C5DF6E62-2065-6644-B925-FDDD597338DC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/>
              <a:t>Specialization means that derived class is behaviourally incompatible with the base class</a:t>
            </a:r>
          </a:p>
          <a:p>
            <a:pPr eaLnBrk="1" hangingPunct="1">
              <a:defRPr/>
            </a:pPr>
            <a:endParaRPr lang="en-US" altLang="en-US"/>
          </a:p>
          <a:p>
            <a:pPr eaLnBrk="1" hangingPunct="1">
              <a:defRPr/>
            </a:pPr>
            <a:r>
              <a:rPr lang="en-US" altLang="en-US"/>
              <a:t>Behaviourally incompatible means that base class can’t always be replaced by the derived class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>
            <a:extLst>
              <a:ext uri="{FF2B5EF4-FFF2-40B4-BE49-F238E27FC236}">
                <a16:creationId xmlns:a16="http://schemas.microsoft.com/office/drawing/2014/main" id="{FF1565F7-6C88-FA45-9143-E7F4B531D1C8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457200" y="274638"/>
            <a:ext cx="8382000" cy="792162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/>
              <a:t>Example – Specialization (Restriction)</a:t>
            </a:r>
          </a:p>
        </p:txBody>
      </p:sp>
      <p:sp>
        <p:nvSpPr>
          <p:cNvPr id="16386" name="Rectangle 4">
            <a:extLst>
              <a:ext uri="{FF2B5EF4-FFF2-40B4-BE49-F238E27FC236}">
                <a16:creationId xmlns:a16="http://schemas.microsoft.com/office/drawing/2014/main" id="{84023FE8-482B-1640-BED1-89A288ADC9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1600200"/>
            <a:ext cx="2286000" cy="381000"/>
          </a:xfrm>
          <a:prstGeom prst="rect">
            <a:avLst/>
          </a:prstGeom>
          <a:noFill/>
          <a:ln w="25400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800" i="1">
                <a:solidFill>
                  <a:srgbClr val="FFFF00"/>
                </a:solidFill>
              </a:rPr>
              <a:t>Person</a:t>
            </a:r>
          </a:p>
        </p:txBody>
      </p:sp>
      <p:sp>
        <p:nvSpPr>
          <p:cNvPr id="16387" name="Rectangle 5">
            <a:extLst>
              <a:ext uri="{FF2B5EF4-FFF2-40B4-BE49-F238E27FC236}">
                <a16:creationId xmlns:a16="http://schemas.microsoft.com/office/drawing/2014/main" id="{FC6DA892-C001-EC41-8DF0-0B2DE24E52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1981200"/>
            <a:ext cx="2286000" cy="838200"/>
          </a:xfrm>
          <a:prstGeom prst="rect">
            <a:avLst/>
          </a:prstGeom>
          <a:noFill/>
          <a:ln w="25400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>
                <a:solidFill>
                  <a:srgbClr val="FFFFFF"/>
                </a:solidFill>
              </a:rPr>
              <a:t>age : [0..100]</a:t>
            </a:r>
          </a:p>
          <a:p>
            <a:pPr eaLnBrk="1" hangingPunct="1"/>
            <a:r>
              <a:rPr lang="en-US" altLang="en-US" sz="2400">
                <a:solidFill>
                  <a:srgbClr val="FFFFFF"/>
                </a:solidFill>
              </a:rPr>
              <a:t>…</a:t>
            </a:r>
          </a:p>
        </p:txBody>
      </p:sp>
      <p:sp>
        <p:nvSpPr>
          <p:cNvPr id="16388" name="Rectangle 7">
            <a:extLst>
              <a:ext uri="{FF2B5EF4-FFF2-40B4-BE49-F238E27FC236}">
                <a16:creationId xmlns:a16="http://schemas.microsoft.com/office/drawing/2014/main" id="{715FEC93-2D5D-D248-8D5B-8145F180A0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4572000"/>
            <a:ext cx="2438400" cy="381000"/>
          </a:xfrm>
          <a:prstGeom prst="rect">
            <a:avLst/>
          </a:prstGeom>
          <a:noFill/>
          <a:ln w="25400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800">
                <a:solidFill>
                  <a:srgbClr val="FFFF00"/>
                </a:solidFill>
              </a:rPr>
              <a:t>Adult</a:t>
            </a:r>
          </a:p>
        </p:txBody>
      </p:sp>
      <p:sp>
        <p:nvSpPr>
          <p:cNvPr id="16389" name="Rectangle 8">
            <a:extLst>
              <a:ext uri="{FF2B5EF4-FFF2-40B4-BE49-F238E27FC236}">
                <a16:creationId xmlns:a16="http://schemas.microsoft.com/office/drawing/2014/main" id="{6EDDEBF1-2246-6D44-8DA0-7BFE019AE5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4953000"/>
            <a:ext cx="2438400" cy="762000"/>
          </a:xfrm>
          <a:prstGeom prst="rect">
            <a:avLst/>
          </a:prstGeom>
          <a:noFill/>
          <a:ln w="25400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>
                <a:solidFill>
                  <a:srgbClr val="FFFFFF"/>
                </a:solidFill>
              </a:rPr>
              <a:t>age : [18..100]</a:t>
            </a:r>
          </a:p>
          <a:p>
            <a:pPr eaLnBrk="1" hangingPunct="1"/>
            <a:r>
              <a:rPr lang="en-US" altLang="en-US" sz="2400">
                <a:solidFill>
                  <a:srgbClr val="FFFFFF"/>
                </a:solidFill>
              </a:rPr>
              <a:t>…</a:t>
            </a:r>
          </a:p>
        </p:txBody>
      </p:sp>
      <p:sp>
        <p:nvSpPr>
          <p:cNvPr id="16390" name="Line 10">
            <a:extLst>
              <a:ext uri="{FF2B5EF4-FFF2-40B4-BE49-F238E27FC236}">
                <a16:creationId xmlns:a16="http://schemas.microsoft.com/office/drawing/2014/main" id="{01B332C2-1EDA-4243-9D87-ACD04657EDB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667000" y="3581400"/>
            <a:ext cx="0" cy="99060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1" name="Rectangle 11">
            <a:extLst>
              <a:ext uri="{FF2B5EF4-FFF2-40B4-BE49-F238E27FC236}">
                <a16:creationId xmlns:a16="http://schemas.microsoft.com/office/drawing/2014/main" id="{B61E4B20-FD58-AD47-92D5-BA78CFC3BA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2819400"/>
            <a:ext cx="2286000" cy="762000"/>
          </a:xfrm>
          <a:prstGeom prst="rect">
            <a:avLst/>
          </a:prstGeom>
          <a:noFill/>
          <a:ln w="25400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>
                <a:solidFill>
                  <a:srgbClr val="FFFFFF"/>
                </a:solidFill>
              </a:rPr>
              <a:t>setAge( a )</a:t>
            </a:r>
          </a:p>
          <a:p>
            <a:pPr eaLnBrk="1" hangingPunct="1"/>
            <a:r>
              <a:rPr lang="en-US" altLang="en-US" sz="2400">
                <a:solidFill>
                  <a:srgbClr val="FFFFFF"/>
                </a:solidFill>
              </a:rPr>
              <a:t>…</a:t>
            </a:r>
          </a:p>
        </p:txBody>
      </p:sp>
      <p:sp>
        <p:nvSpPr>
          <p:cNvPr id="16392" name="Rectangle 12">
            <a:extLst>
              <a:ext uri="{FF2B5EF4-FFF2-40B4-BE49-F238E27FC236}">
                <a16:creationId xmlns:a16="http://schemas.microsoft.com/office/drawing/2014/main" id="{E51B9B39-A599-1F4D-AB02-8E30BA8F9C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5715000"/>
            <a:ext cx="2438400" cy="762000"/>
          </a:xfrm>
          <a:prstGeom prst="rect">
            <a:avLst/>
          </a:prstGeom>
          <a:noFill/>
          <a:ln w="25400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>
                <a:solidFill>
                  <a:srgbClr val="FFFFFF"/>
                </a:solidFill>
              </a:rPr>
              <a:t>setAge( a )</a:t>
            </a:r>
          </a:p>
          <a:p>
            <a:pPr eaLnBrk="1" hangingPunct="1"/>
            <a:r>
              <a:rPr lang="en-US" altLang="en-US" sz="2400">
                <a:solidFill>
                  <a:srgbClr val="FFFFFF"/>
                </a:solidFill>
              </a:rPr>
              <a:t>…</a:t>
            </a:r>
          </a:p>
        </p:txBody>
      </p:sp>
      <p:sp>
        <p:nvSpPr>
          <p:cNvPr id="16393" name="AutoShape 13">
            <a:extLst>
              <a:ext uri="{FF2B5EF4-FFF2-40B4-BE49-F238E27FC236}">
                <a16:creationId xmlns:a16="http://schemas.microsoft.com/office/drawing/2014/main" id="{0C5D24FF-65D4-1941-B4A0-83F5601DFC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2819400"/>
            <a:ext cx="1524000" cy="533400"/>
          </a:xfrm>
          <a:prstGeom prst="foldedCorner">
            <a:avLst>
              <a:gd name="adj" fmla="val 12500"/>
            </a:avLst>
          </a:prstGeom>
          <a:noFill/>
          <a:ln w="254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>
                <a:solidFill>
                  <a:srgbClr val="FFFFFF"/>
                </a:solidFill>
              </a:rPr>
              <a:t>age = a</a:t>
            </a:r>
          </a:p>
        </p:txBody>
      </p:sp>
      <p:sp>
        <p:nvSpPr>
          <p:cNvPr id="16394" name="AutoShape 16">
            <a:extLst>
              <a:ext uri="{FF2B5EF4-FFF2-40B4-BE49-F238E27FC236}">
                <a16:creationId xmlns:a16="http://schemas.microsoft.com/office/drawing/2014/main" id="{1DAC72A4-190A-1742-9DEB-964E3F90E6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4724400"/>
            <a:ext cx="2362200" cy="1676400"/>
          </a:xfrm>
          <a:prstGeom prst="foldedCorner">
            <a:avLst>
              <a:gd name="adj" fmla="val 12500"/>
            </a:avLst>
          </a:prstGeom>
          <a:noFill/>
          <a:ln w="254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>
                <a:solidFill>
                  <a:srgbClr val="FFFFFF"/>
                </a:solidFill>
              </a:rPr>
              <a:t>If age &lt; 18 then</a:t>
            </a:r>
          </a:p>
          <a:p>
            <a:pPr eaLnBrk="1" hangingPunct="1"/>
            <a:r>
              <a:rPr lang="en-US" altLang="en-US" sz="2400">
                <a:solidFill>
                  <a:srgbClr val="FFFFFF"/>
                </a:solidFill>
              </a:rPr>
              <a:t>     error</a:t>
            </a:r>
          </a:p>
          <a:p>
            <a:pPr eaLnBrk="1" hangingPunct="1"/>
            <a:r>
              <a:rPr lang="en-US" altLang="en-US" sz="2400">
                <a:solidFill>
                  <a:srgbClr val="FFFFFF"/>
                </a:solidFill>
              </a:rPr>
              <a:t>else</a:t>
            </a:r>
          </a:p>
          <a:p>
            <a:pPr eaLnBrk="1" hangingPunct="1"/>
            <a:r>
              <a:rPr lang="en-US" altLang="en-US" sz="2400">
                <a:solidFill>
                  <a:srgbClr val="FFFFFF"/>
                </a:solidFill>
              </a:rPr>
              <a:t>     age = a</a:t>
            </a:r>
          </a:p>
        </p:txBody>
      </p:sp>
      <p:sp>
        <p:nvSpPr>
          <p:cNvPr id="16395" name="Oval 18">
            <a:extLst>
              <a:ext uri="{FF2B5EF4-FFF2-40B4-BE49-F238E27FC236}">
                <a16:creationId xmlns:a16="http://schemas.microsoft.com/office/drawing/2014/main" id="{92AAE0A0-C1A8-C94A-A10D-2AE2B859FA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5867400"/>
            <a:ext cx="152400" cy="152400"/>
          </a:xfrm>
          <a:prstGeom prst="ellipse">
            <a:avLst/>
          </a:prstGeom>
          <a:noFill/>
          <a:ln w="254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6396" name="Line 19">
            <a:extLst>
              <a:ext uri="{FF2B5EF4-FFF2-40B4-BE49-F238E27FC236}">
                <a16:creationId xmlns:a16="http://schemas.microsoft.com/office/drawing/2014/main" id="{F135B860-8752-C643-97C0-9A8E4BA026E0}"/>
              </a:ext>
            </a:extLst>
          </p:cNvPr>
          <p:cNvSpPr>
            <a:spLocks noChangeShapeType="1"/>
          </p:cNvSpPr>
          <p:nvPr/>
        </p:nvSpPr>
        <p:spPr bwMode="auto">
          <a:xfrm>
            <a:off x="3505200" y="5943600"/>
            <a:ext cx="1905000" cy="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7" name="Oval 20">
            <a:extLst>
              <a:ext uri="{FF2B5EF4-FFF2-40B4-BE49-F238E27FC236}">
                <a16:creationId xmlns:a16="http://schemas.microsoft.com/office/drawing/2014/main" id="{B4A8F920-D9D7-4A4A-9D18-9F7F274A51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2971800"/>
            <a:ext cx="152400" cy="152400"/>
          </a:xfrm>
          <a:prstGeom prst="ellipse">
            <a:avLst/>
          </a:prstGeom>
          <a:noFill/>
          <a:ln w="254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6398" name="Line 21">
            <a:extLst>
              <a:ext uri="{FF2B5EF4-FFF2-40B4-BE49-F238E27FC236}">
                <a16:creationId xmlns:a16="http://schemas.microsoft.com/office/drawing/2014/main" id="{2443EE38-3511-3B45-92C6-A3793744E496}"/>
              </a:ext>
            </a:extLst>
          </p:cNvPr>
          <p:cNvSpPr>
            <a:spLocks noChangeShapeType="1"/>
          </p:cNvSpPr>
          <p:nvPr/>
        </p:nvSpPr>
        <p:spPr bwMode="auto">
          <a:xfrm>
            <a:off x="3505200" y="3048000"/>
            <a:ext cx="1905000" cy="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>
            <a:extLst>
              <a:ext uri="{FF2B5EF4-FFF2-40B4-BE49-F238E27FC236}">
                <a16:creationId xmlns:a16="http://schemas.microsoft.com/office/drawing/2014/main" id="{5F30DB6F-22D2-4648-8ED2-6095F66B4959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457200" y="274638"/>
            <a:ext cx="8382000" cy="792162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/>
              <a:t>Example – Specialization (Restriction)</a:t>
            </a:r>
          </a:p>
        </p:txBody>
      </p:sp>
      <p:sp>
        <p:nvSpPr>
          <p:cNvPr id="17410" name="Rectangle 3">
            <a:extLst>
              <a:ext uri="{FF2B5EF4-FFF2-40B4-BE49-F238E27FC236}">
                <a16:creationId xmlns:a16="http://schemas.microsoft.com/office/drawing/2014/main" id="{CAF4A58A-0F10-3C48-A0B8-FA2BD4A05D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1828800"/>
            <a:ext cx="2286000" cy="381000"/>
          </a:xfrm>
          <a:prstGeom prst="rect">
            <a:avLst/>
          </a:prstGeom>
          <a:noFill/>
          <a:ln w="25400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800" i="1">
                <a:solidFill>
                  <a:srgbClr val="FFFF00"/>
                </a:solidFill>
              </a:rPr>
              <a:t>IntegerSet</a:t>
            </a:r>
          </a:p>
        </p:txBody>
      </p:sp>
      <p:sp>
        <p:nvSpPr>
          <p:cNvPr id="17411" name="Rectangle 4">
            <a:extLst>
              <a:ext uri="{FF2B5EF4-FFF2-40B4-BE49-F238E27FC236}">
                <a16:creationId xmlns:a16="http://schemas.microsoft.com/office/drawing/2014/main" id="{C73A414C-D96C-0D49-9316-E07A17FBC7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2209800"/>
            <a:ext cx="2286000" cy="381000"/>
          </a:xfrm>
          <a:prstGeom prst="rect">
            <a:avLst/>
          </a:prstGeom>
          <a:noFill/>
          <a:ln w="25400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>
                <a:solidFill>
                  <a:srgbClr val="FFFFFF"/>
                </a:solidFill>
              </a:rPr>
              <a:t>…</a:t>
            </a:r>
          </a:p>
        </p:txBody>
      </p:sp>
      <p:sp>
        <p:nvSpPr>
          <p:cNvPr id="17412" name="Rectangle 5">
            <a:extLst>
              <a:ext uri="{FF2B5EF4-FFF2-40B4-BE49-F238E27FC236}">
                <a16:creationId xmlns:a16="http://schemas.microsoft.com/office/drawing/2014/main" id="{0F2B33DE-A13A-294B-ADB9-21C31D576A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4572000"/>
            <a:ext cx="2438400" cy="381000"/>
          </a:xfrm>
          <a:prstGeom prst="rect">
            <a:avLst/>
          </a:prstGeom>
          <a:noFill/>
          <a:ln w="25400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800">
                <a:solidFill>
                  <a:srgbClr val="FFFF00"/>
                </a:solidFill>
              </a:rPr>
              <a:t>NaturalSet</a:t>
            </a:r>
          </a:p>
        </p:txBody>
      </p:sp>
      <p:sp>
        <p:nvSpPr>
          <p:cNvPr id="17413" name="Rectangle 6">
            <a:extLst>
              <a:ext uri="{FF2B5EF4-FFF2-40B4-BE49-F238E27FC236}">
                <a16:creationId xmlns:a16="http://schemas.microsoft.com/office/drawing/2014/main" id="{E26C945D-F32E-394D-9C8E-524ED89F49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4953000"/>
            <a:ext cx="2438400" cy="381000"/>
          </a:xfrm>
          <a:prstGeom prst="rect">
            <a:avLst/>
          </a:prstGeom>
          <a:noFill/>
          <a:ln w="25400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>
                <a:solidFill>
                  <a:srgbClr val="FFFFFF"/>
                </a:solidFill>
              </a:rPr>
              <a:t>…</a:t>
            </a:r>
          </a:p>
        </p:txBody>
      </p:sp>
      <p:sp>
        <p:nvSpPr>
          <p:cNvPr id="17414" name="Line 7">
            <a:extLst>
              <a:ext uri="{FF2B5EF4-FFF2-40B4-BE49-F238E27FC236}">
                <a16:creationId xmlns:a16="http://schemas.microsoft.com/office/drawing/2014/main" id="{60F8CA44-4CFE-E44F-88A7-A6747582730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590800" y="3352800"/>
            <a:ext cx="0" cy="121920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15" name="Rectangle 8">
            <a:extLst>
              <a:ext uri="{FF2B5EF4-FFF2-40B4-BE49-F238E27FC236}">
                <a16:creationId xmlns:a16="http://schemas.microsoft.com/office/drawing/2014/main" id="{1F22DBA8-251A-AD4E-9E94-9BA95A4C79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2590800"/>
            <a:ext cx="2286000" cy="762000"/>
          </a:xfrm>
          <a:prstGeom prst="rect">
            <a:avLst/>
          </a:prstGeom>
          <a:noFill/>
          <a:ln w="25400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>
                <a:solidFill>
                  <a:srgbClr val="FFFFFF"/>
                </a:solidFill>
              </a:rPr>
              <a:t>add( elem )</a:t>
            </a:r>
          </a:p>
          <a:p>
            <a:pPr eaLnBrk="1" hangingPunct="1"/>
            <a:r>
              <a:rPr lang="en-US" altLang="en-US" sz="2400">
                <a:solidFill>
                  <a:srgbClr val="FFFFFF"/>
                </a:solidFill>
              </a:rPr>
              <a:t>…</a:t>
            </a:r>
          </a:p>
        </p:txBody>
      </p:sp>
      <p:sp>
        <p:nvSpPr>
          <p:cNvPr id="17416" name="Rectangle 9">
            <a:extLst>
              <a:ext uri="{FF2B5EF4-FFF2-40B4-BE49-F238E27FC236}">
                <a16:creationId xmlns:a16="http://schemas.microsoft.com/office/drawing/2014/main" id="{E26F814B-4AB4-EE4C-94DE-9B89CEB449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5334000"/>
            <a:ext cx="2438400" cy="762000"/>
          </a:xfrm>
          <a:prstGeom prst="rect">
            <a:avLst/>
          </a:prstGeom>
          <a:noFill/>
          <a:ln w="25400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>
                <a:solidFill>
                  <a:srgbClr val="FFFFFF"/>
                </a:solidFill>
              </a:rPr>
              <a:t>add( elem )</a:t>
            </a:r>
          </a:p>
          <a:p>
            <a:pPr eaLnBrk="1" hangingPunct="1"/>
            <a:r>
              <a:rPr lang="en-US" altLang="en-US" sz="2400">
                <a:solidFill>
                  <a:srgbClr val="FFFFFF"/>
                </a:solidFill>
              </a:rPr>
              <a:t>…</a:t>
            </a:r>
          </a:p>
        </p:txBody>
      </p:sp>
      <p:sp>
        <p:nvSpPr>
          <p:cNvPr id="17417" name="AutoShape 10">
            <a:extLst>
              <a:ext uri="{FF2B5EF4-FFF2-40B4-BE49-F238E27FC236}">
                <a16:creationId xmlns:a16="http://schemas.microsoft.com/office/drawing/2014/main" id="{C268DF12-EDFC-3C4C-BC4C-B9309CBA44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2590800"/>
            <a:ext cx="1905000" cy="762000"/>
          </a:xfrm>
          <a:prstGeom prst="foldedCorner">
            <a:avLst>
              <a:gd name="adj" fmla="val 12500"/>
            </a:avLst>
          </a:prstGeom>
          <a:noFill/>
          <a:ln w="254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>
                <a:solidFill>
                  <a:srgbClr val="FFFFFF"/>
                </a:solidFill>
              </a:rPr>
              <a:t>add element to the set</a:t>
            </a:r>
          </a:p>
        </p:txBody>
      </p:sp>
      <p:sp>
        <p:nvSpPr>
          <p:cNvPr id="17418" name="AutoShape 11">
            <a:extLst>
              <a:ext uri="{FF2B5EF4-FFF2-40B4-BE49-F238E27FC236}">
                <a16:creationId xmlns:a16="http://schemas.microsoft.com/office/drawing/2014/main" id="{26B19A04-AD58-0F41-AC8B-A3A7547BA4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4343400"/>
            <a:ext cx="2362200" cy="1981200"/>
          </a:xfrm>
          <a:prstGeom prst="foldedCorner">
            <a:avLst>
              <a:gd name="adj" fmla="val 12500"/>
            </a:avLst>
          </a:prstGeom>
          <a:noFill/>
          <a:ln w="254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>
                <a:solidFill>
                  <a:srgbClr val="FFFFFF"/>
                </a:solidFill>
              </a:rPr>
              <a:t>If elem &lt; 1 then</a:t>
            </a:r>
          </a:p>
          <a:p>
            <a:pPr eaLnBrk="1" hangingPunct="1"/>
            <a:r>
              <a:rPr lang="en-US" altLang="en-US" sz="2400">
                <a:solidFill>
                  <a:srgbClr val="FFFFFF"/>
                </a:solidFill>
              </a:rPr>
              <a:t>     error</a:t>
            </a:r>
          </a:p>
          <a:p>
            <a:pPr eaLnBrk="1" hangingPunct="1"/>
            <a:r>
              <a:rPr lang="en-US" altLang="en-US" sz="2400">
                <a:solidFill>
                  <a:srgbClr val="FFFFFF"/>
                </a:solidFill>
              </a:rPr>
              <a:t>else</a:t>
            </a:r>
          </a:p>
          <a:p>
            <a:pPr lvl="1" eaLnBrk="1" hangingPunct="1"/>
            <a:r>
              <a:rPr lang="en-US" altLang="en-US" sz="2400">
                <a:solidFill>
                  <a:srgbClr val="FFFFFF"/>
                </a:solidFill>
              </a:rPr>
              <a:t>add element to the set</a:t>
            </a:r>
          </a:p>
        </p:txBody>
      </p:sp>
      <p:sp>
        <p:nvSpPr>
          <p:cNvPr id="17419" name="Oval 12">
            <a:extLst>
              <a:ext uri="{FF2B5EF4-FFF2-40B4-BE49-F238E27FC236}">
                <a16:creationId xmlns:a16="http://schemas.microsoft.com/office/drawing/2014/main" id="{8DB6290C-D155-544D-B21A-2CC08BDCD0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5486400"/>
            <a:ext cx="152400" cy="152400"/>
          </a:xfrm>
          <a:prstGeom prst="ellipse">
            <a:avLst/>
          </a:prstGeom>
          <a:noFill/>
          <a:ln w="254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7420" name="Line 13">
            <a:extLst>
              <a:ext uri="{FF2B5EF4-FFF2-40B4-BE49-F238E27FC236}">
                <a16:creationId xmlns:a16="http://schemas.microsoft.com/office/drawing/2014/main" id="{D430601F-E088-BD4F-AF4E-D6DC6ABE4A4C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5562600"/>
            <a:ext cx="1905000" cy="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1" name="Oval 14">
            <a:extLst>
              <a:ext uri="{FF2B5EF4-FFF2-40B4-BE49-F238E27FC236}">
                <a16:creationId xmlns:a16="http://schemas.microsoft.com/office/drawing/2014/main" id="{06D23FFD-F90A-1445-A429-84A301DDC2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2743200"/>
            <a:ext cx="152400" cy="152400"/>
          </a:xfrm>
          <a:prstGeom prst="ellipse">
            <a:avLst/>
          </a:prstGeom>
          <a:noFill/>
          <a:ln w="254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7422" name="Line 15">
            <a:extLst>
              <a:ext uri="{FF2B5EF4-FFF2-40B4-BE49-F238E27FC236}">
                <a16:creationId xmlns:a16="http://schemas.microsoft.com/office/drawing/2014/main" id="{F98F05E0-50CA-F542-8995-B34650C0FA24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2819400"/>
            <a:ext cx="1905000" cy="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>
            <a:extLst>
              <a:ext uri="{FF2B5EF4-FFF2-40B4-BE49-F238E27FC236}">
                <a16:creationId xmlns:a16="http://schemas.microsoft.com/office/drawing/2014/main" id="{9AA6FDB2-7407-6D49-83F4-E15B5E99A081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/>
              <a:t>Overriding</a:t>
            </a:r>
          </a:p>
        </p:txBody>
      </p:sp>
      <p:sp>
        <p:nvSpPr>
          <p:cNvPr id="185347" name="Rectangle 3">
            <a:extLst>
              <a:ext uri="{FF2B5EF4-FFF2-40B4-BE49-F238E27FC236}">
                <a16:creationId xmlns:a16="http://schemas.microsoft.com/office/drawing/2014/main" id="{7E2AF38B-248F-7C47-A198-9173A1B939CA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endParaRPr lang="en-US" altLang="en-US"/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/>
              <a:t>A class may need to override the default behaviour provided by its base class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altLang="en-US"/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/>
              <a:t>Reasons for overriding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/>
              <a:t>Provide behaviour specific to a derived class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/>
              <a:t>Extend the default behaviour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/>
              <a:t>Restrict the default behaviour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/>
              <a:t>Improve performance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>
            <a:extLst>
              <a:ext uri="{FF2B5EF4-FFF2-40B4-BE49-F238E27FC236}">
                <a16:creationId xmlns:a16="http://schemas.microsoft.com/office/drawing/2014/main" id="{F8EDFFD1-A2DC-4342-839E-3B4C4F6FA4CA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/>
              <a:t>Example – Specific Behaviour</a:t>
            </a:r>
          </a:p>
        </p:txBody>
      </p:sp>
      <p:sp>
        <p:nvSpPr>
          <p:cNvPr id="19458" name="Rectangle 3">
            <a:extLst>
              <a:ext uri="{FF2B5EF4-FFF2-40B4-BE49-F238E27FC236}">
                <a16:creationId xmlns:a16="http://schemas.microsoft.com/office/drawing/2014/main" id="{CA38FDCB-384B-C942-8DE4-807A999A3C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1371600"/>
            <a:ext cx="1524000" cy="381000"/>
          </a:xfrm>
          <a:prstGeom prst="rect">
            <a:avLst/>
          </a:prstGeom>
          <a:noFill/>
          <a:ln w="25400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800" i="1">
                <a:solidFill>
                  <a:srgbClr val="FFFF00"/>
                </a:solidFill>
              </a:rPr>
              <a:t>Shape</a:t>
            </a:r>
          </a:p>
        </p:txBody>
      </p:sp>
      <p:sp>
        <p:nvSpPr>
          <p:cNvPr id="19459" name="Rectangle 4">
            <a:extLst>
              <a:ext uri="{FF2B5EF4-FFF2-40B4-BE49-F238E27FC236}">
                <a16:creationId xmlns:a16="http://schemas.microsoft.com/office/drawing/2014/main" id="{456B51D4-161F-DC47-9937-7EADD82E15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1752600"/>
            <a:ext cx="1524000" cy="762000"/>
          </a:xfrm>
          <a:prstGeom prst="rect">
            <a:avLst/>
          </a:prstGeom>
          <a:noFill/>
          <a:ln w="25400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>
                <a:solidFill>
                  <a:srgbClr val="FFFFFF"/>
                </a:solidFill>
              </a:rPr>
              <a:t>color</a:t>
            </a:r>
          </a:p>
          <a:p>
            <a:pPr eaLnBrk="1" hangingPunct="1"/>
            <a:r>
              <a:rPr lang="en-US" altLang="en-US" sz="2400">
                <a:solidFill>
                  <a:srgbClr val="FFFFFF"/>
                </a:solidFill>
              </a:rPr>
              <a:t>vertices</a:t>
            </a:r>
          </a:p>
        </p:txBody>
      </p:sp>
      <p:sp>
        <p:nvSpPr>
          <p:cNvPr id="19460" name="Rectangle 5">
            <a:extLst>
              <a:ext uri="{FF2B5EF4-FFF2-40B4-BE49-F238E27FC236}">
                <a16:creationId xmlns:a16="http://schemas.microsoft.com/office/drawing/2014/main" id="{08FB2182-CD88-5541-AED6-496D4330A5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2514600"/>
            <a:ext cx="1524000" cy="1143000"/>
          </a:xfrm>
          <a:prstGeom prst="rect">
            <a:avLst/>
          </a:prstGeom>
          <a:noFill/>
          <a:ln w="25400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>
                <a:solidFill>
                  <a:srgbClr val="FFFF00"/>
                </a:solidFill>
              </a:rPr>
              <a:t>draw</a:t>
            </a:r>
          </a:p>
          <a:p>
            <a:pPr eaLnBrk="1" hangingPunct="1"/>
            <a:r>
              <a:rPr lang="en-US" altLang="en-US" sz="2400">
                <a:solidFill>
                  <a:srgbClr val="FFFFFF"/>
                </a:solidFill>
              </a:rPr>
              <a:t>move</a:t>
            </a:r>
          </a:p>
          <a:p>
            <a:pPr eaLnBrk="1" hangingPunct="1"/>
            <a:r>
              <a:rPr lang="en-US" altLang="en-US" sz="2400">
                <a:solidFill>
                  <a:srgbClr val="FFFFFF"/>
                </a:solidFill>
              </a:rPr>
              <a:t>setColor</a:t>
            </a:r>
          </a:p>
        </p:txBody>
      </p:sp>
      <p:sp>
        <p:nvSpPr>
          <p:cNvPr id="19461" name="Rectangle 6">
            <a:extLst>
              <a:ext uri="{FF2B5EF4-FFF2-40B4-BE49-F238E27FC236}">
                <a16:creationId xmlns:a16="http://schemas.microsoft.com/office/drawing/2014/main" id="{A5A11E15-194F-BE44-A21A-737438C19D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5029200"/>
            <a:ext cx="2286000" cy="381000"/>
          </a:xfrm>
          <a:prstGeom prst="rect">
            <a:avLst/>
          </a:prstGeom>
          <a:noFill/>
          <a:ln w="25400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800">
                <a:solidFill>
                  <a:srgbClr val="FFFF00"/>
                </a:solidFill>
              </a:rPr>
              <a:t>Circle</a:t>
            </a:r>
          </a:p>
        </p:txBody>
      </p:sp>
      <p:sp>
        <p:nvSpPr>
          <p:cNvPr id="19462" name="Rectangle 7">
            <a:extLst>
              <a:ext uri="{FF2B5EF4-FFF2-40B4-BE49-F238E27FC236}">
                <a16:creationId xmlns:a16="http://schemas.microsoft.com/office/drawing/2014/main" id="{EABB133E-01B4-E944-98AF-82C5ECFD14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5410200"/>
            <a:ext cx="2286000" cy="381000"/>
          </a:xfrm>
          <a:prstGeom prst="rect">
            <a:avLst/>
          </a:prstGeom>
          <a:noFill/>
          <a:ln w="25400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>
                <a:solidFill>
                  <a:srgbClr val="FFFFFF"/>
                </a:solidFill>
              </a:rPr>
              <a:t>radius</a:t>
            </a:r>
          </a:p>
        </p:txBody>
      </p:sp>
      <p:sp>
        <p:nvSpPr>
          <p:cNvPr id="19463" name="Rectangle 8">
            <a:extLst>
              <a:ext uri="{FF2B5EF4-FFF2-40B4-BE49-F238E27FC236}">
                <a16:creationId xmlns:a16="http://schemas.microsoft.com/office/drawing/2014/main" id="{9FE62223-2619-EA44-ACA8-3F16FA07D5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5791200"/>
            <a:ext cx="2286000" cy="762000"/>
          </a:xfrm>
          <a:prstGeom prst="rect">
            <a:avLst/>
          </a:prstGeom>
          <a:noFill/>
          <a:ln w="25400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>
                <a:solidFill>
                  <a:srgbClr val="FFFF00"/>
                </a:solidFill>
              </a:rPr>
              <a:t>draw</a:t>
            </a:r>
          </a:p>
          <a:p>
            <a:pPr eaLnBrk="1" hangingPunct="1"/>
            <a:r>
              <a:rPr lang="en-US" altLang="en-US" sz="2400">
                <a:solidFill>
                  <a:srgbClr val="FFFFFF"/>
                </a:solidFill>
              </a:rPr>
              <a:t>computeArea</a:t>
            </a:r>
          </a:p>
        </p:txBody>
      </p:sp>
      <p:sp>
        <p:nvSpPr>
          <p:cNvPr id="19464" name="Line 9">
            <a:extLst>
              <a:ext uri="{FF2B5EF4-FFF2-40B4-BE49-F238E27FC236}">
                <a16:creationId xmlns:a16="http://schemas.microsoft.com/office/drawing/2014/main" id="{2ADF4CC4-5831-0044-8576-8BFB32874F2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648200" y="3657600"/>
            <a:ext cx="0" cy="175260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5" name="Rectangle 10">
            <a:extLst>
              <a:ext uri="{FF2B5EF4-FFF2-40B4-BE49-F238E27FC236}">
                <a16:creationId xmlns:a16="http://schemas.microsoft.com/office/drawing/2014/main" id="{0BC3F36D-F3EA-264A-9DC7-2A4CBA8B07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5410200"/>
            <a:ext cx="2286000" cy="381000"/>
          </a:xfrm>
          <a:prstGeom prst="rect">
            <a:avLst/>
          </a:prstGeom>
          <a:noFill/>
          <a:ln w="25400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800">
                <a:solidFill>
                  <a:srgbClr val="FFFF00"/>
                </a:solidFill>
              </a:rPr>
              <a:t>Line</a:t>
            </a:r>
          </a:p>
        </p:txBody>
      </p:sp>
      <p:sp>
        <p:nvSpPr>
          <p:cNvPr id="19466" name="Rectangle 11">
            <a:extLst>
              <a:ext uri="{FF2B5EF4-FFF2-40B4-BE49-F238E27FC236}">
                <a16:creationId xmlns:a16="http://schemas.microsoft.com/office/drawing/2014/main" id="{C4F10FBF-7DC9-EE43-AC2C-D96CC3B1C4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5791200"/>
            <a:ext cx="2286000" cy="381000"/>
          </a:xfrm>
          <a:prstGeom prst="rect">
            <a:avLst/>
          </a:prstGeom>
          <a:noFill/>
          <a:ln w="25400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>
                <a:solidFill>
                  <a:srgbClr val="FFFFFF"/>
                </a:solidFill>
              </a:rPr>
              <a:t>length</a:t>
            </a:r>
          </a:p>
        </p:txBody>
      </p:sp>
      <p:sp>
        <p:nvSpPr>
          <p:cNvPr id="19467" name="Rectangle 12">
            <a:extLst>
              <a:ext uri="{FF2B5EF4-FFF2-40B4-BE49-F238E27FC236}">
                <a16:creationId xmlns:a16="http://schemas.microsoft.com/office/drawing/2014/main" id="{F2A46D07-09D7-294E-AB60-B143A34A97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6172200"/>
            <a:ext cx="2286000" cy="381000"/>
          </a:xfrm>
          <a:prstGeom prst="rect">
            <a:avLst/>
          </a:prstGeom>
          <a:noFill/>
          <a:ln w="25400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>
                <a:solidFill>
                  <a:srgbClr val="FFFF00"/>
                </a:solidFill>
              </a:rPr>
              <a:t>draw</a:t>
            </a:r>
          </a:p>
        </p:txBody>
      </p:sp>
      <p:sp>
        <p:nvSpPr>
          <p:cNvPr id="19468" name="Rectangle 13">
            <a:extLst>
              <a:ext uri="{FF2B5EF4-FFF2-40B4-BE49-F238E27FC236}">
                <a16:creationId xmlns:a16="http://schemas.microsoft.com/office/drawing/2014/main" id="{EB750508-2295-CB47-8709-2525B361C7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4876800"/>
            <a:ext cx="2286000" cy="457200"/>
          </a:xfrm>
          <a:prstGeom prst="rect">
            <a:avLst/>
          </a:prstGeom>
          <a:noFill/>
          <a:ln w="25400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800">
                <a:solidFill>
                  <a:srgbClr val="FFFF00"/>
                </a:solidFill>
              </a:rPr>
              <a:t>Triangle</a:t>
            </a:r>
          </a:p>
        </p:txBody>
      </p:sp>
      <p:sp>
        <p:nvSpPr>
          <p:cNvPr id="19469" name="Rectangle 14">
            <a:extLst>
              <a:ext uri="{FF2B5EF4-FFF2-40B4-BE49-F238E27FC236}">
                <a16:creationId xmlns:a16="http://schemas.microsoft.com/office/drawing/2014/main" id="{A7A0D7C4-0971-9D41-A53D-4A996ED265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5334000"/>
            <a:ext cx="2286000" cy="457200"/>
          </a:xfrm>
          <a:prstGeom prst="rect">
            <a:avLst/>
          </a:prstGeom>
          <a:noFill/>
          <a:ln w="25400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>
                <a:solidFill>
                  <a:srgbClr val="FFFFFF"/>
                </a:solidFill>
              </a:rPr>
              <a:t>angle</a:t>
            </a:r>
          </a:p>
        </p:txBody>
      </p:sp>
      <p:sp>
        <p:nvSpPr>
          <p:cNvPr id="19470" name="Rectangle 15">
            <a:extLst>
              <a:ext uri="{FF2B5EF4-FFF2-40B4-BE49-F238E27FC236}">
                <a16:creationId xmlns:a16="http://schemas.microsoft.com/office/drawing/2014/main" id="{3429D4B1-895D-3442-A4F6-63FEAF79EF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5791200"/>
            <a:ext cx="2286000" cy="762000"/>
          </a:xfrm>
          <a:prstGeom prst="rect">
            <a:avLst/>
          </a:prstGeom>
          <a:noFill/>
          <a:ln w="25400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>
                <a:solidFill>
                  <a:srgbClr val="FFFF00"/>
                </a:solidFill>
              </a:rPr>
              <a:t>draw</a:t>
            </a:r>
          </a:p>
          <a:p>
            <a:pPr eaLnBrk="1" hangingPunct="1"/>
            <a:r>
              <a:rPr lang="en-US" altLang="en-US" sz="2400">
                <a:solidFill>
                  <a:srgbClr val="FFFFFF"/>
                </a:solidFill>
              </a:rPr>
              <a:t>computeArea</a:t>
            </a:r>
          </a:p>
        </p:txBody>
      </p:sp>
      <p:sp>
        <p:nvSpPr>
          <p:cNvPr id="19471" name="Line 16">
            <a:extLst>
              <a:ext uri="{FF2B5EF4-FFF2-40B4-BE49-F238E27FC236}">
                <a16:creationId xmlns:a16="http://schemas.microsoft.com/office/drawing/2014/main" id="{891CEE85-3F23-6448-B485-33774777B30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95600" y="3657600"/>
            <a:ext cx="990600" cy="137160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72" name="Line 17">
            <a:extLst>
              <a:ext uri="{FF2B5EF4-FFF2-40B4-BE49-F238E27FC236}">
                <a16:creationId xmlns:a16="http://schemas.microsoft.com/office/drawing/2014/main" id="{6BB1FAE7-67EE-2345-8FE0-BFB2D4A460D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410200" y="3657600"/>
            <a:ext cx="1066800" cy="121920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>
            <a:extLst>
              <a:ext uri="{FF2B5EF4-FFF2-40B4-BE49-F238E27FC236}">
                <a16:creationId xmlns:a16="http://schemas.microsoft.com/office/drawing/2014/main" id="{C72F7E3F-8EDB-6641-8FEB-F6349A20843B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/>
              <a:t>Example – Extension</a:t>
            </a:r>
          </a:p>
        </p:txBody>
      </p:sp>
      <p:sp>
        <p:nvSpPr>
          <p:cNvPr id="20482" name="Rectangle 3">
            <a:extLst>
              <a:ext uri="{FF2B5EF4-FFF2-40B4-BE49-F238E27FC236}">
                <a16:creationId xmlns:a16="http://schemas.microsoft.com/office/drawing/2014/main" id="{DD234433-A173-4B46-BCD2-8E135ABBA0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1524000"/>
            <a:ext cx="1524000" cy="381000"/>
          </a:xfrm>
          <a:prstGeom prst="rect">
            <a:avLst/>
          </a:prstGeom>
          <a:noFill/>
          <a:ln w="25400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800">
                <a:solidFill>
                  <a:srgbClr val="FFFF00"/>
                </a:solidFill>
              </a:rPr>
              <a:t>Window</a:t>
            </a:r>
          </a:p>
        </p:txBody>
      </p:sp>
      <p:sp>
        <p:nvSpPr>
          <p:cNvPr id="20483" name="Rectangle 4">
            <a:extLst>
              <a:ext uri="{FF2B5EF4-FFF2-40B4-BE49-F238E27FC236}">
                <a16:creationId xmlns:a16="http://schemas.microsoft.com/office/drawing/2014/main" id="{A24D5262-1F2F-084D-8CAF-66C64858FC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1905000"/>
            <a:ext cx="1524000" cy="762000"/>
          </a:xfrm>
          <a:prstGeom prst="rect">
            <a:avLst/>
          </a:prstGeom>
          <a:noFill/>
          <a:ln w="25400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>
                <a:solidFill>
                  <a:srgbClr val="FFFFFF"/>
                </a:solidFill>
              </a:rPr>
              <a:t>width</a:t>
            </a:r>
          </a:p>
          <a:p>
            <a:pPr eaLnBrk="1" hangingPunct="1"/>
            <a:r>
              <a:rPr lang="en-US" altLang="en-US" sz="2400">
                <a:solidFill>
                  <a:srgbClr val="FFFFFF"/>
                </a:solidFill>
              </a:rPr>
              <a:t>height</a:t>
            </a:r>
          </a:p>
        </p:txBody>
      </p:sp>
      <p:sp>
        <p:nvSpPr>
          <p:cNvPr id="20484" name="Rectangle 5">
            <a:extLst>
              <a:ext uri="{FF2B5EF4-FFF2-40B4-BE49-F238E27FC236}">
                <a16:creationId xmlns:a16="http://schemas.microsoft.com/office/drawing/2014/main" id="{193A45C1-14F5-0F4E-A887-B6DC672D84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2667000"/>
            <a:ext cx="1524000" cy="1143000"/>
          </a:xfrm>
          <a:prstGeom prst="rect">
            <a:avLst/>
          </a:prstGeom>
          <a:noFill/>
          <a:ln w="25400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>
                <a:solidFill>
                  <a:srgbClr val="FFFFFF"/>
                </a:solidFill>
              </a:rPr>
              <a:t>open</a:t>
            </a:r>
          </a:p>
          <a:p>
            <a:pPr eaLnBrk="1" hangingPunct="1"/>
            <a:r>
              <a:rPr lang="en-US" altLang="en-US" sz="2400">
                <a:solidFill>
                  <a:srgbClr val="FFFFFF"/>
                </a:solidFill>
              </a:rPr>
              <a:t>close</a:t>
            </a:r>
          </a:p>
          <a:p>
            <a:pPr eaLnBrk="1" hangingPunct="1"/>
            <a:r>
              <a:rPr lang="en-US" altLang="en-US" sz="2400">
                <a:solidFill>
                  <a:srgbClr val="FFFF00"/>
                </a:solidFill>
              </a:rPr>
              <a:t>draw</a:t>
            </a:r>
          </a:p>
        </p:txBody>
      </p:sp>
      <p:sp>
        <p:nvSpPr>
          <p:cNvPr id="20485" name="Rectangle 6">
            <a:extLst>
              <a:ext uri="{FF2B5EF4-FFF2-40B4-BE49-F238E27FC236}">
                <a16:creationId xmlns:a16="http://schemas.microsoft.com/office/drawing/2014/main" id="{83F23794-1EBF-D44B-BF7A-791A09AB98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4724400"/>
            <a:ext cx="1752600" cy="381000"/>
          </a:xfrm>
          <a:prstGeom prst="rect">
            <a:avLst/>
          </a:prstGeom>
          <a:noFill/>
          <a:ln w="25400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800">
                <a:solidFill>
                  <a:srgbClr val="FFFF00"/>
                </a:solidFill>
              </a:rPr>
              <a:t>DialogBox</a:t>
            </a:r>
          </a:p>
        </p:txBody>
      </p:sp>
      <p:sp>
        <p:nvSpPr>
          <p:cNvPr id="20486" name="Rectangle 7">
            <a:extLst>
              <a:ext uri="{FF2B5EF4-FFF2-40B4-BE49-F238E27FC236}">
                <a16:creationId xmlns:a16="http://schemas.microsoft.com/office/drawing/2014/main" id="{00118469-24F6-644B-A157-CFF7167F18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5105400"/>
            <a:ext cx="1752600" cy="381000"/>
          </a:xfrm>
          <a:prstGeom prst="rect">
            <a:avLst/>
          </a:prstGeom>
          <a:noFill/>
          <a:ln w="25400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>
                <a:solidFill>
                  <a:srgbClr val="FFFFFF"/>
                </a:solidFill>
              </a:rPr>
              <a:t>controls</a:t>
            </a:r>
          </a:p>
        </p:txBody>
      </p:sp>
      <p:sp>
        <p:nvSpPr>
          <p:cNvPr id="20487" name="Rectangle 8">
            <a:extLst>
              <a:ext uri="{FF2B5EF4-FFF2-40B4-BE49-F238E27FC236}">
                <a16:creationId xmlns:a16="http://schemas.microsoft.com/office/drawing/2014/main" id="{1B91E0B4-202A-CE48-B091-3507716030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5486400"/>
            <a:ext cx="1752600" cy="762000"/>
          </a:xfrm>
          <a:prstGeom prst="rect">
            <a:avLst/>
          </a:prstGeom>
          <a:noFill/>
          <a:ln w="25400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>
                <a:solidFill>
                  <a:srgbClr val="FFFFFF"/>
                </a:solidFill>
              </a:rPr>
              <a:t>enable</a:t>
            </a:r>
          </a:p>
          <a:p>
            <a:pPr eaLnBrk="1" hangingPunct="1"/>
            <a:r>
              <a:rPr lang="en-US" altLang="en-US" sz="2400">
                <a:solidFill>
                  <a:srgbClr val="FFFF00"/>
                </a:solidFill>
              </a:rPr>
              <a:t>draw</a:t>
            </a:r>
          </a:p>
        </p:txBody>
      </p:sp>
      <p:sp>
        <p:nvSpPr>
          <p:cNvPr id="20488" name="Line 9">
            <a:extLst>
              <a:ext uri="{FF2B5EF4-FFF2-40B4-BE49-F238E27FC236}">
                <a16:creationId xmlns:a16="http://schemas.microsoft.com/office/drawing/2014/main" id="{84216560-A1DD-3B46-A7D4-E0005F17236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524000" y="3810000"/>
            <a:ext cx="0" cy="91440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89" name="AutoShape 10">
            <a:extLst>
              <a:ext uri="{FF2B5EF4-FFF2-40B4-BE49-F238E27FC236}">
                <a16:creationId xmlns:a16="http://schemas.microsoft.com/office/drawing/2014/main" id="{623A1D57-2D59-AB43-BBCA-79B9C83F9D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4953000"/>
            <a:ext cx="2895600" cy="1524000"/>
          </a:xfrm>
          <a:prstGeom prst="foldedCorner">
            <a:avLst>
              <a:gd name="adj" fmla="val 12500"/>
            </a:avLst>
          </a:prstGeom>
          <a:noFill/>
          <a:ln w="254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>
                <a:solidFill>
                  <a:srgbClr val="FFFFFF"/>
                </a:solidFill>
              </a:rPr>
              <a:t>1- Invoke Window’s       draw</a:t>
            </a:r>
          </a:p>
          <a:p>
            <a:pPr eaLnBrk="1" hangingPunct="1"/>
            <a:r>
              <a:rPr lang="en-US" altLang="en-US" sz="2400">
                <a:solidFill>
                  <a:srgbClr val="FFFFFF"/>
                </a:solidFill>
              </a:rPr>
              <a:t>2- draw the dialog    box</a:t>
            </a:r>
          </a:p>
        </p:txBody>
      </p:sp>
      <p:sp>
        <p:nvSpPr>
          <p:cNvPr id="20490" name="Oval 11">
            <a:extLst>
              <a:ext uri="{FF2B5EF4-FFF2-40B4-BE49-F238E27FC236}">
                <a16:creationId xmlns:a16="http://schemas.microsoft.com/office/drawing/2014/main" id="{DF3FBDD8-1C51-3547-8244-6FD389D809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6019800"/>
            <a:ext cx="152400" cy="152400"/>
          </a:xfrm>
          <a:prstGeom prst="ellipse">
            <a:avLst/>
          </a:prstGeom>
          <a:noFill/>
          <a:ln w="254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0491" name="Line 12">
            <a:extLst>
              <a:ext uri="{FF2B5EF4-FFF2-40B4-BE49-F238E27FC236}">
                <a16:creationId xmlns:a16="http://schemas.microsoft.com/office/drawing/2014/main" id="{0E06AF6E-DD70-9F4F-B2F8-6EDA76B34FA8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9800" y="6096000"/>
            <a:ext cx="1143000" cy="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20492" name="Picture 15">
            <a:extLst>
              <a:ext uri="{FF2B5EF4-FFF2-40B4-BE49-F238E27FC236}">
                <a16:creationId xmlns:a16="http://schemas.microsoft.com/office/drawing/2014/main" id="{C7428DC1-1F01-2A41-8BFF-491BAEA34B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0775" y="1704975"/>
            <a:ext cx="2486025" cy="240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93" name="Picture 16">
            <a:extLst>
              <a:ext uri="{FF2B5EF4-FFF2-40B4-BE49-F238E27FC236}">
                <a16:creationId xmlns:a16="http://schemas.microsoft.com/office/drawing/2014/main" id="{AB8592DE-AD6D-D647-8989-58CCDAA68B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4700" y="1752600"/>
            <a:ext cx="2476500" cy="24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>
            <a:extLst>
              <a:ext uri="{FF2B5EF4-FFF2-40B4-BE49-F238E27FC236}">
                <a16:creationId xmlns:a16="http://schemas.microsoft.com/office/drawing/2014/main" id="{CA366D6D-2BA3-874E-9A7B-5CD291A02B23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/>
              <a:t>Example – Restriction</a:t>
            </a:r>
          </a:p>
        </p:txBody>
      </p:sp>
      <p:sp>
        <p:nvSpPr>
          <p:cNvPr id="21506" name="Rectangle 3">
            <a:extLst>
              <a:ext uri="{FF2B5EF4-FFF2-40B4-BE49-F238E27FC236}">
                <a16:creationId xmlns:a16="http://schemas.microsoft.com/office/drawing/2014/main" id="{CDF64AF0-D7AD-A742-984A-5A9214B719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1676400"/>
            <a:ext cx="2286000" cy="381000"/>
          </a:xfrm>
          <a:prstGeom prst="rect">
            <a:avLst/>
          </a:prstGeom>
          <a:noFill/>
          <a:ln w="25400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800" i="1">
                <a:solidFill>
                  <a:srgbClr val="FFFF00"/>
                </a:solidFill>
              </a:rPr>
              <a:t>IntegerSet</a:t>
            </a:r>
          </a:p>
        </p:txBody>
      </p:sp>
      <p:sp>
        <p:nvSpPr>
          <p:cNvPr id="21507" name="Rectangle 4">
            <a:extLst>
              <a:ext uri="{FF2B5EF4-FFF2-40B4-BE49-F238E27FC236}">
                <a16:creationId xmlns:a16="http://schemas.microsoft.com/office/drawing/2014/main" id="{B5DDF2E4-8A43-9C41-935B-ECBB135A86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2057400"/>
            <a:ext cx="2286000" cy="381000"/>
          </a:xfrm>
          <a:prstGeom prst="rect">
            <a:avLst/>
          </a:prstGeom>
          <a:noFill/>
          <a:ln w="25400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>
                <a:solidFill>
                  <a:srgbClr val="FFFFFF"/>
                </a:solidFill>
              </a:rPr>
              <a:t>…</a:t>
            </a:r>
          </a:p>
        </p:txBody>
      </p:sp>
      <p:sp>
        <p:nvSpPr>
          <p:cNvPr id="21508" name="Rectangle 5">
            <a:extLst>
              <a:ext uri="{FF2B5EF4-FFF2-40B4-BE49-F238E27FC236}">
                <a16:creationId xmlns:a16="http://schemas.microsoft.com/office/drawing/2014/main" id="{77C54E42-2856-A542-A561-36AA852C46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4419600"/>
            <a:ext cx="2438400" cy="381000"/>
          </a:xfrm>
          <a:prstGeom prst="rect">
            <a:avLst/>
          </a:prstGeom>
          <a:noFill/>
          <a:ln w="25400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800">
                <a:solidFill>
                  <a:srgbClr val="FFFF00"/>
                </a:solidFill>
              </a:rPr>
              <a:t>NaturalSet</a:t>
            </a:r>
          </a:p>
        </p:txBody>
      </p:sp>
      <p:sp>
        <p:nvSpPr>
          <p:cNvPr id="21509" name="Rectangle 6">
            <a:extLst>
              <a:ext uri="{FF2B5EF4-FFF2-40B4-BE49-F238E27FC236}">
                <a16:creationId xmlns:a16="http://schemas.microsoft.com/office/drawing/2014/main" id="{CE77F618-4D5E-A944-AF25-27E10A478F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4800600"/>
            <a:ext cx="2438400" cy="381000"/>
          </a:xfrm>
          <a:prstGeom prst="rect">
            <a:avLst/>
          </a:prstGeom>
          <a:noFill/>
          <a:ln w="25400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>
                <a:solidFill>
                  <a:srgbClr val="FFFFFF"/>
                </a:solidFill>
              </a:rPr>
              <a:t>…</a:t>
            </a:r>
          </a:p>
        </p:txBody>
      </p:sp>
      <p:sp>
        <p:nvSpPr>
          <p:cNvPr id="21510" name="Line 7">
            <a:extLst>
              <a:ext uri="{FF2B5EF4-FFF2-40B4-BE49-F238E27FC236}">
                <a16:creationId xmlns:a16="http://schemas.microsoft.com/office/drawing/2014/main" id="{59D66BA8-8FC2-C948-8B8E-606968BA58E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590800" y="3200400"/>
            <a:ext cx="0" cy="121920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1" name="Rectangle 8">
            <a:extLst>
              <a:ext uri="{FF2B5EF4-FFF2-40B4-BE49-F238E27FC236}">
                <a16:creationId xmlns:a16="http://schemas.microsoft.com/office/drawing/2014/main" id="{87BF6A51-8E7C-354D-AF6D-C76EF83732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2438400"/>
            <a:ext cx="2286000" cy="762000"/>
          </a:xfrm>
          <a:prstGeom prst="rect">
            <a:avLst/>
          </a:prstGeom>
          <a:noFill/>
          <a:ln w="25400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>
                <a:solidFill>
                  <a:srgbClr val="FFFFFF"/>
                </a:solidFill>
              </a:rPr>
              <a:t>add( elem )</a:t>
            </a:r>
          </a:p>
          <a:p>
            <a:pPr eaLnBrk="1" hangingPunct="1"/>
            <a:r>
              <a:rPr lang="en-US" altLang="en-US" sz="2400">
                <a:solidFill>
                  <a:srgbClr val="FFFFFF"/>
                </a:solidFill>
              </a:rPr>
              <a:t>…</a:t>
            </a:r>
          </a:p>
        </p:txBody>
      </p:sp>
      <p:sp>
        <p:nvSpPr>
          <p:cNvPr id="21512" name="Rectangle 9">
            <a:extLst>
              <a:ext uri="{FF2B5EF4-FFF2-40B4-BE49-F238E27FC236}">
                <a16:creationId xmlns:a16="http://schemas.microsoft.com/office/drawing/2014/main" id="{D966E30F-C97F-654C-9222-0E78E1D106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5181600"/>
            <a:ext cx="2438400" cy="762000"/>
          </a:xfrm>
          <a:prstGeom prst="rect">
            <a:avLst/>
          </a:prstGeom>
          <a:noFill/>
          <a:ln w="25400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>
                <a:solidFill>
                  <a:srgbClr val="FFFFFF"/>
                </a:solidFill>
              </a:rPr>
              <a:t>add( elem )</a:t>
            </a:r>
          </a:p>
          <a:p>
            <a:pPr eaLnBrk="1" hangingPunct="1"/>
            <a:r>
              <a:rPr lang="en-US" altLang="en-US" sz="2400">
                <a:solidFill>
                  <a:srgbClr val="FFFFFF"/>
                </a:solidFill>
              </a:rPr>
              <a:t>…</a:t>
            </a:r>
          </a:p>
        </p:txBody>
      </p:sp>
      <p:sp>
        <p:nvSpPr>
          <p:cNvPr id="21513" name="AutoShape 10">
            <a:extLst>
              <a:ext uri="{FF2B5EF4-FFF2-40B4-BE49-F238E27FC236}">
                <a16:creationId xmlns:a16="http://schemas.microsoft.com/office/drawing/2014/main" id="{763D39E9-5689-5344-AD99-ADC6637BB5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2438400"/>
            <a:ext cx="2209800" cy="762000"/>
          </a:xfrm>
          <a:prstGeom prst="foldedCorner">
            <a:avLst>
              <a:gd name="adj" fmla="val 12500"/>
            </a:avLst>
          </a:prstGeom>
          <a:noFill/>
          <a:ln w="254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>
                <a:solidFill>
                  <a:srgbClr val="FFFFFF"/>
                </a:solidFill>
              </a:rPr>
              <a:t>Add element to the set</a:t>
            </a:r>
          </a:p>
        </p:txBody>
      </p:sp>
      <p:sp>
        <p:nvSpPr>
          <p:cNvPr id="21514" name="AutoShape 11">
            <a:extLst>
              <a:ext uri="{FF2B5EF4-FFF2-40B4-BE49-F238E27FC236}">
                <a16:creationId xmlns:a16="http://schemas.microsoft.com/office/drawing/2014/main" id="{22A1032A-4A9F-0A46-A26C-327D4384B6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4191000"/>
            <a:ext cx="2667000" cy="1981200"/>
          </a:xfrm>
          <a:prstGeom prst="foldedCorner">
            <a:avLst>
              <a:gd name="adj" fmla="val 12500"/>
            </a:avLst>
          </a:prstGeom>
          <a:noFill/>
          <a:ln w="254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>
                <a:solidFill>
                  <a:srgbClr val="FFFFFF"/>
                </a:solidFill>
              </a:rPr>
              <a:t>If elem &lt; 1 then</a:t>
            </a:r>
          </a:p>
          <a:p>
            <a:pPr eaLnBrk="1" hangingPunct="1"/>
            <a:r>
              <a:rPr lang="en-US" altLang="en-US" sz="2400">
                <a:solidFill>
                  <a:srgbClr val="FFFFFF"/>
                </a:solidFill>
              </a:rPr>
              <a:t>     give error</a:t>
            </a:r>
          </a:p>
          <a:p>
            <a:pPr eaLnBrk="1" hangingPunct="1"/>
            <a:r>
              <a:rPr lang="en-US" altLang="en-US" sz="2400">
                <a:solidFill>
                  <a:srgbClr val="FFFFFF"/>
                </a:solidFill>
              </a:rPr>
              <a:t>else</a:t>
            </a:r>
          </a:p>
          <a:p>
            <a:pPr lvl="1" eaLnBrk="1" hangingPunct="1"/>
            <a:r>
              <a:rPr lang="en-US" altLang="en-US" sz="2400">
                <a:solidFill>
                  <a:srgbClr val="FFFFFF"/>
                </a:solidFill>
              </a:rPr>
              <a:t>Add element to the set</a:t>
            </a:r>
          </a:p>
        </p:txBody>
      </p:sp>
      <p:sp>
        <p:nvSpPr>
          <p:cNvPr id="21515" name="Oval 12">
            <a:extLst>
              <a:ext uri="{FF2B5EF4-FFF2-40B4-BE49-F238E27FC236}">
                <a16:creationId xmlns:a16="http://schemas.microsoft.com/office/drawing/2014/main" id="{D3A33F43-5AE1-1A40-B5BD-E04693EC37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5334000"/>
            <a:ext cx="152400" cy="152400"/>
          </a:xfrm>
          <a:prstGeom prst="ellipse">
            <a:avLst/>
          </a:prstGeom>
          <a:noFill/>
          <a:ln w="254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1516" name="Line 13">
            <a:extLst>
              <a:ext uri="{FF2B5EF4-FFF2-40B4-BE49-F238E27FC236}">
                <a16:creationId xmlns:a16="http://schemas.microsoft.com/office/drawing/2014/main" id="{C19DFB4E-4A08-A141-8E1C-1DE4D72C6DB4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5410200"/>
            <a:ext cx="1905000" cy="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7" name="Oval 14">
            <a:extLst>
              <a:ext uri="{FF2B5EF4-FFF2-40B4-BE49-F238E27FC236}">
                <a16:creationId xmlns:a16="http://schemas.microsoft.com/office/drawing/2014/main" id="{ABAAE562-AAE7-7A4F-B338-8DCF33F683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2590800"/>
            <a:ext cx="152400" cy="152400"/>
          </a:xfrm>
          <a:prstGeom prst="ellipse">
            <a:avLst/>
          </a:prstGeom>
          <a:noFill/>
          <a:ln w="254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1518" name="Line 15">
            <a:extLst>
              <a:ext uri="{FF2B5EF4-FFF2-40B4-BE49-F238E27FC236}">
                <a16:creationId xmlns:a16="http://schemas.microsoft.com/office/drawing/2014/main" id="{01FD84F7-9DE5-2E4E-BA4F-55FC54BBEDB6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2667000"/>
            <a:ext cx="1905000" cy="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Rectangle 2">
            <a:extLst>
              <a:ext uri="{FF2B5EF4-FFF2-40B4-BE49-F238E27FC236}">
                <a16:creationId xmlns:a16="http://schemas.microsoft.com/office/drawing/2014/main" id="{0833B6BE-2BCB-7B48-A5AA-54F6FA8D17AB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/>
              <a:t>Recap – Inheritance</a:t>
            </a:r>
          </a:p>
        </p:txBody>
      </p:sp>
      <p:sp>
        <p:nvSpPr>
          <p:cNvPr id="241667" name="Rectangle 3">
            <a:extLst>
              <a:ext uri="{FF2B5EF4-FFF2-40B4-BE49-F238E27FC236}">
                <a16:creationId xmlns:a16="http://schemas.microsoft.com/office/drawing/2014/main" id="{293736F1-555D-6846-94A5-498DE3F662F7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/>
              <a:t>Derived class inherits all the characteristics of the base class</a:t>
            </a:r>
          </a:p>
          <a:p>
            <a:pPr eaLnBrk="1" hangingPunct="1">
              <a:defRPr/>
            </a:pPr>
            <a:endParaRPr lang="en-US" altLang="en-US"/>
          </a:p>
          <a:p>
            <a:pPr eaLnBrk="1" hangingPunct="1">
              <a:defRPr/>
            </a:pPr>
            <a:r>
              <a:rPr lang="en-US" altLang="en-US"/>
              <a:t>Besides inherited characteristics, derived class may have its own unique characteristics</a:t>
            </a:r>
          </a:p>
          <a:p>
            <a:pPr eaLnBrk="1" hangingPunct="1">
              <a:defRPr/>
            </a:pPr>
            <a:endParaRPr lang="en-US" altLang="en-US"/>
          </a:p>
          <a:p>
            <a:pPr eaLnBrk="1" hangingPunct="1">
              <a:defRPr/>
            </a:pPr>
            <a:r>
              <a:rPr lang="en-US" altLang="en-US"/>
              <a:t>Major benefit of inheritance is reuse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>
            <a:extLst>
              <a:ext uri="{FF2B5EF4-FFF2-40B4-BE49-F238E27FC236}">
                <a16:creationId xmlns:a16="http://schemas.microsoft.com/office/drawing/2014/main" id="{3A9AFB7B-CA91-EB47-A45D-09D72476672F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z="4000"/>
              <a:t>Example – Improve Performance</a:t>
            </a:r>
          </a:p>
        </p:txBody>
      </p:sp>
      <p:sp>
        <p:nvSpPr>
          <p:cNvPr id="189443" name="Rectangle 3">
            <a:extLst>
              <a:ext uri="{FF2B5EF4-FFF2-40B4-BE49-F238E27FC236}">
                <a16:creationId xmlns:a16="http://schemas.microsoft.com/office/drawing/2014/main" id="{FA06A183-37EA-1841-BB88-59A41F773EC8}"/>
              </a:ext>
            </a:extLst>
          </p:cNvPr>
          <p:cNvSpPr>
            <a:spLocks noGrp="1" noRot="1" noChangeArrowheads="1"/>
          </p:cNvSpPr>
          <p:nvPr>
            <p:ph type="body" sz="half" idx="1"/>
          </p:nvPr>
        </p:nvSpPr>
        <p:spPr>
          <a:xfrm>
            <a:off x="301625" y="1600200"/>
            <a:ext cx="4191000" cy="4498975"/>
          </a:xfrm>
        </p:spPr>
        <p:txBody>
          <a:bodyPr/>
          <a:lstStyle/>
          <a:p>
            <a:pPr eaLnBrk="1" hangingPunct="1">
              <a:defRPr/>
            </a:pPr>
            <a:endParaRPr lang="en-US" altLang="en-US" sz="2800"/>
          </a:p>
          <a:p>
            <a:pPr eaLnBrk="1" hangingPunct="1">
              <a:defRPr/>
            </a:pPr>
            <a:r>
              <a:rPr lang="en-US" altLang="en-US" sz="2800"/>
              <a:t>Class Circle overrides </a:t>
            </a:r>
            <a:r>
              <a:rPr lang="en-US" altLang="en-US" sz="2800" i="1"/>
              <a:t>rotate</a:t>
            </a:r>
            <a:r>
              <a:rPr lang="en-US" altLang="en-US" sz="2800"/>
              <a:t> operation of class Shape with a Null operation.</a:t>
            </a:r>
          </a:p>
        </p:txBody>
      </p:sp>
      <p:sp>
        <p:nvSpPr>
          <p:cNvPr id="22531" name="Rectangle 4">
            <a:extLst>
              <a:ext uri="{FF2B5EF4-FFF2-40B4-BE49-F238E27FC236}">
                <a16:creationId xmlns:a16="http://schemas.microsoft.com/office/drawing/2014/main" id="{B94A4236-D815-164A-91DE-86A6404233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1447800"/>
            <a:ext cx="1524000" cy="381000"/>
          </a:xfrm>
          <a:prstGeom prst="rect">
            <a:avLst/>
          </a:prstGeom>
          <a:noFill/>
          <a:ln w="25400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800" i="1">
                <a:solidFill>
                  <a:srgbClr val="FFFF00"/>
                </a:solidFill>
              </a:rPr>
              <a:t>Shape</a:t>
            </a:r>
          </a:p>
        </p:txBody>
      </p:sp>
      <p:sp>
        <p:nvSpPr>
          <p:cNvPr id="22532" name="Rectangle 5">
            <a:extLst>
              <a:ext uri="{FF2B5EF4-FFF2-40B4-BE49-F238E27FC236}">
                <a16:creationId xmlns:a16="http://schemas.microsoft.com/office/drawing/2014/main" id="{A2E2C0C9-FCF2-634A-83E9-BFB7CDF5A1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1828800"/>
            <a:ext cx="1524000" cy="762000"/>
          </a:xfrm>
          <a:prstGeom prst="rect">
            <a:avLst/>
          </a:prstGeom>
          <a:noFill/>
          <a:ln w="25400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>
                <a:solidFill>
                  <a:srgbClr val="FFFFFF"/>
                </a:solidFill>
              </a:rPr>
              <a:t>color</a:t>
            </a:r>
          </a:p>
          <a:p>
            <a:pPr eaLnBrk="1" hangingPunct="1"/>
            <a:r>
              <a:rPr lang="en-US" altLang="en-US" sz="2400">
                <a:solidFill>
                  <a:srgbClr val="FFFFFF"/>
                </a:solidFill>
              </a:rPr>
              <a:t>coord</a:t>
            </a:r>
          </a:p>
        </p:txBody>
      </p:sp>
      <p:sp>
        <p:nvSpPr>
          <p:cNvPr id="22533" name="Rectangle 6">
            <a:extLst>
              <a:ext uri="{FF2B5EF4-FFF2-40B4-BE49-F238E27FC236}">
                <a16:creationId xmlns:a16="http://schemas.microsoft.com/office/drawing/2014/main" id="{93182EC4-D18D-9A4E-A4DB-3FF4FD26A9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2590800"/>
            <a:ext cx="1524000" cy="1143000"/>
          </a:xfrm>
          <a:prstGeom prst="rect">
            <a:avLst/>
          </a:prstGeom>
          <a:noFill/>
          <a:ln w="25400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>
                <a:solidFill>
                  <a:srgbClr val="FFFFFF"/>
                </a:solidFill>
              </a:rPr>
              <a:t>draw</a:t>
            </a:r>
          </a:p>
          <a:p>
            <a:pPr eaLnBrk="1" hangingPunct="1"/>
            <a:r>
              <a:rPr lang="en-US" altLang="en-US" sz="2400">
                <a:solidFill>
                  <a:srgbClr val="FFFF00"/>
                </a:solidFill>
              </a:rPr>
              <a:t>rotate</a:t>
            </a:r>
          </a:p>
          <a:p>
            <a:pPr eaLnBrk="1" hangingPunct="1"/>
            <a:r>
              <a:rPr lang="en-US" altLang="en-US" sz="2400">
                <a:solidFill>
                  <a:srgbClr val="FFFFFF"/>
                </a:solidFill>
              </a:rPr>
              <a:t>setColor</a:t>
            </a:r>
          </a:p>
        </p:txBody>
      </p:sp>
      <p:sp>
        <p:nvSpPr>
          <p:cNvPr id="22534" name="Rectangle 7">
            <a:extLst>
              <a:ext uri="{FF2B5EF4-FFF2-40B4-BE49-F238E27FC236}">
                <a16:creationId xmlns:a16="http://schemas.microsoft.com/office/drawing/2014/main" id="{9F38AED9-1786-6246-ADD7-6399550A9E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4800600"/>
            <a:ext cx="2286000" cy="381000"/>
          </a:xfrm>
          <a:prstGeom prst="rect">
            <a:avLst/>
          </a:prstGeom>
          <a:noFill/>
          <a:ln w="25400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800">
                <a:solidFill>
                  <a:srgbClr val="FFFF00"/>
                </a:solidFill>
              </a:rPr>
              <a:t>Circle</a:t>
            </a:r>
          </a:p>
        </p:txBody>
      </p:sp>
      <p:sp>
        <p:nvSpPr>
          <p:cNvPr id="22535" name="Rectangle 8">
            <a:extLst>
              <a:ext uri="{FF2B5EF4-FFF2-40B4-BE49-F238E27FC236}">
                <a16:creationId xmlns:a16="http://schemas.microsoft.com/office/drawing/2014/main" id="{4E43D93F-197E-D24D-AA12-9244473D08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5181600"/>
            <a:ext cx="2286000" cy="381000"/>
          </a:xfrm>
          <a:prstGeom prst="rect">
            <a:avLst/>
          </a:prstGeom>
          <a:noFill/>
          <a:ln w="25400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>
                <a:solidFill>
                  <a:srgbClr val="FFFFFF"/>
                </a:solidFill>
              </a:rPr>
              <a:t>radius</a:t>
            </a:r>
          </a:p>
        </p:txBody>
      </p:sp>
      <p:sp>
        <p:nvSpPr>
          <p:cNvPr id="22536" name="Rectangle 9">
            <a:extLst>
              <a:ext uri="{FF2B5EF4-FFF2-40B4-BE49-F238E27FC236}">
                <a16:creationId xmlns:a16="http://schemas.microsoft.com/office/drawing/2014/main" id="{B8C00E7D-EE1D-F148-B987-CFBA6370A1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5562600"/>
            <a:ext cx="2286000" cy="762000"/>
          </a:xfrm>
          <a:prstGeom prst="rect">
            <a:avLst/>
          </a:prstGeom>
          <a:noFill/>
          <a:ln w="25400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>
                <a:solidFill>
                  <a:srgbClr val="FFFFFF"/>
                </a:solidFill>
              </a:rPr>
              <a:t>draw</a:t>
            </a:r>
          </a:p>
          <a:p>
            <a:pPr eaLnBrk="1" hangingPunct="1"/>
            <a:r>
              <a:rPr lang="en-US" altLang="en-US" sz="2400">
                <a:solidFill>
                  <a:srgbClr val="FFFF00"/>
                </a:solidFill>
              </a:rPr>
              <a:t>rotate</a:t>
            </a:r>
          </a:p>
        </p:txBody>
      </p:sp>
      <p:sp>
        <p:nvSpPr>
          <p:cNvPr id="22537" name="Line 10">
            <a:extLst>
              <a:ext uri="{FF2B5EF4-FFF2-40B4-BE49-F238E27FC236}">
                <a16:creationId xmlns:a16="http://schemas.microsoft.com/office/drawing/2014/main" id="{CC8E6AFA-F37C-6C48-BE77-5D1B259091A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705600" y="3733800"/>
            <a:ext cx="0" cy="106680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>
            <a:extLst>
              <a:ext uri="{FF2B5EF4-FFF2-40B4-BE49-F238E27FC236}">
                <a16:creationId xmlns:a16="http://schemas.microsoft.com/office/drawing/2014/main" id="{A8F080F1-51A2-8E47-AD72-DCE754D24F3F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/>
              <a:t>Abstract Classes</a:t>
            </a:r>
          </a:p>
        </p:txBody>
      </p:sp>
      <p:sp>
        <p:nvSpPr>
          <p:cNvPr id="242691" name="Rectangle 3">
            <a:extLst>
              <a:ext uri="{FF2B5EF4-FFF2-40B4-BE49-F238E27FC236}">
                <a16:creationId xmlns:a16="http://schemas.microsoft.com/office/drawing/2014/main" id="{63215E33-EF4A-7D4C-B221-2E45B4B8D6FE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altLang="en-US"/>
          </a:p>
          <a:p>
            <a:pPr eaLnBrk="1" hangingPunct="1">
              <a:defRPr/>
            </a:pPr>
            <a:r>
              <a:rPr lang="en-US" altLang="en-US"/>
              <a:t>An abstract class implements an abstract concept</a:t>
            </a:r>
          </a:p>
          <a:p>
            <a:pPr eaLnBrk="1" hangingPunct="1">
              <a:defRPr/>
            </a:pPr>
            <a:r>
              <a:rPr lang="en-US" altLang="en-US"/>
              <a:t>Main purpose is to be inherited by other classes</a:t>
            </a:r>
          </a:p>
          <a:p>
            <a:pPr eaLnBrk="1" hangingPunct="1">
              <a:defRPr/>
            </a:pPr>
            <a:r>
              <a:rPr lang="en-US" altLang="en-US"/>
              <a:t>Can’t be instantiated</a:t>
            </a:r>
          </a:p>
          <a:p>
            <a:pPr eaLnBrk="1" hangingPunct="1">
              <a:defRPr/>
            </a:pPr>
            <a:r>
              <a:rPr lang="en-US" altLang="en-US"/>
              <a:t>Promotes reuse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2">
            <a:extLst>
              <a:ext uri="{FF2B5EF4-FFF2-40B4-BE49-F238E27FC236}">
                <a16:creationId xmlns:a16="http://schemas.microsoft.com/office/drawing/2014/main" id="{2CF04502-1377-3349-ADC5-0D131D2EDEFD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/>
              <a:t>Example – Abstract Classes</a:t>
            </a:r>
          </a:p>
        </p:txBody>
      </p:sp>
      <p:sp>
        <p:nvSpPr>
          <p:cNvPr id="24578" name="Rectangle 4">
            <a:extLst>
              <a:ext uri="{FF2B5EF4-FFF2-40B4-BE49-F238E27FC236}">
                <a16:creationId xmlns:a16="http://schemas.microsoft.com/office/drawing/2014/main" id="{D2A79A5E-B83F-A647-981C-FE5A996A0E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5334000"/>
            <a:ext cx="1676400" cy="457200"/>
          </a:xfrm>
          <a:prstGeom prst="rect">
            <a:avLst/>
          </a:prstGeom>
          <a:noFill/>
          <a:ln w="25400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3200">
                <a:solidFill>
                  <a:srgbClr val="FFFFFF"/>
                </a:solidFill>
              </a:rPr>
              <a:t>Teacher</a:t>
            </a:r>
          </a:p>
        </p:txBody>
      </p:sp>
      <p:sp>
        <p:nvSpPr>
          <p:cNvPr id="24579" name="Rectangle 5">
            <a:extLst>
              <a:ext uri="{FF2B5EF4-FFF2-40B4-BE49-F238E27FC236}">
                <a16:creationId xmlns:a16="http://schemas.microsoft.com/office/drawing/2014/main" id="{596DB650-C85F-BA41-A5B0-DAEA6584A6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4953000"/>
            <a:ext cx="1676400" cy="457200"/>
          </a:xfrm>
          <a:prstGeom prst="rect">
            <a:avLst/>
          </a:prstGeom>
          <a:noFill/>
          <a:ln w="25400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3200">
                <a:solidFill>
                  <a:srgbClr val="FFFFFF"/>
                </a:solidFill>
              </a:rPr>
              <a:t>Doctor</a:t>
            </a:r>
          </a:p>
        </p:txBody>
      </p:sp>
      <p:sp>
        <p:nvSpPr>
          <p:cNvPr id="24580" name="Rectangle 6">
            <a:extLst>
              <a:ext uri="{FF2B5EF4-FFF2-40B4-BE49-F238E27FC236}">
                <a16:creationId xmlns:a16="http://schemas.microsoft.com/office/drawing/2014/main" id="{0500E1D4-838C-ED4C-8E50-33B1A0C594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4953000"/>
            <a:ext cx="1676400" cy="457200"/>
          </a:xfrm>
          <a:prstGeom prst="rect">
            <a:avLst/>
          </a:prstGeom>
          <a:noFill/>
          <a:ln w="25400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3200">
                <a:solidFill>
                  <a:srgbClr val="FFFFFF"/>
                </a:solidFill>
              </a:rPr>
              <a:t>Student</a:t>
            </a:r>
          </a:p>
        </p:txBody>
      </p:sp>
      <p:sp>
        <p:nvSpPr>
          <p:cNvPr id="24581" name="Line 7">
            <a:extLst>
              <a:ext uri="{FF2B5EF4-FFF2-40B4-BE49-F238E27FC236}">
                <a16:creationId xmlns:a16="http://schemas.microsoft.com/office/drawing/2014/main" id="{26A3AE52-0E6D-164D-95D3-C10023514F8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95800" y="4038600"/>
            <a:ext cx="0" cy="129540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2" name="Line 8">
            <a:extLst>
              <a:ext uri="{FF2B5EF4-FFF2-40B4-BE49-F238E27FC236}">
                <a16:creationId xmlns:a16="http://schemas.microsoft.com/office/drawing/2014/main" id="{07221ABE-6E05-8A42-A468-884F84E64A3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90800" y="4038600"/>
            <a:ext cx="990600" cy="91440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3" name="Line 9">
            <a:extLst>
              <a:ext uri="{FF2B5EF4-FFF2-40B4-BE49-F238E27FC236}">
                <a16:creationId xmlns:a16="http://schemas.microsoft.com/office/drawing/2014/main" id="{E8B6516E-1B5E-E844-BD65-0233AF940CE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410200" y="4038600"/>
            <a:ext cx="914400" cy="91440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3722" name="Rectangle 10">
            <a:extLst>
              <a:ext uri="{FF2B5EF4-FFF2-40B4-BE49-F238E27FC236}">
                <a16:creationId xmlns:a16="http://schemas.microsoft.com/office/drawing/2014/main" id="{195F88E5-2306-804C-B429-1898B5F0CA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6096000"/>
            <a:ext cx="8229600" cy="563563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en-US"/>
              <a:t>Here, Person is an abstract class</a:t>
            </a:r>
          </a:p>
        </p:txBody>
      </p:sp>
      <p:sp>
        <p:nvSpPr>
          <p:cNvPr id="24585" name="Rectangle 11">
            <a:extLst>
              <a:ext uri="{FF2B5EF4-FFF2-40B4-BE49-F238E27FC236}">
                <a16:creationId xmlns:a16="http://schemas.microsoft.com/office/drawing/2014/main" id="{B333BF02-3B07-C146-B45D-2BEF2F25DC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1371600"/>
            <a:ext cx="1828800" cy="533400"/>
          </a:xfrm>
          <a:prstGeom prst="rect">
            <a:avLst/>
          </a:prstGeom>
          <a:noFill/>
          <a:ln w="25400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3200" i="1">
                <a:solidFill>
                  <a:srgbClr val="FFFF00"/>
                </a:solidFill>
              </a:rPr>
              <a:t>Person</a:t>
            </a:r>
          </a:p>
        </p:txBody>
      </p:sp>
      <p:sp>
        <p:nvSpPr>
          <p:cNvPr id="24586" name="Rectangle 12">
            <a:extLst>
              <a:ext uri="{FF2B5EF4-FFF2-40B4-BE49-F238E27FC236}">
                <a16:creationId xmlns:a16="http://schemas.microsoft.com/office/drawing/2014/main" id="{5A563BB0-3254-4049-B15C-8171901DF1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1905000"/>
            <a:ext cx="1828800" cy="1295400"/>
          </a:xfrm>
          <a:prstGeom prst="rect">
            <a:avLst/>
          </a:prstGeom>
          <a:noFill/>
          <a:ln w="25400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800">
                <a:solidFill>
                  <a:srgbClr val="FFFFFF"/>
                </a:solidFill>
              </a:rPr>
              <a:t>name</a:t>
            </a:r>
          </a:p>
          <a:p>
            <a:pPr eaLnBrk="1" hangingPunct="1"/>
            <a:r>
              <a:rPr lang="en-US" altLang="en-US" sz="2800">
                <a:solidFill>
                  <a:srgbClr val="FFFFFF"/>
                </a:solidFill>
              </a:rPr>
              <a:t>age</a:t>
            </a:r>
          </a:p>
          <a:p>
            <a:pPr eaLnBrk="1" hangingPunct="1"/>
            <a:r>
              <a:rPr lang="en-US" altLang="en-US" sz="2800">
                <a:solidFill>
                  <a:srgbClr val="FFFFFF"/>
                </a:solidFill>
              </a:rPr>
              <a:t>gender</a:t>
            </a:r>
          </a:p>
        </p:txBody>
      </p:sp>
      <p:sp>
        <p:nvSpPr>
          <p:cNvPr id="24587" name="Rectangle 13">
            <a:extLst>
              <a:ext uri="{FF2B5EF4-FFF2-40B4-BE49-F238E27FC236}">
                <a16:creationId xmlns:a16="http://schemas.microsoft.com/office/drawing/2014/main" id="{9D3E2CEC-5537-704B-B268-343297FA8E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3200400"/>
            <a:ext cx="1828800" cy="838200"/>
          </a:xfrm>
          <a:prstGeom prst="rect">
            <a:avLst/>
          </a:prstGeom>
          <a:noFill/>
          <a:ln w="25400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800">
                <a:solidFill>
                  <a:srgbClr val="FFFFFF"/>
                </a:solidFill>
              </a:rPr>
              <a:t>eat</a:t>
            </a:r>
          </a:p>
          <a:p>
            <a:pPr eaLnBrk="1" hangingPunct="1"/>
            <a:r>
              <a:rPr lang="en-US" altLang="en-US" sz="2800">
                <a:solidFill>
                  <a:srgbClr val="FFFFFF"/>
                </a:solidFill>
              </a:rPr>
              <a:t>walk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1026">
            <a:extLst>
              <a:ext uri="{FF2B5EF4-FFF2-40B4-BE49-F238E27FC236}">
                <a16:creationId xmlns:a16="http://schemas.microsoft.com/office/drawing/2014/main" id="{8DE1AF2F-54C0-7642-A70C-6376D3F9B406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/>
              <a:t>Example – Abstract Classes</a:t>
            </a:r>
          </a:p>
        </p:txBody>
      </p:sp>
      <p:sp>
        <p:nvSpPr>
          <p:cNvPr id="25602" name="Rectangle 1028">
            <a:extLst>
              <a:ext uri="{FF2B5EF4-FFF2-40B4-BE49-F238E27FC236}">
                <a16:creationId xmlns:a16="http://schemas.microsoft.com/office/drawing/2014/main" id="{22BF881E-7D63-EF4A-93B7-FFDE4DFACA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5105400"/>
            <a:ext cx="1676400" cy="457200"/>
          </a:xfrm>
          <a:prstGeom prst="rect">
            <a:avLst/>
          </a:prstGeom>
          <a:noFill/>
          <a:ln w="25400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3200">
                <a:solidFill>
                  <a:srgbClr val="FFFFFF"/>
                </a:solidFill>
              </a:rPr>
              <a:t>Bus</a:t>
            </a:r>
          </a:p>
        </p:txBody>
      </p:sp>
      <p:sp>
        <p:nvSpPr>
          <p:cNvPr id="25603" name="Rectangle 1029">
            <a:extLst>
              <a:ext uri="{FF2B5EF4-FFF2-40B4-BE49-F238E27FC236}">
                <a16:creationId xmlns:a16="http://schemas.microsoft.com/office/drawing/2014/main" id="{9485535C-5AB2-734B-9578-0DE530E30E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4648200"/>
            <a:ext cx="1676400" cy="457200"/>
          </a:xfrm>
          <a:prstGeom prst="rect">
            <a:avLst/>
          </a:prstGeom>
          <a:noFill/>
          <a:ln w="25400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3200">
                <a:solidFill>
                  <a:srgbClr val="FFFFFF"/>
                </a:solidFill>
              </a:rPr>
              <a:t>Truck</a:t>
            </a:r>
          </a:p>
        </p:txBody>
      </p:sp>
      <p:sp>
        <p:nvSpPr>
          <p:cNvPr id="25604" name="Rectangle 1030">
            <a:extLst>
              <a:ext uri="{FF2B5EF4-FFF2-40B4-BE49-F238E27FC236}">
                <a16:creationId xmlns:a16="http://schemas.microsoft.com/office/drawing/2014/main" id="{36BF52AD-5118-6A46-B192-F4C59ADC9F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4724400"/>
            <a:ext cx="1676400" cy="457200"/>
          </a:xfrm>
          <a:prstGeom prst="rect">
            <a:avLst/>
          </a:prstGeom>
          <a:noFill/>
          <a:ln w="25400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3200">
                <a:solidFill>
                  <a:srgbClr val="FFFFFF"/>
                </a:solidFill>
              </a:rPr>
              <a:t>Car</a:t>
            </a:r>
          </a:p>
        </p:txBody>
      </p:sp>
      <p:sp>
        <p:nvSpPr>
          <p:cNvPr id="25605" name="Line 1031">
            <a:extLst>
              <a:ext uri="{FF2B5EF4-FFF2-40B4-BE49-F238E27FC236}">
                <a16:creationId xmlns:a16="http://schemas.microsoft.com/office/drawing/2014/main" id="{F6E76281-2356-AE40-8F6B-A2BFC7C2A78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95800" y="3886200"/>
            <a:ext cx="0" cy="121920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06" name="Line 1032">
            <a:extLst>
              <a:ext uri="{FF2B5EF4-FFF2-40B4-BE49-F238E27FC236}">
                <a16:creationId xmlns:a16="http://schemas.microsoft.com/office/drawing/2014/main" id="{4D070ABF-768D-424B-B045-3A35E24C3A8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67000" y="3810000"/>
            <a:ext cx="685800" cy="91440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07" name="Line 1033">
            <a:extLst>
              <a:ext uri="{FF2B5EF4-FFF2-40B4-BE49-F238E27FC236}">
                <a16:creationId xmlns:a16="http://schemas.microsoft.com/office/drawing/2014/main" id="{599A810B-B27D-BD43-86F1-B43FCF66C0A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486400" y="3733800"/>
            <a:ext cx="762000" cy="91440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4746" name="Rectangle 1034">
            <a:extLst>
              <a:ext uri="{FF2B5EF4-FFF2-40B4-BE49-F238E27FC236}">
                <a16:creationId xmlns:a16="http://schemas.microsoft.com/office/drawing/2014/main" id="{7BE68923-DBF0-AA44-83C0-90AD551343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6096000"/>
            <a:ext cx="8229600" cy="563563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en-US"/>
              <a:t>Here, Vehicle is an abstract class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altLang="en-US"/>
          </a:p>
        </p:txBody>
      </p:sp>
      <p:sp>
        <p:nvSpPr>
          <p:cNvPr id="25609" name="Rectangle 1035">
            <a:extLst>
              <a:ext uri="{FF2B5EF4-FFF2-40B4-BE49-F238E27FC236}">
                <a16:creationId xmlns:a16="http://schemas.microsoft.com/office/drawing/2014/main" id="{3278CEA2-6A8E-E145-8A6E-7A579E3C3B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1676400"/>
            <a:ext cx="2133600" cy="533400"/>
          </a:xfrm>
          <a:prstGeom prst="rect">
            <a:avLst/>
          </a:prstGeom>
          <a:noFill/>
          <a:ln w="25400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3200" i="1">
                <a:solidFill>
                  <a:srgbClr val="FFFF00"/>
                </a:solidFill>
              </a:rPr>
              <a:t>Vehicle</a:t>
            </a:r>
          </a:p>
        </p:txBody>
      </p:sp>
      <p:sp>
        <p:nvSpPr>
          <p:cNvPr id="25610" name="Rectangle 1036">
            <a:extLst>
              <a:ext uri="{FF2B5EF4-FFF2-40B4-BE49-F238E27FC236}">
                <a16:creationId xmlns:a16="http://schemas.microsoft.com/office/drawing/2014/main" id="{E0E70400-58B7-334F-A462-A60D720D08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2209800"/>
            <a:ext cx="2133600" cy="838200"/>
          </a:xfrm>
          <a:prstGeom prst="rect">
            <a:avLst/>
          </a:prstGeom>
          <a:noFill/>
          <a:ln w="25400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800">
                <a:solidFill>
                  <a:srgbClr val="FFFFFF"/>
                </a:solidFill>
              </a:rPr>
              <a:t>color</a:t>
            </a:r>
          </a:p>
          <a:p>
            <a:pPr eaLnBrk="1" hangingPunct="1"/>
            <a:r>
              <a:rPr lang="en-US" altLang="en-US" sz="2800">
                <a:solidFill>
                  <a:srgbClr val="FFFFFF"/>
                </a:solidFill>
              </a:rPr>
              <a:t>model</a:t>
            </a:r>
          </a:p>
        </p:txBody>
      </p:sp>
      <p:sp>
        <p:nvSpPr>
          <p:cNvPr id="25611" name="Rectangle 1037">
            <a:extLst>
              <a:ext uri="{FF2B5EF4-FFF2-40B4-BE49-F238E27FC236}">
                <a16:creationId xmlns:a16="http://schemas.microsoft.com/office/drawing/2014/main" id="{9367BC34-73A2-3841-A10C-8F9A494F57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3048000"/>
            <a:ext cx="2133600" cy="838200"/>
          </a:xfrm>
          <a:prstGeom prst="rect">
            <a:avLst/>
          </a:prstGeom>
          <a:noFill/>
          <a:ln w="25400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800">
                <a:solidFill>
                  <a:srgbClr val="FFFFFF"/>
                </a:solidFill>
              </a:rPr>
              <a:t>accelerate</a:t>
            </a:r>
          </a:p>
          <a:p>
            <a:pPr eaLnBrk="1" hangingPunct="1"/>
            <a:r>
              <a:rPr lang="en-US" altLang="en-US" sz="2800">
                <a:solidFill>
                  <a:srgbClr val="FFFFFF"/>
                </a:solidFill>
              </a:rPr>
              <a:t>applyBrakes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2">
            <a:extLst>
              <a:ext uri="{FF2B5EF4-FFF2-40B4-BE49-F238E27FC236}">
                <a16:creationId xmlns:a16="http://schemas.microsoft.com/office/drawing/2014/main" id="{2E40A951-9D06-5646-A957-6AB7F5F2D298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/>
              <a:t>Concrete Classes</a:t>
            </a:r>
          </a:p>
        </p:txBody>
      </p:sp>
      <p:sp>
        <p:nvSpPr>
          <p:cNvPr id="245763" name="Rectangle 3">
            <a:extLst>
              <a:ext uri="{FF2B5EF4-FFF2-40B4-BE49-F238E27FC236}">
                <a16:creationId xmlns:a16="http://schemas.microsoft.com/office/drawing/2014/main" id="{3BEEA6CE-5CEF-F049-B7C4-8833362A7EE9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/>
              <a:t>A concrete class implements a concrete concept</a:t>
            </a:r>
          </a:p>
          <a:p>
            <a:pPr eaLnBrk="1" hangingPunct="1">
              <a:defRPr/>
            </a:pPr>
            <a:endParaRPr lang="en-US" altLang="en-US"/>
          </a:p>
          <a:p>
            <a:pPr eaLnBrk="1" hangingPunct="1">
              <a:defRPr/>
            </a:pPr>
            <a:r>
              <a:rPr lang="en-US" altLang="en-US"/>
              <a:t>Main purpose is to be instantiated</a:t>
            </a:r>
          </a:p>
          <a:p>
            <a:pPr eaLnBrk="1" hangingPunct="1">
              <a:defRPr/>
            </a:pPr>
            <a:endParaRPr lang="en-US" altLang="en-US"/>
          </a:p>
          <a:p>
            <a:pPr eaLnBrk="1" hangingPunct="1">
              <a:defRPr/>
            </a:pPr>
            <a:r>
              <a:rPr lang="en-US" altLang="en-US"/>
              <a:t>Provides implementation details specific to the domain context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>
            <a:extLst>
              <a:ext uri="{FF2B5EF4-FFF2-40B4-BE49-F238E27FC236}">
                <a16:creationId xmlns:a16="http://schemas.microsoft.com/office/drawing/2014/main" id="{49A4AA78-B1CC-684C-A010-262D89A26D56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/>
              <a:t>Example – Concrete Classes</a:t>
            </a:r>
          </a:p>
        </p:txBody>
      </p:sp>
      <p:sp>
        <p:nvSpPr>
          <p:cNvPr id="246795" name="Rectangle 11">
            <a:extLst>
              <a:ext uri="{FF2B5EF4-FFF2-40B4-BE49-F238E27FC236}">
                <a16:creationId xmlns:a16="http://schemas.microsoft.com/office/drawing/2014/main" id="{CA04FB65-069A-5E40-82D7-48A320AC67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5791200"/>
            <a:ext cx="8229600" cy="990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en-US"/>
              <a:t>Here, Student, Teacher and Doctor are concrete classes</a:t>
            </a:r>
          </a:p>
        </p:txBody>
      </p:sp>
      <p:sp>
        <p:nvSpPr>
          <p:cNvPr id="27651" name="Rectangle 12">
            <a:extLst>
              <a:ext uri="{FF2B5EF4-FFF2-40B4-BE49-F238E27FC236}">
                <a16:creationId xmlns:a16="http://schemas.microsoft.com/office/drawing/2014/main" id="{1F3E6EF5-B6CA-0547-A770-D67CC8FF8B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3581400"/>
            <a:ext cx="1676400" cy="457200"/>
          </a:xfrm>
          <a:prstGeom prst="rect">
            <a:avLst/>
          </a:prstGeom>
          <a:noFill/>
          <a:ln w="25400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3200">
                <a:solidFill>
                  <a:srgbClr val="FFFFFF"/>
                </a:solidFill>
              </a:rPr>
              <a:t>Teacher</a:t>
            </a:r>
          </a:p>
        </p:txBody>
      </p:sp>
      <p:sp>
        <p:nvSpPr>
          <p:cNvPr id="27652" name="Rectangle 13">
            <a:extLst>
              <a:ext uri="{FF2B5EF4-FFF2-40B4-BE49-F238E27FC236}">
                <a16:creationId xmlns:a16="http://schemas.microsoft.com/office/drawing/2014/main" id="{79EA527F-197B-D64C-A303-403EA6997E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3200400"/>
            <a:ext cx="1676400" cy="457200"/>
          </a:xfrm>
          <a:prstGeom prst="rect">
            <a:avLst/>
          </a:prstGeom>
          <a:noFill/>
          <a:ln w="25400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3200">
                <a:solidFill>
                  <a:srgbClr val="FFFFFF"/>
                </a:solidFill>
              </a:rPr>
              <a:t>Doctor</a:t>
            </a:r>
          </a:p>
        </p:txBody>
      </p:sp>
      <p:sp>
        <p:nvSpPr>
          <p:cNvPr id="27653" name="Line 15">
            <a:extLst>
              <a:ext uri="{FF2B5EF4-FFF2-40B4-BE49-F238E27FC236}">
                <a16:creationId xmlns:a16="http://schemas.microsoft.com/office/drawing/2014/main" id="{0560E74A-140D-5445-8CC5-84CE4FD5539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953000" y="2286000"/>
            <a:ext cx="0" cy="129540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54" name="Line 16">
            <a:extLst>
              <a:ext uri="{FF2B5EF4-FFF2-40B4-BE49-F238E27FC236}">
                <a16:creationId xmlns:a16="http://schemas.microsoft.com/office/drawing/2014/main" id="{4418A947-38F7-5F43-8695-8579D311102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048000" y="2286000"/>
            <a:ext cx="990600" cy="91440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55" name="Line 17">
            <a:extLst>
              <a:ext uri="{FF2B5EF4-FFF2-40B4-BE49-F238E27FC236}">
                <a16:creationId xmlns:a16="http://schemas.microsoft.com/office/drawing/2014/main" id="{498A4AC9-705A-2446-98AD-1279FCD2C66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715000" y="2286000"/>
            <a:ext cx="914400" cy="91440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56" name="Rectangle 21">
            <a:extLst>
              <a:ext uri="{FF2B5EF4-FFF2-40B4-BE49-F238E27FC236}">
                <a16:creationId xmlns:a16="http://schemas.microsoft.com/office/drawing/2014/main" id="{78D700F4-6709-994E-BC40-68BC174CA4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3200400"/>
            <a:ext cx="2286000" cy="381000"/>
          </a:xfrm>
          <a:prstGeom prst="rect">
            <a:avLst/>
          </a:prstGeom>
          <a:noFill/>
          <a:ln w="25400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800">
                <a:solidFill>
                  <a:srgbClr val="FFFF00"/>
                </a:solidFill>
              </a:rPr>
              <a:t>Student</a:t>
            </a:r>
          </a:p>
        </p:txBody>
      </p:sp>
      <p:sp>
        <p:nvSpPr>
          <p:cNvPr id="27657" name="Rectangle 22">
            <a:extLst>
              <a:ext uri="{FF2B5EF4-FFF2-40B4-BE49-F238E27FC236}">
                <a16:creationId xmlns:a16="http://schemas.microsoft.com/office/drawing/2014/main" id="{6F126C8E-8063-3D4A-9F5C-34DFF4AB1D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3581400"/>
            <a:ext cx="2286000" cy="762000"/>
          </a:xfrm>
          <a:prstGeom prst="rect">
            <a:avLst/>
          </a:prstGeom>
          <a:noFill/>
          <a:ln w="25400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>
                <a:solidFill>
                  <a:srgbClr val="FFFFFF"/>
                </a:solidFill>
              </a:rPr>
              <a:t>program</a:t>
            </a:r>
          </a:p>
          <a:p>
            <a:pPr eaLnBrk="1" hangingPunct="1"/>
            <a:r>
              <a:rPr lang="en-US" altLang="en-US" sz="2400">
                <a:solidFill>
                  <a:srgbClr val="FFFFFF"/>
                </a:solidFill>
              </a:rPr>
              <a:t>studyYear</a:t>
            </a:r>
          </a:p>
        </p:txBody>
      </p:sp>
      <p:sp>
        <p:nvSpPr>
          <p:cNvPr id="27658" name="Rectangle 23">
            <a:extLst>
              <a:ext uri="{FF2B5EF4-FFF2-40B4-BE49-F238E27FC236}">
                <a16:creationId xmlns:a16="http://schemas.microsoft.com/office/drawing/2014/main" id="{EEB6A477-4F27-A343-A2BA-C6FA2C6ADB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4343400"/>
            <a:ext cx="2286000" cy="762000"/>
          </a:xfrm>
          <a:prstGeom prst="rect">
            <a:avLst/>
          </a:prstGeom>
          <a:noFill/>
          <a:ln w="25400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>
                <a:solidFill>
                  <a:srgbClr val="FFFFFF"/>
                </a:solidFill>
              </a:rPr>
              <a:t>study</a:t>
            </a:r>
          </a:p>
          <a:p>
            <a:pPr eaLnBrk="1" hangingPunct="1"/>
            <a:r>
              <a:rPr lang="en-US" altLang="en-US" sz="2400">
                <a:solidFill>
                  <a:srgbClr val="FFFFFF"/>
                </a:solidFill>
              </a:rPr>
              <a:t>heldExam</a:t>
            </a:r>
          </a:p>
        </p:txBody>
      </p:sp>
      <p:sp>
        <p:nvSpPr>
          <p:cNvPr id="27659" name="Rectangle 24">
            <a:extLst>
              <a:ext uri="{FF2B5EF4-FFF2-40B4-BE49-F238E27FC236}">
                <a16:creationId xmlns:a16="http://schemas.microsoft.com/office/drawing/2014/main" id="{317AFC7F-E4E1-2E47-BFA9-45B97850C4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1828800"/>
            <a:ext cx="1676400" cy="457200"/>
          </a:xfrm>
          <a:prstGeom prst="rect">
            <a:avLst/>
          </a:prstGeom>
          <a:noFill/>
          <a:ln w="25400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3200">
                <a:solidFill>
                  <a:srgbClr val="FFFFFF"/>
                </a:solidFill>
              </a:rPr>
              <a:t>Person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>
            <a:extLst>
              <a:ext uri="{FF2B5EF4-FFF2-40B4-BE49-F238E27FC236}">
                <a16:creationId xmlns:a16="http://schemas.microsoft.com/office/drawing/2014/main" id="{50A880FC-860E-6548-9343-FED4BFDFCB99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/>
              <a:t>Example – Concrete Classes</a:t>
            </a:r>
          </a:p>
        </p:txBody>
      </p:sp>
      <p:sp>
        <p:nvSpPr>
          <p:cNvPr id="247819" name="Rectangle 11">
            <a:extLst>
              <a:ext uri="{FF2B5EF4-FFF2-40B4-BE49-F238E27FC236}">
                <a16:creationId xmlns:a16="http://schemas.microsoft.com/office/drawing/2014/main" id="{F5B64AC9-F8B5-2F4F-BB05-8C34A112E9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5791200"/>
            <a:ext cx="82296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ClrTx/>
              <a:buSzTx/>
              <a:buFontTx/>
              <a:buChar char="•"/>
            </a:pPr>
            <a:r>
              <a:rPr lang="en-US" altLang="en-US">
                <a:solidFill>
                  <a:srgbClr val="FFFFFF"/>
                </a:solidFill>
                <a:latin typeface="Arial" panose="020B0604020202020204" pitchFamily="34" charset="0"/>
              </a:rPr>
              <a:t>Here, Car, Bus and Truck are concrete classes</a:t>
            </a:r>
          </a:p>
        </p:txBody>
      </p:sp>
      <p:sp>
        <p:nvSpPr>
          <p:cNvPr id="28675" name="Rectangle 12">
            <a:extLst>
              <a:ext uri="{FF2B5EF4-FFF2-40B4-BE49-F238E27FC236}">
                <a16:creationId xmlns:a16="http://schemas.microsoft.com/office/drawing/2014/main" id="{58FA2C32-1139-A84D-A931-7F8FB35644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3581400"/>
            <a:ext cx="1676400" cy="457200"/>
          </a:xfrm>
          <a:prstGeom prst="rect">
            <a:avLst/>
          </a:prstGeom>
          <a:noFill/>
          <a:ln w="25400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3200">
                <a:solidFill>
                  <a:srgbClr val="FFFFFF"/>
                </a:solidFill>
              </a:rPr>
              <a:t>Bus</a:t>
            </a:r>
          </a:p>
        </p:txBody>
      </p:sp>
      <p:sp>
        <p:nvSpPr>
          <p:cNvPr id="28676" name="Rectangle 13">
            <a:extLst>
              <a:ext uri="{FF2B5EF4-FFF2-40B4-BE49-F238E27FC236}">
                <a16:creationId xmlns:a16="http://schemas.microsoft.com/office/drawing/2014/main" id="{1916911C-A9DC-4641-9F48-DDEB78DE0B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3352800"/>
            <a:ext cx="1676400" cy="457200"/>
          </a:xfrm>
          <a:prstGeom prst="rect">
            <a:avLst/>
          </a:prstGeom>
          <a:noFill/>
          <a:ln w="25400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3200">
                <a:solidFill>
                  <a:srgbClr val="FFFFFF"/>
                </a:solidFill>
              </a:rPr>
              <a:t>Car</a:t>
            </a:r>
          </a:p>
        </p:txBody>
      </p:sp>
      <p:sp>
        <p:nvSpPr>
          <p:cNvPr id="28677" name="Rectangle 14">
            <a:extLst>
              <a:ext uri="{FF2B5EF4-FFF2-40B4-BE49-F238E27FC236}">
                <a16:creationId xmlns:a16="http://schemas.microsoft.com/office/drawing/2014/main" id="{F3D67898-F295-CE43-9BFF-3A5E959EFB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1905000"/>
            <a:ext cx="1676400" cy="457200"/>
          </a:xfrm>
          <a:prstGeom prst="rect">
            <a:avLst/>
          </a:prstGeom>
          <a:noFill/>
          <a:ln w="25400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3200" i="1">
                <a:solidFill>
                  <a:srgbClr val="FFFFFF"/>
                </a:solidFill>
              </a:rPr>
              <a:t>Vehicle</a:t>
            </a:r>
          </a:p>
        </p:txBody>
      </p:sp>
      <p:sp>
        <p:nvSpPr>
          <p:cNvPr id="28678" name="Line 15">
            <a:extLst>
              <a:ext uri="{FF2B5EF4-FFF2-40B4-BE49-F238E27FC236}">
                <a16:creationId xmlns:a16="http://schemas.microsoft.com/office/drawing/2014/main" id="{B68A9A0E-F439-974B-BE69-546B9CE9489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67200" y="2362200"/>
            <a:ext cx="0" cy="121920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79" name="Line 16">
            <a:extLst>
              <a:ext uri="{FF2B5EF4-FFF2-40B4-BE49-F238E27FC236}">
                <a16:creationId xmlns:a16="http://schemas.microsoft.com/office/drawing/2014/main" id="{FE850048-C35A-A241-A799-4FE9152D474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14600" y="2362200"/>
            <a:ext cx="838200" cy="99060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0" name="Line 17">
            <a:extLst>
              <a:ext uri="{FF2B5EF4-FFF2-40B4-BE49-F238E27FC236}">
                <a16:creationId xmlns:a16="http://schemas.microsoft.com/office/drawing/2014/main" id="{A365719A-0567-B24B-9FBC-CF6125F83FA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029200" y="2362200"/>
            <a:ext cx="838200" cy="91440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1" name="Rectangle 18">
            <a:extLst>
              <a:ext uri="{FF2B5EF4-FFF2-40B4-BE49-F238E27FC236}">
                <a16:creationId xmlns:a16="http://schemas.microsoft.com/office/drawing/2014/main" id="{A22C6BFD-5C54-B142-9D93-957FA0AA09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3276600"/>
            <a:ext cx="2133600" cy="533400"/>
          </a:xfrm>
          <a:prstGeom prst="rect">
            <a:avLst/>
          </a:prstGeom>
          <a:noFill/>
          <a:ln w="25400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3200">
                <a:solidFill>
                  <a:srgbClr val="FFFFFF"/>
                </a:solidFill>
              </a:rPr>
              <a:t>Truck</a:t>
            </a:r>
          </a:p>
        </p:txBody>
      </p:sp>
      <p:sp>
        <p:nvSpPr>
          <p:cNvPr id="28682" name="Rectangle 19">
            <a:extLst>
              <a:ext uri="{FF2B5EF4-FFF2-40B4-BE49-F238E27FC236}">
                <a16:creationId xmlns:a16="http://schemas.microsoft.com/office/drawing/2014/main" id="{490F930B-4A41-CB48-A564-950B37C6DC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3810000"/>
            <a:ext cx="2133600" cy="457200"/>
          </a:xfrm>
          <a:prstGeom prst="rect">
            <a:avLst/>
          </a:prstGeom>
          <a:noFill/>
          <a:ln w="25400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800">
                <a:solidFill>
                  <a:srgbClr val="FFFFFF"/>
                </a:solidFill>
              </a:rPr>
              <a:t>capacity</a:t>
            </a:r>
          </a:p>
        </p:txBody>
      </p:sp>
      <p:sp>
        <p:nvSpPr>
          <p:cNvPr id="28683" name="Rectangle 20">
            <a:extLst>
              <a:ext uri="{FF2B5EF4-FFF2-40B4-BE49-F238E27FC236}">
                <a16:creationId xmlns:a16="http://schemas.microsoft.com/office/drawing/2014/main" id="{9CD5564F-6A8D-1F4A-8726-2F2FBB9182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4267200"/>
            <a:ext cx="2133600" cy="838200"/>
          </a:xfrm>
          <a:prstGeom prst="rect">
            <a:avLst/>
          </a:prstGeom>
          <a:noFill/>
          <a:ln w="25400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800">
                <a:solidFill>
                  <a:srgbClr val="FFFFFF"/>
                </a:solidFill>
              </a:rPr>
              <a:t>load</a:t>
            </a:r>
          </a:p>
          <a:p>
            <a:pPr eaLnBrk="1" hangingPunct="1"/>
            <a:r>
              <a:rPr lang="en-US" altLang="en-US" sz="2800">
                <a:solidFill>
                  <a:srgbClr val="FFFFFF"/>
                </a:solidFill>
              </a:rPr>
              <a:t>unload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78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78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7819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>
            <a:extLst>
              <a:ext uri="{FF2B5EF4-FFF2-40B4-BE49-F238E27FC236}">
                <a16:creationId xmlns:a16="http://schemas.microsoft.com/office/drawing/2014/main" id="{E559C479-AD70-E04F-8144-C46A60794990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/>
              <a:t>Concepts Related with Inheritance</a:t>
            </a:r>
          </a:p>
        </p:txBody>
      </p:sp>
      <p:sp>
        <p:nvSpPr>
          <p:cNvPr id="129027" name="Rectangle 3">
            <a:extLst>
              <a:ext uri="{FF2B5EF4-FFF2-40B4-BE49-F238E27FC236}">
                <a16:creationId xmlns:a16="http://schemas.microsoft.com/office/drawing/2014/main" id="{12979B53-706E-7940-B242-FEEEB366532C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altLang="en-US"/>
          </a:p>
          <a:p>
            <a:pPr eaLnBrk="1" hangingPunct="1">
              <a:defRPr/>
            </a:pPr>
            <a:r>
              <a:rPr lang="en-US" altLang="en-US"/>
              <a:t>Generalization</a:t>
            </a:r>
          </a:p>
          <a:p>
            <a:pPr eaLnBrk="1" hangingPunct="1">
              <a:defRPr/>
            </a:pPr>
            <a:endParaRPr lang="en-US" altLang="en-US"/>
          </a:p>
          <a:p>
            <a:pPr eaLnBrk="1" hangingPunct="1">
              <a:defRPr/>
            </a:pPr>
            <a:r>
              <a:rPr lang="en-US" altLang="en-US"/>
              <a:t>Subtyping (extension)</a:t>
            </a:r>
          </a:p>
          <a:p>
            <a:pPr eaLnBrk="1" hangingPunct="1">
              <a:defRPr/>
            </a:pPr>
            <a:endParaRPr lang="en-US" altLang="en-US"/>
          </a:p>
          <a:p>
            <a:pPr eaLnBrk="1" hangingPunct="1">
              <a:defRPr/>
            </a:pPr>
            <a:r>
              <a:rPr lang="en-US" altLang="en-US"/>
              <a:t>Specialization (restriction)</a:t>
            </a:r>
          </a:p>
          <a:p>
            <a:pPr eaLnBrk="1" hangingPunct="1">
              <a:defRPr/>
            </a:pPr>
            <a:endParaRPr lang="en-US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>
            <a:extLst>
              <a:ext uri="{FF2B5EF4-FFF2-40B4-BE49-F238E27FC236}">
                <a16:creationId xmlns:a16="http://schemas.microsoft.com/office/drawing/2014/main" id="{EA2E57AF-320F-CA4D-98BC-F4943577AAF0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/>
              <a:t>Generalization</a:t>
            </a:r>
          </a:p>
        </p:txBody>
      </p:sp>
      <p:sp>
        <p:nvSpPr>
          <p:cNvPr id="130051" name="Rectangle 3">
            <a:extLst>
              <a:ext uri="{FF2B5EF4-FFF2-40B4-BE49-F238E27FC236}">
                <a16:creationId xmlns:a16="http://schemas.microsoft.com/office/drawing/2014/main" id="{F9723216-EBBF-7642-AD46-62342E673465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/>
              <a:t>In OO models, some classes may have common characteristics</a:t>
            </a:r>
          </a:p>
          <a:p>
            <a:pPr eaLnBrk="1" hangingPunct="1">
              <a:defRPr/>
            </a:pPr>
            <a:endParaRPr lang="en-US" altLang="en-US"/>
          </a:p>
          <a:p>
            <a:pPr eaLnBrk="1" hangingPunct="1">
              <a:defRPr/>
            </a:pPr>
            <a:r>
              <a:rPr lang="en-US" altLang="en-US"/>
              <a:t>We extract these features into a new class and inherit original classes from this new class</a:t>
            </a:r>
          </a:p>
          <a:p>
            <a:pPr eaLnBrk="1" hangingPunct="1">
              <a:defRPr/>
            </a:pPr>
            <a:endParaRPr lang="en-US" altLang="en-US"/>
          </a:p>
          <a:p>
            <a:pPr eaLnBrk="1" hangingPunct="1">
              <a:defRPr/>
            </a:pPr>
            <a:r>
              <a:rPr lang="en-US" altLang="en-US"/>
              <a:t>This concept is known as Generalization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>
            <a:extLst>
              <a:ext uri="{FF2B5EF4-FFF2-40B4-BE49-F238E27FC236}">
                <a16:creationId xmlns:a16="http://schemas.microsoft.com/office/drawing/2014/main" id="{023B7F7A-4750-BC41-BA25-1EC3B0BFDA31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/>
              <a:t>Example – Generalization</a:t>
            </a:r>
          </a:p>
        </p:txBody>
      </p:sp>
      <p:sp>
        <p:nvSpPr>
          <p:cNvPr id="7170" name="Rectangle 8">
            <a:extLst>
              <a:ext uri="{FF2B5EF4-FFF2-40B4-BE49-F238E27FC236}">
                <a16:creationId xmlns:a16="http://schemas.microsoft.com/office/drawing/2014/main" id="{52D87766-CC97-3B42-911C-E1A6BCFA56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2590800"/>
            <a:ext cx="2286000" cy="381000"/>
          </a:xfrm>
          <a:prstGeom prst="rect">
            <a:avLst/>
          </a:prstGeom>
          <a:noFill/>
          <a:ln w="25400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800">
                <a:solidFill>
                  <a:srgbClr val="FFFF00"/>
                </a:solidFill>
              </a:rPr>
              <a:t>Circle</a:t>
            </a:r>
          </a:p>
        </p:txBody>
      </p:sp>
      <p:sp>
        <p:nvSpPr>
          <p:cNvPr id="7171" name="Rectangle 9">
            <a:extLst>
              <a:ext uri="{FF2B5EF4-FFF2-40B4-BE49-F238E27FC236}">
                <a16:creationId xmlns:a16="http://schemas.microsoft.com/office/drawing/2014/main" id="{6AABAE14-1AF9-C346-9BCA-B3357EDA2D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2971800"/>
            <a:ext cx="2286000" cy="1066800"/>
          </a:xfrm>
          <a:prstGeom prst="rect">
            <a:avLst/>
          </a:prstGeom>
          <a:noFill/>
          <a:ln w="25400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>
                <a:solidFill>
                  <a:srgbClr val="FFFFFF"/>
                </a:solidFill>
              </a:rPr>
              <a:t>color</a:t>
            </a:r>
          </a:p>
          <a:p>
            <a:pPr eaLnBrk="1" hangingPunct="1"/>
            <a:r>
              <a:rPr lang="en-US" altLang="en-US" sz="2400">
                <a:solidFill>
                  <a:srgbClr val="FFFFFF"/>
                </a:solidFill>
              </a:rPr>
              <a:t>vertices</a:t>
            </a:r>
          </a:p>
          <a:p>
            <a:pPr eaLnBrk="1" hangingPunct="1"/>
            <a:r>
              <a:rPr lang="en-US" altLang="en-US" sz="2400">
                <a:solidFill>
                  <a:srgbClr val="FFFFFF"/>
                </a:solidFill>
              </a:rPr>
              <a:t>radius</a:t>
            </a:r>
          </a:p>
        </p:txBody>
      </p:sp>
      <p:sp>
        <p:nvSpPr>
          <p:cNvPr id="7172" name="Rectangle 10">
            <a:extLst>
              <a:ext uri="{FF2B5EF4-FFF2-40B4-BE49-F238E27FC236}">
                <a16:creationId xmlns:a16="http://schemas.microsoft.com/office/drawing/2014/main" id="{D8FA0110-0126-FC49-8FD1-C6677C82F4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4038600"/>
            <a:ext cx="2286000" cy="1143000"/>
          </a:xfrm>
          <a:prstGeom prst="rect">
            <a:avLst/>
          </a:prstGeom>
          <a:noFill/>
          <a:ln w="25400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>
                <a:solidFill>
                  <a:srgbClr val="FFFFFF"/>
                </a:solidFill>
              </a:rPr>
              <a:t>move</a:t>
            </a:r>
          </a:p>
          <a:p>
            <a:pPr eaLnBrk="1" hangingPunct="1"/>
            <a:r>
              <a:rPr lang="en-US" altLang="en-US" sz="2400">
                <a:solidFill>
                  <a:srgbClr val="FFFFFF"/>
                </a:solidFill>
              </a:rPr>
              <a:t>setColor</a:t>
            </a:r>
          </a:p>
          <a:p>
            <a:pPr eaLnBrk="1" hangingPunct="1"/>
            <a:r>
              <a:rPr lang="en-US" altLang="en-US" sz="2400">
                <a:solidFill>
                  <a:srgbClr val="FFFFFF"/>
                </a:solidFill>
              </a:rPr>
              <a:t>computeArea</a:t>
            </a:r>
          </a:p>
        </p:txBody>
      </p:sp>
      <p:sp>
        <p:nvSpPr>
          <p:cNvPr id="7173" name="Rectangle 12">
            <a:extLst>
              <a:ext uri="{FF2B5EF4-FFF2-40B4-BE49-F238E27FC236}">
                <a16:creationId xmlns:a16="http://schemas.microsoft.com/office/drawing/2014/main" id="{DA5520BD-3421-694C-BDEE-1ECE53E773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752600"/>
            <a:ext cx="2286000" cy="381000"/>
          </a:xfrm>
          <a:prstGeom prst="rect">
            <a:avLst/>
          </a:prstGeom>
          <a:noFill/>
          <a:ln w="25400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800">
                <a:solidFill>
                  <a:srgbClr val="FFFF00"/>
                </a:solidFill>
              </a:rPr>
              <a:t>Line</a:t>
            </a:r>
          </a:p>
        </p:txBody>
      </p:sp>
      <p:sp>
        <p:nvSpPr>
          <p:cNvPr id="7174" name="Rectangle 13">
            <a:extLst>
              <a:ext uri="{FF2B5EF4-FFF2-40B4-BE49-F238E27FC236}">
                <a16:creationId xmlns:a16="http://schemas.microsoft.com/office/drawing/2014/main" id="{4ACA7449-3C79-4E43-BEB4-85755FFA10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133600"/>
            <a:ext cx="2286000" cy="1143000"/>
          </a:xfrm>
          <a:prstGeom prst="rect">
            <a:avLst/>
          </a:prstGeom>
          <a:noFill/>
          <a:ln w="25400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>
                <a:solidFill>
                  <a:srgbClr val="FFFFFF"/>
                </a:solidFill>
              </a:rPr>
              <a:t>color</a:t>
            </a:r>
          </a:p>
          <a:p>
            <a:pPr eaLnBrk="1" hangingPunct="1"/>
            <a:r>
              <a:rPr lang="en-US" altLang="en-US" sz="2400">
                <a:solidFill>
                  <a:srgbClr val="FFFFFF"/>
                </a:solidFill>
              </a:rPr>
              <a:t>vertices</a:t>
            </a:r>
          </a:p>
          <a:p>
            <a:pPr eaLnBrk="1" hangingPunct="1"/>
            <a:r>
              <a:rPr lang="en-US" altLang="en-US" sz="2400">
                <a:solidFill>
                  <a:srgbClr val="FFFFFF"/>
                </a:solidFill>
              </a:rPr>
              <a:t>length</a:t>
            </a:r>
          </a:p>
        </p:txBody>
      </p:sp>
      <p:sp>
        <p:nvSpPr>
          <p:cNvPr id="7175" name="Rectangle 14">
            <a:extLst>
              <a:ext uri="{FF2B5EF4-FFF2-40B4-BE49-F238E27FC236}">
                <a16:creationId xmlns:a16="http://schemas.microsoft.com/office/drawing/2014/main" id="{46FCFA8D-1A1C-3547-AFD1-6DE24C00FF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3276600"/>
            <a:ext cx="2286000" cy="1143000"/>
          </a:xfrm>
          <a:prstGeom prst="rect">
            <a:avLst/>
          </a:prstGeom>
          <a:noFill/>
          <a:ln w="25400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>
                <a:solidFill>
                  <a:srgbClr val="FFFFFF"/>
                </a:solidFill>
              </a:rPr>
              <a:t>move</a:t>
            </a:r>
          </a:p>
          <a:p>
            <a:pPr eaLnBrk="1" hangingPunct="1"/>
            <a:r>
              <a:rPr lang="en-US" altLang="en-US" sz="2400">
                <a:solidFill>
                  <a:srgbClr val="FFFFFF"/>
                </a:solidFill>
              </a:rPr>
              <a:t>setColor</a:t>
            </a:r>
          </a:p>
          <a:p>
            <a:pPr eaLnBrk="1" hangingPunct="1"/>
            <a:r>
              <a:rPr lang="en-US" altLang="en-US" sz="2400">
                <a:solidFill>
                  <a:srgbClr val="FFFFFF"/>
                </a:solidFill>
              </a:rPr>
              <a:t>getLength</a:t>
            </a:r>
          </a:p>
        </p:txBody>
      </p:sp>
      <p:sp>
        <p:nvSpPr>
          <p:cNvPr id="7176" name="Rectangle 15">
            <a:extLst>
              <a:ext uri="{FF2B5EF4-FFF2-40B4-BE49-F238E27FC236}">
                <a16:creationId xmlns:a16="http://schemas.microsoft.com/office/drawing/2014/main" id="{448ADE64-0EE6-3041-B3B2-5441A3DCC9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3352800"/>
            <a:ext cx="2286000" cy="457200"/>
          </a:xfrm>
          <a:prstGeom prst="rect">
            <a:avLst/>
          </a:prstGeom>
          <a:noFill/>
          <a:ln w="25400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800">
                <a:solidFill>
                  <a:srgbClr val="FFFF00"/>
                </a:solidFill>
              </a:rPr>
              <a:t>Triangle</a:t>
            </a:r>
          </a:p>
        </p:txBody>
      </p:sp>
      <p:sp>
        <p:nvSpPr>
          <p:cNvPr id="7177" name="Rectangle 16">
            <a:extLst>
              <a:ext uri="{FF2B5EF4-FFF2-40B4-BE49-F238E27FC236}">
                <a16:creationId xmlns:a16="http://schemas.microsoft.com/office/drawing/2014/main" id="{54ADDE49-B56A-B345-BC72-A0B5918AA5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3810000"/>
            <a:ext cx="2286000" cy="1219200"/>
          </a:xfrm>
          <a:prstGeom prst="rect">
            <a:avLst/>
          </a:prstGeom>
          <a:noFill/>
          <a:ln w="25400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>
                <a:solidFill>
                  <a:srgbClr val="FFFFFF"/>
                </a:solidFill>
              </a:rPr>
              <a:t>color</a:t>
            </a:r>
          </a:p>
          <a:p>
            <a:pPr eaLnBrk="1" hangingPunct="1"/>
            <a:r>
              <a:rPr lang="en-US" altLang="en-US" sz="2400">
                <a:solidFill>
                  <a:srgbClr val="FFFFFF"/>
                </a:solidFill>
              </a:rPr>
              <a:t>vertices</a:t>
            </a:r>
          </a:p>
          <a:p>
            <a:pPr eaLnBrk="1" hangingPunct="1"/>
            <a:r>
              <a:rPr lang="en-US" altLang="en-US" sz="2400">
                <a:solidFill>
                  <a:srgbClr val="FFFFFF"/>
                </a:solidFill>
              </a:rPr>
              <a:t>angle</a:t>
            </a:r>
          </a:p>
        </p:txBody>
      </p:sp>
      <p:sp>
        <p:nvSpPr>
          <p:cNvPr id="7178" name="Rectangle 17">
            <a:extLst>
              <a:ext uri="{FF2B5EF4-FFF2-40B4-BE49-F238E27FC236}">
                <a16:creationId xmlns:a16="http://schemas.microsoft.com/office/drawing/2014/main" id="{3A54F487-A2FE-1540-A935-64DC339E3D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5029200"/>
            <a:ext cx="2286000" cy="1143000"/>
          </a:xfrm>
          <a:prstGeom prst="rect">
            <a:avLst/>
          </a:prstGeom>
          <a:noFill/>
          <a:ln w="25400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>
                <a:solidFill>
                  <a:srgbClr val="FFFFFF"/>
                </a:solidFill>
              </a:rPr>
              <a:t>move</a:t>
            </a:r>
          </a:p>
          <a:p>
            <a:pPr eaLnBrk="1" hangingPunct="1"/>
            <a:r>
              <a:rPr lang="en-US" altLang="en-US" sz="2400">
                <a:solidFill>
                  <a:srgbClr val="FFFFFF"/>
                </a:solidFill>
              </a:rPr>
              <a:t>setColor</a:t>
            </a:r>
          </a:p>
          <a:p>
            <a:pPr eaLnBrk="1" hangingPunct="1"/>
            <a:r>
              <a:rPr lang="en-US" altLang="en-US" sz="2400">
                <a:solidFill>
                  <a:srgbClr val="FFFFFF"/>
                </a:solidFill>
              </a:rPr>
              <a:t>computeArea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>
            <a:extLst>
              <a:ext uri="{FF2B5EF4-FFF2-40B4-BE49-F238E27FC236}">
                <a16:creationId xmlns:a16="http://schemas.microsoft.com/office/drawing/2014/main" id="{1CE21487-34C5-C340-A94E-3FA0FF31CF58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/>
              <a:t>Example – Generalization</a:t>
            </a:r>
          </a:p>
        </p:txBody>
      </p:sp>
      <p:sp>
        <p:nvSpPr>
          <p:cNvPr id="8194" name="Rectangle 4">
            <a:extLst>
              <a:ext uri="{FF2B5EF4-FFF2-40B4-BE49-F238E27FC236}">
                <a16:creationId xmlns:a16="http://schemas.microsoft.com/office/drawing/2014/main" id="{9D9F384F-B514-D843-85AB-5A961FB0BE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1524000"/>
            <a:ext cx="1524000" cy="381000"/>
          </a:xfrm>
          <a:prstGeom prst="rect">
            <a:avLst/>
          </a:prstGeom>
          <a:noFill/>
          <a:ln w="25400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800" i="1">
                <a:solidFill>
                  <a:srgbClr val="FFFF00"/>
                </a:solidFill>
              </a:rPr>
              <a:t>Shape</a:t>
            </a:r>
          </a:p>
        </p:txBody>
      </p:sp>
      <p:sp>
        <p:nvSpPr>
          <p:cNvPr id="8195" name="Rectangle 5">
            <a:extLst>
              <a:ext uri="{FF2B5EF4-FFF2-40B4-BE49-F238E27FC236}">
                <a16:creationId xmlns:a16="http://schemas.microsoft.com/office/drawing/2014/main" id="{44EBDE58-7856-9D44-AB27-1C56F75D1F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1905000"/>
            <a:ext cx="1524000" cy="762000"/>
          </a:xfrm>
          <a:prstGeom prst="rect">
            <a:avLst/>
          </a:prstGeom>
          <a:noFill/>
          <a:ln w="25400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>
                <a:solidFill>
                  <a:srgbClr val="FFFFFF"/>
                </a:solidFill>
              </a:rPr>
              <a:t>color</a:t>
            </a:r>
          </a:p>
          <a:p>
            <a:pPr eaLnBrk="1" hangingPunct="1"/>
            <a:r>
              <a:rPr lang="en-US" altLang="en-US" sz="2400">
                <a:solidFill>
                  <a:srgbClr val="FFFFFF"/>
                </a:solidFill>
              </a:rPr>
              <a:t>vertices</a:t>
            </a:r>
          </a:p>
        </p:txBody>
      </p:sp>
      <p:sp>
        <p:nvSpPr>
          <p:cNvPr id="8196" name="Rectangle 6">
            <a:extLst>
              <a:ext uri="{FF2B5EF4-FFF2-40B4-BE49-F238E27FC236}">
                <a16:creationId xmlns:a16="http://schemas.microsoft.com/office/drawing/2014/main" id="{0A3DEB64-C3B0-E34D-8726-6019B8814E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2667000"/>
            <a:ext cx="1524000" cy="762000"/>
          </a:xfrm>
          <a:prstGeom prst="rect">
            <a:avLst/>
          </a:prstGeom>
          <a:noFill/>
          <a:ln w="25400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>
                <a:solidFill>
                  <a:srgbClr val="FFFFFF"/>
                </a:solidFill>
              </a:rPr>
              <a:t>move</a:t>
            </a:r>
          </a:p>
          <a:p>
            <a:pPr eaLnBrk="1" hangingPunct="1"/>
            <a:r>
              <a:rPr lang="en-US" altLang="en-US" sz="2400">
                <a:solidFill>
                  <a:srgbClr val="FFFFFF"/>
                </a:solidFill>
              </a:rPr>
              <a:t>setColor</a:t>
            </a:r>
          </a:p>
        </p:txBody>
      </p:sp>
      <p:sp>
        <p:nvSpPr>
          <p:cNvPr id="8197" name="Rectangle 7">
            <a:extLst>
              <a:ext uri="{FF2B5EF4-FFF2-40B4-BE49-F238E27FC236}">
                <a16:creationId xmlns:a16="http://schemas.microsoft.com/office/drawing/2014/main" id="{75756BAF-8555-9B4D-B574-1D7F561CFC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4800600"/>
            <a:ext cx="2286000" cy="381000"/>
          </a:xfrm>
          <a:prstGeom prst="rect">
            <a:avLst/>
          </a:prstGeom>
          <a:noFill/>
          <a:ln w="25400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800">
                <a:solidFill>
                  <a:srgbClr val="FFFF00"/>
                </a:solidFill>
              </a:rPr>
              <a:t>Circle</a:t>
            </a:r>
          </a:p>
        </p:txBody>
      </p:sp>
      <p:sp>
        <p:nvSpPr>
          <p:cNvPr id="8198" name="Rectangle 8">
            <a:extLst>
              <a:ext uri="{FF2B5EF4-FFF2-40B4-BE49-F238E27FC236}">
                <a16:creationId xmlns:a16="http://schemas.microsoft.com/office/drawing/2014/main" id="{6A618E5C-A779-6247-AEC2-81452AB759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5181600"/>
            <a:ext cx="2286000" cy="381000"/>
          </a:xfrm>
          <a:prstGeom prst="rect">
            <a:avLst/>
          </a:prstGeom>
          <a:noFill/>
          <a:ln w="25400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>
                <a:solidFill>
                  <a:srgbClr val="FFFFFF"/>
                </a:solidFill>
              </a:rPr>
              <a:t>radius</a:t>
            </a:r>
          </a:p>
        </p:txBody>
      </p:sp>
      <p:sp>
        <p:nvSpPr>
          <p:cNvPr id="8199" name="Rectangle 9">
            <a:extLst>
              <a:ext uri="{FF2B5EF4-FFF2-40B4-BE49-F238E27FC236}">
                <a16:creationId xmlns:a16="http://schemas.microsoft.com/office/drawing/2014/main" id="{91756428-514D-864C-8436-4C3F79274E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5562600"/>
            <a:ext cx="2286000" cy="457200"/>
          </a:xfrm>
          <a:prstGeom prst="rect">
            <a:avLst/>
          </a:prstGeom>
          <a:noFill/>
          <a:ln w="25400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>
                <a:solidFill>
                  <a:srgbClr val="FFFFFF"/>
                </a:solidFill>
              </a:rPr>
              <a:t>computeArea</a:t>
            </a:r>
          </a:p>
        </p:txBody>
      </p:sp>
      <p:sp>
        <p:nvSpPr>
          <p:cNvPr id="8200" name="Line 10">
            <a:extLst>
              <a:ext uri="{FF2B5EF4-FFF2-40B4-BE49-F238E27FC236}">
                <a16:creationId xmlns:a16="http://schemas.microsoft.com/office/drawing/2014/main" id="{0D0BC349-E31C-4143-8B4F-8BF3B8E9DE2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572000" y="3429000"/>
            <a:ext cx="0" cy="175260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1" name="Rectangle 11">
            <a:extLst>
              <a:ext uri="{FF2B5EF4-FFF2-40B4-BE49-F238E27FC236}">
                <a16:creationId xmlns:a16="http://schemas.microsoft.com/office/drawing/2014/main" id="{5B8DF909-1DDC-FA41-9D28-99C4E38B19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5181600"/>
            <a:ext cx="2286000" cy="381000"/>
          </a:xfrm>
          <a:prstGeom prst="rect">
            <a:avLst/>
          </a:prstGeom>
          <a:noFill/>
          <a:ln w="25400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800">
                <a:solidFill>
                  <a:srgbClr val="FFFF00"/>
                </a:solidFill>
              </a:rPr>
              <a:t>Line</a:t>
            </a:r>
          </a:p>
        </p:txBody>
      </p:sp>
      <p:sp>
        <p:nvSpPr>
          <p:cNvPr id="8202" name="Rectangle 12">
            <a:extLst>
              <a:ext uri="{FF2B5EF4-FFF2-40B4-BE49-F238E27FC236}">
                <a16:creationId xmlns:a16="http://schemas.microsoft.com/office/drawing/2014/main" id="{C40CADB0-8849-3B4B-8E52-302B85AC60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5562600"/>
            <a:ext cx="2286000" cy="381000"/>
          </a:xfrm>
          <a:prstGeom prst="rect">
            <a:avLst/>
          </a:prstGeom>
          <a:noFill/>
          <a:ln w="25400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>
                <a:solidFill>
                  <a:srgbClr val="FFFFFF"/>
                </a:solidFill>
              </a:rPr>
              <a:t>length</a:t>
            </a:r>
          </a:p>
        </p:txBody>
      </p:sp>
      <p:sp>
        <p:nvSpPr>
          <p:cNvPr id="8203" name="Rectangle 13">
            <a:extLst>
              <a:ext uri="{FF2B5EF4-FFF2-40B4-BE49-F238E27FC236}">
                <a16:creationId xmlns:a16="http://schemas.microsoft.com/office/drawing/2014/main" id="{BC05B0CB-89A4-0143-B11D-BAFFB411EE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5943600"/>
            <a:ext cx="2286000" cy="381000"/>
          </a:xfrm>
          <a:prstGeom prst="rect">
            <a:avLst/>
          </a:prstGeom>
          <a:noFill/>
          <a:ln w="25400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>
                <a:solidFill>
                  <a:srgbClr val="FFFFFF"/>
                </a:solidFill>
              </a:rPr>
              <a:t>getLength</a:t>
            </a:r>
          </a:p>
        </p:txBody>
      </p:sp>
      <p:sp>
        <p:nvSpPr>
          <p:cNvPr id="8204" name="Rectangle 14">
            <a:extLst>
              <a:ext uri="{FF2B5EF4-FFF2-40B4-BE49-F238E27FC236}">
                <a16:creationId xmlns:a16="http://schemas.microsoft.com/office/drawing/2014/main" id="{9D3A1987-6276-2345-AC72-4ED69EE561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4648200"/>
            <a:ext cx="2286000" cy="457200"/>
          </a:xfrm>
          <a:prstGeom prst="rect">
            <a:avLst/>
          </a:prstGeom>
          <a:noFill/>
          <a:ln w="25400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800">
                <a:solidFill>
                  <a:srgbClr val="FFFF00"/>
                </a:solidFill>
              </a:rPr>
              <a:t>Triangle</a:t>
            </a:r>
          </a:p>
        </p:txBody>
      </p:sp>
      <p:sp>
        <p:nvSpPr>
          <p:cNvPr id="8205" name="Rectangle 15">
            <a:extLst>
              <a:ext uri="{FF2B5EF4-FFF2-40B4-BE49-F238E27FC236}">
                <a16:creationId xmlns:a16="http://schemas.microsoft.com/office/drawing/2014/main" id="{F1791C4A-74C6-3945-B0D5-6197B80106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5105400"/>
            <a:ext cx="2286000" cy="457200"/>
          </a:xfrm>
          <a:prstGeom prst="rect">
            <a:avLst/>
          </a:prstGeom>
          <a:noFill/>
          <a:ln w="25400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>
                <a:solidFill>
                  <a:srgbClr val="FFFFFF"/>
                </a:solidFill>
              </a:rPr>
              <a:t>angle</a:t>
            </a:r>
          </a:p>
        </p:txBody>
      </p:sp>
      <p:sp>
        <p:nvSpPr>
          <p:cNvPr id="8206" name="Rectangle 16">
            <a:extLst>
              <a:ext uri="{FF2B5EF4-FFF2-40B4-BE49-F238E27FC236}">
                <a16:creationId xmlns:a16="http://schemas.microsoft.com/office/drawing/2014/main" id="{0981D2FE-28EA-6049-BE0B-973C3C3729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5562600"/>
            <a:ext cx="2286000" cy="457200"/>
          </a:xfrm>
          <a:prstGeom prst="rect">
            <a:avLst/>
          </a:prstGeom>
          <a:noFill/>
          <a:ln w="25400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>
                <a:solidFill>
                  <a:srgbClr val="FFFFFF"/>
                </a:solidFill>
              </a:rPr>
              <a:t>computeArea</a:t>
            </a:r>
          </a:p>
        </p:txBody>
      </p:sp>
      <p:sp>
        <p:nvSpPr>
          <p:cNvPr id="8207" name="Line 17">
            <a:extLst>
              <a:ext uri="{FF2B5EF4-FFF2-40B4-BE49-F238E27FC236}">
                <a16:creationId xmlns:a16="http://schemas.microsoft.com/office/drawing/2014/main" id="{613B2D24-A16A-BA47-BCF3-617987C1920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19400" y="3429000"/>
            <a:ext cx="990600" cy="137160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8" name="Line 18">
            <a:extLst>
              <a:ext uri="{FF2B5EF4-FFF2-40B4-BE49-F238E27FC236}">
                <a16:creationId xmlns:a16="http://schemas.microsoft.com/office/drawing/2014/main" id="{15C18AA6-2283-2241-9BC2-9C8AB4F00E8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334000" y="3429000"/>
            <a:ext cx="1066800" cy="121920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>
            <a:extLst>
              <a:ext uri="{FF2B5EF4-FFF2-40B4-BE49-F238E27FC236}">
                <a16:creationId xmlns:a16="http://schemas.microsoft.com/office/drawing/2014/main" id="{559E79EF-EAC8-2F48-88CC-65BF7F387EE6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301625" y="228600"/>
            <a:ext cx="8540750" cy="792163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/>
              <a:t>Example – Generalization</a:t>
            </a:r>
          </a:p>
        </p:txBody>
      </p:sp>
      <p:sp>
        <p:nvSpPr>
          <p:cNvPr id="9218" name="Rectangle 8">
            <a:extLst>
              <a:ext uri="{FF2B5EF4-FFF2-40B4-BE49-F238E27FC236}">
                <a16:creationId xmlns:a16="http://schemas.microsoft.com/office/drawing/2014/main" id="{BD965D7D-F43C-B641-9A46-86ED612499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2057400"/>
            <a:ext cx="2286000" cy="381000"/>
          </a:xfrm>
          <a:prstGeom prst="rect">
            <a:avLst/>
          </a:prstGeom>
          <a:noFill/>
          <a:ln w="25400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800">
                <a:solidFill>
                  <a:srgbClr val="FFFF00"/>
                </a:solidFill>
              </a:rPr>
              <a:t>Teacher</a:t>
            </a:r>
          </a:p>
        </p:txBody>
      </p:sp>
      <p:sp>
        <p:nvSpPr>
          <p:cNvPr id="9219" name="Rectangle 9">
            <a:extLst>
              <a:ext uri="{FF2B5EF4-FFF2-40B4-BE49-F238E27FC236}">
                <a16:creationId xmlns:a16="http://schemas.microsoft.com/office/drawing/2014/main" id="{375CBE7B-085C-614E-A4EC-A04B4A156B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2438400"/>
            <a:ext cx="2286000" cy="1828800"/>
          </a:xfrm>
          <a:prstGeom prst="rect">
            <a:avLst/>
          </a:prstGeom>
          <a:noFill/>
          <a:ln w="25400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>
                <a:solidFill>
                  <a:srgbClr val="FFFFFF"/>
                </a:solidFill>
              </a:rPr>
              <a:t>name</a:t>
            </a:r>
          </a:p>
          <a:p>
            <a:pPr eaLnBrk="1" hangingPunct="1"/>
            <a:r>
              <a:rPr lang="en-US" altLang="en-US" sz="2400">
                <a:solidFill>
                  <a:srgbClr val="FFFFFF"/>
                </a:solidFill>
              </a:rPr>
              <a:t>age</a:t>
            </a:r>
          </a:p>
          <a:p>
            <a:pPr eaLnBrk="1" hangingPunct="1"/>
            <a:r>
              <a:rPr lang="en-US" altLang="en-US" sz="2400">
                <a:solidFill>
                  <a:srgbClr val="FFFFFF"/>
                </a:solidFill>
              </a:rPr>
              <a:t>gender</a:t>
            </a:r>
          </a:p>
          <a:p>
            <a:pPr eaLnBrk="1" hangingPunct="1"/>
            <a:r>
              <a:rPr lang="en-US" altLang="en-US" sz="2400">
                <a:solidFill>
                  <a:srgbClr val="FFFFFF"/>
                </a:solidFill>
              </a:rPr>
              <a:t>designation</a:t>
            </a:r>
          </a:p>
          <a:p>
            <a:pPr eaLnBrk="1" hangingPunct="1"/>
            <a:r>
              <a:rPr lang="en-US" altLang="en-US" sz="2400">
                <a:solidFill>
                  <a:srgbClr val="FFFFFF"/>
                </a:solidFill>
              </a:rPr>
              <a:t>salary</a:t>
            </a:r>
          </a:p>
        </p:txBody>
      </p:sp>
      <p:sp>
        <p:nvSpPr>
          <p:cNvPr id="9220" name="Rectangle 10">
            <a:extLst>
              <a:ext uri="{FF2B5EF4-FFF2-40B4-BE49-F238E27FC236}">
                <a16:creationId xmlns:a16="http://schemas.microsoft.com/office/drawing/2014/main" id="{5461B1C5-6BB3-874E-9609-BCF322F1B4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4267200"/>
            <a:ext cx="2286000" cy="1447800"/>
          </a:xfrm>
          <a:prstGeom prst="rect">
            <a:avLst/>
          </a:prstGeom>
          <a:noFill/>
          <a:ln w="25400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>
                <a:solidFill>
                  <a:srgbClr val="FFFFFF"/>
                </a:solidFill>
              </a:rPr>
              <a:t>teach</a:t>
            </a:r>
          </a:p>
          <a:p>
            <a:pPr eaLnBrk="1" hangingPunct="1"/>
            <a:r>
              <a:rPr lang="en-US" altLang="en-US" sz="2400">
                <a:solidFill>
                  <a:srgbClr val="FFFFFF"/>
                </a:solidFill>
              </a:rPr>
              <a:t>takeExam</a:t>
            </a:r>
          </a:p>
          <a:p>
            <a:pPr eaLnBrk="1" hangingPunct="1"/>
            <a:r>
              <a:rPr lang="en-US" altLang="en-US" sz="2400">
                <a:solidFill>
                  <a:srgbClr val="FFFFFF"/>
                </a:solidFill>
              </a:rPr>
              <a:t>eat</a:t>
            </a:r>
          </a:p>
          <a:p>
            <a:pPr eaLnBrk="1" hangingPunct="1"/>
            <a:r>
              <a:rPr lang="en-US" altLang="en-US" sz="2400">
                <a:solidFill>
                  <a:srgbClr val="FFFFFF"/>
                </a:solidFill>
              </a:rPr>
              <a:t>walk</a:t>
            </a:r>
          </a:p>
        </p:txBody>
      </p:sp>
      <p:sp>
        <p:nvSpPr>
          <p:cNvPr id="9221" name="Rectangle 12">
            <a:extLst>
              <a:ext uri="{FF2B5EF4-FFF2-40B4-BE49-F238E27FC236}">
                <a16:creationId xmlns:a16="http://schemas.microsoft.com/office/drawing/2014/main" id="{3B0910B3-9CE9-254D-9EAE-F163D0EB1A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371600"/>
            <a:ext cx="2286000" cy="381000"/>
          </a:xfrm>
          <a:prstGeom prst="rect">
            <a:avLst/>
          </a:prstGeom>
          <a:noFill/>
          <a:ln w="25400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800">
                <a:solidFill>
                  <a:srgbClr val="FFFF00"/>
                </a:solidFill>
              </a:rPr>
              <a:t>Student</a:t>
            </a:r>
          </a:p>
        </p:txBody>
      </p:sp>
      <p:sp>
        <p:nvSpPr>
          <p:cNvPr id="9222" name="Rectangle 13">
            <a:extLst>
              <a:ext uri="{FF2B5EF4-FFF2-40B4-BE49-F238E27FC236}">
                <a16:creationId xmlns:a16="http://schemas.microsoft.com/office/drawing/2014/main" id="{71613E54-198B-B040-B41A-22FCBD4A5E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752600"/>
            <a:ext cx="2286000" cy="1828800"/>
          </a:xfrm>
          <a:prstGeom prst="rect">
            <a:avLst/>
          </a:prstGeom>
          <a:noFill/>
          <a:ln w="25400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>
                <a:solidFill>
                  <a:srgbClr val="FFFFFF"/>
                </a:solidFill>
              </a:rPr>
              <a:t>name</a:t>
            </a:r>
          </a:p>
          <a:p>
            <a:pPr eaLnBrk="1" hangingPunct="1"/>
            <a:r>
              <a:rPr lang="en-US" altLang="en-US" sz="2400">
                <a:solidFill>
                  <a:srgbClr val="FFFFFF"/>
                </a:solidFill>
              </a:rPr>
              <a:t>age</a:t>
            </a:r>
          </a:p>
          <a:p>
            <a:pPr eaLnBrk="1" hangingPunct="1"/>
            <a:r>
              <a:rPr lang="en-US" altLang="en-US" sz="2400">
                <a:solidFill>
                  <a:srgbClr val="FFFFFF"/>
                </a:solidFill>
              </a:rPr>
              <a:t>gender</a:t>
            </a:r>
          </a:p>
          <a:p>
            <a:pPr eaLnBrk="1" hangingPunct="1"/>
            <a:r>
              <a:rPr lang="en-US" altLang="en-US" sz="2400">
                <a:solidFill>
                  <a:srgbClr val="FFFFFF"/>
                </a:solidFill>
              </a:rPr>
              <a:t>program</a:t>
            </a:r>
          </a:p>
          <a:p>
            <a:pPr eaLnBrk="1" hangingPunct="1"/>
            <a:r>
              <a:rPr lang="en-US" altLang="en-US" sz="2400">
                <a:solidFill>
                  <a:srgbClr val="FFFFFF"/>
                </a:solidFill>
              </a:rPr>
              <a:t>studyYear</a:t>
            </a:r>
          </a:p>
        </p:txBody>
      </p:sp>
      <p:sp>
        <p:nvSpPr>
          <p:cNvPr id="9223" name="Rectangle 14">
            <a:extLst>
              <a:ext uri="{FF2B5EF4-FFF2-40B4-BE49-F238E27FC236}">
                <a16:creationId xmlns:a16="http://schemas.microsoft.com/office/drawing/2014/main" id="{219AB9EE-4399-5B4F-8D21-DE6950F1B8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3581400"/>
            <a:ext cx="2286000" cy="1447800"/>
          </a:xfrm>
          <a:prstGeom prst="rect">
            <a:avLst/>
          </a:prstGeom>
          <a:noFill/>
          <a:ln w="25400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>
                <a:solidFill>
                  <a:srgbClr val="FFFFFF"/>
                </a:solidFill>
              </a:rPr>
              <a:t>study</a:t>
            </a:r>
          </a:p>
          <a:p>
            <a:pPr eaLnBrk="1" hangingPunct="1"/>
            <a:r>
              <a:rPr lang="en-US" altLang="en-US" sz="2400">
                <a:solidFill>
                  <a:srgbClr val="FFFFFF"/>
                </a:solidFill>
              </a:rPr>
              <a:t>heldExam</a:t>
            </a:r>
          </a:p>
          <a:p>
            <a:pPr eaLnBrk="1" hangingPunct="1"/>
            <a:r>
              <a:rPr lang="en-US" altLang="en-US" sz="2400">
                <a:solidFill>
                  <a:srgbClr val="FFFFFF"/>
                </a:solidFill>
              </a:rPr>
              <a:t>eat</a:t>
            </a:r>
          </a:p>
          <a:p>
            <a:pPr eaLnBrk="1" hangingPunct="1"/>
            <a:r>
              <a:rPr lang="en-US" altLang="en-US" sz="2400">
                <a:solidFill>
                  <a:srgbClr val="FFFFFF"/>
                </a:solidFill>
              </a:rPr>
              <a:t>walk</a:t>
            </a:r>
          </a:p>
        </p:txBody>
      </p:sp>
      <p:sp>
        <p:nvSpPr>
          <p:cNvPr id="9224" name="Rectangle 15">
            <a:extLst>
              <a:ext uri="{FF2B5EF4-FFF2-40B4-BE49-F238E27FC236}">
                <a16:creationId xmlns:a16="http://schemas.microsoft.com/office/drawing/2014/main" id="{83A42CD9-708D-4041-AA95-C7175C7F1E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2590800"/>
            <a:ext cx="2286000" cy="381000"/>
          </a:xfrm>
          <a:prstGeom prst="rect">
            <a:avLst/>
          </a:prstGeom>
          <a:noFill/>
          <a:ln w="25400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800">
                <a:solidFill>
                  <a:srgbClr val="FFFF00"/>
                </a:solidFill>
              </a:rPr>
              <a:t>Doctor</a:t>
            </a:r>
          </a:p>
        </p:txBody>
      </p:sp>
      <p:sp>
        <p:nvSpPr>
          <p:cNvPr id="9225" name="Rectangle 16">
            <a:extLst>
              <a:ext uri="{FF2B5EF4-FFF2-40B4-BE49-F238E27FC236}">
                <a16:creationId xmlns:a16="http://schemas.microsoft.com/office/drawing/2014/main" id="{322F3556-0694-ED4E-B8E3-972ECC3273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2971800"/>
            <a:ext cx="2286000" cy="1905000"/>
          </a:xfrm>
          <a:prstGeom prst="rect">
            <a:avLst/>
          </a:prstGeom>
          <a:noFill/>
          <a:ln w="25400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>
                <a:solidFill>
                  <a:srgbClr val="FFFFFF"/>
                </a:solidFill>
              </a:rPr>
              <a:t>name</a:t>
            </a:r>
          </a:p>
          <a:p>
            <a:pPr eaLnBrk="1" hangingPunct="1"/>
            <a:r>
              <a:rPr lang="en-US" altLang="en-US" sz="2400">
                <a:solidFill>
                  <a:srgbClr val="FFFFFF"/>
                </a:solidFill>
              </a:rPr>
              <a:t>age</a:t>
            </a:r>
          </a:p>
          <a:p>
            <a:pPr eaLnBrk="1" hangingPunct="1"/>
            <a:r>
              <a:rPr lang="en-US" altLang="en-US" sz="2400">
                <a:solidFill>
                  <a:srgbClr val="FFFFFF"/>
                </a:solidFill>
              </a:rPr>
              <a:t>gender</a:t>
            </a:r>
          </a:p>
          <a:p>
            <a:pPr eaLnBrk="1" hangingPunct="1"/>
            <a:r>
              <a:rPr lang="en-US" altLang="en-US" sz="2400">
                <a:solidFill>
                  <a:srgbClr val="FFFFFF"/>
                </a:solidFill>
              </a:rPr>
              <a:t>designation</a:t>
            </a:r>
          </a:p>
          <a:p>
            <a:pPr eaLnBrk="1" hangingPunct="1"/>
            <a:r>
              <a:rPr lang="en-US" altLang="en-US" sz="2400">
                <a:solidFill>
                  <a:srgbClr val="FFFFFF"/>
                </a:solidFill>
              </a:rPr>
              <a:t>salary</a:t>
            </a:r>
          </a:p>
        </p:txBody>
      </p:sp>
      <p:sp>
        <p:nvSpPr>
          <p:cNvPr id="9226" name="Rectangle 17">
            <a:extLst>
              <a:ext uri="{FF2B5EF4-FFF2-40B4-BE49-F238E27FC236}">
                <a16:creationId xmlns:a16="http://schemas.microsoft.com/office/drawing/2014/main" id="{386D271C-A1CE-064A-B265-935FFEA2D6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4876800"/>
            <a:ext cx="2286000" cy="1447800"/>
          </a:xfrm>
          <a:prstGeom prst="rect">
            <a:avLst/>
          </a:prstGeom>
          <a:noFill/>
          <a:ln w="25400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>
                <a:solidFill>
                  <a:srgbClr val="FFFFFF"/>
                </a:solidFill>
              </a:rPr>
              <a:t>checkUp</a:t>
            </a:r>
          </a:p>
          <a:p>
            <a:pPr eaLnBrk="1" hangingPunct="1"/>
            <a:r>
              <a:rPr lang="en-US" altLang="en-US" sz="2400">
                <a:solidFill>
                  <a:srgbClr val="FFFFFF"/>
                </a:solidFill>
              </a:rPr>
              <a:t>prescribe</a:t>
            </a:r>
          </a:p>
          <a:p>
            <a:pPr eaLnBrk="1" hangingPunct="1"/>
            <a:r>
              <a:rPr lang="en-US" altLang="en-US" sz="2400">
                <a:solidFill>
                  <a:srgbClr val="FFFFFF"/>
                </a:solidFill>
              </a:rPr>
              <a:t>eat</a:t>
            </a:r>
          </a:p>
          <a:p>
            <a:pPr eaLnBrk="1" hangingPunct="1"/>
            <a:r>
              <a:rPr lang="en-US" altLang="en-US" sz="2400">
                <a:solidFill>
                  <a:srgbClr val="FFFFFF"/>
                </a:solidFill>
              </a:rPr>
              <a:t>walk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>
            <a:extLst>
              <a:ext uri="{FF2B5EF4-FFF2-40B4-BE49-F238E27FC236}">
                <a16:creationId xmlns:a16="http://schemas.microsoft.com/office/drawing/2014/main" id="{85791D0B-395B-4349-B6FA-C2F1D058B4EB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301625" y="228600"/>
            <a:ext cx="8540750" cy="792163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/>
              <a:t>Example – Generalization</a:t>
            </a:r>
          </a:p>
        </p:txBody>
      </p:sp>
      <p:sp>
        <p:nvSpPr>
          <p:cNvPr id="10242" name="Rectangle 5">
            <a:extLst>
              <a:ext uri="{FF2B5EF4-FFF2-40B4-BE49-F238E27FC236}">
                <a16:creationId xmlns:a16="http://schemas.microsoft.com/office/drawing/2014/main" id="{F3E4161F-FEB6-4F4D-924A-C4C53AD7FB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1295400"/>
            <a:ext cx="1828800" cy="381000"/>
          </a:xfrm>
          <a:prstGeom prst="rect">
            <a:avLst/>
          </a:prstGeom>
          <a:noFill/>
          <a:ln w="25400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800" i="1">
                <a:solidFill>
                  <a:srgbClr val="FFFF00"/>
                </a:solidFill>
              </a:rPr>
              <a:t>Person</a:t>
            </a:r>
          </a:p>
        </p:txBody>
      </p:sp>
      <p:sp>
        <p:nvSpPr>
          <p:cNvPr id="10243" name="Rectangle 6">
            <a:extLst>
              <a:ext uri="{FF2B5EF4-FFF2-40B4-BE49-F238E27FC236}">
                <a16:creationId xmlns:a16="http://schemas.microsoft.com/office/drawing/2014/main" id="{98830E17-84A3-4241-B80A-A2DB87EDD6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1676400"/>
            <a:ext cx="1828800" cy="1066800"/>
          </a:xfrm>
          <a:prstGeom prst="rect">
            <a:avLst/>
          </a:prstGeom>
          <a:noFill/>
          <a:ln w="25400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>
                <a:solidFill>
                  <a:srgbClr val="FFFFFF"/>
                </a:solidFill>
              </a:rPr>
              <a:t>name</a:t>
            </a:r>
          </a:p>
          <a:p>
            <a:pPr eaLnBrk="1" hangingPunct="1"/>
            <a:r>
              <a:rPr lang="en-US" altLang="en-US" sz="2400">
                <a:solidFill>
                  <a:srgbClr val="FFFFFF"/>
                </a:solidFill>
              </a:rPr>
              <a:t>age</a:t>
            </a:r>
          </a:p>
          <a:p>
            <a:pPr eaLnBrk="1" hangingPunct="1"/>
            <a:r>
              <a:rPr lang="en-US" altLang="en-US" sz="2400">
                <a:solidFill>
                  <a:srgbClr val="FFFFFF"/>
                </a:solidFill>
              </a:rPr>
              <a:t>gender</a:t>
            </a:r>
          </a:p>
        </p:txBody>
      </p:sp>
      <p:sp>
        <p:nvSpPr>
          <p:cNvPr id="10244" name="Rectangle 7">
            <a:extLst>
              <a:ext uri="{FF2B5EF4-FFF2-40B4-BE49-F238E27FC236}">
                <a16:creationId xmlns:a16="http://schemas.microsoft.com/office/drawing/2014/main" id="{A68EF5C7-05AC-5644-9845-7164AEEC4D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2743200"/>
            <a:ext cx="1828800" cy="685800"/>
          </a:xfrm>
          <a:prstGeom prst="rect">
            <a:avLst/>
          </a:prstGeom>
          <a:noFill/>
          <a:ln w="25400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>
                <a:solidFill>
                  <a:srgbClr val="FFFFFF"/>
                </a:solidFill>
              </a:rPr>
              <a:t>eat</a:t>
            </a:r>
          </a:p>
          <a:p>
            <a:pPr eaLnBrk="1" hangingPunct="1"/>
            <a:r>
              <a:rPr lang="en-US" altLang="en-US" sz="2400">
                <a:solidFill>
                  <a:srgbClr val="FFFFFF"/>
                </a:solidFill>
              </a:rPr>
              <a:t>walk</a:t>
            </a:r>
          </a:p>
        </p:txBody>
      </p:sp>
      <p:sp>
        <p:nvSpPr>
          <p:cNvPr id="10245" name="Rectangle 8">
            <a:extLst>
              <a:ext uri="{FF2B5EF4-FFF2-40B4-BE49-F238E27FC236}">
                <a16:creationId xmlns:a16="http://schemas.microsoft.com/office/drawing/2014/main" id="{CC717063-63BB-DA44-986A-61F0960C87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4572000"/>
            <a:ext cx="2286000" cy="381000"/>
          </a:xfrm>
          <a:prstGeom prst="rect">
            <a:avLst/>
          </a:prstGeom>
          <a:noFill/>
          <a:ln w="25400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800">
                <a:solidFill>
                  <a:srgbClr val="FFFF00"/>
                </a:solidFill>
              </a:rPr>
              <a:t>Teacher</a:t>
            </a:r>
          </a:p>
        </p:txBody>
      </p:sp>
      <p:sp>
        <p:nvSpPr>
          <p:cNvPr id="10246" name="Rectangle 9">
            <a:extLst>
              <a:ext uri="{FF2B5EF4-FFF2-40B4-BE49-F238E27FC236}">
                <a16:creationId xmlns:a16="http://schemas.microsoft.com/office/drawing/2014/main" id="{469EA3CA-7511-964F-A62D-ECE25F1C7E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4953000"/>
            <a:ext cx="2286000" cy="762000"/>
          </a:xfrm>
          <a:prstGeom prst="rect">
            <a:avLst/>
          </a:prstGeom>
          <a:noFill/>
          <a:ln w="25400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>
                <a:solidFill>
                  <a:srgbClr val="FFFFFF"/>
                </a:solidFill>
              </a:rPr>
              <a:t>designation</a:t>
            </a:r>
          </a:p>
          <a:p>
            <a:pPr eaLnBrk="1" hangingPunct="1"/>
            <a:r>
              <a:rPr lang="en-US" altLang="en-US" sz="2400">
                <a:solidFill>
                  <a:srgbClr val="FFFFFF"/>
                </a:solidFill>
              </a:rPr>
              <a:t>salary</a:t>
            </a:r>
          </a:p>
        </p:txBody>
      </p:sp>
      <p:sp>
        <p:nvSpPr>
          <p:cNvPr id="10247" name="Rectangle 10">
            <a:extLst>
              <a:ext uri="{FF2B5EF4-FFF2-40B4-BE49-F238E27FC236}">
                <a16:creationId xmlns:a16="http://schemas.microsoft.com/office/drawing/2014/main" id="{51D57CC4-CA42-A54A-AAC8-46BBCAC2C2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5715000"/>
            <a:ext cx="2286000" cy="762000"/>
          </a:xfrm>
          <a:prstGeom prst="rect">
            <a:avLst/>
          </a:prstGeom>
          <a:noFill/>
          <a:ln w="25400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>
                <a:solidFill>
                  <a:srgbClr val="FFFFFF"/>
                </a:solidFill>
              </a:rPr>
              <a:t>teach</a:t>
            </a:r>
          </a:p>
          <a:p>
            <a:pPr eaLnBrk="1" hangingPunct="1"/>
            <a:r>
              <a:rPr lang="en-US" altLang="en-US" sz="2400">
                <a:solidFill>
                  <a:srgbClr val="FFFFFF"/>
                </a:solidFill>
              </a:rPr>
              <a:t>takeExam</a:t>
            </a:r>
          </a:p>
        </p:txBody>
      </p:sp>
      <p:sp>
        <p:nvSpPr>
          <p:cNvPr id="10248" name="Line 11">
            <a:extLst>
              <a:ext uri="{FF2B5EF4-FFF2-40B4-BE49-F238E27FC236}">
                <a16:creationId xmlns:a16="http://schemas.microsoft.com/office/drawing/2014/main" id="{CAB2CE60-E735-C443-9D7B-B33F935E778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572000" y="3429000"/>
            <a:ext cx="0" cy="68580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9" name="Rectangle 12">
            <a:extLst>
              <a:ext uri="{FF2B5EF4-FFF2-40B4-BE49-F238E27FC236}">
                <a16:creationId xmlns:a16="http://schemas.microsoft.com/office/drawing/2014/main" id="{107DF512-07B3-D740-B888-E8E9868F8C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4572000"/>
            <a:ext cx="2286000" cy="381000"/>
          </a:xfrm>
          <a:prstGeom prst="rect">
            <a:avLst/>
          </a:prstGeom>
          <a:noFill/>
          <a:ln w="25400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800">
                <a:solidFill>
                  <a:srgbClr val="FFFF00"/>
                </a:solidFill>
              </a:rPr>
              <a:t>Student</a:t>
            </a:r>
          </a:p>
        </p:txBody>
      </p:sp>
      <p:sp>
        <p:nvSpPr>
          <p:cNvPr id="10250" name="Rectangle 13">
            <a:extLst>
              <a:ext uri="{FF2B5EF4-FFF2-40B4-BE49-F238E27FC236}">
                <a16:creationId xmlns:a16="http://schemas.microsoft.com/office/drawing/2014/main" id="{4AB93037-5839-134E-91A0-8BE049B2E4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4953000"/>
            <a:ext cx="2286000" cy="762000"/>
          </a:xfrm>
          <a:prstGeom prst="rect">
            <a:avLst/>
          </a:prstGeom>
          <a:noFill/>
          <a:ln w="25400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>
                <a:solidFill>
                  <a:srgbClr val="FFFFFF"/>
                </a:solidFill>
              </a:rPr>
              <a:t>program</a:t>
            </a:r>
          </a:p>
          <a:p>
            <a:pPr eaLnBrk="1" hangingPunct="1"/>
            <a:r>
              <a:rPr lang="en-US" altLang="en-US" sz="2400">
                <a:solidFill>
                  <a:srgbClr val="FFFFFF"/>
                </a:solidFill>
              </a:rPr>
              <a:t>studyYear</a:t>
            </a:r>
          </a:p>
        </p:txBody>
      </p:sp>
      <p:sp>
        <p:nvSpPr>
          <p:cNvPr id="10251" name="Rectangle 14">
            <a:extLst>
              <a:ext uri="{FF2B5EF4-FFF2-40B4-BE49-F238E27FC236}">
                <a16:creationId xmlns:a16="http://schemas.microsoft.com/office/drawing/2014/main" id="{FBC716B6-7342-EB48-AFE4-F4592387EE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5715000"/>
            <a:ext cx="2286000" cy="762000"/>
          </a:xfrm>
          <a:prstGeom prst="rect">
            <a:avLst/>
          </a:prstGeom>
          <a:noFill/>
          <a:ln w="25400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>
                <a:solidFill>
                  <a:srgbClr val="FFFFFF"/>
                </a:solidFill>
              </a:rPr>
              <a:t>study</a:t>
            </a:r>
          </a:p>
          <a:p>
            <a:pPr eaLnBrk="1" hangingPunct="1"/>
            <a:r>
              <a:rPr lang="en-US" altLang="en-US" sz="2400">
                <a:solidFill>
                  <a:srgbClr val="FFFFFF"/>
                </a:solidFill>
              </a:rPr>
              <a:t>heldExam</a:t>
            </a:r>
          </a:p>
        </p:txBody>
      </p:sp>
      <p:sp>
        <p:nvSpPr>
          <p:cNvPr id="10252" name="Rectangle 15">
            <a:extLst>
              <a:ext uri="{FF2B5EF4-FFF2-40B4-BE49-F238E27FC236}">
                <a16:creationId xmlns:a16="http://schemas.microsoft.com/office/drawing/2014/main" id="{6ED7147E-BF43-9545-AA71-D530C7F92B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4572000"/>
            <a:ext cx="2286000" cy="381000"/>
          </a:xfrm>
          <a:prstGeom prst="rect">
            <a:avLst/>
          </a:prstGeom>
          <a:noFill/>
          <a:ln w="25400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800">
                <a:solidFill>
                  <a:srgbClr val="FFFF00"/>
                </a:solidFill>
              </a:rPr>
              <a:t>Doctor</a:t>
            </a:r>
          </a:p>
        </p:txBody>
      </p:sp>
      <p:sp>
        <p:nvSpPr>
          <p:cNvPr id="10253" name="Rectangle 16">
            <a:extLst>
              <a:ext uri="{FF2B5EF4-FFF2-40B4-BE49-F238E27FC236}">
                <a16:creationId xmlns:a16="http://schemas.microsoft.com/office/drawing/2014/main" id="{0C4E2C3D-AB12-2840-BABF-8A36B16484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4953000"/>
            <a:ext cx="2286000" cy="762000"/>
          </a:xfrm>
          <a:prstGeom prst="rect">
            <a:avLst/>
          </a:prstGeom>
          <a:noFill/>
          <a:ln w="25400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>
                <a:solidFill>
                  <a:srgbClr val="FFFFFF"/>
                </a:solidFill>
              </a:rPr>
              <a:t>designation</a:t>
            </a:r>
          </a:p>
          <a:p>
            <a:pPr eaLnBrk="1" hangingPunct="1"/>
            <a:r>
              <a:rPr lang="en-US" altLang="en-US" sz="2400">
                <a:solidFill>
                  <a:srgbClr val="FFFFFF"/>
                </a:solidFill>
              </a:rPr>
              <a:t>salary</a:t>
            </a:r>
          </a:p>
        </p:txBody>
      </p:sp>
      <p:sp>
        <p:nvSpPr>
          <p:cNvPr id="10254" name="Rectangle 17">
            <a:extLst>
              <a:ext uri="{FF2B5EF4-FFF2-40B4-BE49-F238E27FC236}">
                <a16:creationId xmlns:a16="http://schemas.microsoft.com/office/drawing/2014/main" id="{5B38FD58-AAFC-AB4D-AC68-279BCB4A3F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5715000"/>
            <a:ext cx="2286000" cy="762000"/>
          </a:xfrm>
          <a:prstGeom prst="rect">
            <a:avLst/>
          </a:prstGeom>
          <a:noFill/>
          <a:ln w="25400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>
                <a:solidFill>
                  <a:srgbClr val="FFFFFF"/>
                </a:solidFill>
              </a:rPr>
              <a:t>checkUp</a:t>
            </a:r>
          </a:p>
          <a:p>
            <a:pPr eaLnBrk="1" hangingPunct="1"/>
            <a:r>
              <a:rPr lang="en-US" altLang="en-US" sz="2400">
                <a:solidFill>
                  <a:srgbClr val="FFFFFF"/>
                </a:solidFill>
              </a:rPr>
              <a:t>prescribe</a:t>
            </a:r>
          </a:p>
        </p:txBody>
      </p:sp>
      <p:sp>
        <p:nvSpPr>
          <p:cNvPr id="10255" name="Line 20">
            <a:extLst>
              <a:ext uri="{FF2B5EF4-FFF2-40B4-BE49-F238E27FC236}">
                <a16:creationId xmlns:a16="http://schemas.microsoft.com/office/drawing/2014/main" id="{6693F6D3-C44F-2E40-8AAA-7627A31ECFD6}"/>
              </a:ext>
            </a:extLst>
          </p:cNvPr>
          <p:cNvSpPr>
            <a:spLocks noChangeShapeType="1"/>
          </p:cNvSpPr>
          <p:nvPr/>
        </p:nvSpPr>
        <p:spPr bwMode="auto">
          <a:xfrm>
            <a:off x="1752600" y="4114800"/>
            <a:ext cx="5638800" cy="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6" name="Line 21">
            <a:extLst>
              <a:ext uri="{FF2B5EF4-FFF2-40B4-BE49-F238E27FC236}">
                <a16:creationId xmlns:a16="http://schemas.microsoft.com/office/drawing/2014/main" id="{E8F104E2-25B2-634A-9249-14AEE2816A34}"/>
              </a:ext>
            </a:extLst>
          </p:cNvPr>
          <p:cNvSpPr>
            <a:spLocks noChangeShapeType="1"/>
          </p:cNvSpPr>
          <p:nvPr/>
        </p:nvSpPr>
        <p:spPr bwMode="auto">
          <a:xfrm>
            <a:off x="1752600" y="4114800"/>
            <a:ext cx="0" cy="45720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7" name="Line 22">
            <a:extLst>
              <a:ext uri="{FF2B5EF4-FFF2-40B4-BE49-F238E27FC236}">
                <a16:creationId xmlns:a16="http://schemas.microsoft.com/office/drawing/2014/main" id="{6320A2FC-97DD-5042-A56F-34866A602858}"/>
              </a:ext>
            </a:extLst>
          </p:cNvPr>
          <p:cNvSpPr>
            <a:spLocks noChangeShapeType="1"/>
          </p:cNvSpPr>
          <p:nvPr/>
        </p:nvSpPr>
        <p:spPr bwMode="auto">
          <a:xfrm>
            <a:off x="7391400" y="4114800"/>
            <a:ext cx="0" cy="45720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8" name="Line 23">
            <a:extLst>
              <a:ext uri="{FF2B5EF4-FFF2-40B4-BE49-F238E27FC236}">
                <a16:creationId xmlns:a16="http://schemas.microsoft.com/office/drawing/2014/main" id="{2F8B488D-7F7D-894D-9822-6875A9BD0B10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4114800"/>
            <a:ext cx="0" cy="45720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>
            <a:extLst>
              <a:ext uri="{FF2B5EF4-FFF2-40B4-BE49-F238E27FC236}">
                <a16:creationId xmlns:a16="http://schemas.microsoft.com/office/drawing/2014/main" id="{AC0B04FB-A051-3643-B4EC-E0B5D45E8FA9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/>
              <a:t>Sub-typing &amp; Specialization</a:t>
            </a:r>
          </a:p>
        </p:txBody>
      </p:sp>
      <p:sp>
        <p:nvSpPr>
          <p:cNvPr id="133123" name="Rectangle 3">
            <a:extLst>
              <a:ext uri="{FF2B5EF4-FFF2-40B4-BE49-F238E27FC236}">
                <a16:creationId xmlns:a16="http://schemas.microsoft.com/office/drawing/2014/main" id="{EFF4E2C3-859E-6042-BB29-A74B3EAFB3C4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en-US"/>
              <a:t>We want to add a new class to an existing model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altLang="en-US"/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/>
              <a:t>Find an existing class that already implements some of the desired state and behaviour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altLang="en-US"/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/>
              <a:t>Inherit the new class from this class and add unique behaviour to the new class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Compass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1_Compas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1_Compass 1">
        <a:dk1>
          <a:srgbClr val="00007A"/>
        </a:dk1>
        <a:lt1>
          <a:srgbClr val="FFFFFF"/>
        </a:lt1>
        <a:dk2>
          <a:srgbClr val="000066"/>
        </a:dk2>
        <a:lt2>
          <a:srgbClr val="CCECFF"/>
        </a:lt2>
        <a:accent1>
          <a:srgbClr val="6F64C2"/>
        </a:accent1>
        <a:accent2>
          <a:srgbClr val="0089BA"/>
        </a:accent2>
        <a:accent3>
          <a:srgbClr val="AAAAB8"/>
        </a:accent3>
        <a:accent4>
          <a:srgbClr val="DADADA"/>
        </a:accent4>
        <a:accent5>
          <a:srgbClr val="BBB8DD"/>
        </a:accent5>
        <a:accent6>
          <a:srgbClr val="007CA8"/>
        </a:accent6>
        <a:hlink>
          <a:srgbClr val="66CCFF"/>
        </a:hlink>
        <a:folHlink>
          <a:srgbClr val="00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mpass 2">
        <a:dk1>
          <a:srgbClr val="5B5D6B"/>
        </a:dk1>
        <a:lt1>
          <a:srgbClr val="FFFFFF"/>
        </a:lt1>
        <a:dk2>
          <a:srgbClr val="5A5C6C"/>
        </a:dk2>
        <a:lt2>
          <a:srgbClr val="FFFFCC"/>
        </a:lt2>
        <a:accent1>
          <a:srgbClr val="9966FF"/>
        </a:accent1>
        <a:accent2>
          <a:srgbClr val="9383B3"/>
        </a:accent2>
        <a:accent3>
          <a:srgbClr val="B5B5BA"/>
        </a:accent3>
        <a:accent4>
          <a:srgbClr val="DADADA"/>
        </a:accent4>
        <a:accent5>
          <a:srgbClr val="CAB8FF"/>
        </a:accent5>
        <a:accent6>
          <a:srgbClr val="8576A2"/>
        </a:accent6>
        <a:hlink>
          <a:srgbClr val="A3C145"/>
        </a:hlink>
        <a:folHlink>
          <a:srgbClr val="6FA9B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mpass 3">
        <a:dk1>
          <a:srgbClr val="860000"/>
        </a:dk1>
        <a:lt1>
          <a:srgbClr val="FFFFFF"/>
        </a:lt1>
        <a:dk2>
          <a:srgbClr val="800000"/>
        </a:dk2>
        <a:lt2>
          <a:srgbClr val="FFFFCC"/>
        </a:lt2>
        <a:accent1>
          <a:srgbClr val="FF6600"/>
        </a:accent1>
        <a:accent2>
          <a:srgbClr val="FF9933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E78A2D"/>
        </a:accent6>
        <a:hlink>
          <a:srgbClr val="FFCC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mpass 4">
        <a:dk1>
          <a:srgbClr val="676A5C"/>
        </a:dk1>
        <a:lt1>
          <a:srgbClr val="FFFFFF"/>
        </a:lt1>
        <a:dk2>
          <a:srgbClr val="686B5D"/>
        </a:dk2>
        <a:lt2>
          <a:srgbClr val="FFFFCC"/>
        </a:lt2>
        <a:accent1>
          <a:srgbClr val="CC6600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E2B8AA"/>
        </a:accent5>
        <a:accent6>
          <a:srgbClr val="738F98"/>
        </a:accent6>
        <a:hlink>
          <a:srgbClr val="DDBF4F"/>
        </a:hlink>
        <a:folHlink>
          <a:srgbClr val="B7B6A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mpass 5">
        <a:dk1>
          <a:srgbClr val="AC835E"/>
        </a:dk1>
        <a:lt1>
          <a:srgbClr val="FFFFFF"/>
        </a:lt1>
        <a:dk2>
          <a:srgbClr val="AE8764"/>
        </a:dk2>
        <a:lt2>
          <a:srgbClr val="FFFFCC"/>
        </a:lt2>
        <a:accent1>
          <a:srgbClr val="CC6600"/>
        </a:accent1>
        <a:accent2>
          <a:srgbClr val="FF5050"/>
        </a:accent2>
        <a:accent3>
          <a:srgbClr val="D3C3B8"/>
        </a:accent3>
        <a:accent4>
          <a:srgbClr val="DADADA"/>
        </a:accent4>
        <a:accent5>
          <a:srgbClr val="E2B8AA"/>
        </a:accent5>
        <a:accent6>
          <a:srgbClr val="E74848"/>
        </a:accent6>
        <a:hlink>
          <a:srgbClr val="FFCC99"/>
        </a:hlink>
        <a:folHlink>
          <a:srgbClr val="FF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mpass 6">
        <a:dk1>
          <a:srgbClr val="526133"/>
        </a:dk1>
        <a:lt1>
          <a:srgbClr val="FFFFFF"/>
        </a:lt1>
        <a:dk2>
          <a:srgbClr val="4E5D31"/>
        </a:dk2>
        <a:lt2>
          <a:srgbClr val="FFFFCC"/>
        </a:lt2>
        <a:accent1>
          <a:srgbClr val="99CC00"/>
        </a:accent1>
        <a:accent2>
          <a:srgbClr val="7A9505"/>
        </a:accent2>
        <a:accent3>
          <a:srgbClr val="B2B6AD"/>
        </a:accent3>
        <a:accent4>
          <a:srgbClr val="DADADA"/>
        </a:accent4>
        <a:accent5>
          <a:srgbClr val="CAE2AA"/>
        </a:accent5>
        <a:accent6>
          <a:srgbClr val="6E8704"/>
        </a:accent6>
        <a:hlink>
          <a:srgbClr val="FFCC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mpass 7">
        <a:dk1>
          <a:srgbClr val="000000"/>
        </a:dk1>
        <a:lt1>
          <a:srgbClr val="DDDCC5"/>
        </a:lt1>
        <a:dk2>
          <a:srgbClr val="95934B"/>
        </a:dk2>
        <a:lt2>
          <a:srgbClr val="DBDAC3"/>
        </a:lt2>
        <a:accent1>
          <a:srgbClr val="EAEBE1"/>
        </a:accent1>
        <a:accent2>
          <a:srgbClr val="9DB0B7"/>
        </a:accent2>
        <a:accent3>
          <a:srgbClr val="EBEBDF"/>
        </a:accent3>
        <a:accent4>
          <a:srgbClr val="000000"/>
        </a:accent4>
        <a:accent5>
          <a:srgbClr val="F3F3EE"/>
        </a:accent5>
        <a:accent6>
          <a:srgbClr val="8E9FA6"/>
        </a:accent6>
        <a:hlink>
          <a:srgbClr val="009900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mpass 8">
        <a:dk1>
          <a:srgbClr val="007E7B"/>
        </a:dk1>
        <a:lt1>
          <a:srgbClr val="FFFFFF"/>
        </a:lt1>
        <a:dk2>
          <a:srgbClr val="008080"/>
        </a:dk2>
        <a:lt2>
          <a:srgbClr val="FFFF99"/>
        </a:lt2>
        <a:accent1>
          <a:srgbClr val="33CCCC"/>
        </a:accent1>
        <a:accent2>
          <a:srgbClr val="00CC66"/>
        </a:accent2>
        <a:accent3>
          <a:srgbClr val="AAC0C0"/>
        </a:accent3>
        <a:accent4>
          <a:srgbClr val="DADADA"/>
        </a:accent4>
        <a:accent5>
          <a:srgbClr val="ADE2E2"/>
        </a:accent5>
        <a:accent6>
          <a:srgbClr val="00B95C"/>
        </a:accent6>
        <a:hlink>
          <a:srgbClr val="CCFFCC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mpass 9">
        <a:dk1>
          <a:srgbClr val="000000"/>
        </a:dk1>
        <a:lt1>
          <a:srgbClr val="FFFFFF"/>
        </a:lt1>
        <a:dk2>
          <a:srgbClr val="000000"/>
        </a:dk2>
        <a:lt2>
          <a:srgbClr val="FEFEFE"/>
        </a:lt2>
        <a:accent1>
          <a:srgbClr val="E1E1FF"/>
        </a:accent1>
        <a:accent2>
          <a:srgbClr val="D9FFF8"/>
        </a:accent2>
        <a:accent3>
          <a:srgbClr val="FFFFFF"/>
        </a:accent3>
        <a:accent4>
          <a:srgbClr val="000000"/>
        </a:accent4>
        <a:accent5>
          <a:srgbClr val="EEEEFF"/>
        </a:accent5>
        <a:accent6>
          <a:srgbClr val="C4E7E1"/>
        </a:accent6>
        <a:hlink>
          <a:srgbClr val="9966FF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69E5891EE44944B8E029A98C82F9391" ma:contentTypeVersion="4" ma:contentTypeDescription="Create a new document." ma:contentTypeScope="" ma:versionID="546576ca5480f1e52a5536028e9233bb">
  <xsd:schema xmlns:xsd="http://www.w3.org/2001/XMLSchema" xmlns:xs="http://www.w3.org/2001/XMLSchema" xmlns:p="http://schemas.microsoft.com/office/2006/metadata/properties" xmlns:ns2="c13e2b32-43fc-486e-91b9-c32d215ab2b9" xmlns:ns3="691686d4-0148-4f8d-8664-e2e48e5d4f8b" targetNamespace="http://schemas.microsoft.com/office/2006/metadata/properties" ma:root="true" ma:fieldsID="dba9c65732a4933d7414bb3d941c8f1c" ns2:_="" ns3:_="">
    <xsd:import namespace="c13e2b32-43fc-486e-91b9-c32d215ab2b9"/>
    <xsd:import namespace="691686d4-0148-4f8d-8664-e2e48e5d4f8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13e2b32-43fc-486e-91b9-c32d215ab2b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91686d4-0148-4f8d-8664-e2e48e5d4f8b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8E79292-2B67-40BC-9FE5-8DCF8EB68E3A}"/>
</file>

<file path=customXml/itemProps2.xml><?xml version="1.0" encoding="utf-8"?>
<ds:datastoreItem xmlns:ds="http://schemas.openxmlformats.org/officeDocument/2006/customXml" ds:itemID="{9A97BC05-80C2-41AA-8F2E-955CAED9C492}"/>
</file>

<file path=customXml/itemProps3.xml><?xml version="1.0" encoding="utf-8"?>
<ds:datastoreItem xmlns:ds="http://schemas.openxmlformats.org/officeDocument/2006/customXml" ds:itemID="{C3D1E959-5981-42B5-A9E6-4D88374CBA5E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3213</TotalTime>
  <Words>671</Words>
  <Application>Microsoft Macintosh PowerPoint</Application>
  <PresentationFormat>On-screen Show (4:3)</PresentationFormat>
  <Paragraphs>295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Tahoma</vt:lpstr>
      <vt:lpstr>Wingdings</vt:lpstr>
      <vt:lpstr>1_Compass</vt:lpstr>
      <vt:lpstr>Object-Oriented Programming (OOP)</vt:lpstr>
      <vt:lpstr>Recap – Inheritance</vt:lpstr>
      <vt:lpstr>Concepts Related with Inheritance</vt:lpstr>
      <vt:lpstr>Generalization</vt:lpstr>
      <vt:lpstr>Example – Generalization</vt:lpstr>
      <vt:lpstr>Example – Generalization</vt:lpstr>
      <vt:lpstr>Example – Generalization</vt:lpstr>
      <vt:lpstr>Example – Generalization</vt:lpstr>
      <vt:lpstr>Sub-typing &amp; Specialization</vt:lpstr>
      <vt:lpstr>Sub-typing (Extension)</vt:lpstr>
      <vt:lpstr>Example – Sub-typing (Extension)</vt:lpstr>
      <vt:lpstr>Example – Sub-typing (Extension)</vt:lpstr>
      <vt:lpstr>Specialization (Restriction)</vt:lpstr>
      <vt:lpstr>Example – Specialization (Restriction)</vt:lpstr>
      <vt:lpstr>Example – Specialization (Restriction)</vt:lpstr>
      <vt:lpstr>Overriding</vt:lpstr>
      <vt:lpstr>Example – Specific Behaviour</vt:lpstr>
      <vt:lpstr>Example – Extension</vt:lpstr>
      <vt:lpstr>Example – Restriction</vt:lpstr>
      <vt:lpstr>Example – Improve Performance</vt:lpstr>
      <vt:lpstr>Abstract Classes</vt:lpstr>
      <vt:lpstr>Example – Abstract Classes</vt:lpstr>
      <vt:lpstr>Example – Abstract Classes</vt:lpstr>
      <vt:lpstr>Concrete Classes</vt:lpstr>
      <vt:lpstr>Example – Concrete Classes</vt:lpstr>
      <vt:lpstr>Example – Concrete Classes</vt:lpstr>
    </vt:vector>
  </TitlesOfParts>
  <Company>VU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Heading Goes Here</dc:title>
  <dc:creator>Awais</dc:creator>
  <cp:lastModifiedBy>arajper arajper</cp:lastModifiedBy>
  <cp:revision>531</cp:revision>
  <dcterms:created xsi:type="dcterms:W3CDTF">2005-02-07T06:11:30Z</dcterms:created>
  <dcterms:modified xsi:type="dcterms:W3CDTF">2020-06-28T20:09:13Z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0x010100E69E5891EE44944B8E029A98C82F9391</vt:lpwstr>
  </property>
</Properties>
</file>