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216"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D7715-E046-4E8E-9971-49222B7BCD49}" type="datetimeFigureOut">
              <a:rPr lang="es-ES" smtClean="0"/>
              <a:t>09/06/2021</a:t>
            </a:fld>
            <a:endParaRPr lang="es-E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4A149-F725-40A5-83C7-D1EF18D41262}" type="slidenum">
              <a:rPr lang="es-ES" smtClean="0"/>
              <a:t>‹#›</a:t>
            </a:fld>
            <a:endParaRPr lang="es-ES" dirty="0"/>
          </a:p>
        </p:txBody>
      </p:sp>
    </p:spTree>
    <p:extLst>
      <p:ext uri="{BB962C8B-B14F-4D97-AF65-F5344CB8AC3E}">
        <p14:creationId xmlns:p14="http://schemas.microsoft.com/office/powerpoint/2010/main" val="3709360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EE14-C38B-4B97-8ECB-C9F8FBE412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7FADE902-41FC-4B71-85B9-87397E879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9D70BD4C-B43E-4649-8168-825F11B0FABF}"/>
              </a:ext>
            </a:extLst>
          </p:cNvPr>
          <p:cNvSpPr>
            <a:spLocks noGrp="1"/>
          </p:cNvSpPr>
          <p:nvPr>
            <p:ph type="dt" sz="half" idx="10"/>
          </p:nvPr>
        </p:nvSpPr>
        <p:spPr/>
        <p:txBody>
          <a:bodyPr/>
          <a:lstStyle/>
          <a:p>
            <a:fld id="{FE605FB1-3B21-4FA8-874F-C50D5B85BF59}" type="datetime1">
              <a:rPr lang="es-ES" smtClean="0"/>
              <a:t>09/06/2021</a:t>
            </a:fld>
            <a:endParaRPr lang="es-ES" dirty="0"/>
          </a:p>
        </p:txBody>
      </p:sp>
      <p:sp>
        <p:nvSpPr>
          <p:cNvPr id="5" name="Footer Placeholder 4">
            <a:extLst>
              <a:ext uri="{FF2B5EF4-FFF2-40B4-BE49-F238E27FC236}">
                <a16:creationId xmlns:a16="http://schemas.microsoft.com/office/drawing/2014/main" id="{22013B1A-BE20-42F1-96BB-A13FB69FD721}"/>
              </a:ext>
            </a:extLst>
          </p:cNvPr>
          <p:cNvSpPr>
            <a:spLocks noGrp="1"/>
          </p:cNvSpPr>
          <p:nvPr>
            <p:ph type="ftr" sz="quarter" idx="11"/>
          </p:nvPr>
        </p:nvSpPr>
        <p:spPr/>
        <p:txBody>
          <a:bodyPr/>
          <a:lstStyle/>
          <a:p>
            <a:endParaRPr lang="es-ES" dirty="0"/>
          </a:p>
        </p:txBody>
      </p:sp>
      <p:sp>
        <p:nvSpPr>
          <p:cNvPr id="6" name="Slide Number Placeholder 5">
            <a:extLst>
              <a:ext uri="{FF2B5EF4-FFF2-40B4-BE49-F238E27FC236}">
                <a16:creationId xmlns:a16="http://schemas.microsoft.com/office/drawing/2014/main" id="{A3B2F77B-08C4-44E4-8B83-13F732246295}"/>
              </a:ext>
            </a:extLst>
          </p:cNvPr>
          <p:cNvSpPr>
            <a:spLocks noGrp="1"/>
          </p:cNvSpPr>
          <p:nvPr>
            <p:ph type="sldNum" sz="quarter" idx="12"/>
          </p:nvPr>
        </p:nvSpPr>
        <p:spPr/>
        <p:txBody>
          <a:bodyPr/>
          <a:lstStyle/>
          <a:p>
            <a:fld id="{5CDD8DA9-4496-49D0-B788-A95E408E4B00}" type="slidenum">
              <a:rPr lang="es-ES" smtClean="0"/>
              <a:t>‹#›</a:t>
            </a:fld>
            <a:endParaRPr lang="es-ES" dirty="0"/>
          </a:p>
        </p:txBody>
      </p:sp>
    </p:spTree>
    <p:extLst>
      <p:ext uri="{BB962C8B-B14F-4D97-AF65-F5344CB8AC3E}">
        <p14:creationId xmlns:p14="http://schemas.microsoft.com/office/powerpoint/2010/main" val="347441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C4CA8-C3F6-4E39-A81C-36DB9553EA49}"/>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1A93AB19-1843-4C3A-860B-B39DBA4A24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CE5EE7B0-B57C-431B-913B-E6A67F85D94B}"/>
              </a:ext>
            </a:extLst>
          </p:cNvPr>
          <p:cNvSpPr>
            <a:spLocks noGrp="1"/>
          </p:cNvSpPr>
          <p:nvPr>
            <p:ph type="dt" sz="half" idx="10"/>
          </p:nvPr>
        </p:nvSpPr>
        <p:spPr/>
        <p:txBody>
          <a:bodyPr/>
          <a:lstStyle/>
          <a:p>
            <a:fld id="{4105E3EB-6BDA-426E-AA26-6819650CB217}" type="datetime1">
              <a:rPr lang="es-ES" smtClean="0"/>
              <a:t>09/06/2021</a:t>
            </a:fld>
            <a:endParaRPr lang="es-ES" dirty="0"/>
          </a:p>
        </p:txBody>
      </p:sp>
      <p:sp>
        <p:nvSpPr>
          <p:cNvPr id="5" name="Footer Placeholder 4">
            <a:extLst>
              <a:ext uri="{FF2B5EF4-FFF2-40B4-BE49-F238E27FC236}">
                <a16:creationId xmlns:a16="http://schemas.microsoft.com/office/drawing/2014/main" id="{5D1ED6AD-D93C-4452-8068-B3B2A8E50DA4}"/>
              </a:ext>
            </a:extLst>
          </p:cNvPr>
          <p:cNvSpPr>
            <a:spLocks noGrp="1"/>
          </p:cNvSpPr>
          <p:nvPr>
            <p:ph type="ftr" sz="quarter" idx="11"/>
          </p:nvPr>
        </p:nvSpPr>
        <p:spPr/>
        <p:txBody>
          <a:bodyPr/>
          <a:lstStyle/>
          <a:p>
            <a:endParaRPr lang="es-ES" dirty="0"/>
          </a:p>
        </p:txBody>
      </p:sp>
      <p:sp>
        <p:nvSpPr>
          <p:cNvPr id="6" name="Slide Number Placeholder 5">
            <a:extLst>
              <a:ext uri="{FF2B5EF4-FFF2-40B4-BE49-F238E27FC236}">
                <a16:creationId xmlns:a16="http://schemas.microsoft.com/office/drawing/2014/main" id="{366C2DFE-6CB3-4CFE-857D-5DD1E92F9E5F}"/>
              </a:ext>
            </a:extLst>
          </p:cNvPr>
          <p:cNvSpPr>
            <a:spLocks noGrp="1"/>
          </p:cNvSpPr>
          <p:nvPr>
            <p:ph type="sldNum" sz="quarter" idx="12"/>
          </p:nvPr>
        </p:nvSpPr>
        <p:spPr/>
        <p:txBody>
          <a:bodyPr/>
          <a:lstStyle/>
          <a:p>
            <a:fld id="{5CDD8DA9-4496-49D0-B788-A95E408E4B00}" type="slidenum">
              <a:rPr lang="es-ES" smtClean="0"/>
              <a:t>‹#›</a:t>
            </a:fld>
            <a:endParaRPr lang="es-ES" dirty="0"/>
          </a:p>
        </p:txBody>
      </p:sp>
    </p:spTree>
    <p:extLst>
      <p:ext uri="{BB962C8B-B14F-4D97-AF65-F5344CB8AC3E}">
        <p14:creationId xmlns:p14="http://schemas.microsoft.com/office/powerpoint/2010/main" val="1840970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A91DF3-290B-4E0A-9837-2F3A6C585E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AAD389FA-B2EE-4768-A3A8-A135246354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5A9E1CB8-A7ED-41BD-8C78-149EB7D63C3A}"/>
              </a:ext>
            </a:extLst>
          </p:cNvPr>
          <p:cNvSpPr>
            <a:spLocks noGrp="1"/>
          </p:cNvSpPr>
          <p:nvPr>
            <p:ph type="dt" sz="half" idx="10"/>
          </p:nvPr>
        </p:nvSpPr>
        <p:spPr/>
        <p:txBody>
          <a:bodyPr/>
          <a:lstStyle/>
          <a:p>
            <a:fld id="{218C3CD6-03AF-46D4-AEA8-6030783FCB2F}" type="datetime1">
              <a:rPr lang="es-ES" smtClean="0"/>
              <a:t>09/06/2021</a:t>
            </a:fld>
            <a:endParaRPr lang="es-ES" dirty="0"/>
          </a:p>
        </p:txBody>
      </p:sp>
      <p:sp>
        <p:nvSpPr>
          <p:cNvPr id="5" name="Footer Placeholder 4">
            <a:extLst>
              <a:ext uri="{FF2B5EF4-FFF2-40B4-BE49-F238E27FC236}">
                <a16:creationId xmlns:a16="http://schemas.microsoft.com/office/drawing/2014/main" id="{1A6BD261-956F-4651-B429-EF02EAB3567F}"/>
              </a:ext>
            </a:extLst>
          </p:cNvPr>
          <p:cNvSpPr>
            <a:spLocks noGrp="1"/>
          </p:cNvSpPr>
          <p:nvPr>
            <p:ph type="ftr" sz="quarter" idx="11"/>
          </p:nvPr>
        </p:nvSpPr>
        <p:spPr/>
        <p:txBody>
          <a:bodyPr/>
          <a:lstStyle/>
          <a:p>
            <a:endParaRPr lang="es-ES" dirty="0"/>
          </a:p>
        </p:txBody>
      </p:sp>
      <p:sp>
        <p:nvSpPr>
          <p:cNvPr id="6" name="Slide Number Placeholder 5">
            <a:extLst>
              <a:ext uri="{FF2B5EF4-FFF2-40B4-BE49-F238E27FC236}">
                <a16:creationId xmlns:a16="http://schemas.microsoft.com/office/drawing/2014/main" id="{DFB52DA5-35B8-42C1-BA34-C18C2A8A2045}"/>
              </a:ext>
            </a:extLst>
          </p:cNvPr>
          <p:cNvSpPr>
            <a:spLocks noGrp="1"/>
          </p:cNvSpPr>
          <p:nvPr>
            <p:ph type="sldNum" sz="quarter" idx="12"/>
          </p:nvPr>
        </p:nvSpPr>
        <p:spPr/>
        <p:txBody>
          <a:bodyPr/>
          <a:lstStyle/>
          <a:p>
            <a:fld id="{5CDD8DA9-4496-49D0-B788-A95E408E4B00}" type="slidenum">
              <a:rPr lang="es-ES" smtClean="0"/>
              <a:t>‹#›</a:t>
            </a:fld>
            <a:endParaRPr lang="es-ES" dirty="0"/>
          </a:p>
        </p:txBody>
      </p:sp>
    </p:spTree>
    <p:extLst>
      <p:ext uri="{BB962C8B-B14F-4D97-AF65-F5344CB8AC3E}">
        <p14:creationId xmlns:p14="http://schemas.microsoft.com/office/powerpoint/2010/main" val="60990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2832-8B73-47E9-B203-8E86E55DB4AF}"/>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D64377C8-E557-4E71-9884-AD29145171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AE84FF15-B794-4D23-8B58-0601F0621A8D}"/>
              </a:ext>
            </a:extLst>
          </p:cNvPr>
          <p:cNvSpPr>
            <a:spLocks noGrp="1"/>
          </p:cNvSpPr>
          <p:nvPr>
            <p:ph type="dt" sz="half" idx="10"/>
          </p:nvPr>
        </p:nvSpPr>
        <p:spPr/>
        <p:txBody>
          <a:bodyPr/>
          <a:lstStyle/>
          <a:p>
            <a:fld id="{7A231839-CAE4-465C-BC5E-F4F100712556}" type="datetime1">
              <a:rPr lang="es-ES" smtClean="0"/>
              <a:t>09/06/2021</a:t>
            </a:fld>
            <a:endParaRPr lang="es-ES" dirty="0"/>
          </a:p>
        </p:txBody>
      </p:sp>
      <p:sp>
        <p:nvSpPr>
          <p:cNvPr id="5" name="Footer Placeholder 4">
            <a:extLst>
              <a:ext uri="{FF2B5EF4-FFF2-40B4-BE49-F238E27FC236}">
                <a16:creationId xmlns:a16="http://schemas.microsoft.com/office/drawing/2014/main" id="{495DEED1-B666-41CA-9973-A973D8AEE0BE}"/>
              </a:ext>
            </a:extLst>
          </p:cNvPr>
          <p:cNvSpPr>
            <a:spLocks noGrp="1"/>
          </p:cNvSpPr>
          <p:nvPr>
            <p:ph type="ftr" sz="quarter" idx="11"/>
          </p:nvPr>
        </p:nvSpPr>
        <p:spPr/>
        <p:txBody>
          <a:bodyPr/>
          <a:lstStyle/>
          <a:p>
            <a:endParaRPr lang="es-ES" dirty="0"/>
          </a:p>
        </p:txBody>
      </p:sp>
      <p:sp>
        <p:nvSpPr>
          <p:cNvPr id="6" name="Slide Number Placeholder 5">
            <a:extLst>
              <a:ext uri="{FF2B5EF4-FFF2-40B4-BE49-F238E27FC236}">
                <a16:creationId xmlns:a16="http://schemas.microsoft.com/office/drawing/2014/main" id="{1EFB5AD3-FD3B-4A4E-B3E9-04E496A47046}"/>
              </a:ext>
            </a:extLst>
          </p:cNvPr>
          <p:cNvSpPr>
            <a:spLocks noGrp="1"/>
          </p:cNvSpPr>
          <p:nvPr>
            <p:ph type="sldNum" sz="quarter" idx="12"/>
          </p:nvPr>
        </p:nvSpPr>
        <p:spPr/>
        <p:txBody>
          <a:bodyPr/>
          <a:lstStyle/>
          <a:p>
            <a:fld id="{5CDD8DA9-4496-49D0-B788-A95E408E4B00}" type="slidenum">
              <a:rPr lang="es-ES" smtClean="0"/>
              <a:t>‹#›</a:t>
            </a:fld>
            <a:endParaRPr lang="es-ES" dirty="0"/>
          </a:p>
        </p:txBody>
      </p:sp>
    </p:spTree>
    <p:extLst>
      <p:ext uri="{BB962C8B-B14F-4D97-AF65-F5344CB8AC3E}">
        <p14:creationId xmlns:p14="http://schemas.microsoft.com/office/powerpoint/2010/main" val="1335975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2A13-6FA9-493B-86D4-A9A853E51A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794DEE13-3BC8-442B-B4FA-0CAE5DB50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3755C1-D5DF-43F0-AD7E-B4E74BC70970}"/>
              </a:ext>
            </a:extLst>
          </p:cNvPr>
          <p:cNvSpPr>
            <a:spLocks noGrp="1"/>
          </p:cNvSpPr>
          <p:nvPr>
            <p:ph type="dt" sz="half" idx="10"/>
          </p:nvPr>
        </p:nvSpPr>
        <p:spPr/>
        <p:txBody>
          <a:bodyPr/>
          <a:lstStyle/>
          <a:p>
            <a:fld id="{ED825188-F6FC-4816-93A3-FF473B363B00}" type="datetime1">
              <a:rPr lang="es-ES" smtClean="0"/>
              <a:t>09/06/2021</a:t>
            </a:fld>
            <a:endParaRPr lang="es-ES" dirty="0"/>
          </a:p>
        </p:txBody>
      </p:sp>
      <p:sp>
        <p:nvSpPr>
          <p:cNvPr id="5" name="Footer Placeholder 4">
            <a:extLst>
              <a:ext uri="{FF2B5EF4-FFF2-40B4-BE49-F238E27FC236}">
                <a16:creationId xmlns:a16="http://schemas.microsoft.com/office/drawing/2014/main" id="{482CEF0A-B14C-4FBA-922A-3EB54D8CBC7B}"/>
              </a:ext>
            </a:extLst>
          </p:cNvPr>
          <p:cNvSpPr>
            <a:spLocks noGrp="1"/>
          </p:cNvSpPr>
          <p:nvPr>
            <p:ph type="ftr" sz="quarter" idx="11"/>
          </p:nvPr>
        </p:nvSpPr>
        <p:spPr/>
        <p:txBody>
          <a:bodyPr/>
          <a:lstStyle/>
          <a:p>
            <a:endParaRPr lang="es-ES" dirty="0"/>
          </a:p>
        </p:txBody>
      </p:sp>
      <p:sp>
        <p:nvSpPr>
          <p:cNvPr id="6" name="Slide Number Placeholder 5">
            <a:extLst>
              <a:ext uri="{FF2B5EF4-FFF2-40B4-BE49-F238E27FC236}">
                <a16:creationId xmlns:a16="http://schemas.microsoft.com/office/drawing/2014/main" id="{8E308A90-83FF-4D11-8B0D-3DC8AF565B53}"/>
              </a:ext>
            </a:extLst>
          </p:cNvPr>
          <p:cNvSpPr>
            <a:spLocks noGrp="1"/>
          </p:cNvSpPr>
          <p:nvPr>
            <p:ph type="sldNum" sz="quarter" idx="12"/>
          </p:nvPr>
        </p:nvSpPr>
        <p:spPr/>
        <p:txBody>
          <a:bodyPr/>
          <a:lstStyle/>
          <a:p>
            <a:fld id="{5CDD8DA9-4496-49D0-B788-A95E408E4B00}" type="slidenum">
              <a:rPr lang="es-ES" smtClean="0"/>
              <a:t>‹#›</a:t>
            </a:fld>
            <a:endParaRPr lang="es-ES" dirty="0"/>
          </a:p>
        </p:txBody>
      </p:sp>
    </p:spTree>
    <p:extLst>
      <p:ext uri="{BB962C8B-B14F-4D97-AF65-F5344CB8AC3E}">
        <p14:creationId xmlns:p14="http://schemas.microsoft.com/office/powerpoint/2010/main" val="414814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6C6E-2107-4938-BFE7-7FD0321A4A33}"/>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AE2A8FFF-BCF9-473D-A420-453D245954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7F1B8372-1A11-4AB3-9F1A-DB031B8923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0FC48F04-D49B-4786-8109-0907532CDFC6}"/>
              </a:ext>
            </a:extLst>
          </p:cNvPr>
          <p:cNvSpPr>
            <a:spLocks noGrp="1"/>
          </p:cNvSpPr>
          <p:nvPr>
            <p:ph type="dt" sz="half" idx="10"/>
          </p:nvPr>
        </p:nvSpPr>
        <p:spPr/>
        <p:txBody>
          <a:bodyPr/>
          <a:lstStyle/>
          <a:p>
            <a:fld id="{24195E0D-2FA8-4CEB-8C44-FFDF02C62C6B}" type="datetime1">
              <a:rPr lang="es-ES" smtClean="0"/>
              <a:t>09/06/2021</a:t>
            </a:fld>
            <a:endParaRPr lang="es-ES" dirty="0"/>
          </a:p>
        </p:txBody>
      </p:sp>
      <p:sp>
        <p:nvSpPr>
          <p:cNvPr id="6" name="Footer Placeholder 5">
            <a:extLst>
              <a:ext uri="{FF2B5EF4-FFF2-40B4-BE49-F238E27FC236}">
                <a16:creationId xmlns:a16="http://schemas.microsoft.com/office/drawing/2014/main" id="{E79A8F6C-BB9D-4136-8EC3-D8E6D7F573A4}"/>
              </a:ext>
            </a:extLst>
          </p:cNvPr>
          <p:cNvSpPr>
            <a:spLocks noGrp="1"/>
          </p:cNvSpPr>
          <p:nvPr>
            <p:ph type="ftr" sz="quarter" idx="11"/>
          </p:nvPr>
        </p:nvSpPr>
        <p:spPr/>
        <p:txBody>
          <a:bodyPr/>
          <a:lstStyle/>
          <a:p>
            <a:endParaRPr lang="es-ES" dirty="0"/>
          </a:p>
        </p:txBody>
      </p:sp>
      <p:sp>
        <p:nvSpPr>
          <p:cNvPr id="7" name="Slide Number Placeholder 6">
            <a:extLst>
              <a:ext uri="{FF2B5EF4-FFF2-40B4-BE49-F238E27FC236}">
                <a16:creationId xmlns:a16="http://schemas.microsoft.com/office/drawing/2014/main" id="{1B4226E5-4BDA-4F84-8778-93EC04EDB547}"/>
              </a:ext>
            </a:extLst>
          </p:cNvPr>
          <p:cNvSpPr>
            <a:spLocks noGrp="1"/>
          </p:cNvSpPr>
          <p:nvPr>
            <p:ph type="sldNum" sz="quarter" idx="12"/>
          </p:nvPr>
        </p:nvSpPr>
        <p:spPr/>
        <p:txBody>
          <a:bodyPr/>
          <a:lstStyle/>
          <a:p>
            <a:fld id="{5CDD8DA9-4496-49D0-B788-A95E408E4B00}" type="slidenum">
              <a:rPr lang="es-ES" smtClean="0"/>
              <a:t>‹#›</a:t>
            </a:fld>
            <a:endParaRPr lang="es-ES" dirty="0"/>
          </a:p>
        </p:txBody>
      </p:sp>
    </p:spTree>
    <p:extLst>
      <p:ext uri="{BB962C8B-B14F-4D97-AF65-F5344CB8AC3E}">
        <p14:creationId xmlns:p14="http://schemas.microsoft.com/office/powerpoint/2010/main" val="43576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CB9-6995-4050-AFAF-B372FF9BF404}"/>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13870C19-F983-46A8-916C-2BAA8D8C2F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3C4-D54F-4E74-8882-1C8AAD4B60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0629F144-B7FF-47AE-82F5-4B89839791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D3BC0E-091B-4BA4-9576-0676AE9D9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03CE2460-2660-4184-9F4A-248B94EEAD2B}"/>
              </a:ext>
            </a:extLst>
          </p:cNvPr>
          <p:cNvSpPr>
            <a:spLocks noGrp="1"/>
          </p:cNvSpPr>
          <p:nvPr>
            <p:ph type="dt" sz="half" idx="10"/>
          </p:nvPr>
        </p:nvSpPr>
        <p:spPr/>
        <p:txBody>
          <a:bodyPr/>
          <a:lstStyle/>
          <a:p>
            <a:fld id="{8E1572F9-D9F9-406F-BC62-06A352E80A1F}" type="datetime1">
              <a:rPr lang="es-ES" smtClean="0"/>
              <a:t>09/06/2021</a:t>
            </a:fld>
            <a:endParaRPr lang="es-ES" dirty="0"/>
          </a:p>
        </p:txBody>
      </p:sp>
      <p:sp>
        <p:nvSpPr>
          <p:cNvPr id="8" name="Footer Placeholder 7">
            <a:extLst>
              <a:ext uri="{FF2B5EF4-FFF2-40B4-BE49-F238E27FC236}">
                <a16:creationId xmlns:a16="http://schemas.microsoft.com/office/drawing/2014/main" id="{EA0DD718-74F8-4243-A523-8FA21A15905B}"/>
              </a:ext>
            </a:extLst>
          </p:cNvPr>
          <p:cNvSpPr>
            <a:spLocks noGrp="1"/>
          </p:cNvSpPr>
          <p:nvPr>
            <p:ph type="ftr" sz="quarter" idx="11"/>
          </p:nvPr>
        </p:nvSpPr>
        <p:spPr/>
        <p:txBody>
          <a:bodyPr/>
          <a:lstStyle/>
          <a:p>
            <a:endParaRPr lang="es-ES" dirty="0"/>
          </a:p>
        </p:txBody>
      </p:sp>
      <p:sp>
        <p:nvSpPr>
          <p:cNvPr id="9" name="Slide Number Placeholder 8">
            <a:extLst>
              <a:ext uri="{FF2B5EF4-FFF2-40B4-BE49-F238E27FC236}">
                <a16:creationId xmlns:a16="http://schemas.microsoft.com/office/drawing/2014/main" id="{833370D2-E2C5-42E6-941F-F15BB6590786}"/>
              </a:ext>
            </a:extLst>
          </p:cNvPr>
          <p:cNvSpPr>
            <a:spLocks noGrp="1"/>
          </p:cNvSpPr>
          <p:nvPr>
            <p:ph type="sldNum" sz="quarter" idx="12"/>
          </p:nvPr>
        </p:nvSpPr>
        <p:spPr/>
        <p:txBody>
          <a:bodyPr/>
          <a:lstStyle/>
          <a:p>
            <a:fld id="{5CDD8DA9-4496-49D0-B788-A95E408E4B00}" type="slidenum">
              <a:rPr lang="es-ES" smtClean="0"/>
              <a:t>‹#›</a:t>
            </a:fld>
            <a:endParaRPr lang="es-ES" dirty="0"/>
          </a:p>
        </p:txBody>
      </p:sp>
    </p:spTree>
    <p:extLst>
      <p:ext uri="{BB962C8B-B14F-4D97-AF65-F5344CB8AC3E}">
        <p14:creationId xmlns:p14="http://schemas.microsoft.com/office/powerpoint/2010/main" val="76050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9F96-C843-46DB-AFB4-A2CEBE5DA5A9}"/>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5C2D9DAE-1A1D-4F22-AAEF-5AB7650AC040}"/>
              </a:ext>
            </a:extLst>
          </p:cNvPr>
          <p:cNvSpPr>
            <a:spLocks noGrp="1"/>
          </p:cNvSpPr>
          <p:nvPr>
            <p:ph type="dt" sz="half" idx="10"/>
          </p:nvPr>
        </p:nvSpPr>
        <p:spPr/>
        <p:txBody>
          <a:bodyPr/>
          <a:lstStyle/>
          <a:p>
            <a:fld id="{9603EC09-DBA8-49EA-9DDE-84711524705F}" type="datetime1">
              <a:rPr lang="es-ES" smtClean="0"/>
              <a:t>09/06/2021</a:t>
            </a:fld>
            <a:endParaRPr lang="es-ES" dirty="0"/>
          </a:p>
        </p:txBody>
      </p:sp>
      <p:sp>
        <p:nvSpPr>
          <p:cNvPr id="4" name="Footer Placeholder 3">
            <a:extLst>
              <a:ext uri="{FF2B5EF4-FFF2-40B4-BE49-F238E27FC236}">
                <a16:creationId xmlns:a16="http://schemas.microsoft.com/office/drawing/2014/main" id="{9F0F0410-FD99-48C0-BF80-4B34A992C17C}"/>
              </a:ext>
            </a:extLst>
          </p:cNvPr>
          <p:cNvSpPr>
            <a:spLocks noGrp="1"/>
          </p:cNvSpPr>
          <p:nvPr>
            <p:ph type="ftr" sz="quarter" idx="11"/>
          </p:nvPr>
        </p:nvSpPr>
        <p:spPr/>
        <p:txBody>
          <a:bodyPr/>
          <a:lstStyle/>
          <a:p>
            <a:endParaRPr lang="es-ES" dirty="0"/>
          </a:p>
        </p:txBody>
      </p:sp>
      <p:sp>
        <p:nvSpPr>
          <p:cNvPr id="5" name="Slide Number Placeholder 4">
            <a:extLst>
              <a:ext uri="{FF2B5EF4-FFF2-40B4-BE49-F238E27FC236}">
                <a16:creationId xmlns:a16="http://schemas.microsoft.com/office/drawing/2014/main" id="{F3FDF078-D4A8-4CBE-B140-648F3451AD78}"/>
              </a:ext>
            </a:extLst>
          </p:cNvPr>
          <p:cNvSpPr>
            <a:spLocks noGrp="1"/>
          </p:cNvSpPr>
          <p:nvPr>
            <p:ph type="sldNum" sz="quarter" idx="12"/>
          </p:nvPr>
        </p:nvSpPr>
        <p:spPr/>
        <p:txBody>
          <a:bodyPr/>
          <a:lstStyle/>
          <a:p>
            <a:fld id="{5CDD8DA9-4496-49D0-B788-A95E408E4B00}" type="slidenum">
              <a:rPr lang="es-ES" smtClean="0"/>
              <a:t>‹#›</a:t>
            </a:fld>
            <a:endParaRPr lang="es-ES" dirty="0"/>
          </a:p>
        </p:txBody>
      </p:sp>
    </p:spTree>
    <p:extLst>
      <p:ext uri="{BB962C8B-B14F-4D97-AF65-F5344CB8AC3E}">
        <p14:creationId xmlns:p14="http://schemas.microsoft.com/office/powerpoint/2010/main" val="109972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318576-EE3F-4ED8-8160-FEB888A44710}"/>
              </a:ext>
            </a:extLst>
          </p:cNvPr>
          <p:cNvSpPr>
            <a:spLocks noGrp="1"/>
          </p:cNvSpPr>
          <p:nvPr>
            <p:ph type="dt" sz="half" idx="10"/>
          </p:nvPr>
        </p:nvSpPr>
        <p:spPr/>
        <p:txBody>
          <a:bodyPr/>
          <a:lstStyle/>
          <a:p>
            <a:fld id="{F9BD4188-F2EF-4F05-8A58-AC610FA59A7B}" type="datetime1">
              <a:rPr lang="es-ES" smtClean="0"/>
              <a:t>09/06/2021</a:t>
            </a:fld>
            <a:endParaRPr lang="es-ES" dirty="0"/>
          </a:p>
        </p:txBody>
      </p:sp>
      <p:sp>
        <p:nvSpPr>
          <p:cNvPr id="3" name="Footer Placeholder 2">
            <a:extLst>
              <a:ext uri="{FF2B5EF4-FFF2-40B4-BE49-F238E27FC236}">
                <a16:creationId xmlns:a16="http://schemas.microsoft.com/office/drawing/2014/main" id="{A8088796-2296-413C-9F83-DF12CDE99663}"/>
              </a:ext>
            </a:extLst>
          </p:cNvPr>
          <p:cNvSpPr>
            <a:spLocks noGrp="1"/>
          </p:cNvSpPr>
          <p:nvPr>
            <p:ph type="ftr" sz="quarter" idx="11"/>
          </p:nvPr>
        </p:nvSpPr>
        <p:spPr/>
        <p:txBody>
          <a:bodyPr/>
          <a:lstStyle/>
          <a:p>
            <a:endParaRPr lang="es-ES" dirty="0"/>
          </a:p>
        </p:txBody>
      </p:sp>
      <p:sp>
        <p:nvSpPr>
          <p:cNvPr id="4" name="Slide Number Placeholder 3">
            <a:extLst>
              <a:ext uri="{FF2B5EF4-FFF2-40B4-BE49-F238E27FC236}">
                <a16:creationId xmlns:a16="http://schemas.microsoft.com/office/drawing/2014/main" id="{85D4D714-49C5-4FB5-BB9E-D12135D09C1C}"/>
              </a:ext>
            </a:extLst>
          </p:cNvPr>
          <p:cNvSpPr>
            <a:spLocks noGrp="1"/>
          </p:cNvSpPr>
          <p:nvPr>
            <p:ph type="sldNum" sz="quarter" idx="12"/>
          </p:nvPr>
        </p:nvSpPr>
        <p:spPr/>
        <p:txBody>
          <a:bodyPr/>
          <a:lstStyle/>
          <a:p>
            <a:fld id="{5CDD8DA9-4496-49D0-B788-A95E408E4B00}" type="slidenum">
              <a:rPr lang="es-ES" smtClean="0"/>
              <a:t>‹#›</a:t>
            </a:fld>
            <a:endParaRPr lang="es-ES" dirty="0"/>
          </a:p>
        </p:txBody>
      </p:sp>
    </p:spTree>
    <p:extLst>
      <p:ext uri="{BB962C8B-B14F-4D97-AF65-F5344CB8AC3E}">
        <p14:creationId xmlns:p14="http://schemas.microsoft.com/office/powerpoint/2010/main" val="116725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9B86-4C15-4B1C-B334-D374141AE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25FB2C28-1C12-4D80-9A56-B75F19F12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47D87C80-18EA-4452-8147-EB79278D2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2F7E9-F0A0-48DB-AA67-F2F4F4FA333C}"/>
              </a:ext>
            </a:extLst>
          </p:cNvPr>
          <p:cNvSpPr>
            <a:spLocks noGrp="1"/>
          </p:cNvSpPr>
          <p:nvPr>
            <p:ph type="dt" sz="half" idx="10"/>
          </p:nvPr>
        </p:nvSpPr>
        <p:spPr/>
        <p:txBody>
          <a:bodyPr/>
          <a:lstStyle/>
          <a:p>
            <a:fld id="{B6DCACCD-5765-44BC-80D5-B3F258DB9A8C}" type="datetime1">
              <a:rPr lang="es-ES" smtClean="0"/>
              <a:t>09/06/2021</a:t>
            </a:fld>
            <a:endParaRPr lang="es-ES" dirty="0"/>
          </a:p>
        </p:txBody>
      </p:sp>
      <p:sp>
        <p:nvSpPr>
          <p:cNvPr id="6" name="Footer Placeholder 5">
            <a:extLst>
              <a:ext uri="{FF2B5EF4-FFF2-40B4-BE49-F238E27FC236}">
                <a16:creationId xmlns:a16="http://schemas.microsoft.com/office/drawing/2014/main" id="{E5A591E4-0161-4DE7-AD7B-52A925CAD3CC}"/>
              </a:ext>
            </a:extLst>
          </p:cNvPr>
          <p:cNvSpPr>
            <a:spLocks noGrp="1"/>
          </p:cNvSpPr>
          <p:nvPr>
            <p:ph type="ftr" sz="quarter" idx="11"/>
          </p:nvPr>
        </p:nvSpPr>
        <p:spPr/>
        <p:txBody>
          <a:bodyPr/>
          <a:lstStyle/>
          <a:p>
            <a:endParaRPr lang="es-ES" dirty="0"/>
          </a:p>
        </p:txBody>
      </p:sp>
      <p:sp>
        <p:nvSpPr>
          <p:cNvPr id="7" name="Slide Number Placeholder 6">
            <a:extLst>
              <a:ext uri="{FF2B5EF4-FFF2-40B4-BE49-F238E27FC236}">
                <a16:creationId xmlns:a16="http://schemas.microsoft.com/office/drawing/2014/main" id="{CE7DE169-ADD1-47BC-8773-9862D417A7B8}"/>
              </a:ext>
            </a:extLst>
          </p:cNvPr>
          <p:cNvSpPr>
            <a:spLocks noGrp="1"/>
          </p:cNvSpPr>
          <p:nvPr>
            <p:ph type="sldNum" sz="quarter" idx="12"/>
          </p:nvPr>
        </p:nvSpPr>
        <p:spPr/>
        <p:txBody>
          <a:bodyPr/>
          <a:lstStyle/>
          <a:p>
            <a:fld id="{5CDD8DA9-4496-49D0-B788-A95E408E4B00}" type="slidenum">
              <a:rPr lang="es-ES" smtClean="0"/>
              <a:t>‹#›</a:t>
            </a:fld>
            <a:endParaRPr lang="es-ES" dirty="0"/>
          </a:p>
        </p:txBody>
      </p:sp>
    </p:spTree>
    <p:extLst>
      <p:ext uri="{BB962C8B-B14F-4D97-AF65-F5344CB8AC3E}">
        <p14:creationId xmlns:p14="http://schemas.microsoft.com/office/powerpoint/2010/main" val="52690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9910-1BF5-4BA4-A9ED-DFEF83ABC8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875AD53F-703D-43B0-8CD3-3BD90CF7AB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Text Placeholder 3">
            <a:extLst>
              <a:ext uri="{FF2B5EF4-FFF2-40B4-BE49-F238E27FC236}">
                <a16:creationId xmlns:a16="http://schemas.microsoft.com/office/drawing/2014/main" id="{5649B060-0D2B-4C26-A4D1-7A8E46846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1719F-E5F6-487F-A171-EF42A883876C}"/>
              </a:ext>
            </a:extLst>
          </p:cNvPr>
          <p:cNvSpPr>
            <a:spLocks noGrp="1"/>
          </p:cNvSpPr>
          <p:nvPr>
            <p:ph type="dt" sz="half" idx="10"/>
          </p:nvPr>
        </p:nvSpPr>
        <p:spPr/>
        <p:txBody>
          <a:bodyPr/>
          <a:lstStyle/>
          <a:p>
            <a:fld id="{361B763B-5BEA-44AB-B471-7A3AF22735D6}" type="datetime1">
              <a:rPr lang="es-ES" smtClean="0"/>
              <a:t>09/06/2021</a:t>
            </a:fld>
            <a:endParaRPr lang="es-ES" dirty="0"/>
          </a:p>
        </p:txBody>
      </p:sp>
      <p:sp>
        <p:nvSpPr>
          <p:cNvPr id="6" name="Footer Placeholder 5">
            <a:extLst>
              <a:ext uri="{FF2B5EF4-FFF2-40B4-BE49-F238E27FC236}">
                <a16:creationId xmlns:a16="http://schemas.microsoft.com/office/drawing/2014/main" id="{CC277E05-3907-4107-89B9-283CD54B197B}"/>
              </a:ext>
            </a:extLst>
          </p:cNvPr>
          <p:cNvSpPr>
            <a:spLocks noGrp="1"/>
          </p:cNvSpPr>
          <p:nvPr>
            <p:ph type="ftr" sz="quarter" idx="11"/>
          </p:nvPr>
        </p:nvSpPr>
        <p:spPr/>
        <p:txBody>
          <a:bodyPr/>
          <a:lstStyle/>
          <a:p>
            <a:endParaRPr lang="es-ES" dirty="0"/>
          </a:p>
        </p:txBody>
      </p:sp>
      <p:sp>
        <p:nvSpPr>
          <p:cNvPr id="7" name="Slide Number Placeholder 6">
            <a:extLst>
              <a:ext uri="{FF2B5EF4-FFF2-40B4-BE49-F238E27FC236}">
                <a16:creationId xmlns:a16="http://schemas.microsoft.com/office/drawing/2014/main" id="{C20031A5-1E2A-4878-B42C-E578C49969D4}"/>
              </a:ext>
            </a:extLst>
          </p:cNvPr>
          <p:cNvSpPr>
            <a:spLocks noGrp="1"/>
          </p:cNvSpPr>
          <p:nvPr>
            <p:ph type="sldNum" sz="quarter" idx="12"/>
          </p:nvPr>
        </p:nvSpPr>
        <p:spPr/>
        <p:txBody>
          <a:bodyPr/>
          <a:lstStyle/>
          <a:p>
            <a:fld id="{5CDD8DA9-4496-49D0-B788-A95E408E4B00}" type="slidenum">
              <a:rPr lang="es-ES" smtClean="0"/>
              <a:t>‹#›</a:t>
            </a:fld>
            <a:endParaRPr lang="es-ES" dirty="0"/>
          </a:p>
        </p:txBody>
      </p:sp>
    </p:spTree>
    <p:extLst>
      <p:ext uri="{BB962C8B-B14F-4D97-AF65-F5344CB8AC3E}">
        <p14:creationId xmlns:p14="http://schemas.microsoft.com/office/powerpoint/2010/main" val="514943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3E46BA-0E5D-4D40-A86F-2C9745C33E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8F8106E4-109B-4541-9EC3-CBD9A2D6A4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A62A7954-BB52-47CA-8A18-B1D9EECBF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05E50-4F05-433C-8E6C-48B230134AFB}" type="datetime1">
              <a:rPr lang="es-ES" smtClean="0"/>
              <a:t>09/06/2021</a:t>
            </a:fld>
            <a:endParaRPr lang="es-ES" dirty="0"/>
          </a:p>
        </p:txBody>
      </p:sp>
      <p:sp>
        <p:nvSpPr>
          <p:cNvPr id="5" name="Footer Placeholder 4">
            <a:extLst>
              <a:ext uri="{FF2B5EF4-FFF2-40B4-BE49-F238E27FC236}">
                <a16:creationId xmlns:a16="http://schemas.microsoft.com/office/drawing/2014/main" id="{BA19207A-9266-4383-9069-A8FE612896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Slide Number Placeholder 5">
            <a:extLst>
              <a:ext uri="{FF2B5EF4-FFF2-40B4-BE49-F238E27FC236}">
                <a16:creationId xmlns:a16="http://schemas.microsoft.com/office/drawing/2014/main" id="{5623568D-D1E0-4D9F-87F6-08D59E9A44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D8DA9-4496-49D0-B788-A95E408E4B00}" type="slidenum">
              <a:rPr lang="es-ES" smtClean="0"/>
              <a:t>‹#›</a:t>
            </a:fld>
            <a:endParaRPr lang="es-ES" dirty="0"/>
          </a:p>
        </p:txBody>
      </p:sp>
    </p:spTree>
    <p:extLst>
      <p:ext uri="{BB962C8B-B14F-4D97-AF65-F5344CB8AC3E}">
        <p14:creationId xmlns:p14="http://schemas.microsoft.com/office/powerpoint/2010/main" val="628817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List_of_neighborhoods_in_Mumba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585C-607F-46FA-9CBA-803A841092CA}"/>
              </a:ext>
            </a:extLst>
          </p:cNvPr>
          <p:cNvSpPr>
            <a:spLocks noGrp="1"/>
          </p:cNvSpPr>
          <p:nvPr>
            <p:ph type="ctrTitle"/>
          </p:nvPr>
        </p:nvSpPr>
        <p:spPr>
          <a:xfrm>
            <a:off x="1524000" y="2245809"/>
            <a:ext cx="9144000" cy="1564716"/>
          </a:xfrm>
        </p:spPr>
        <p:txBody>
          <a:bodyPr>
            <a:normAutofit/>
          </a:bodyPr>
          <a:lstStyle/>
          <a:p>
            <a:pPr algn="l"/>
            <a:r>
              <a:rPr lang="es-ES" sz="4800" dirty="0"/>
              <a:t>CAPSTONE PROJECT WEEK 5</a:t>
            </a:r>
          </a:p>
        </p:txBody>
      </p:sp>
      <p:sp>
        <p:nvSpPr>
          <p:cNvPr id="3" name="Subtitle 2">
            <a:extLst>
              <a:ext uri="{FF2B5EF4-FFF2-40B4-BE49-F238E27FC236}">
                <a16:creationId xmlns:a16="http://schemas.microsoft.com/office/drawing/2014/main" id="{CBE8DC1B-0FD0-43A1-A680-5245D5EB5C6F}"/>
              </a:ext>
            </a:extLst>
          </p:cNvPr>
          <p:cNvSpPr>
            <a:spLocks noGrp="1"/>
          </p:cNvSpPr>
          <p:nvPr>
            <p:ph type="subTitle" idx="1"/>
          </p:nvPr>
        </p:nvSpPr>
        <p:spPr>
          <a:xfrm>
            <a:off x="1524000" y="3947050"/>
            <a:ext cx="9144000" cy="572583"/>
          </a:xfrm>
        </p:spPr>
        <p:txBody>
          <a:bodyPr>
            <a:normAutofit/>
          </a:bodyPr>
          <a:lstStyle/>
          <a:p>
            <a:pPr algn="l"/>
            <a:r>
              <a:rPr lang="es-ES" sz="2000" dirty="0"/>
              <a:t>NEW SPANISH CAFÉ ON A GREAT CITY OF INDIA</a:t>
            </a:r>
          </a:p>
        </p:txBody>
      </p:sp>
      <p:sp>
        <p:nvSpPr>
          <p:cNvPr id="36"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0" name="Freeform: Shape 39">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dirty="0"/>
          </a:p>
        </p:txBody>
      </p:sp>
      <p:sp>
        <p:nvSpPr>
          <p:cNvPr id="42"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828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DF2B-EF02-4085-BF3D-1B79315608E8}"/>
              </a:ext>
            </a:extLst>
          </p:cNvPr>
          <p:cNvSpPr>
            <a:spLocks noGrp="1"/>
          </p:cNvSpPr>
          <p:nvPr>
            <p:ph type="title"/>
          </p:nvPr>
        </p:nvSpPr>
        <p:spPr>
          <a:xfrm>
            <a:off x="1649949" y="58276"/>
            <a:ext cx="9367203" cy="1019897"/>
          </a:xfrm>
        </p:spPr>
        <p:txBody>
          <a:bodyPr>
            <a:normAutofit/>
          </a:bodyPr>
          <a:lstStyle/>
          <a:p>
            <a:r>
              <a:rPr lang="es-ES" dirty="0"/>
              <a:t>3.</a:t>
            </a:r>
            <a:r>
              <a:rPr lang="es-ES" sz="4400" b="1" dirty="0"/>
              <a:t> METHODOLOGY</a:t>
            </a:r>
            <a:r>
              <a:rPr lang="es-ES" dirty="0"/>
              <a:t> </a:t>
            </a:r>
          </a:p>
        </p:txBody>
      </p:sp>
      <p:sp>
        <p:nvSpPr>
          <p:cNvPr id="19" name="Freeform: Shape 1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71F049ED-B811-4212-AD12-96FD167973F2}"/>
              </a:ext>
            </a:extLst>
          </p:cNvPr>
          <p:cNvSpPr>
            <a:spLocks noGrp="1"/>
          </p:cNvSpPr>
          <p:nvPr>
            <p:ph idx="1"/>
          </p:nvPr>
        </p:nvSpPr>
        <p:spPr>
          <a:xfrm>
            <a:off x="1447141" y="932373"/>
            <a:ext cx="10269372" cy="1836227"/>
          </a:xfrm>
        </p:spPr>
        <p:txBody>
          <a:bodyPr anchor="t">
            <a:normAutofit/>
          </a:bodyPr>
          <a:lstStyle/>
          <a:p>
            <a:r>
              <a:rPr lang="es-ES" sz="2400" dirty="0"/>
              <a:t>3.1. VISUALIZATION</a:t>
            </a:r>
          </a:p>
          <a:p>
            <a:pPr marL="0" indent="0">
              <a:buNone/>
            </a:pPr>
            <a:r>
              <a:rPr lang="en-US" altLang="en-US" sz="1600" dirty="0">
                <a:latin typeface="Bookman Old Style" panose="02050604050505020204" pitchFamily="18" charset="0"/>
              </a:rPr>
              <a:t>Visualization was carried out, see left picture shows with a </a:t>
            </a:r>
            <a:r>
              <a:rPr lang="en-US" altLang="en-US" sz="1600" b="1" dirty="0">
                <a:latin typeface="Bookman Old Style" panose="02050604050505020204" pitchFamily="18" charset="0"/>
              </a:rPr>
              <a:t>bar plot </a:t>
            </a:r>
            <a:r>
              <a:rPr lang="en-US" altLang="en-US" sz="1600" dirty="0">
                <a:latin typeface="Bookman Old Style" panose="02050604050505020204" pitchFamily="18" charset="0"/>
              </a:rPr>
              <a:t>depicting the number of neighborhoods in each location in Mumbai.</a:t>
            </a:r>
          </a:p>
          <a:p>
            <a:pPr marL="0" indent="0">
              <a:buNone/>
            </a:pPr>
            <a:r>
              <a:rPr lang="en-US" altLang="en-US" sz="1600" dirty="0">
                <a:latin typeface="Bookman Old Style" panose="02050604050505020204" pitchFamily="18" charset="0"/>
              </a:rPr>
              <a:t>In the bar plot we can observe that South Mumbai and Western Suburbs have the most number of neighborhoods. Then using </a:t>
            </a:r>
            <a:r>
              <a:rPr lang="en-US" altLang="en-US" sz="1600" b="1" dirty="0">
                <a:latin typeface="Bookman Old Style" panose="02050604050505020204" pitchFamily="18" charset="0"/>
              </a:rPr>
              <a:t>folium</a:t>
            </a:r>
            <a:r>
              <a:rPr lang="en-US" altLang="en-US" sz="1600" dirty="0">
                <a:latin typeface="Bookman Old Style" panose="02050604050505020204" pitchFamily="18" charset="0"/>
              </a:rPr>
              <a:t>, a map was plotted to show how the different neighborhoods how are spread across Mumbai. This is shown in right picture.</a:t>
            </a:r>
          </a:p>
          <a:p>
            <a:pPr marL="0" indent="0">
              <a:buNone/>
            </a:pPr>
            <a:endParaRPr lang="es-ES" sz="2400" dirty="0"/>
          </a:p>
        </p:txBody>
      </p:sp>
      <p:pic>
        <p:nvPicPr>
          <p:cNvPr id="5" name="Picture 4">
            <a:extLst>
              <a:ext uri="{FF2B5EF4-FFF2-40B4-BE49-F238E27FC236}">
                <a16:creationId xmlns:a16="http://schemas.microsoft.com/office/drawing/2014/main" id="{026D35FE-2F39-49DC-8F37-F287F043B7B2}"/>
              </a:ext>
            </a:extLst>
          </p:cNvPr>
          <p:cNvPicPr>
            <a:picLocks noChangeAspect="1"/>
          </p:cNvPicPr>
          <p:nvPr/>
        </p:nvPicPr>
        <p:blipFill>
          <a:blip r:embed="rId2"/>
          <a:stretch>
            <a:fillRect/>
          </a:stretch>
        </p:blipFill>
        <p:spPr>
          <a:xfrm>
            <a:off x="177800" y="2790331"/>
            <a:ext cx="5918200" cy="3931144"/>
          </a:xfrm>
          <a:prstGeom prst="rect">
            <a:avLst/>
          </a:prstGeom>
        </p:spPr>
      </p:pic>
      <p:pic>
        <p:nvPicPr>
          <p:cNvPr id="7" name="Picture 6">
            <a:extLst>
              <a:ext uri="{FF2B5EF4-FFF2-40B4-BE49-F238E27FC236}">
                <a16:creationId xmlns:a16="http://schemas.microsoft.com/office/drawing/2014/main" id="{8EE709DA-53C0-42E8-B393-8E4A7149A31D}"/>
              </a:ext>
            </a:extLst>
          </p:cNvPr>
          <p:cNvPicPr>
            <a:picLocks noChangeAspect="1"/>
          </p:cNvPicPr>
          <p:nvPr/>
        </p:nvPicPr>
        <p:blipFill>
          <a:blip r:embed="rId3"/>
          <a:stretch>
            <a:fillRect/>
          </a:stretch>
        </p:blipFill>
        <p:spPr>
          <a:xfrm>
            <a:off x="6313474" y="2790332"/>
            <a:ext cx="5585770" cy="3931143"/>
          </a:xfrm>
          <a:prstGeom prst="rect">
            <a:avLst/>
          </a:prstGeom>
        </p:spPr>
      </p:pic>
      <p:sp>
        <p:nvSpPr>
          <p:cNvPr id="9" name="Slide Number Placeholder 8">
            <a:extLst>
              <a:ext uri="{FF2B5EF4-FFF2-40B4-BE49-F238E27FC236}">
                <a16:creationId xmlns:a16="http://schemas.microsoft.com/office/drawing/2014/main" id="{FB33E869-3C59-4578-86FE-47CFE5961602}"/>
              </a:ext>
            </a:extLst>
          </p:cNvPr>
          <p:cNvSpPr>
            <a:spLocks noGrp="1"/>
          </p:cNvSpPr>
          <p:nvPr>
            <p:ph type="sldNum" sz="quarter" idx="12"/>
          </p:nvPr>
        </p:nvSpPr>
        <p:spPr/>
        <p:txBody>
          <a:bodyPr/>
          <a:lstStyle/>
          <a:p>
            <a:fld id="{5CDD8DA9-4496-49D0-B788-A95E408E4B00}" type="slidenum">
              <a:rPr lang="es-ES" smtClean="0"/>
              <a:t>10</a:t>
            </a:fld>
            <a:endParaRPr lang="es-ES" dirty="0"/>
          </a:p>
        </p:txBody>
      </p:sp>
    </p:spTree>
    <p:extLst>
      <p:ext uri="{BB962C8B-B14F-4D97-AF65-F5344CB8AC3E}">
        <p14:creationId xmlns:p14="http://schemas.microsoft.com/office/powerpoint/2010/main" val="118992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62A08B82-E78B-422E-8C0E-A93080F5DBC5}"/>
              </a:ext>
            </a:extLst>
          </p:cNvPr>
          <p:cNvSpPr>
            <a:spLocks noGrp="1"/>
          </p:cNvSpPr>
          <p:nvPr>
            <p:ph idx="1"/>
          </p:nvPr>
        </p:nvSpPr>
        <p:spPr>
          <a:xfrm>
            <a:off x="1653363" y="391886"/>
            <a:ext cx="9367204" cy="5826034"/>
          </a:xfrm>
        </p:spPr>
        <p:txBody>
          <a:bodyPr anchor="t">
            <a:normAutofit/>
          </a:bodyPr>
          <a:lstStyle/>
          <a:p>
            <a:r>
              <a:rPr lang="en-US" altLang="en-US" sz="2400" dirty="0"/>
              <a:t>3.2. FEATURE EXTRACTION</a:t>
            </a:r>
          </a:p>
          <a:p>
            <a:r>
              <a:rPr lang="en-US" altLang="en-US" sz="1600" dirty="0">
                <a:latin typeface="Bookman Old Style" panose="02050604050505020204" pitchFamily="18" charset="0"/>
              </a:rPr>
              <a:t>Feature extraction was carried out to obtain features from the </a:t>
            </a:r>
            <a:r>
              <a:rPr lang="en-US" altLang="en-US" sz="1600" b="1" dirty="0">
                <a:latin typeface="Bookman Old Style" panose="02050604050505020204" pitchFamily="18" charset="0"/>
              </a:rPr>
              <a:t>Foursquare API data </a:t>
            </a:r>
            <a:r>
              <a:rPr lang="en-US" altLang="en-US" sz="1600" dirty="0">
                <a:latin typeface="Bookman Old Style" panose="02050604050505020204" pitchFamily="18" charset="0"/>
              </a:rPr>
              <a:t>(as shown in Figure 5) which was used for building the unsupervised learning model. In order to achieve this, the “Venue Category” column had to be converted to some form of numeric value to be used for building the model. </a:t>
            </a:r>
          </a:p>
          <a:p>
            <a:r>
              <a:rPr lang="en-US" altLang="en-US" sz="1600" dirty="0">
                <a:latin typeface="Bookman Old Style" panose="02050604050505020204" pitchFamily="18" charset="0"/>
              </a:rPr>
              <a:t>This was achieved by the </a:t>
            </a:r>
            <a:r>
              <a:rPr lang="en-US" altLang="en-US" sz="1600" b="1" dirty="0">
                <a:latin typeface="Bookman Old Style" panose="02050604050505020204" pitchFamily="18" charset="0"/>
              </a:rPr>
              <a:t>One-hot Encoding method </a:t>
            </a:r>
            <a:r>
              <a:rPr lang="en-US" altLang="en-US" sz="1600" dirty="0">
                <a:latin typeface="Bookman Old Style" panose="02050604050505020204" pitchFamily="18" charset="0"/>
              </a:rPr>
              <a:t>which takes all the unique categories and creates a column for each category. </a:t>
            </a:r>
          </a:p>
          <a:p>
            <a:r>
              <a:rPr lang="en-US" altLang="en-US" sz="1600" dirty="0">
                <a:latin typeface="Bookman Old Style" panose="02050604050505020204" pitchFamily="18" charset="0"/>
              </a:rPr>
              <a:t>This process was repeated for all venues in all neighborhoods and the result was a sparse matrix containing the neighborhood name and all unique category columns. This data frame was then grouped by the neighborhood name and the average value was taken for all categories. The result is shown in next picture.</a:t>
            </a:r>
          </a:p>
          <a:p>
            <a:endParaRPr lang="en-US" altLang="en-US" sz="1600" dirty="0">
              <a:latin typeface="Bookman Old Style" panose="02050604050505020204" pitchFamily="18" charset="0"/>
            </a:endParaRPr>
          </a:p>
          <a:p>
            <a:pPr marL="0" indent="0">
              <a:buNone/>
            </a:pPr>
            <a:endParaRPr lang="es-ES" sz="2400" dirty="0"/>
          </a:p>
        </p:txBody>
      </p:sp>
      <p:pic>
        <p:nvPicPr>
          <p:cNvPr id="5" name="Picture 4">
            <a:extLst>
              <a:ext uri="{FF2B5EF4-FFF2-40B4-BE49-F238E27FC236}">
                <a16:creationId xmlns:a16="http://schemas.microsoft.com/office/drawing/2014/main" id="{5CFC6715-A30D-4B75-BF20-4411875636E1}"/>
              </a:ext>
            </a:extLst>
          </p:cNvPr>
          <p:cNvPicPr>
            <a:picLocks noChangeAspect="1"/>
          </p:cNvPicPr>
          <p:nvPr/>
        </p:nvPicPr>
        <p:blipFill>
          <a:blip r:embed="rId2"/>
          <a:stretch>
            <a:fillRect/>
          </a:stretch>
        </p:blipFill>
        <p:spPr>
          <a:xfrm>
            <a:off x="283028" y="3742853"/>
            <a:ext cx="11625944" cy="2475068"/>
          </a:xfrm>
          <a:prstGeom prst="rect">
            <a:avLst/>
          </a:prstGeom>
        </p:spPr>
      </p:pic>
      <p:sp>
        <p:nvSpPr>
          <p:cNvPr id="6" name="Slide Number Placeholder 5">
            <a:extLst>
              <a:ext uri="{FF2B5EF4-FFF2-40B4-BE49-F238E27FC236}">
                <a16:creationId xmlns:a16="http://schemas.microsoft.com/office/drawing/2014/main" id="{90A46BCE-6BED-4076-8505-CEEA068E7C6B}"/>
              </a:ext>
            </a:extLst>
          </p:cNvPr>
          <p:cNvSpPr>
            <a:spLocks noGrp="1"/>
          </p:cNvSpPr>
          <p:nvPr>
            <p:ph type="sldNum" sz="quarter" idx="12"/>
          </p:nvPr>
        </p:nvSpPr>
        <p:spPr/>
        <p:txBody>
          <a:bodyPr/>
          <a:lstStyle/>
          <a:p>
            <a:fld id="{5CDD8DA9-4496-49D0-B788-A95E408E4B00}" type="slidenum">
              <a:rPr lang="es-ES" smtClean="0"/>
              <a:t>11</a:t>
            </a:fld>
            <a:endParaRPr lang="es-ES" dirty="0"/>
          </a:p>
        </p:txBody>
      </p:sp>
    </p:spTree>
    <p:extLst>
      <p:ext uri="{BB962C8B-B14F-4D97-AF65-F5344CB8AC3E}">
        <p14:creationId xmlns:p14="http://schemas.microsoft.com/office/powerpoint/2010/main" val="2918204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E3D1980D-6FBE-4464-8796-2F8CF8EFA526}"/>
              </a:ext>
            </a:extLst>
          </p:cNvPr>
          <p:cNvSpPr>
            <a:spLocks noGrp="1"/>
          </p:cNvSpPr>
          <p:nvPr>
            <p:ph idx="1"/>
          </p:nvPr>
        </p:nvSpPr>
        <p:spPr>
          <a:xfrm>
            <a:off x="1653362" y="378823"/>
            <a:ext cx="10207711" cy="5839097"/>
          </a:xfrm>
        </p:spPr>
        <p:txBody>
          <a:bodyPr anchor="t">
            <a:normAutofit/>
          </a:bodyPr>
          <a:lstStyle/>
          <a:p>
            <a:r>
              <a:rPr lang="en-US" altLang="en-US" sz="1600" dirty="0">
                <a:latin typeface="Bookman Old Style" panose="02050604050505020204" pitchFamily="18" charset="0"/>
              </a:rPr>
              <a:t>Notice that most of the values are 0 since there were a large number of unique categories and not all neighborhoods had venues belonging to each category. This data was used for the unsupervised learning model with the neighborhood name dropped. The unsupervised learning model is explained in the next section.</a:t>
            </a:r>
          </a:p>
          <a:p>
            <a:r>
              <a:rPr lang="en-US" altLang="en-US" sz="1600" dirty="0">
                <a:latin typeface="Bookman Old Style" panose="02050604050505020204" pitchFamily="18" charset="0"/>
              </a:rPr>
              <a:t>A data frame was also created which contained the top 10 most common venues of all neighborhoods. Though this is not a part of Feature Extraction, it is important to provide a glimpse into what this data frame looks like as it will be used later to combine the results from the unsupervised learning model. The top 10 rows of this data frame are shown in Figure 9.</a:t>
            </a:r>
          </a:p>
          <a:p>
            <a:endParaRPr lang="es-ES" sz="2400" dirty="0"/>
          </a:p>
        </p:txBody>
      </p:sp>
      <p:pic>
        <p:nvPicPr>
          <p:cNvPr id="5" name="Picture 4">
            <a:extLst>
              <a:ext uri="{FF2B5EF4-FFF2-40B4-BE49-F238E27FC236}">
                <a16:creationId xmlns:a16="http://schemas.microsoft.com/office/drawing/2014/main" id="{910023EF-8FAF-4EBD-BF38-8BF296E33930}"/>
              </a:ext>
            </a:extLst>
          </p:cNvPr>
          <p:cNvPicPr>
            <a:picLocks noChangeAspect="1"/>
          </p:cNvPicPr>
          <p:nvPr/>
        </p:nvPicPr>
        <p:blipFill>
          <a:blip r:embed="rId2"/>
          <a:stretch>
            <a:fillRect/>
          </a:stretch>
        </p:blipFill>
        <p:spPr>
          <a:xfrm>
            <a:off x="235130" y="2534193"/>
            <a:ext cx="11625943" cy="3944983"/>
          </a:xfrm>
          <a:prstGeom prst="rect">
            <a:avLst/>
          </a:prstGeom>
        </p:spPr>
      </p:pic>
      <p:sp>
        <p:nvSpPr>
          <p:cNvPr id="6" name="Slide Number Placeholder 5">
            <a:extLst>
              <a:ext uri="{FF2B5EF4-FFF2-40B4-BE49-F238E27FC236}">
                <a16:creationId xmlns:a16="http://schemas.microsoft.com/office/drawing/2014/main" id="{7EF2440D-C370-41F3-8DCC-EB5F7B15C182}"/>
              </a:ext>
            </a:extLst>
          </p:cNvPr>
          <p:cNvSpPr>
            <a:spLocks noGrp="1"/>
          </p:cNvSpPr>
          <p:nvPr>
            <p:ph type="sldNum" sz="quarter" idx="12"/>
          </p:nvPr>
        </p:nvSpPr>
        <p:spPr/>
        <p:txBody>
          <a:bodyPr/>
          <a:lstStyle/>
          <a:p>
            <a:fld id="{5CDD8DA9-4496-49D0-B788-A95E408E4B00}" type="slidenum">
              <a:rPr lang="es-ES" smtClean="0"/>
              <a:t>12</a:t>
            </a:fld>
            <a:endParaRPr lang="es-ES" dirty="0"/>
          </a:p>
        </p:txBody>
      </p:sp>
    </p:spTree>
    <p:extLst>
      <p:ext uri="{BB962C8B-B14F-4D97-AF65-F5344CB8AC3E}">
        <p14:creationId xmlns:p14="http://schemas.microsoft.com/office/powerpoint/2010/main" val="2979857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B5B3-3754-4368-AF72-F3FC11B52B28}"/>
              </a:ext>
            </a:extLst>
          </p:cNvPr>
          <p:cNvSpPr>
            <a:spLocks noGrp="1"/>
          </p:cNvSpPr>
          <p:nvPr>
            <p:ph type="title"/>
          </p:nvPr>
        </p:nvSpPr>
        <p:spPr>
          <a:xfrm>
            <a:off x="1653363" y="365760"/>
            <a:ext cx="9367203" cy="534999"/>
          </a:xfrm>
        </p:spPr>
        <p:txBody>
          <a:bodyPr>
            <a:normAutofit/>
          </a:bodyPr>
          <a:lstStyle/>
          <a:p>
            <a:pPr marL="228600" indent="-228600">
              <a:spcBef>
                <a:spcPts val="1000"/>
              </a:spcBef>
              <a:buFont typeface="Arial" panose="020B0604020202020204" pitchFamily="34" charset="0"/>
              <a:buChar char="•"/>
            </a:pPr>
            <a:r>
              <a:rPr lang="es-ES" sz="2400" dirty="0">
                <a:latin typeface="+mn-lt"/>
                <a:ea typeface="+mn-ea"/>
                <a:cs typeface="+mn-cs"/>
              </a:rPr>
              <a:t>3.3. MACHINE LEARNING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60CB9844-854C-4F6C-B41C-B664018CD921}"/>
              </a:ext>
            </a:extLst>
          </p:cNvPr>
          <p:cNvSpPr>
            <a:spLocks noGrp="1"/>
          </p:cNvSpPr>
          <p:nvPr>
            <p:ph idx="1"/>
          </p:nvPr>
        </p:nvSpPr>
        <p:spPr>
          <a:xfrm>
            <a:off x="1412398" y="1767796"/>
            <a:ext cx="9367204" cy="4041648"/>
          </a:xfrm>
        </p:spPr>
        <p:txBody>
          <a:bodyPr anchor="t">
            <a:normAutofit/>
          </a:bodyPr>
          <a:lstStyle/>
          <a:p>
            <a:r>
              <a:rPr lang="en-US" altLang="en-US" sz="1600" b="1" dirty="0">
                <a:latin typeface="Bookman Old Style" panose="02050604050505020204" pitchFamily="18" charset="0"/>
              </a:rPr>
              <a:t>K-means unsupervised learning technique </a:t>
            </a:r>
            <a:r>
              <a:rPr lang="en-US" altLang="en-US" sz="1600" dirty="0">
                <a:latin typeface="Bookman Old Style" panose="02050604050505020204" pitchFamily="18" charset="0"/>
              </a:rPr>
              <a:t>was used to cluster the neighborhoods based on the category of venues near the neighborhoods. One important aspect of the k-means model is to determine the number of clusters to use in model development. This was determined by the Silhouette score which was calculated for a range of clusters from 2 to 15. The resulting number of clusters and their respective Silhouette scores are shown in the next picture.</a:t>
            </a:r>
          </a:p>
          <a:p>
            <a:endParaRPr lang="es-ES" sz="2400" dirty="0"/>
          </a:p>
        </p:txBody>
      </p:sp>
      <p:pic>
        <p:nvPicPr>
          <p:cNvPr id="5" name="Picture 4">
            <a:extLst>
              <a:ext uri="{FF2B5EF4-FFF2-40B4-BE49-F238E27FC236}">
                <a16:creationId xmlns:a16="http://schemas.microsoft.com/office/drawing/2014/main" id="{FB54F624-21F6-4430-A124-D293E531A03D}"/>
              </a:ext>
            </a:extLst>
          </p:cNvPr>
          <p:cNvPicPr>
            <a:picLocks noChangeAspect="1"/>
          </p:cNvPicPr>
          <p:nvPr/>
        </p:nvPicPr>
        <p:blipFill>
          <a:blip r:embed="rId2"/>
          <a:stretch>
            <a:fillRect/>
          </a:stretch>
        </p:blipFill>
        <p:spPr>
          <a:xfrm>
            <a:off x="4649040" y="3020592"/>
            <a:ext cx="6704760" cy="3153195"/>
          </a:xfrm>
          <a:prstGeom prst="rect">
            <a:avLst/>
          </a:prstGeom>
        </p:spPr>
      </p:pic>
      <p:sp>
        <p:nvSpPr>
          <p:cNvPr id="6" name="Slide Number Placeholder 5">
            <a:extLst>
              <a:ext uri="{FF2B5EF4-FFF2-40B4-BE49-F238E27FC236}">
                <a16:creationId xmlns:a16="http://schemas.microsoft.com/office/drawing/2014/main" id="{4CF1EE0D-3770-48FC-9228-AEBB0295BB3A}"/>
              </a:ext>
            </a:extLst>
          </p:cNvPr>
          <p:cNvSpPr>
            <a:spLocks noGrp="1"/>
          </p:cNvSpPr>
          <p:nvPr>
            <p:ph type="sldNum" sz="quarter" idx="12"/>
          </p:nvPr>
        </p:nvSpPr>
        <p:spPr/>
        <p:txBody>
          <a:bodyPr/>
          <a:lstStyle/>
          <a:p>
            <a:fld id="{5CDD8DA9-4496-49D0-B788-A95E408E4B00}" type="slidenum">
              <a:rPr lang="es-ES" smtClean="0"/>
              <a:t>13</a:t>
            </a:fld>
            <a:endParaRPr lang="es-ES" dirty="0"/>
          </a:p>
        </p:txBody>
      </p:sp>
    </p:spTree>
    <p:extLst>
      <p:ext uri="{BB962C8B-B14F-4D97-AF65-F5344CB8AC3E}">
        <p14:creationId xmlns:p14="http://schemas.microsoft.com/office/powerpoint/2010/main" val="230791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9DEAE53F-375E-4B14-A4AD-683147FB9502}"/>
              </a:ext>
            </a:extLst>
          </p:cNvPr>
          <p:cNvSpPr>
            <a:spLocks noGrp="1"/>
          </p:cNvSpPr>
          <p:nvPr>
            <p:ph idx="1"/>
          </p:nvPr>
        </p:nvSpPr>
        <p:spPr>
          <a:xfrm>
            <a:off x="1310331" y="1731010"/>
            <a:ext cx="10542991" cy="4312920"/>
          </a:xfrm>
        </p:spPr>
        <p:txBody>
          <a:bodyPr anchor="t">
            <a:normAutofit/>
          </a:bodyPr>
          <a:lstStyle/>
          <a:p>
            <a:pPr marL="0" indent="0">
              <a:buNone/>
            </a:pPr>
            <a:r>
              <a:rPr lang="en-US" altLang="en-US" sz="1600" dirty="0">
                <a:latin typeface="Bookman Old Style" panose="02050604050505020204" pitchFamily="18" charset="0"/>
              </a:rPr>
              <a:t>The Silhouette scores are not very high even as the number of clusters increases. This means that the inter-cluster distance is not very high over the range of k-values. Despite this, the data will be clustered to the best possible extent. The clustering model then clusters the neighborhoods in Mumbai and provides a label for each neighborhood which is representative of the cluster it belongs to. Coordinates and more date were added to the clustering table for a total representation as shown on the next picture.</a:t>
            </a:r>
          </a:p>
          <a:p>
            <a:pPr marL="0" indent="0">
              <a:buNone/>
            </a:pPr>
            <a:endParaRPr lang="en-US" altLang="en-US" sz="1600" dirty="0">
              <a:latin typeface="Bookman Old Style" panose="02050604050505020204" pitchFamily="18" charset="0"/>
            </a:endParaRPr>
          </a:p>
          <a:p>
            <a:pPr marL="0" indent="0">
              <a:buNone/>
            </a:pPr>
            <a:endParaRPr lang="es-ES" sz="2400" dirty="0"/>
          </a:p>
        </p:txBody>
      </p:sp>
      <p:sp>
        <p:nvSpPr>
          <p:cNvPr id="7" name="Title 1">
            <a:extLst>
              <a:ext uri="{FF2B5EF4-FFF2-40B4-BE49-F238E27FC236}">
                <a16:creationId xmlns:a16="http://schemas.microsoft.com/office/drawing/2014/main" id="{F0307F68-7E7B-45F7-AC4D-EDA36A3B2CFC}"/>
              </a:ext>
            </a:extLst>
          </p:cNvPr>
          <p:cNvSpPr>
            <a:spLocks noGrp="1"/>
          </p:cNvSpPr>
          <p:nvPr>
            <p:ph type="title"/>
          </p:nvPr>
        </p:nvSpPr>
        <p:spPr>
          <a:xfrm>
            <a:off x="1653363" y="365760"/>
            <a:ext cx="9367203" cy="701040"/>
          </a:xfrm>
        </p:spPr>
        <p:txBody>
          <a:bodyPr>
            <a:normAutofit/>
          </a:bodyPr>
          <a:lstStyle/>
          <a:p>
            <a:r>
              <a:rPr lang="es-ES" sz="4400" b="1" dirty="0"/>
              <a:t>4. RESULTS</a:t>
            </a:r>
            <a:endParaRPr lang="es-ES" dirty="0"/>
          </a:p>
        </p:txBody>
      </p:sp>
      <p:pic>
        <p:nvPicPr>
          <p:cNvPr id="5" name="Picture 4">
            <a:extLst>
              <a:ext uri="{FF2B5EF4-FFF2-40B4-BE49-F238E27FC236}">
                <a16:creationId xmlns:a16="http://schemas.microsoft.com/office/drawing/2014/main" id="{D036A5D2-D119-4DFA-9534-FB9EB6805780}"/>
              </a:ext>
            </a:extLst>
          </p:cNvPr>
          <p:cNvPicPr>
            <a:picLocks noChangeAspect="1"/>
          </p:cNvPicPr>
          <p:nvPr/>
        </p:nvPicPr>
        <p:blipFill>
          <a:blip r:embed="rId2"/>
          <a:stretch>
            <a:fillRect/>
          </a:stretch>
        </p:blipFill>
        <p:spPr>
          <a:xfrm>
            <a:off x="498566" y="3276599"/>
            <a:ext cx="11440884" cy="3411583"/>
          </a:xfrm>
          <a:prstGeom prst="rect">
            <a:avLst/>
          </a:prstGeom>
        </p:spPr>
      </p:pic>
      <p:sp>
        <p:nvSpPr>
          <p:cNvPr id="6" name="Slide Number Placeholder 5">
            <a:extLst>
              <a:ext uri="{FF2B5EF4-FFF2-40B4-BE49-F238E27FC236}">
                <a16:creationId xmlns:a16="http://schemas.microsoft.com/office/drawing/2014/main" id="{3EDBB7B3-32A9-4C25-88B4-317BAEAA2C08}"/>
              </a:ext>
            </a:extLst>
          </p:cNvPr>
          <p:cNvSpPr>
            <a:spLocks noGrp="1"/>
          </p:cNvSpPr>
          <p:nvPr>
            <p:ph type="sldNum" sz="quarter" idx="12"/>
          </p:nvPr>
        </p:nvSpPr>
        <p:spPr/>
        <p:txBody>
          <a:bodyPr/>
          <a:lstStyle/>
          <a:p>
            <a:fld id="{5CDD8DA9-4496-49D0-B788-A95E408E4B00}" type="slidenum">
              <a:rPr lang="es-ES" smtClean="0"/>
              <a:t>14</a:t>
            </a:fld>
            <a:endParaRPr lang="es-ES" dirty="0"/>
          </a:p>
        </p:txBody>
      </p:sp>
    </p:spTree>
    <p:extLst>
      <p:ext uri="{BB962C8B-B14F-4D97-AF65-F5344CB8AC3E}">
        <p14:creationId xmlns:p14="http://schemas.microsoft.com/office/powerpoint/2010/main" val="2675680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91805DDC-A895-4F1B-8EFA-A58965F07AD3}"/>
              </a:ext>
            </a:extLst>
          </p:cNvPr>
          <p:cNvSpPr>
            <a:spLocks noGrp="1"/>
          </p:cNvSpPr>
          <p:nvPr>
            <p:ph idx="1"/>
          </p:nvPr>
        </p:nvSpPr>
        <p:spPr>
          <a:xfrm>
            <a:off x="1653363" y="431074"/>
            <a:ext cx="9367204" cy="5786846"/>
          </a:xfrm>
        </p:spPr>
        <p:txBody>
          <a:bodyPr anchor="t">
            <a:normAutofit/>
          </a:bodyPr>
          <a:lstStyle/>
          <a:p>
            <a:endParaRPr lang="en-US" altLang="en-US" sz="1600" dirty="0">
              <a:latin typeface="Bookman Old Style" panose="02050604050505020204" pitchFamily="18" charset="0"/>
            </a:endParaRPr>
          </a:p>
          <a:p>
            <a:r>
              <a:rPr lang="en-US" altLang="en-US" sz="1600" dirty="0">
                <a:latin typeface="Bookman Old Style" panose="02050604050505020204" pitchFamily="18" charset="0"/>
              </a:rPr>
              <a:t>As result too, furthermore, neighborhoods in each individual cluster can be extracted using cluster labels and thus the details of specific clusters can be seen. This is done below for all clusters with only 10 rows for clusters that contain a high number of neighborhoods.</a:t>
            </a:r>
          </a:p>
          <a:p>
            <a:endParaRPr lang="es-ES" sz="2400" dirty="0"/>
          </a:p>
        </p:txBody>
      </p:sp>
      <p:pic>
        <p:nvPicPr>
          <p:cNvPr id="5" name="Picture 4">
            <a:extLst>
              <a:ext uri="{FF2B5EF4-FFF2-40B4-BE49-F238E27FC236}">
                <a16:creationId xmlns:a16="http://schemas.microsoft.com/office/drawing/2014/main" id="{C1757663-9EC7-4C2D-867D-C58946D83841}"/>
              </a:ext>
            </a:extLst>
          </p:cNvPr>
          <p:cNvPicPr>
            <a:picLocks noChangeAspect="1"/>
          </p:cNvPicPr>
          <p:nvPr/>
        </p:nvPicPr>
        <p:blipFill>
          <a:blip r:embed="rId2"/>
          <a:stretch>
            <a:fillRect/>
          </a:stretch>
        </p:blipFill>
        <p:spPr>
          <a:xfrm>
            <a:off x="418011" y="1691639"/>
            <a:ext cx="11560629" cy="4526281"/>
          </a:xfrm>
          <a:prstGeom prst="rect">
            <a:avLst/>
          </a:prstGeom>
        </p:spPr>
      </p:pic>
      <p:sp>
        <p:nvSpPr>
          <p:cNvPr id="6" name="Slide Number Placeholder 5">
            <a:extLst>
              <a:ext uri="{FF2B5EF4-FFF2-40B4-BE49-F238E27FC236}">
                <a16:creationId xmlns:a16="http://schemas.microsoft.com/office/drawing/2014/main" id="{688F7957-B087-4FF8-B8E1-0F74A11BA019}"/>
              </a:ext>
            </a:extLst>
          </p:cNvPr>
          <p:cNvSpPr>
            <a:spLocks noGrp="1"/>
          </p:cNvSpPr>
          <p:nvPr>
            <p:ph type="sldNum" sz="quarter" idx="12"/>
          </p:nvPr>
        </p:nvSpPr>
        <p:spPr/>
        <p:txBody>
          <a:bodyPr/>
          <a:lstStyle/>
          <a:p>
            <a:fld id="{5CDD8DA9-4496-49D0-B788-A95E408E4B00}" type="slidenum">
              <a:rPr lang="es-ES" smtClean="0"/>
              <a:t>15</a:t>
            </a:fld>
            <a:endParaRPr lang="es-ES" dirty="0"/>
          </a:p>
        </p:txBody>
      </p:sp>
    </p:spTree>
    <p:extLst>
      <p:ext uri="{BB962C8B-B14F-4D97-AF65-F5344CB8AC3E}">
        <p14:creationId xmlns:p14="http://schemas.microsoft.com/office/powerpoint/2010/main" val="959841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862CB-41F6-493F-85EC-F7F1FCF0C3BD}"/>
              </a:ext>
            </a:extLst>
          </p:cNvPr>
          <p:cNvSpPr>
            <a:spLocks noGrp="1"/>
          </p:cNvSpPr>
          <p:nvPr>
            <p:ph type="title"/>
          </p:nvPr>
        </p:nvSpPr>
        <p:spPr>
          <a:xfrm>
            <a:off x="1653362" y="112798"/>
            <a:ext cx="9367203" cy="1188720"/>
          </a:xfrm>
        </p:spPr>
        <p:txBody>
          <a:bodyPr>
            <a:normAutofit/>
          </a:bodyPr>
          <a:lstStyle/>
          <a:p>
            <a:r>
              <a:rPr lang="es-ES" dirty="0"/>
              <a:t>6. DISCUSSION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CEAAB3A0-B3C8-43CF-9D1B-824E7B551D8C}"/>
              </a:ext>
            </a:extLst>
          </p:cNvPr>
          <p:cNvSpPr>
            <a:spLocks noGrp="1"/>
          </p:cNvSpPr>
          <p:nvPr>
            <p:ph idx="1"/>
          </p:nvPr>
        </p:nvSpPr>
        <p:spPr>
          <a:xfrm>
            <a:off x="1155804" y="1558212"/>
            <a:ext cx="10852046" cy="5054600"/>
          </a:xfrm>
        </p:spPr>
        <p:txBody>
          <a:bodyPr anchor="t">
            <a:normAutofit fontScale="25000" lnSpcReduction="20000"/>
          </a:bodyPr>
          <a:lstStyle/>
          <a:p>
            <a:pPr>
              <a:lnSpc>
                <a:spcPct val="120000"/>
              </a:lnSpc>
            </a:pPr>
            <a:endParaRPr lang="en-US" altLang="en-US" sz="6400" dirty="0">
              <a:latin typeface="Bookman Old Style" panose="02050604050505020204" pitchFamily="18" charset="0"/>
            </a:endParaRPr>
          </a:p>
          <a:p>
            <a:pPr>
              <a:lnSpc>
                <a:spcPct val="120000"/>
              </a:lnSpc>
            </a:pPr>
            <a:r>
              <a:rPr lang="en-US" altLang="en-US" sz="6400" dirty="0">
                <a:latin typeface="Bookman Old Style" panose="02050604050505020204" pitchFamily="18" charset="0"/>
              </a:rPr>
              <a:t>Based on the clusters shown above, the neighborhoods can once again be plotted on a map of Mumbai, however, this time with different color markers to distinguish between different clusters.</a:t>
            </a:r>
          </a:p>
          <a:p>
            <a:pPr algn="just">
              <a:lnSpc>
                <a:spcPct val="120000"/>
              </a:lnSpc>
              <a:spcBef>
                <a:spcPts val="1888"/>
              </a:spcBef>
              <a:spcAft>
                <a:spcPts val="2525"/>
              </a:spcAft>
            </a:pPr>
            <a:r>
              <a:rPr lang="en-US" altLang="en-US" sz="6400" dirty="0">
                <a:latin typeface="Bookman Old Style" panose="02050604050505020204" pitchFamily="18" charset="0"/>
              </a:rPr>
              <a:t>By analyzing the clusters obtained we can see that some of the clusters are more suited for restaurants and hotels, whereas, other clusters are less suited. Neighborhoods in clusters 3, 4, and 5 contain a small percentage of restaurants, hotels, cafe and pubs in their top 10 common venues. These clusters contain a higher degree of other venues like train station, bus station, fish market, gym, performing arts venue and smoke shop, to name a few. Thus, they are not well suited for opening a new restaurant. </a:t>
            </a:r>
            <a:r>
              <a:rPr lang="en-US" altLang="en-US" sz="6400" b="1" dirty="0">
                <a:latin typeface="Bookman Old Style" panose="02050604050505020204" pitchFamily="18" charset="0"/>
              </a:rPr>
              <a:t>Comparing clusters 1 and 2, neighborhoods in cluster 1 seem to be more suited for starting a restaurant</a:t>
            </a:r>
            <a:r>
              <a:rPr lang="en-US" altLang="en-US" sz="6400" dirty="0">
                <a:latin typeface="Bookman Old Style" panose="02050604050505020204" pitchFamily="18" charset="0"/>
              </a:rPr>
              <a:t> since they contains a larger percentage of food joints in the top 10 most common venues than cluster 2. The neighborhoods in cluster 1 contain a variety of food joints like restaurants, tea rooms, bakery, cafe, steakhouse and pubs and also contain very diverse cuisines like Japanese, Indian, Chinese, Italian and seafood restaurants. Recommended to open on cluster 1 as shown in the next picture.</a:t>
            </a:r>
          </a:p>
          <a:p>
            <a:pPr marL="0" indent="0" algn="just" eaLnBrk="1" hangingPunct="1">
              <a:lnSpc>
                <a:spcPct val="120000"/>
              </a:lnSpc>
              <a:spcBef>
                <a:spcPts val="1888"/>
              </a:spcBef>
              <a:spcAft>
                <a:spcPts val="2525"/>
              </a:spcAft>
              <a:buNone/>
            </a:pPr>
            <a:endParaRPr lang="en-US" altLang="en-US" sz="6400" dirty="0">
              <a:latin typeface="Bookman Old Style" panose="02050604050505020204" pitchFamily="18" charset="0"/>
            </a:endParaRPr>
          </a:p>
          <a:p>
            <a:endParaRPr lang="es-ES" sz="2400" dirty="0"/>
          </a:p>
        </p:txBody>
      </p:sp>
      <p:sp>
        <p:nvSpPr>
          <p:cNvPr id="4" name="Slide Number Placeholder 3">
            <a:extLst>
              <a:ext uri="{FF2B5EF4-FFF2-40B4-BE49-F238E27FC236}">
                <a16:creationId xmlns:a16="http://schemas.microsoft.com/office/drawing/2014/main" id="{3A119DE3-CE0D-4B24-A946-BF80222B84A4}"/>
              </a:ext>
            </a:extLst>
          </p:cNvPr>
          <p:cNvSpPr>
            <a:spLocks noGrp="1"/>
          </p:cNvSpPr>
          <p:nvPr>
            <p:ph type="sldNum" sz="quarter" idx="12"/>
          </p:nvPr>
        </p:nvSpPr>
        <p:spPr/>
        <p:txBody>
          <a:bodyPr/>
          <a:lstStyle/>
          <a:p>
            <a:fld id="{5CDD8DA9-4496-49D0-B788-A95E408E4B00}" type="slidenum">
              <a:rPr lang="es-ES" smtClean="0"/>
              <a:t>16</a:t>
            </a:fld>
            <a:endParaRPr lang="es-ES" dirty="0"/>
          </a:p>
        </p:txBody>
      </p:sp>
    </p:spTree>
    <p:extLst>
      <p:ext uri="{BB962C8B-B14F-4D97-AF65-F5344CB8AC3E}">
        <p14:creationId xmlns:p14="http://schemas.microsoft.com/office/powerpoint/2010/main" val="2881335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Content Placeholder 6">
            <a:extLst>
              <a:ext uri="{FF2B5EF4-FFF2-40B4-BE49-F238E27FC236}">
                <a16:creationId xmlns:a16="http://schemas.microsoft.com/office/drawing/2014/main" id="{D143B8F6-ADD7-4488-A06D-678F3B20B563}"/>
              </a:ext>
            </a:extLst>
          </p:cNvPr>
          <p:cNvPicPr>
            <a:picLocks noGrp="1" noChangeAspect="1"/>
          </p:cNvPicPr>
          <p:nvPr>
            <p:ph idx="1"/>
          </p:nvPr>
        </p:nvPicPr>
        <p:blipFill>
          <a:blip r:embed="rId2"/>
          <a:stretch>
            <a:fillRect/>
          </a:stretch>
        </p:blipFill>
        <p:spPr>
          <a:xfrm>
            <a:off x="496389" y="393700"/>
            <a:ext cx="11011988" cy="6235700"/>
          </a:xfrm>
        </p:spPr>
      </p:pic>
      <p:sp>
        <p:nvSpPr>
          <p:cNvPr id="9" name="Slide Number Placeholder 8">
            <a:extLst>
              <a:ext uri="{FF2B5EF4-FFF2-40B4-BE49-F238E27FC236}">
                <a16:creationId xmlns:a16="http://schemas.microsoft.com/office/drawing/2014/main" id="{C08EE617-C310-43C4-A795-CCBBABB40D8E}"/>
              </a:ext>
            </a:extLst>
          </p:cNvPr>
          <p:cNvSpPr>
            <a:spLocks noGrp="1"/>
          </p:cNvSpPr>
          <p:nvPr>
            <p:ph type="sldNum" sz="quarter" idx="12"/>
          </p:nvPr>
        </p:nvSpPr>
        <p:spPr/>
        <p:txBody>
          <a:bodyPr/>
          <a:lstStyle/>
          <a:p>
            <a:fld id="{5CDD8DA9-4496-49D0-B788-A95E408E4B00}" type="slidenum">
              <a:rPr lang="es-ES" smtClean="0"/>
              <a:t>17</a:t>
            </a:fld>
            <a:endParaRPr lang="es-ES" dirty="0"/>
          </a:p>
        </p:txBody>
      </p:sp>
    </p:spTree>
    <p:extLst>
      <p:ext uri="{BB962C8B-B14F-4D97-AF65-F5344CB8AC3E}">
        <p14:creationId xmlns:p14="http://schemas.microsoft.com/office/powerpoint/2010/main" val="58691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D6A2-4C13-4FBA-BB07-2310B7EB2DD5}"/>
              </a:ext>
            </a:extLst>
          </p:cNvPr>
          <p:cNvSpPr>
            <a:spLocks noGrp="1"/>
          </p:cNvSpPr>
          <p:nvPr>
            <p:ph type="title"/>
          </p:nvPr>
        </p:nvSpPr>
        <p:spPr>
          <a:xfrm>
            <a:off x="1653363" y="365760"/>
            <a:ext cx="9367203" cy="1188720"/>
          </a:xfrm>
        </p:spPr>
        <p:txBody>
          <a:bodyPr>
            <a:normAutofit/>
          </a:bodyPr>
          <a:lstStyle/>
          <a:p>
            <a:r>
              <a:rPr lang="es-ES" dirty="0"/>
              <a:t>7. CONCLUSION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EB72968A-651F-4BBB-AFBD-4F6FE9EE5F15}"/>
              </a:ext>
            </a:extLst>
          </p:cNvPr>
          <p:cNvSpPr>
            <a:spLocks noGrp="1"/>
          </p:cNvSpPr>
          <p:nvPr>
            <p:ph idx="1"/>
          </p:nvPr>
        </p:nvSpPr>
        <p:spPr>
          <a:xfrm>
            <a:off x="1653363" y="2176272"/>
            <a:ext cx="9367204" cy="2433828"/>
          </a:xfrm>
        </p:spPr>
        <p:txBody>
          <a:bodyPr anchor="t">
            <a:normAutofit/>
          </a:bodyPr>
          <a:lstStyle/>
          <a:p>
            <a:r>
              <a:rPr lang="en-US" altLang="en-US" sz="2000" dirty="0">
                <a:latin typeface="Bookman Old Style" panose="02050604050505020204" pitchFamily="18" charset="0"/>
              </a:rPr>
              <a:t>In this project, the neighborhoods in Mumbai, India have been successfully analyzed for determining which would be the best neighborhoods for opening a new Spanish restaurant. Based on the analysis carried out, neighborhoods in cluster 1 are recommended as locations for the new restaurant. This has also been plotted in the map in previous picture. The stakeholders could extract conclusions about the site, between other factors not specifically studied on this project, as economic or administrative factors.</a:t>
            </a:r>
          </a:p>
          <a:p>
            <a:pPr marL="0" indent="0">
              <a:buNone/>
            </a:pPr>
            <a:endParaRPr lang="es-ES" sz="2400" dirty="0"/>
          </a:p>
        </p:txBody>
      </p:sp>
      <p:sp>
        <p:nvSpPr>
          <p:cNvPr id="4" name="Slide Number Placeholder 3">
            <a:extLst>
              <a:ext uri="{FF2B5EF4-FFF2-40B4-BE49-F238E27FC236}">
                <a16:creationId xmlns:a16="http://schemas.microsoft.com/office/drawing/2014/main" id="{842FC9CE-55F8-4E23-BA92-0AD9A7B9AFB6}"/>
              </a:ext>
            </a:extLst>
          </p:cNvPr>
          <p:cNvSpPr>
            <a:spLocks noGrp="1"/>
          </p:cNvSpPr>
          <p:nvPr>
            <p:ph type="sldNum" sz="quarter" idx="12"/>
          </p:nvPr>
        </p:nvSpPr>
        <p:spPr/>
        <p:txBody>
          <a:bodyPr/>
          <a:lstStyle/>
          <a:p>
            <a:fld id="{5CDD8DA9-4496-49D0-B788-A95E408E4B00}" type="slidenum">
              <a:rPr lang="es-ES" smtClean="0"/>
              <a:t>18</a:t>
            </a:fld>
            <a:endParaRPr lang="es-ES" dirty="0"/>
          </a:p>
        </p:txBody>
      </p:sp>
    </p:spTree>
    <p:extLst>
      <p:ext uri="{BB962C8B-B14F-4D97-AF65-F5344CB8AC3E}">
        <p14:creationId xmlns:p14="http://schemas.microsoft.com/office/powerpoint/2010/main" val="1825601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C9300D-2B57-4F67-892F-FC17E97D1267}"/>
              </a:ext>
            </a:extLst>
          </p:cNvPr>
          <p:cNvSpPr>
            <a:spLocks noGrp="1"/>
          </p:cNvSpPr>
          <p:nvPr>
            <p:ph type="title"/>
          </p:nvPr>
        </p:nvSpPr>
        <p:spPr>
          <a:xfrm>
            <a:off x="838200" y="365126"/>
            <a:ext cx="9808597" cy="1146176"/>
          </a:xfrm>
        </p:spPr>
        <p:txBody>
          <a:bodyPr>
            <a:normAutofit/>
          </a:bodyPr>
          <a:lstStyle/>
          <a:p>
            <a:r>
              <a:rPr lang="es-ES" dirty="0">
                <a:solidFill>
                  <a:schemeClr val="bg1"/>
                </a:solidFill>
              </a:rPr>
              <a:t>INDEX</a:t>
            </a:r>
          </a:p>
        </p:txBody>
      </p:sp>
      <p:sp>
        <p:nvSpPr>
          <p:cNvPr id="24" name="Freeform: Shape 23">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6" name="Freeform: Shape 25">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Content Placeholder 5">
            <a:extLst>
              <a:ext uri="{FF2B5EF4-FFF2-40B4-BE49-F238E27FC236}">
                <a16:creationId xmlns:a16="http://schemas.microsoft.com/office/drawing/2014/main" id="{EC48205F-6D6E-41D5-BC42-839A063C0A0C}"/>
              </a:ext>
            </a:extLst>
          </p:cNvPr>
          <p:cNvSpPr>
            <a:spLocks noGrp="1"/>
          </p:cNvSpPr>
          <p:nvPr>
            <p:ph idx="1"/>
          </p:nvPr>
        </p:nvSpPr>
        <p:spPr>
          <a:xfrm>
            <a:off x="838201" y="2055811"/>
            <a:ext cx="7315200" cy="4121152"/>
          </a:xfrm>
        </p:spPr>
        <p:txBody>
          <a:bodyPr>
            <a:normAutofit/>
          </a:bodyPr>
          <a:lstStyle/>
          <a:p>
            <a:endParaRPr lang="es-ES" sz="2400" dirty="0"/>
          </a:p>
          <a:p>
            <a:r>
              <a:rPr lang="es-ES" sz="2400" dirty="0"/>
              <a:t>1. INTRODUCTION……………………..   3</a:t>
            </a:r>
          </a:p>
          <a:p>
            <a:r>
              <a:rPr lang="es-ES" sz="2400" dirty="0"/>
              <a:t>2. DATA………………………………………   4</a:t>
            </a:r>
          </a:p>
          <a:p>
            <a:r>
              <a:rPr lang="es-ES" sz="2400" dirty="0"/>
              <a:t>3. METHODOLOGY……………………..10</a:t>
            </a:r>
          </a:p>
          <a:p>
            <a:r>
              <a:rPr lang="es-ES" sz="2400" dirty="0"/>
              <a:t>4. M. LEARNING……………….…….…..13</a:t>
            </a:r>
          </a:p>
          <a:p>
            <a:r>
              <a:rPr lang="es-ES" sz="2400" dirty="0"/>
              <a:t>5. RESULTS………………………………….14</a:t>
            </a:r>
          </a:p>
          <a:p>
            <a:r>
              <a:rPr lang="es-ES" sz="2400" dirty="0"/>
              <a:t>6. DISCUSSION……………………………16</a:t>
            </a:r>
          </a:p>
          <a:p>
            <a:r>
              <a:rPr lang="es-ES" sz="2400" dirty="0"/>
              <a:t>7. CONCLUSION………………………….18</a:t>
            </a:r>
          </a:p>
        </p:txBody>
      </p:sp>
      <p:sp>
        <p:nvSpPr>
          <p:cNvPr id="28" name="Freeform: Shape 27">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Slide Number Placeholder 6">
            <a:extLst>
              <a:ext uri="{FF2B5EF4-FFF2-40B4-BE49-F238E27FC236}">
                <a16:creationId xmlns:a16="http://schemas.microsoft.com/office/drawing/2014/main" id="{A866C57D-6FEC-4AF4-9CD8-F21A07AE48BA}"/>
              </a:ext>
            </a:extLst>
          </p:cNvPr>
          <p:cNvSpPr>
            <a:spLocks noGrp="1"/>
          </p:cNvSpPr>
          <p:nvPr>
            <p:ph type="sldNum" sz="quarter" idx="12"/>
          </p:nvPr>
        </p:nvSpPr>
        <p:spPr/>
        <p:txBody>
          <a:bodyPr/>
          <a:lstStyle/>
          <a:p>
            <a:fld id="{5CDD8DA9-4496-49D0-B788-A95E408E4B00}" type="slidenum">
              <a:rPr lang="es-ES" smtClean="0"/>
              <a:t>2</a:t>
            </a:fld>
            <a:endParaRPr lang="es-ES" dirty="0"/>
          </a:p>
        </p:txBody>
      </p:sp>
    </p:spTree>
    <p:extLst>
      <p:ext uri="{BB962C8B-B14F-4D97-AF65-F5344CB8AC3E}">
        <p14:creationId xmlns:p14="http://schemas.microsoft.com/office/powerpoint/2010/main" val="21189807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CB11-84BA-4AA6-A2AD-B52B30AC156C}"/>
              </a:ext>
            </a:extLst>
          </p:cNvPr>
          <p:cNvSpPr>
            <a:spLocks noGrp="1"/>
          </p:cNvSpPr>
          <p:nvPr>
            <p:ph type="title"/>
          </p:nvPr>
        </p:nvSpPr>
        <p:spPr>
          <a:xfrm>
            <a:off x="1653363" y="365760"/>
            <a:ext cx="9367203" cy="1188720"/>
          </a:xfrm>
        </p:spPr>
        <p:txBody>
          <a:bodyPr>
            <a:normAutofit/>
          </a:bodyPr>
          <a:lstStyle/>
          <a:p>
            <a:r>
              <a:rPr lang="es-ES" b="1" dirty="0"/>
              <a:t>1. INTRODUCTION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8C1FF0D7-F096-400A-ADCD-840CA8DFBC4A}"/>
              </a:ext>
            </a:extLst>
          </p:cNvPr>
          <p:cNvSpPr>
            <a:spLocks noGrp="1"/>
          </p:cNvSpPr>
          <p:nvPr>
            <p:ph idx="1"/>
          </p:nvPr>
        </p:nvSpPr>
        <p:spPr>
          <a:xfrm>
            <a:off x="1162594" y="2176272"/>
            <a:ext cx="10633166" cy="4041648"/>
          </a:xfrm>
        </p:spPr>
        <p:txBody>
          <a:bodyPr anchor="t">
            <a:normAutofit/>
          </a:bodyPr>
          <a:lstStyle/>
          <a:p>
            <a:pPr>
              <a:buFontTx/>
              <a:buChar char="-"/>
            </a:pPr>
            <a:r>
              <a:rPr lang="en-US" sz="1600" dirty="0">
                <a:effectLst/>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rPr>
              <a:t>The objective of this project is to determine, through the study of</a:t>
            </a:r>
            <a:r>
              <a:rPr lang="en-US" sz="1600" spc="10" dirty="0">
                <a:effectLst/>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rPr>
              <a:t> the neighborhood data in one of the greatest towns on India, </a:t>
            </a:r>
            <a:r>
              <a:rPr lang="en-US" sz="1600" dirty="0">
                <a:effectLst/>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rPr>
              <a:t>trying to check good locations for the start-up of a Spanish</a:t>
            </a:r>
            <a:r>
              <a:rPr lang="en-US" sz="1600" dirty="0">
                <a:effectLst/>
                <a:latin typeface="Bookman Old Style" panose="02050604050505020204" pitchFamily="18" charset="0"/>
                <a:ea typeface="Bookman Old Style" panose="02050604050505020204" pitchFamily="18" charset="0"/>
                <a:cs typeface="Bookman Old Style" panose="02050604050505020204" pitchFamily="18" charset="0"/>
              </a:rPr>
              <a:t> Café</a:t>
            </a:r>
            <a:r>
              <a:rPr lang="en-US" sz="1600" dirty="0">
                <a:effectLst/>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rPr>
              <a:t>. </a:t>
            </a:r>
            <a:endParaRPr lang="es-ES" sz="1600" dirty="0">
              <a:effectLst/>
              <a:latin typeface="Times New Roman" panose="02020603050405020304" pitchFamily="18" charset="0"/>
              <a:ea typeface="Times New Roman" panose="02020603050405020304" pitchFamily="18" charset="0"/>
            </a:endParaRPr>
          </a:p>
          <a:p>
            <a:pPr>
              <a:buFontTx/>
              <a:buChar char="-"/>
            </a:pPr>
            <a:r>
              <a:rPr lang="en-US" sz="1600" dirty="0">
                <a:uFill>
                  <a:solidFill>
                    <a:srgbClr val="000000"/>
                  </a:solidFill>
                </a:uFill>
                <a:latin typeface="Bookman Old Style" panose="02050604050505020204" pitchFamily="18" charset="0"/>
              </a:rPr>
              <a:t>We need a multicultural and tourist character, with a great image in gastronomy, taking into account all the possible aspects, as population, financial, to extract a geographical candidate for our new restaurant.</a:t>
            </a:r>
          </a:p>
          <a:p>
            <a:pPr>
              <a:buFontTx/>
              <a:buChar char="-"/>
            </a:pPr>
            <a:r>
              <a:rPr lang="en-US" sz="1600" dirty="0">
                <a:uFill>
                  <a:solidFill>
                    <a:srgbClr val="000000"/>
                  </a:solidFill>
                </a:uFill>
                <a:latin typeface="Bookman Old Style" panose="02050604050505020204" pitchFamily="18" charset="0"/>
              </a:rPr>
              <a:t>Searching on data sources, Mumbai is our city for the study. It´s financial, commercial, and the entertainment capital of India. It is also one of the world's top ten centers of commerce in terms of global financial flow, generating 6.16% of India's GDP, and accounting for 25% of industrial output, and 70% of maritime trade in India. Mumbai Port trust over 70% of capital transactions to India´s economy. Mumbai has the eighth highest number of </a:t>
            </a:r>
            <a:r>
              <a:rPr lang="en-US" sz="1600" dirty="0" err="1">
                <a:uFill>
                  <a:solidFill>
                    <a:srgbClr val="000000"/>
                  </a:solidFill>
                </a:uFill>
                <a:latin typeface="Bookman Old Style" panose="02050604050505020204" pitchFamily="18" charset="0"/>
              </a:rPr>
              <a:t>billonaries</a:t>
            </a:r>
            <a:r>
              <a:rPr lang="en-US" sz="1600" dirty="0">
                <a:uFill>
                  <a:solidFill>
                    <a:srgbClr val="000000"/>
                  </a:solidFill>
                </a:uFill>
                <a:latin typeface="Bookman Old Style" panose="02050604050505020204" pitchFamily="18" charset="0"/>
              </a:rPr>
              <a:t> of any city in the world, and Mumbai's billionaires had the highest average wealth of any city in the world in 2008. The city houses important financial institutions and the corporate headquarters of numerous Indian companies and multinational corporations. It is also home to some of India's premier scientific and nuclear institutes. The city is also home to Bollywood and Marathi cinema industries. Mumbai's business opportunities attract migrants from all over India, and a great group of tourists, for all of this we considerer it a great candidate for the study and the start up of a new Spanish Café.</a:t>
            </a:r>
          </a:p>
          <a:p>
            <a:pPr marL="0" indent="0">
              <a:buNone/>
            </a:pPr>
            <a:endParaRPr lang="es-ES" sz="1300" dirty="0"/>
          </a:p>
        </p:txBody>
      </p:sp>
      <p:sp>
        <p:nvSpPr>
          <p:cNvPr id="4" name="Slide Number Placeholder 3">
            <a:extLst>
              <a:ext uri="{FF2B5EF4-FFF2-40B4-BE49-F238E27FC236}">
                <a16:creationId xmlns:a16="http://schemas.microsoft.com/office/drawing/2014/main" id="{9320AA3C-F883-4BB4-8DDA-738FA4B0C9A1}"/>
              </a:ext>
            </a:extLst>
          </p:cNvPr>
          <p:cNvSpPr>
            <a:spLocks noGrp="1"/>
          </p:cNvSpPr>
          <p:nvPr>
            <p:ph type="sldNum" sz="quarter" idx="12"/>
          </p:nvPr>
        </p:nvSpPr>
        <p:spPr/>
        <p:txBody>
          <a:bodyPr/>
          <a:lstStyle/>
          <a:p>
            <a:fld id="{5CDD8DA9-4496-49D0-B788-A95E408E4B00}" type="slidenum">
              <a:rPr lang="es-ES" smtClean="0"/>
              <a:t>3</a:t>
            </a:fld>
            <a:endParaRPr lang="es-ES" dirty="0"/>
          </a:p>
        </p:txBody>
      </p:sp>
    </p:spTree>
    <p:extLst>
      <p:ext uri="{BB962C8B-B14F-4D97-AF65-F5344CB8AC3E}">
        <p14:creationId xmlns:p14="http://schemas.microsoft.com/office/powerpoint/2010/main" val="96148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D13B-0368-4369-86DE-C33348CDC9CF}"/>
              </a:ext>
            </a:extLst>
          </p:cNvPr>
          <p:cNvSpPr>
            <a:spLocks noGrp="1"/>
          </p:cNvSpPr>
          <p:nvPr>
            <p:ph type="title"/>
          </p:nvPr>
        </p:nvSpPr>
        <p:spPr>
          <a:xfrm>
            <a:off x="1653363" y="365760"/>
            <a:ext cx="9367203" cy="1188720"/>
          </a:xfrm>
        </p:spPr>
        <p:txBody>
          <a:bodyPr>
            <a:normAutofit/>
          </a:bodyPr>
          <a:lstStyle/>
          <a:p>
            <a:r>
              <a:rPr lang="es-ES" sz="4100" b="1" dirty="0"/>
              <a:t>2. DATA RESOURCES &amp; DATA MANAGEMENT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F3631D33-A483-4F3A-B1B5-ED308CF683E7}"/>
              </a:ext>
            </a:extLst>
          </p:cNvPr>
          <p:cNvSpPr>
            <a:spLocks noGrp="1"/>
          </p:cNvSpPr>
          <p:nvPr>
            <p:ph idx="1"/>
          </p:nvPr>
        </p:nvSpPr>
        <p:spPr>
          <a:xfrm>
            <a:off x="1653363" y="2176272"/>
            <a:ext cx="9367204" cy="4041648"/>
          </a:xfrm>
        </p:spPr>
        <p:txBody>
          <a:bodyPr anchor="t">
            <a:normAutofit/>
          </a:bodyPr>
          <a:lstStyle/>
          <a:p>
            <a:pPr marL="76200"/>
            <a:r>
              <a:rPr lang="en-US" sz="2400" dirty="0">
                <a:effectLst/>
                <a:latin typeface="Bookman Old Style" panose="02050604050505020204" pitchFamily="18" charset="0"/>
                <a:ea typeface="Bookman Old Style" panose="02050604050505020204" pitchFamily="18" charset="0"/>
                <a:cs typeface="Bookman Old Style" panose="02050604050505020204" pitchFamily="18" charset="0"/>
              </a:rPr>
              <a:t>The essential data that we are going to require for the project will be:</a:t>
            </a:r>
            <a:endParaRPr lang="es-ES" sz="2400" dirty="0">
              <a:effectLst/>
              <a:latin typeface="Times New Roman" panose="02020603050405020304" pitchFamily="18" charset="0"/>
              <a:ea typeface="Times New Roman" panose="02020603050405020304" pitchFamily="18" charset="0"/>
            </a:endParaRPr>
          </a:p>
          <a:p>
            <a:pPr marL="0" indent="0">
              <a:spcBef>
                <a:spcPts val="30"/>
              </a:spcBef>
              <a:buNone/>
            </a:pPr>
            <a:r>
              <a:rPr lang="en-US" sz="2400" dirty="0">
                <a:effectLst/>
                <a:latin typeface="Times New Roman" panose="02020603050405020304" pitchFamily="18" charset="0"/>
                <a:ea typeface="Times New Roman" panose="02020603050405020304" pitchFamily="18" charset="0"/>
              </a:rPr>
              <a:t> </a:t>
            </a:r>
            <a:endParaRPr lang="es-ES" sz="2400" dirty="0">
              <a:effectLst/>
              <a:latin typeface="Times New Roman" panose="02020603050405020304" pitchFamily="18" charset="0"/>
              <a:ea typeface="Times New Roman" panose="02020603050405020304" pitchFamily="18" charset="0"/>
            </a:endParaRPr>
          </a:p>
          <a:p>
            <a:pPr marL="297180" indent="0">
              <a:buNone/>
            </a:pPr>
            <a:r>
              <a:rPr lang="en-US" sz="2400" dirty="0">
                <a:effectLst/>
                <a:latin typeface="Bookman Old Style" panose="02050604050505020204" pitchFamily="18" charset="0"/>
                <a:ea typeface="Bookman Old Style" panose="02050604050505020204" pitchFamily="18" charset="0"/>
                <a:cs typeface="Bookman Old Style" panose="02050604050505020204" pitchFamily="18" charset="0"/>
              </a:rPr>
              <a:t>  2.1. Mumbai neighborhood data</a:t>
            </a:r>
            <a:r>
              <a:rPr lang="en-US" sz="2400" spc="5" dirty="0">
                <a:effectLst/>
                <a:latin typeface="Bookman Old Style" panose="02050604050505020204" pitchFamily="18" charset="0"/>
                <a:ea typeface="Bookman Old Style" panose="02050604050505020204" pitchFamily="18" charset="0"/>
                <a:cs typeface="Bookman Old Style" panose="02050604050505020204" pitchFamily="18" charset="0"/>
              </a:rPr>
              <a:t> </a:t>
            </a:r>
            <a:r>
              <a:rPr lang="en-US" sz="2400" dirty="0">
                <a:effectLst/>
                <a:latin typeface="Bookman Old Style" panose="02050604050505020204" pitchFamily="18" charset="0"/>
                <a:ea typeface="Bookman Old Style" panose="02050604050505020204" pitchFamily="18" charset="0"/>
                <a:cs typeface="Bookman Old Style" panose="02050604050505020204" pitchFamily="18" charset="0"/>
              </a:rPr>
              <a:t>source</a:t>
            </a:r>
            <a:endParaRPr lang="es-ES" sz="2400" dirty="0">
              <a:effectLst/>
              <a:latin typeface="Times New Roman" panose="02020603050405020304" pitchFamily="18" charset="0"/>
              <a:ea typeface="Times New Roman" panose="02020603050405020304" pitchFamily="18" charset="0"/>
            </a:endParaRPr>
          </a:p>
          <a:p>
            <a:pPr marL="0" indent="0">
              <a:spcBef>
                <a:spcPts val="30"/>
              </a:spcBef>
              <a:buNone/>
            </a:pPr>
            <a:r>
              <a:rPr lang="en-US" sz="2400" dirty="0">
                <a:effectLst/>
                <a:latin typeface="Times New Roman" panose="02020603050405020304" pitchFamily="18" charset="0"/>
                <a:ea typeface="Times New Roman" panose="02020603050405020304" pitchFamily="18" charset="0"/>
              </a:rPr>
              <a:t> </a:t>
            </a:r>
            <a:endParaRPr lang="es-ES" sz="2400" dirty="0">
              <a:effectLst/>
              <a:latin typeface="Times New Roman" panose="02020603050405020304" pitchFamily="18" charset="0"/>
              <a:ea typeface="Times New Roman" panose="02020603050405020304" pitchFamily="18" charset="0"/>
            </a:endParaRPr>
          </a:p>
          <a:p>
            <a:pPr marL="0" indent="0">
              <a:buNone/>
            </a:pPr>
            <a:r>
              <a:rPr lang="en-US" sz="2400" dirty="0">
                <a:effectLst/>
                <a:latin typeface="Times New Roman" panose="02020603050405020304" pitchFamily="18" charset="0"/>
                <a:ea typeface="Times New Roman" panose="02020603050405020304" pitchFamily="18" charset="0"/>
              </a:rPr>
              <a:t> </a:t>
            </a:r>
            <a:r>
              <a:rPr lang="en-US" sz="2400" dirty="0">
                <a:latin typeface="Bookman Old Style" panose="02050604050505020204" pitchFamily="18" charset="0"/>
                <a:ea typeface="Bookman Old Style" panose="02050604050505020204" pitchFamily="18" charset="0"/>
                <a:cs typeface="Bookman Old Style" panose="02050604050505020204" pitchFamily="18" charset="0"/>
              </a:rPr>
              <a:t>   </a:t>
            </a:r>
            <a:r>
              <a:rPr lang="en-US" sz="2400" dirty="0">
                <a:effectLst/>
                <a:latin typeface="Bookman Old Style" panose="02050604050505020204" pitchFamily="18" charset="0"/>
                <a:ea typeface="Bookman Old Style" panose="02050604050505020204" pitchFamily="18" charset="0"/>
                <a:cs typeface="Bookman Old Style" panose="02050604050505020204" pitchFamily="18" charset="0"/>
              </a:rPr>
              <a:t> 2.2. Geographi</a:t>
            </a:r>
            <a:r>
              <a:rPr lang="en-US" sz="2400" spc="5" dirty="0">
                <a:effectLst/>
                <a:latin typeface="Bookman Old Style" panose="02050604050505020204" pitchFamily="18" charset="0"/>
                <a:ea typeface="Bookman Old Style" panose="02050604050505020204" pitchFamily="18" charset="0"/>
                <a:cs typeface="Bookman Old Style" panose="02050604050505020204" pitchFamily="18" charset="0"/>
              </a:rPr>
              <a:t>c</a:t>
            </a:r>
            <a:r>
              <a:rPr lang="en-US" sz="2400" dirty="0">
                <a:effectLst/>
                <a:latin typeface="Bookman Old Style" panose="02050604050505020204" pitchFamily="18" charset="0"/>
                <a:ea typeface="Bookman Old Style" panose="02050604050505020204" pitchFamily="18" charset="0"/>
                <a:cs typeface="Bookman Old Style" panose="02050604050505020204" pitchFamily="18" charset="0"/>
              </a:rPr>
              <a:t>al data and coordinates within Mumbai for those neighborhoods</a:t>
            </a:r>
            <a:endParaRPr lang="es-ES" sz="2400" dirty="0">
              <a:effectLst/>
              <a:latin typeface="Times New Roman" panose="02020603050405020304" pitchFamily="18" charset="0"/>
              <a:ea typeface="Times New Roman" panose="02020603050405020304" pitchFamily="18" charset="0"/>
            </a:endParaRPr>
          </a:p>
          <a:p>
            <a:pPr marL="0" indent="0">
              <a:spcBef>
                <a:spcPts val="20"/>
              </a:spcBef>
              <a:buNone/>
            </a:pPr>
            <a:r>
              <a:rPr lang="en-US" sz="2400" dirty="0">
                <a:effectLst/>
                <a:latin typeface="Times New Roman" panose="02020603050405020304" pitchFamily="18" charset="0"/>
                <a:ea typeface="Times New Roman" panose="02020603050405020304" pitchFamily="18" charset="0"/>
              </a:rPr>
              <a:t> </a:t>
            </a:r>
            <a:endParaRPr lang="es-ES" sz="2400" dirty="0">
              <a:effectLst/>
              <a:latin typeface="Times New Roman" panose="02020603050405020304" pitchFamily="18" charset="0"/>
              <a:ea typeface="Times New Roman" panose="02020603050405020304" pitchFamily="18" charset="0"/>
            </a:endParaRPr>
          </a:p>
          <a:p>
            <a:pPr marL="0" indent="0">
              <a:buNone/>
            </a:pPr>
            <a:r>
              <a:rPr lang="en-US" sz="2400" dirty="0">
                <a:effectLst/>
                <a:latin typeface="Times New Roman" panose="02020603050405020304" pitchFamily="18" charset="0"/>
                <a:ea typeface="Times New Roman" panose="02020603050405020304" pitchFamily="18" charset="0"/>
              </a:rPr>
              <a:t>      </a:t>
            </a:r>
            <a:r>
              <a:rPr lang="en-US" sz="2400" dirty="0">
                <a:effectLst/>
                <a:latin typeface="Bookman Old Style" panose="02050604050505020204" pitchFamily="18" charset="0"/>
                <a:ea typeface="Bookman Old Style" panose="02050604050505020204" pitchFamily="18" charset="0"/>
                <a:cs typeface="Bookman Old Style" panose="02050604050505020204" pitchFamily="18" charset="0"/>
              </a:rPr>
              <a:t>2.3. Data management with recommendations</a:t>
            </a:r>
            <a:endParaRPr lang="es-ES" sz="2400" dirty="0"/>
          </a:p>
        </p:txBody>
      </p:sp>
      <p:sp>
        <p:nvSpPr>
          <p:cNvPr id="4" name="Slide Number Placeholder 3">
            <a:extLst>
              <a:ext uri="{FF2B5EF4-FFF2-40B4-BE49-F238E27FC236}">
                <a16:creationId xmlns:a16="http://schemas.microsoft.com/office/drawing/2014/main" id="{EADCED15-E450-49BF-A4BF-C2014441C9C0}"/>
              </a:ext>
            </a:extLst>
          </p:cNvPr>
          <p:cNvSpPr>
            <a:spLocks noGrp="1"/>
          </p:cNvSpPr>
          <p:nvPr>
            <p:ph type="sldNum" sz="quarter" idx="12"/>
          </p:nvPr>
        </p:nvSpPr>
        <p:spPr/>
        <p:txBody>
          <a:bodyPr/>
          <a:lstStyle/>
          <a:p>
            <a:fld id="{5CDD8DA9-4496-49D0-B788-A95E408E4B00}" type="slidenum">
              <a:rPr lang="es-ES" smtClean="0"/>
              <a:t>4</a:t>
            </a:fld>
            <a:endParaRPr lang="es-ES" dirty="0"/>
          </a:p>
        </p:txBody>
      </p:sp>
    </p:spTree>
    <p:extLst>
      <p:ext uri="{BB962C8B-B14F-4D97-AF65-F5344CB8AC3E}">
        <p14:creationId xmlns:p14="http://schemas.microsoft.com/office/powerpoint/2010/main" val="3489828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1A21-FF88-429B-884A-4C2F990CF9A8}"/>
              </a:ext>
            </a:extLst>
          </p:cNvPr>
          <p:cNvSpPr>
            <a:spLocks noGrp="1"/>
          </p:cNvSpPr>
          <p:nvPr>
            <p:ph type="title"/>
          </p:nvPr>
        </p:nvSpPr>
        <p:spPr>
          <a:xfrm>
            <a:off x="838201" y="365126"/>
            <a:ext cx="5696824" cy="1146176"/>
          </a:xfrm>
        </p:spPr>
        <p:txBody>
          <a:bodyPr>
            <a:normAutofit/>
          </a:bodyPr>
          <a:lstStyle/>
          <a:p>
            <a:r>
              <a:rPr lang="en-US" sz="3100" dirty="0">
                <a:effectLst/>
                <a:latin typeface="Bookman Old Style" panose="02050604050505020204" pitchFamily="18" charset="0"/>
                <a:ea typeface="Bookman Old Style" panose="02050604050505020204" pitchFamily="18" charset="0"/>
                <a:cs typeface="Bookman Old Style" panose="02050604050505020204" pitchFamily="18" charset="0"/>
              </a:rPr>
              <a:t>2.1. Mumbai neighborhood data</a:t>
            </a:r>
            <a:r>
              <a:rPr lang="en-US" sz="3100" spc="5" dirty="0">
                <a:effectLst/>
                <a:latin typeface="Bookman Old Style" panose="02050604050505020204" pitchFamily="18" charset="0"/>
                <a:ea typeface="Bookman Old Style" panose="02050604050505020204" pitchFamily="18" charset="0"/>
                <a:cs typeface="Bookman Old Style" panose="02050604050505020204" pitchFamily="18" charset="0"/>
              </a:rPr>
              <a:t> </a:t>
            </a:r>
            <a:r>
              <a:rPr lang="en-US" sz="3100" dirty="0">
                <a:effectLst/>
                <a:latin typeface="Bookman Old Style" panose="02050604050505020204" pitchFamily="18" charset="0"/>
                <a:ea typeface="Bookman Old Style" panose="02050604050505020204" pitchFamily="18" charset="0"/>
                <a:cs typeface="Bookman Old Style" panose="02050604050505020204" pitchFamily="18" charset="0"/>
              </a:rPr>
              <a:t>source</a:t>
            </a:r>
            <a:endParaRPr lang="es-ES" sz="3100" dirty="0"/>
          </a:p>
        </p:txBody>
      </p:sp>
      <p:sp>
        <p:nvSpPr>
          <p:cNvPr id="19" name="Freeform: Shape 18">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C8F3FA9F-F18A-4B1E-B190-B7686518C7F3}"/>
              </a:ext>
            </a:extLst>
          </p:cNvPr>
          <p:cNvSpPr>
            <a:spLocks noGrp="1"/>
          </p:cNvSpPr>
          <p:nvPr>
            <p:ph idx="1"/>
          </p:nvPr>
        </p:nvSpPr>
        <p:spPr>
          <a:xfrm>
            <a:off x="435528" y="2399704"/>
            <a:ext cx="3717372" cy="3749280"/>
          </a:xfrm>
        </p:spPr>
        <p:txBody>
          <a:bodyPr anchor="ctr">
            <a:normAutofit/>
          </a:bodyPr>
          <a:lstStyle/>
          <a:p>
            <a:r>
              <a:rPr lang="en-US" altLang="en-US" sz="1600" dirty="0">
                <a:solidFill>
                  <a:srgbClr val="FFFFFF"/>
                </a:solidFill>
                <a:latin typeface="Bookman Old Style" panose="02050604050505020204" pitchFamily="18" charset="0"/>
              </a:rPr>
              <a:t>The data of the Mumbai´s neighborhoods was scraped from </a:t>
            </a:r>
            <a:r>
              <a:rPr lang="en-US" altLang="en-US" sz="1600" u="sng" dirty="0">
                <a:solidFill>
                  <a:srgbClr val="00B0F0"/>
                </a:solidFill>
                <a:latin typeface="Bookman Old Style" panose="02050604050505020204" pitchFamily="18" charset="0"/>
                <a:hlinkClick r:id="rId2">
                  <a:extLst>
                    <a:ext uri="{A12FA001-AC4F-418D-AE19-62706E023703}">
                      <ahyp:hlinkClr xmlns:ahyp="http://schemas.microsoft.com/office/drawing/2018/hyperlinkcolor" val="tx"/>
                    </a:ext>
                  </a:extLst>
                </a:hlinkClick>
              </a:rPr>
              <a:t>https://en.wikipedia.org/wiki/List of neighborhoods in Mumbai</a:t>
            </a:r>
            <a:r>
              <a:rPr lang="en-US" altLang="en-US" sz="1600" dirty="0">
                <a:solidFill>
                  <a:srgbClr val="FFFFFF"/>
                </a:solidFill>
                <a:latin typeface="Bookman Old Style" panose="02050604050505020204" pitchFamily="18" charset="0"/>
              </a:rPr>
              <a:t>. The data is read into a </a:t>
            </a:r>
            <a:r>
              <a:rPr lang="en-US" altLang="en-US" sz="1600" dirty="0">
                <a:solidFill>
                  <a:srgbClr val="00B0F0"/>
                </a:solidFill>
                <a:latin typeface="Bookman Old Style" panose="02050604050505020204" pitchFamily="18" charset="0"/>
              </a:rPr>
              <a:t>pandas data frame using the read_html_method</a:t>
            </a:r>
            <a:r>
              <a:rPr lang="en-US" altLang="en-US" sz="1600" dirty="0">
                <a:solidFill>
                  <a:srgbClr val="FFFFFF"/>
                </a:solidFill>
                <a:latin typeface="Bookman Old Style" panose="02050604050505020204" pitchFamily="18" charset="0"/>
              </a:rPr>
              <a:t>. Doing so, is because Wikipedia page provides a group of detailed city tables with data that can be easily scraped using the </a:t>
            </a:r>
            <a:r>
              <a:rPr lang="en-US" altLang="en-US" sz="1600" dirty="0">
                <a:solidFill>
                  <a:srgbClr val="00B0F0"/>
                </a:solidFill>
                <a:latin typeface="Bookman Old Style" panose="02050604050505020204" pitchFamily="18" charset="0"/>
              </a:rPr>
              <a:t>read HTML method of pandas.</a:t>
            </a:r>
            <a:r>
              <a:rPr lang="en-US" altLang="en-US" sz="1600" dirty="0">
                <a:solidFill>
                  <a:srgbClr val="FFFFFF"/>
                </a:solidFill>
                <a:latin typeface="Bookman Old Style" panose="02050604050505020204" pitchFamily="18" charset="0"/>
              </a:rPr>
              <a:t> Next picture shows a part of this data frame.</a:t>
            </a:r>
          </a:p>
          <a:p>
            <a:pPr marL="0" indent="0">
              <a:buNone/>
            </a:pPr>
            <a:endParaRPr lang="en-US" altLang="en-US" sz="1600" dirty="0">
              <a:solidFill>
                <a:srgbClr val="FFFFFF"/>
              </a:solidFill>
              <a:latin typeface="Bookman Old Style" panose="02050604050505020204" pitchFamily="18" charset="0"/>
            </a:endParaRPr>
          </a:p>
          <a:p>
            <a:endParaRPr lang="es-ES" sz="1600" dirty="0">
              <a:solidFill>
                <a:srgbClr val="FFFFFF"/>
              </a:solidFill>
            </a:endParaRPr>
          </a:p>
        </p:txBody>
      </p:sp>
      <p:pic>
        <p:nvPicPr>
          <p:cNvPr id="5" name="Picture 4">
            <a:extLst>
              <a:ext uri="{FF2B5EF4-FFF2-40B4-BE49-F238E27FC236}">
                <a16:creationId xmlns:a16="http://schemas.microsoft.com/office/drawing/2014/main" id="{F7D2804A-8531-4B5F-BCF1-E6DBBDBF20D0}"/>
              </a:ext>
            </a:extLst>
          </p:cNvPr>
          <p:cNvPicPr>
            <a:picLocks noChangeAspect="1"/>
          </p:cNvPicPr>
          <p:nvPr/>
        </p:nvPicPr>
        <p:blipFill>
          <a:blip r:embed="rId3"/>
          <a:stretch>
            <a:fillRect/>
          </a:stretch>
        </p:blipFill>
        <p:spPr>
          <a:xfrm>
            <a:off x="6183088" y="2544129"/>
            <a:ext cx="5170711" cy="3261991"/>
          </a:xfrm>
          <a:custGeom>
            <a:avLst/>
            <a:gdLst/>
            <a:ahLst/>
            <a:cxnLst/>
            <a:rect l="l" t="t" r="r" b="b"/>
            <a:pathLst>
              <a:path w="4636009" h="5032375">
                <a:moveTo>
                  <a:pt x="0" y="0"/>
                </a:moveTo>
                <a:lnTo>
                  <a:pt x="4636009" y="0"/>
                </a:lnTo>
                <a:lnTo>
                  <a:pt x="4636009" y="5032375"/>
                </a:lnTo>
                <a:lnTo>
                  <a:pt x="0" y="5032375"/>
                </a:lnTo>
                <a:close/>
              </a:path>
            </a:pathLst>
          </a:custGeom>
        </p:spPr>
      </p:pic>
      <p:sp>
        <p:nvSpPr>
          <p:cNvPr id="6" name="Slide Number Placeholder 5">
            <a:extLst>
              <a:ext uri="{FF2B5EF4-FFF2-40B4-BE49-F238E27FC236}">
                <a16:creationId xmlns:a16="http://schemas.microsoft.com/office/drawing/2014/main" id="{E1597BA6-C6D4-4965-BD6F-E73427DD889C}"/>
              </a:ext>
            </a:extLst>
          </p:cNvPr>
          <p:cNvSpPr>
            <a:spLocks noGrp="1"/>
          </p:cNvSpPr>
          <p:nvPr>
            <p:ph type="sldNum" sz="quarter" idx="12"/>
          </p:nvPr>
        </p:nvSpPr>
        <p:spPr/>
        <p:txBody>
          <a:bodyPr/>
          <a:lstStyle/>
          <a:p>
            <a:fld id="{5CDD8DA9-4496-49D0-B788-A95E408E4B00}" type="slidenum">
              <a:rPr lang="es-ES" smtClean="0"/>
              <a:t>5</a:t>
            </a:fld>
            <a:endParaRPr lang="es-ES" dirty="0"/>
          </a:p>
        </p:txBody>
      </p:sp>
    </p:spTree>
    <p:extLst>
      <p:ext uri="{BB962C8B-B14F-4D97-AF65-F5344CB8AC3E}">
        <p14:creationId xmlns:p14="http://schemas.microsoft.com/office/powerpoint/2010/main" val="23421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239DC-ACE7-4658-8300-491D5C2B58C6}"/>
              </a:ext>
            </a:extLst>
          </p:cNvPr>
          <p:cNvSpPr>
            <a:spLocks noGrp="1"/>
          </p:cNvSpPr>
          <p:nvPr>
            <p:ph type="title"/>
          </p:nvPr>
        </p:nvSpPr>
        <p:spPr>
          <a:xfrm>
            <a:off x="2089591" y="513113"/>
            <a:ext cx="9367203" cy="624141"/>
          </a:xfrm>
        </p:spPr>
        <p:txBody>
          <a:bodyPr>
            <a:normAutofit fontScale="90000"/>
          </a:bodyPr>
          <a:lstStyle/>
          <a:p>
            <a:pPr marL="0" indent="0"/>
            <a:br>
              <a:rPr lang="en-US" sz="3400" dirty="0">
                <a:latin typeface="Bookman Old Style" panose="02050604050505020204" pitchFamily="18" charset="0"/>
              </a:rPr>
            </a:br>
            <a:br>
              <a:rPr lang="en-US" sz="3400" dirty="0">
                <a:latin typeface="Bookman Old Style" panose="02050604050505020204" pitchFamily="18" charset="0"/>
              </a:rPr>
            </a:br>
            <a:r>
              <a:rPr lang="en-US" sz="3400" dirty="0">
                <a:latin typeface="Bookman Old Style" panose="02050604050505020204" pitchFamily="18" charset="0"/>
              </a:rPr>
              <a:t>2.2. Geographical data and coordinates </a:t>
            </a:r>
            <a:br>
              <a:rPr lang="es-ES" sz="3400" dirty="0">
                <a:latin typeface="Bookman Old Style" panose="02050604050505020204" pitchFamily="18" charset="0"/>
              </a:rPr>
            </a:br>
            <a:r>
              <a:rPr lang="en-US" sz="4400" dirty="0">
                <a:effectLst/>
                <a:latin typeface="Times New Roman" panose="02020603050405020304" pitchFamily="18" charset="0"/>
                <a:ea typeface="Times New Roman" panose="02020603050405020304" pitchFamily="18" charset="0"/>
              </a:rPr>
              <a:t> </a:t>
            </a:r>
            <a:br>
              <a:rPr lang="es-ES" sz="4400" dirty="0">
                <a:effectLst/>
                <a:latin typeface="Times New Roman" panose="02020603050405020304" pitchFamily="18" charset="0"/>
                <a:ea typeface="Times New Roman" panose="02020603050405020304" pitchFamily="18" charset="0"/>
              </a:rPr>
            </a:b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3136B3F3-CE1F-49F5-9AEB-ED33AF12ECC5}"/>
              </a:ext>
            </a:extLst>
          </p:cNvPr>
          <p:cNvSpPr>
            <a:spLocks noGrp="1"/>
          </p:cNvSpPr>
          <p:nvPr>
            <p:ph idx="1"/>
          </p:nvPr>
        </p:nvSpPr>
        <p:spPr>
          <a:xfrm>
            <a:off x="1287603" y="1979170"/>
            <a:ext cx="2500626" cy="3794613"/>
          </a:xfrm>
        </p:spPr>
        <p:txBody>
          <a:bodyPr anchor="t">
            <a:normAutofit/>
          </a:bodyPr>
          <a:lstStyle/>
          <a:p>
            <a:r>
              <a:rPr lang="en-US" altLang="en-US" sz="1600" dirty="0">
                <a:latin typeface="Bookman Old Style" panose="02050604050505020204" pitchFamily="18" charset="0"/>
              </a:rPr>
              <a:t>Coordinates for Mumbai has been obtained from the </a:t>
            </a:r>
            <a:r>
              <a:rPr lang="en-US" altLang="en-US" sz="1600" b="1" dirty="0">
                <a:latin typeface="Bookman Old Style" panose="02050604050505020204" pitchFamily="18" charset="0"/>
              </a:rPr>
              <a:t>GeoPy library in python</a:t>
            </a:r>
            <a:r>
              <a:rPr lang="en-US" altLang="en-US" sz="1600" dirty="0">
                <a:latin typeface="Bookman Old Style" panose="02050604050505020204" pitchFamily="18" charset="0"/>
              </a:rPr>
              <a:t>. This data is relevant for </a:t>
            </a:r>
            <a:r>
              <a:rPr lang="en-US" altLang="en-US" sz="1600" b="1" dirty="0">
                <a:latin typeface="Bookman Old Style" panose="02050604050505020204" pitchFamily="18" charset="0"/>
              </a:rPr>
              <a:t>plotting the map of Mumbai using the Folium library in python</a:t>
            </a:r>
            <a:r>
              <a:rPr lang="en-US" altLang="en-US" sz="1600" dirty="0">
                <a:latin typeface="Bookman Old Style" panose="02050604050505020204" pitchFamily="18" charset="0"/>
              </a:rPr>
              <a:t>. The code for getting the geographical coordinates of Mumbai is the next picture.</a:t>
            </a:r>
          </a:p>
          <a:p>
            <a:endParaRPr lang="es-ES" sz="2400" dirty="0"/>
          </a:p>
        </p:txBody>
      </p:sp>
      <p:sp>
        <p:nvSpPr>
          <p:cNvPr id="6" name="Slide Number Placeholder 5">
            <a:extLst>
              <a:ext uri="{FF2B5EF4-FFF2-40B4-BE49-F238E27FC236}">
                <a16:creationId xmlns:a16="http://schemas.microsoft.com/office/drawing/2014/main" id="{25BFF906-7C49-4FDD-91C8-C02296FAB93A}"/>
              </a:ext>
            </a:extLst>
          </p:cNvPr>
          <p:cNvSpPr>
            <a:spLocks noGrp="1"/>
          </p:cNvSpPr>
          <p:nvPr>
            <p:ph type="sldNum" sz="quarter" idx="12"/>
          </p:nvPr>
        </p:nvSpPr>
        <p:spPr/>
        <p:txBody>
          <a:bodyPr/>
          <a:lstStyle/>
          <a:p>
            <a:fld id="{5CDD8DA9-4496-49D0-B788-A95E408E4B00}" type="slidenum">
              <a:rPr lang="es-ES" smtClean="0"/>
              <a:t>6</a:t>
            </a:fld>
            <a:endParaRPr lang="es-ES" dirty="0"/>
          </a:p>
        </p:txBody>
      </p:sp>
      <p:pic>
        <p:nvPicPr>
          <p:cNvPr id="9" name="Picture 8">
            <a:extLst>
              <a:ext uri="{FF2B5EF4-FFF2-40B4-BE49-F238E27FC236}">
                <a16:creationId xmlns:a16="http://schemas.microsoft.com/office/drawing/2014/main" id="{7DBB8D17-1759-4782-941D-53E44AE1A19B}"/>
              </a:ext>
            </a:extLst>
          </p:cNvPr>
          <p:cNvPicPr>
            <a:picLocks noChangeAspect="1"/>
          </p:cNvPicPr>
          <p:nvPr/>
        </p:nvPicPr>
        <p:blipFill>
          <a:blip r:embed="rId2"/>
          <a:stretch>
            <a:fillRect/>
          </a:stretch>
        </p:blipFill>
        <p:spPr>
          <a:xfrm>
            <a:off x="4501065" y="1787355"/>
            <a:ext cx="5765712" cy="4568995"/>
          </a:xfrm>
          <a:prstGeom prst="rect">
            <a:avLst/>
          </a:prstGeom>
        </p:spPr>
      </p:pic>
    </p:spTree>
    <p:extLst>
      <p:ext uri="{BB962C8B-B14F-4D97-AF65-F5344CB8AC3E}">
        <p14:creationId xmlns:p14="http://schemas.microsoft.com/office/powerpoint/2010/main" val="34022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877552FE-3787-4D46-83A5-1C4038343E57}"/>
              </a:ext>
            </a:extLst>
          </p:cNvPr>
          <p:cNvSpPr>
            <a:spLocks noGrp="1"/>
          </p:cNvSpPr>
          <p:nvPr>
            <p:ph idx="1"/>
          </p:nvPr>
        </p:nvSpPr>
        <p:spPr>
          <a:xfrm>
            <a:off x="1764100" y="645958"/>
            <a:ext cx="9367204" cy="4041648"/>
          </a:xfrm>
        </p:spPr>
        <p:txBody>
          <a:bodyPr anchor="t">
            <a:normAutofit/>
          </a:bodyPr>
          <a:lstStyle/>
          <a:p>
            <a:r>
              <a:rPr lang="en-US" altLang="en-US" sz="1600" dirty="0">
                <a:latin typeface="Bookman Old Style" panose="02050604050505020204" pitchFamily="18" charset="0"/>
              </a:rPr>
              <a:t>The </a:t>
            </a:r>
            <a:r>
              <a:rPr lang="en-US" altLang="en-US" sz="1600" b="1" dirty="0">
                <a:latin typeface="Bookman Old Style" panose="02050604050505020204" pitchFamily="18" charset="0"/>
              </a:rPr>
              <a:t>geocoder library in python </a:t>
            </a:r>
            <a:r>
              <a:rPr lang="en-US" altLang="en-US" sz="1600" dirty="0">
                <a:latin typeface="Bookman Old Style" panose="02050604050505020204" pitchFamily="18" charset="0"/>
              </a:rPr>
              <a:t>has been used to obtain </a:t>
            </a:r>
            <a:r>
              <a:rPr lang="en-US" altLang="en-US" sz="1600" b="1" dirty="0">
                <a:latin typeface="Bookman Old Style" panose="02050604050505020204" pitchFamily="18" charset="0"/>
              </a:rPr>
              <a:t>latitude and longitude </a:t>
            </a:r>
            <a:r>
              <a:rPr lang="en-US" altLang="en-US" sz="1600" dirty="0">
                <a:latin typeface="Bookman Old Style" panose="02050604050505020204" pitchFamily="18" charset="0"/>
              </a:rPr>
              <a:t>data for various neighborhoods in Mumbai. Cleaned coordinates are then further used for plotting neighborhoods using the </a:t>
            </a:r>
            <a:r>
              <a:rPr lang="en-US" altLang="en-US" sz="1600" b="1" dirty="0">
                <a:latin typeface="Bookman Old Style" panose="02050604050505020204" pitchFamily="18" charset="0"/>
              </a:rPr>
              <a:t>Folium library in python</a:t>
            </a:r>
            <a:r>
              <a:rPr lang="en-US" altLang="en-US" sz="1600" dirty="0">
                <a:latin typeface="Bookman Old Style" panose="02050604050505020204" pitchFamily="18" charset="0"/>
              </a:rPr>
              <a:t>. Nest picture shows the coordinates of neighborhoods in Mumbai obtained from Wikipedia source as ‘Latitude’ and ‘Longitude’ and those obtained from </a:t>
            </a:r>
            <a:r>
              <a:rPr lang="en-US" altLang="en-US" sz="1600" b="1" dirty="0">
                <a:latin typeface="Bookman Old Style" panose="02050604050505020204" pitchFamily="18" charset="0"/>
              </a:rPr>
              <a:t>geocoder as ‘Latitudel’ and ‘Longitudel</a:t>
            </a:r>
            <a:r>
              <a:rPr lang="en-US" altLang="en-US" sz="1600" dirty="0">
                <a:latin typeface="Bookman Old Style" panose="02050604050505020204" pitchFamily="18" charset="0"/>
              </a:rPr>
              <a:t>’. </a:t>
            </a:r>
            <a:endParaRPr lang="es-ES" sz="2400" dirty="0"/>
          </a:p>
        </p:txBody>
      </p:sp>
      <p:pic>
        <p:nvPicPr>
          <p:cNvPr id="5" name="Picture 4">
            <a:extLst>
              <a:ext uri="{FF2B5EF4-FFF2-40B4-BE49-F238E27FC236}">
                <a16:creationId xmlns:a16="http://schemas.microsoft.com/office/drawing/2014/main" id="{35326020-AB03-4B94-B49F-0C5933E06462}"/>
              </a:ext>
            </a:extLst>
          </p:cNvPr>
          <p:cNvPicPr>
            <a:picLocks noChangeAspect="1"/>
          </p:cNvPicPr>
          <p:nvPr/>
        </p:nvPicPr>
        <p:blipFill>
          <a:blip r:embed="rId2"/>
          <a:stretch>
            <a:fillRect/>
          </a:stretch>
        </p:blipFill>
        <p:spPr>
          <a:xfrm>
            <a:off x="1218814" y="1931357"/>
            <a:ext cx="10763953" cy="4570111"/>
          </a:xfrm>
          <a:prstGeom prst="rect">
            <a:avLst/>
          </a:prstGeom>
        </p:spPr>
      </p:pic>
      <p:sp>
        <p:nvSpPr>
          <p:cNvPr id="6" name="Slide Number Placeholder 5">
            <a:extLst>
              <a:ext uri="{FF2B5EF4-FFF2-40B4-BE49-F238E27FC236}">
                <a16:creationId xmlns:a16="http://schemas.microsoft.com/office/drawing/2014/main" id="{F47988C2-C385-4438-8064-686212A563C0}"/>
              </a:ext>
            </a:extLst>
          </p:cNvPr>
          <p:cNvSpPr>
            <a:spLocks noGrp="1"/>
          </p:cNvSpPr>
          <p:nvPr>
            <p:ph type="sldNum" sz="quarter" idx="12"/>
          </p:nvPr>
        </p:nvSpPr>
        <p:spPr/>
        <p:txBody>
          <a:bodyPr/>
          <a:lstStyle/>
          <a:p>
            <a:fld id="{5CDD8DA9-4496-49D0-B788-A95E408E4B00}" type="slidenum">
              <a:rPr lang="es-ES" smtClean="0"/>
              <a:t>7</a:t>
            </a:fld>
            <a:endParaRPr lang="es-ES" dirty="0"/>
          </a:p>
        </p:txBody>
      </p:sp>
    </p:spTree>
    <p:extLst>
      <p:ext uri="{BB962C8B-B14F-4D97-AF65-F5344CB8AC3E}">
        <p14:creationId xmlns:p14="http://schemas.microsoft.com/office/powerpoint/2010/main" val="151743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E863F912-450D-48CA-80BF-A60BEEF0E387}"/>
              </a:ext>
            </a:extLst>
          </p:cNvPr>
          <p:cNvSpPr>
            <a:spLocks noGrp="1"/>
          </p:cNvSpPr>
          <p:nvPr>
            <p:ph idx="1"/>
          </p:nvPr>
        </p:nvSpPr>
        <p:spPr>
          <a:xfrm>
            <a:off x="1653363" y="548640"/>
            <a:ext cx="9367204" cy="5669280"/>
          </a:xfrm>
        </p:spPr>
        <p:txBody>
          <a:bodyPr anchor="t">
            <a:normAutofit/>
          </a:bodyPr>
          <a:lstStyle/>
          <a:p>
            <a:r>
              <a:rPr lang="en-US" altLang="en-US" sz="1600" dirty="0">
                <a:latin typeface="Bookman Old Style" panose="02050604050505020204" pitchFamily="18" charset="0"/>
              </a:rPr>
              <a:t>The new picture shows some lines of the </a:t>
            </a:r>
            <a:r>
              <a:rPr lang="en-US" altLang="en-US" sz="1600" b="1" dirty="0">
                <a:latin typeface="Bookman Old Style" panose="02050604050505020204" pitchFamily="18" charset="0"/>
              </a:rPr>
              <a:t>final data frame </a:t>
            </a:r>
            <a:r>
              <a:rPr lang="en-US" altLang="en-US" sz="1600" dirty="0">
                <a:latin typeface="Bookman Old Style" panose="02050604050505020204" pitchFamily="18" charset="0"/>
              </a:rPr>
              <a:t>after replacing the latitude and longitude values and cleansing unnecessary columns.</a:t>
            </a:r>
            <a:endParaRPr lang="es-ES" sz="1600" dirty="0">
              <a:latin typeface="Bookman Old Style" panose="02050604050505020204" pitchFamily="18" charset="0"/>
            </a:endParaRPr>
          </a:p>
        </p:txBody>
      </p:sp>
      <p:pic>
        <p:nvPicPr>
          <p:cNvPr id="5" name="Picture 4">
            <a:extLst>
              <a:ext uri="{FF2B5EF4-FFF2-40B4-BE49-F238E27FC236}">
                <a16:creationId xmlns:a16="http://schemas.microsoft.com/office/drawing/2014/main" id="{DADBA93C-5C00-4B53-A684-B08BB82040EC}"/>
              </a:ext>
            </a:extLst>
          </p:cNvPr>
          <p:cNvPicPr>
            <a:picLocks noChangeAspect="1"/>
          </p:cNvPicPr>
          <p:nvPr/>
        </p:nvPicPr>
        <p:blipFill>
          <a:blip r:embed="rId2"/>
          <a:stretch>
            <a:fillRect/>
          </a:stretch>
        </p:blipFill>
        <p:spPr>
          <a:xfrm>
            <a:off x="1333850" y="1465567"/>
            <a:ext cx="10385570" cy="5072393"/>
          </a:xfrm>
          <a:prstGeom prst="rect">
            <a:avLst/>
          </a:prstGeom>
        </p:spPr>
      </p:pic>
      <p:sp>
        <p:nvSpPr>
          <p:cNvPr id="6" name="Slide Number Placeholder 5">
            <a:extLst>
              <a:ext uri="{FF2B5EF4-FFF2-40B4-BE49-F238E27FC236}">
                <a16:creationId xmlns:a16="http://schemas.microsoft.com/office/drawing/2014/main" id="{DCBEEFA9-AF19-4807-8A23-B6FCB7426C57}"/>
              </a:ext>
            </a:extLst>
          </p:cNvPr>
          <p:cNvSpPr>
            <a:spLocks noGrp="1"/>
          </p:cNvSpPr>
          <p:nvPr>
            <p:ph type="sldNum" sz="quarter" idx="12"/>
          </p:nvPr>
        </p:nvSpPr>
        <p:spPr/>
        <p:txBody>
          <a:bodyPr/>
          <a:lstStyle/>
          <a:p>
            <a:fld id="{5CDD8DA9-4496-49D0-B788-A95E408E4B00}" type="slidenum">
              <a:rPr lang="es-ES" smtClean="0"/>
              <a:t>8</a:t>
            </a:fld>
            <a:endParaRPr lang="es-ES" dirty="0"/>
          </a:p>
        </p:txBody>
      </p:sp>
    </p:spTree>
    <p:extLst>
      <p:ext uri="{BB962C8B-B14F-4D97-AF65-F5344CB8AC3E}">
        <p14:creationId xmlns:p14="http://schemas.microsoft.com/office/powerpoint/2010/main" val="2611114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0A3FB1-5DBE-4BA1-807F-0FBAD103D6FA}"/>
              </a:ext>
            </a:extLst>
          </p:cNvPr>
          <p:cNvSpPr>
            <a:spLocks noGrp="1"/>
          </p:cNvSpPr>
          <p:nvPr>
            <p:ph type="title"/>
          </p:nvPr>
        </p:nvSpPr>
        <p:spPr>
          <a:xfrm>
            <a:off x="838200" y="365126"/>
            <a:ext cx="9808597" cy="945059"/>
          </a:xfrm>
        </p:spPr>
        <p:txBody>
          <a:bodyPr>
            <a:normAutofit/>
          </a:bodyPr>
          <a:lstStyle/>
          <a:p>
            <a:r>
              <a:rPr lang="en-US" sz="3100" dirty="0">
                <a:solidFill>
                  <a:schemeClr val="bg1"/>
                </a:solidFill>
                <a:latin typeface="Bookman Old Style" panose="02050604050505020204" pitchFamily="18" charset="0"/>
              </a:rPr>
              <a:t>2.3. Data management with recommendations</a:t>
            </a:r>
            <a:endParaRPr lang="es-ES" sz="3100" dirty="0">
              <a:solidFill>
                <a:schemeClr val="bg1"/>
              </a:solidFill>
            </a:endParaRPr>
          </a:p>
        </p:txBody>
      </p:sp>
      <p:sp>
        <p:nvSpPr>
          <p:cNvPr id="16"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7"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66987530-D429-4246-92D9-7BB86CFB7589}"/>
              </a:ext>
            </a:extLst>
          </p:cNvPr>
          <p:cNvSpPr>
            <a:spLocks noGrp="1"/>
          </p:cNvSpPr>
          <p:nvPr>
            <p:ph idx="1"/>
          </p:nvPr>
        </p:nvSpPr>
        <p:spPr>
          <a:xfrm>
            <a:off x="305937" y="1690688"/>
            <a:ext cx="9808597" cy="4121152"/>
          </a:xfrm>
        </p:spPr>
        <p:txBody>
          <a:bodyPr>
            <a:normAutofit/>
          </a:bodyPr>
          <a:lstStyle/>
          <a:p>
            <a:r>
              <a:rPr lang="en-US" altLang="en-US" sz="1600" dirty="0">
                <a:solidFill>
                  <a:srgbClr val="FFFFFF"/>
                </a:solidFill>
                <a:latin typeface="Bookman Old Style" panose="02050604050505020204" pitchFamily="18" charset="0"/>
              </a:rPr>
              <a:t>The recommendations data has been extracted using the </a:t>
            </a:r>
            <a:r>
              <a:rPr lang="en-US" altLang="en-US" sz="1600" dirty="0">
                <a:solidFill>
                  <a:srgbClr val="FF0000"/>
                </a:solidFill>
                <a:latin typeface="Bookman Old Style" panose="02050604050505020204" pitchFamily="18" charset="0"/>
              </a:rPr>
              <a:t>Foursquare API</a:t>
            </a:r>
            <a:r>
              <a:rPr lang="en-US" altLang="en-US" sz="1600" dirty="0">
                <a:solidFill>
                  <a:srgbClr val="FFFFFF"/>
                </a:solidFill>
                <a:latin typeface="Bookman Old Style" panose="02050604050505020204" pitchFamily="18" charset="0"/>
              </a:rPr>
              <a:t>. This data contains  recommendations for all neighborhoods in Mumbai and is used to study the popular venues of different neighborhoods as well as build the unsupervised learning model to cluster neighborhoods. Next figure shows some results using </a:t>
            </a:r>
            <a:r>
              <a:rPr lang="en-US" altLang="en-US" sz="1600" dirty="0">
                <a:solidFill>
                  <a:srgbClr val="FF0000"/>
                </a:solidFill>
                <a:latin typeface="Bookman Old Style" panose="02050604050505020204" pitchFamily="18" charset="0"/>
              </a:rPr>
              <a:t>Foursquare API</a:t>
            </a:r>
            <a:r>
              <a:rPr lang="en-US" altLang="en-US" sz="1600" dirty="0">
                <a:solidFill>
                  <a:srgbClr val="FFFFFF"/>
                </a:solidFill>
                <a:latin typeface="Bookman Old Style" panose="02050604050505020204" pitchFamily="18" charset="0"/>
              </a:rPr>
              <a:t>.</a:t>
            </a:r>
          </a:p>
          <a:p>
            <a:endParaRPr lang="en-US" altLang="en-US" sz="1600" dirty="0">
              <a:solidFill>
                <a:srgbClr val="FFFFFF"/>
              </a:solidFill>
              <a:latin typeface="Bookman Old Style" panose="02050604050505020204" pitchFamily="18" charset="0"/>
            </a:endParaRPr>
          </a:p>
          <a:p>
            <a:endParaRPr lang="es-ES" sz="2400" dirty="0"/>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3F01901A-2A29-48DC-BED1-0FBB8EC7CD6C}"/>
              </a:ext>
            </a:extLst>
          </p:cNvPr>
          <p:cNvPicPr>
            <a:picLocks noChangeAspect="1"/>
          </p:cNvPicPr>
          <p:nvPr/>
        </p:nvPicPr>
        <p:blipFill>
          <a:blip r:embed="rId3"/>
          <a:stretch>
            <a:fillRect/>
          </a:stretch>
        </p:blipFill>
        <p:spPr>
          <a:xfrm>
            <a:off x="190980" y="3000872"/>
            <a:ext cx="11888519" cy="3609653"/>
          </a:xfrm>
          <a:prstGeom prst="rect">
            <a:avLst/>
          </a:prstGeom>
        </p:spPr>
      </p:pic>
      <p:sp>
        <p:nvSpPr>
          <p:cNvPr id="6" name="Slide Number Placeholder 5">
            <a:extLst>
              <a:ext uri="{FF2B5EF4-FFF2-40B4-BE49-F238E27FC236}">
                <a16:creationId xmlns:a16="http://schemas.microsoft.com/office/drawing/2014/main" id="{AA74153D-4F92-4F5F-9486-0BE72BDE2B26}"/>
              </a:ext>
            </a:extLst>
          </p:cNvPr>
          <p:cNvSpPr>
            <a:spLocks noGrp="1"/>
          </p:cNvSpPr>
          <p:nvPr>
            <p:ph type="sldNum" sz="quarter" idx="12"/>
          </p:nvPr>
        </p:nvSpPr>
        <p:spPr/>
        <p:txBody>
          <a:bodyPr/>
          <a:lstStyle/>
          <a:p>
            <a:fld id="{5CDD8DA9-4496-49D0-B788-A95E408E4B00}" type="slidenum">
              <a:rPr lang="es-ES" smtClean="0"/>
              <a:t>9</a:t>
            </a:fld>
            <a:endParaRPr lang="es-ES" dirty="0"/>
          </a:p>
        </p:txBody>
      </p:sp>
    </p:spTree>
    <p:extLst>
      <p:ext uri="{BB962C8B-B14F-4D97-AF65-F5344CB8AC3E}">
        <p14:creationId xmlns:p14="http://schemas.microsoft.com/office/powerpoint/2010/main" val="368088115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381</TotalTime>
  <Words>1596</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Calibri</vt:lpstr>
      <vt:lpstr>Calibri Light</vt:lpstr>
      <vt:lpstr>Times New Roman</vt:lpstr>
      <vt:lpstr>Office Theme</vt:lpstr>
      <vt:lpstr>CAPSTONE PROJECT WEEK 5</vt:lpstr>
      <vt:lpstr>INDEX</vt:lpstr>
      <vt:lpstr>1. INTRODUCTION</vt:lpstr>
      <vt:lpstr>2. DATA RESOURCES &amp; DATA MANAGEMENT</vt:lpstr>
      <vt:lpstr>2.1. Mumbai neighborhood data source</vt:lpstr>
      <vt:lpstr>  2.2. Geographical data and coordinates    </vt:lpstr>
      <vt:lpstr>PowerPoint Presentation</vt:lpstr>
      <vt:lpstr>PowerPoint Presentation</vt:lpstr>
      <vt:lpstr>2.3. Data management with recommendations</vt:lpstr>
      <vt:lpstr>3. METHODOLOGY </vt:lpstr>
      <vt:lpstr>PowerPoint Presentation</vt:lpstr>
      <vt:lpstr>PowerPoint Presentation</vt:lpstr>
      <vt:lpstr>3.3. MACHINE LEARNING</vt:lpstr>
      <vt:lpstr>4. RESULTS</vt:lpstr>
      <vt:lpstr>PowerPoint Presentation</vt:lpstr>
      <vt:lpstr>6. DISCUSSION</vt:lpstr>
      <vt:lpstr>PowerPoint Presentation</vt:lpstr>
      <vt:lpstr>7.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WEEK 5</dc:title>
  <dc:creator>Alberto Muñoz Waissen</dc:creator>
  <cp:lastModifiedBy>Alberto Muñoz Waissen</cp:lastModifiedBy>
  <cp:revision>22</cp:revision>
  <dcterms:created xsi:type="dcterms:W3CDTF">2021-06-08T10:32:08Z</dcterms:created>
  <dcterms:modified xsi:type="dcterms:W3CDTF">2021-06-09T10:51:14Z</dcterms:modified>
</cp:coreProperties>
</file>