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e6bceea0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e6bceea0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e875089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e875089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e875089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e875089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e875089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e875089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e81b3c60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e81b3c60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e875089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e875089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e6bceea0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e6bceea0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e83103e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e83103e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e875089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e875089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e6bceea0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e6bceea0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e6bceea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e6bceea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¿Qué es eclipse? : Gerald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¿Qué es una clase? : Kathy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Pasos previos: Java project : Edgardo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Pasos previos: Java package : Raquel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¿Cómo crear una clase en Eclipse? : Pato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Miras al futuro : Marcelo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e6bceea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e6bceea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e6bceea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e6bceea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6666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300">
                <a:solidFill>
                  <a:schemeClr val="lt1"/>
                </a:solidFill>
                <a:highlight>
                  <a:srgbClr val="FF647E"/>
                </a:highlight>
                <a:latin typeface="Nunito"/>
                <a:ea typeface="Nunito"/>
                <a:cs typeface="Nunito"/>
                <a:sym typeface="Nunito"/>
              </a:rPr>
              <a:t>Java es un lenguaje de programación de propósito general, concurrente, orientado a objetos que fue diseñado específicamente para tener tan pocas dependencias de implementación como fuera posible.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e6bceea0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e6bceea0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Un proyecto Java también mantiene un modelo de sus contenidos. Este modelo incluye información sobre la jerarquía de tipos, referencias y declaraciones de elementos Java. Esta información se actualiza constantemente a medida que el usuario cambia el código fuente de Java. La actualización del modelo interno del proyecto Java es independiente del constructor Java; en particular, al realizar modificaciones de código, si la autocompilación está desactivada, el modelo aún reflejará el contenido actual del proyecto.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e6bceea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e6bceea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Iniciamos el programa Eclipse, movemos el cursor a la esquina superior derecha y BLABLABLA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e6bceea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e6bceea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r>
              <a:rPr lang="es"/>
              <a:t>ebemos nombrar el proyecto, aqui tambien podemos cambiar la ubicación del archivo, el JRE , proyect layouts y working sets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e6bceea0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e6bceea0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e6bceea0d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e6bceea0d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oracle.com/javase/7/docs/api/" TargetMode="External"/><Relationship Id="rId4" Type="http://schemas.openxmlformats.org/officeDocument/2006/relationships/hyperlink" Target="https://docs.oracle.com/javase/7/docs/api/" TargetMode="External"/><Relationship Id="rId5" Type="http://schemas.openxmlformats.org/officeDocument/2006/relationships/hyperlink" Target="https://docs.oracle.com/javase/7/docs/api/" TargetMode="External"/><Relationship Id="rId6" Type="http://schemas.openxmlformats.org/officeDocument/2006/relationships/hyperlink" Target="https://docs.oracle.com/javase/7/docs/api/" TargetMode="External"/><Relationship Id="rId7" Type="http://schemas.openxmlformats.org/officeDocument/2006/relationships/hyperlink" Target="https://docs.oracle.com/javase/7/docs/api/java/util/ArrayList.html" TargetMode="External"/><Relationship Id="rId8" Type="http://schemas.openxmlformats.org/officeDocument/2006/relationships/hyperlink" Target="https://docs.oracle.com/javase/7/docs/api/java/util/ArrayLis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s.wikipedia.org/wiki/Clase_(inform%C3%A1tica)" TargetMode="External"/><Relationship Id="rId4" Type="http://schemas.openxmlformats.org/officeDocument/2006/relationships/hyperlink" Target="https://es.wikipedia.org/wiki/Clase_(inform%C3%A1tica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11743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crear una clase en Eclipse?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3492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Primera </a:t>
            </a:r>
            <a:r>
              <a:rPr lang="es" sz="2400"/>
              <a:t>Línea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Full Stack Java Rancagua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Enero 2020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 rotWithShape="1">
          <a:blip r:embed="rId3">
            <a:alphaModFix/>
          </a:blip>
          <a:srcRect b="36139" l="30988" r="23480" t="32513"/>
          <a:stretch/>
        </p:blipFill>
        <p:spPr>
          <a:xfrm>
            <a:off x="1974125" y="2132788"/>
            <a:ext cx="5828374" cy="22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056750" y="604700"/>
            <a:ext cx="70305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Después de hacer clic en Finalizar arriba, el paquete se crea correctamente como se muestra a continuación.</a:t>
            </a:r>
            <a:endParaRPr sz="24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crear una clase?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056750" y="1195600"/>
            <a:ext cx="70305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333333"/>
                </a:solidFill>
                <a:highlight>
                  <a:srgbClr val="FFFFFF"/>
                </a:highlight>
              </a:rPr>
              <a:t>Para crear una clase de Java desde el menú principal de Eclipse, fíjate en las opciones en la parte superior izquierda. Allí verás la opción que dice </a:t>
            </a:r>
            <a:r>
              <a:rPr i="1" lang="es" sz="1800">
                <a:solidFill>
                  <a:srgbClr val="333333"/>
                </a:solidFill>
                <a:highlight>
                  <a:srgbClr val="FFFFFF"/>
                </a:highlight>
              </a:rPr>
              <a:t>Archivo</a:t>
            </a:r>
            <a:r>
              <a:rPr lang="es" sz="1800">
                <a:solidFill>
                  <a:srgbClr val="333333"/>
                </a:solidFill>
                <a:highlight>
                  <a:srgbClr val="FFFFFF"/>
                </a:highlight>
              </a:rPr>
              <a:t>. Dale clic a la misma como muestra la Imagen </a:t>
            </a:r>
            <a:endParaRPr sz="1800"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100" y="2377025"/>
            <a:ext cx="3113625" cy="25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30650" y="443200"/>
            <a:ext cx="7030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3333"/>
                </a:solidFill>
                <a:highlight>
                  <a:srgbClr val="FFFFFF"/>
                </a:highlight>
              </a:rPr>
              <a:t>Al darle clic a la opción </a:t>
            </a:r>
            <a:r>
              <a:rPr i="1" lang="es" sz="1800">
                <a:solidFill>
                  <a:srgbClr val="333333"/>
                </a:solidFill>
                <a:highlight>
                  <a:srgbClr val="FFFFFF"/>
                </a:highlight>
              </a:rPr>
              <a:t>Archivo</a:t>
            </a:r>
            <a:r>
              <a:rPr lang="es" sz="1800">
                <a:solidFill>
                  <a:srgbClr val="333333"/>
                </a:solidFill>
                <a:highlight>
                  <a:srgbClr val="FFFFFF"/>
                </a:highlight>
              </a:rPr>
              <a:t> se te mostrará un menú. De este menú escoge la opción que dice </a:t>
            </a:r>
            <a:r>
              <a:rPr i="1" lang="es" sz="1800">
                <a:solidFill>
                  <a:srgbClr val="333333"/>
                </a:solidFill>
                <a:highlight>
                  <a:srgbClr val="FFFFFF"/>
                </a:highlight>
              </a:rPr>
              <a:t>Nuevo</a:t>
            </a:r>
            <a:r>
              <a:rPr lang="es" sz="180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3" name="Google Shape;353;p24"/>
          <p:cNvPicPr preferRelativeResize="0"/>
          <p:nvPr/>
        </p:nvPicPr>
        <p:blipFill rotWithShape="1">
          <a:blip r:embed="rId3">
            <a:alphaModFix/>
          </a:blip>
          <a:srcRect b="33984" l="0" r="0" t="0"/>
          <a:stretch/>
        </p:blipFill>
        <p:spPr>
          <a:xfrm>
            <a:off x="2705025" y="1292388"/>
            <a:ext cx="3733950" cy="34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175800" y="-317725"/>
            <a:ext cx="7030500" cy="4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333333"/>
                </a:solidFill>
                <a:highlight>
                  <a:srgbClr val="FFFFFF"/>
                </a:highlight>
              </a:rPr>
              <a:t>Al darle clic a </a:t>
            </a:r>
            <a:r>
              <a:rPr i="1" lang="es" sz="1800">
                <a:solidFill>
                  <a:srgbClr val="333333"/>
                </a:solidFill>
                <a:highlight>
                  <a:srgbClr val="FFFFFF"/>
                </a:highlight>
              </a:rPr>
              <a:t>Nuevo</a:t>
            </a:r>
            <a:r>
              <a:rPr lang="es" sz="1800">
                <a:solidFill>
                  <a:srgbClr val="333333"/>
                </a:solidFill>
                <a:highlight>
                  <a:srgbClr val="FFFFFF"/>
                </a:highlight>
              </a:rPr>
              <a:t>, verás un sub-menú con varias opciones. Una de estas es la que dice </a:t>
            </a:r>
            <a:r>
              <a:rPr i="1" lang="es" sz="1800">
                <a:solidFill>
                  <a:srgbClr val="333333"/>
                </a:solidFill>
                <a:highlight>
                  <a:srgbClr val="FFFFFF"/>
                </a:highlight>
              </a:rPr>
              <a:t>Clase</a:t>
            </a:r>
            <a:r>
              <a:rPr lang="es" sz="1800">
                <a:solidFill>
                  <a:srgbClr val="333333"/>
                </a:solidFill>
                <a:highlight>
                  <a:srgbClr val="FFFFFF"/>
                </a:highlight>
              </a:rPr>
              <a:t>. La misma tiene un icono de una letra C verde. Dale clic a la opción </a:t>
            </a:r>
            <a:r>
              <a:rPr i="1" lang="es" sz="1800">
                <a:solidFill>
                  <a:srgbClr val="333333"/>
                </a:solidFill>
                <a:highlight>
                  <a:srgbClr val="FFFFFF"/>
                </a:highlight>
              </a:rPr>
              <a:t>Clase</a:t>
            </a:r>
            <a:r>
              <a:rPr lang="es" sz="1800">
                <a:solidFill>
                  <a:srgbClr val="333333"/>
                </a:solidFill>
                <a:highlight>
                  <a:srgbClr val="FFFFFF"/>
                </a:highlight>
              </a:rPr>
              <a:t>, como puedes ver en la Imagen.</a:t>
            </a:r>
            <a:endParaRPr sz="1800"/>
          </a:p>
        </p:txBody>
      </p:sp>
      <p:pic>
        <p:nvPicPr>
          <p:cNvPr id="359" name="Google Shape;359;p25"/>
          <p:cNvPicPr preferRelativeResize="0"/>
          <p:nvPr/>
        </p:nvPicPr>
        <p:blipFill rotWithShape="1">
          <a:blip r:embed="rId3">
            <a:alphaModFix/>
          </a:blip>
          <a:srcRect b="29547" l="0" r="0" t="0"/>
          <a:stretch/>
        </p:blipFill>
        <p:spPr>
          <a:xfrm>
            <a:off x="1496325" y="1403650"/>
            <a:ext cx="5873025" cy="3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1117100" y="0"/>
            <a:ext cx="70305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333333"/>
                </a:solidFill>
                <a:highlight>
                  <a:srgbClr val="FFFFFF"/>
                </a:highlight>
              </a:rPr>
              <a:t>Con estos pasos ya sabes cómo crear una clase de Java en Eclipse usando el menú principal. </a:t>
            </a:r>
            <a:r>
              <a:rPr lang="es" sz="1800">
                <a:solidFill>
                  <a:srgbClr val="333333"/>
                </a:solidFill>
                <a:highlight>
                  <a:srgbClr val="FFFFFF"/>
                </a:highlight>
              </a:rPr>
              <a:t>Ahora pasemos a ver cómo hacerlo </a:t>
            </a:r>
            <a:r>
              <a:rPr b="1" lang="es" sz="1800">
                <a:solidFill>
                  <a:srgbClr val="333333"/>
                </a:solidFill>
                <a:highlight>
                  <a:srgbClr val="FFFFFF"/>
                </a:highlight>
              </a:rPr>
              <a:t>usando la barra de herramientas.</a:t>
            </a:r>
            <a:endParaRPr b="1" sz="1800"/>
          </a:p>
        </p:txBody>
      </p:sp>
      <p:pic>
        <p:nvPicPr>
          <p:cNvPr id="365" name="Google Shape;365;p26"/>
          <p:cNvPicPr preferRelativeResize="0"/>
          <p:nvPr/>
        </p:nvPicPr>
        <p:blipFill rotWithShape="1">
          <a:blip r:embed="rId3">
            <a:alphaModFix/>
          </a:blip>
          <a:srcRect b="86411" l="0" r="63576" t="0"/>
          <a:stretch/>
        </p:blipFill>
        <p:spPr>
          <a:xfrm>
            <a:off x="505775" y="2255925"/>
            <a:ext cx="8132440" cy="1705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6"/>
          <p:cNvSpPr/>
          <p:nvPr/>
        </p:nvSpPr>
        <p:spPr>
          <a:xfrm>
            <a:off x="5412100" y="2984199"/>
            <a:ext cx="590700" cy="45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clases </a:t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Antes de empezar, es necesario saber que en Java ya hay clases definidas y utilizables. Estas vienen en la biblioteca estándar.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java lang: Clases esenciales, números, strings, objetos, compilador, runtime, seguridad, y threads.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java.io: Clases que manejan entradas y salidas.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java. util: Clases útiles, como estructuras genéricas, manejo de fecha, hora y strings, números aleatorios,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java.net: clases para soportar redes (URL, TCP, UDP, IP,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java.awt: Clases para manejo de interface gráfica, ventanas,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java.awt.image: Clases para manejo de imagenes.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que se viene… LAS CLASES EN JAVA!!!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859475" y="1748300"/>
            <a:ext cx="75957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	Antes de empezar, es necesario saber que en Java ya hay clases definidas y utilizables. Estas vienen en la biblioteca estándar.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java lang: Clases </a:t>
            </a:r>
            <a:r>
              <a:rPr lang="es" sz="1400"/>
              <a:t>esenciales</a:t>
            </a:r>
            <a:r>
              <a:rPr lang="es" sz="1400"/>
              <a:t>, números, strings, objetos, compilador, runtime, seguridad, y threads.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java.io: Clases que manejan entradas y salidas.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java. util: Clases útiles, como estructuras genéricas, manejo de fecha, hora y strings, números aleatorios,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java.net: clases para soportar redes (URL, TCP, UDP, IP, etc.)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java.awt: Clases para manejo de interface gráfica, ventanas,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java.awt.image: Clases para manejo de imagenes.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252750" y="397125"/>
            <a:ext cx="8638500" cy="4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9267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1350">
              <a:solidFill>
                <a:srgbClr val="F9267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9267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8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java.util.Scanner //Clases utiles para obtener datos por teclado</a:t>
            </a:r>
            <a:endParaRPr sz="180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8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java.util.ArrayList;   //Clases utiles para almacenar datos</a:t>
            </a:r>
            <a:endParaRPr sz="180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8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java.math.* </a:t>
            </a:r>
            <a:r>
              <a:rPr lang="es" sz="1800">
                <a:solidFill>
                  <a:srgbClr val="75715E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//clases utiles para operaciones y valores matematicos</a:t>
            </a:r>
            <a:endParaRPr sz="1800">
              <a:solidFill>
                <a:srgbClr val="75715E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 txBox="1"/>
          <p:nvPr>
            <p:ph type="title"/>
          </p:nvPr>
        </p:nvSpPr>
        <p:spPr>
          <a:xfrm>
            <a:off x="1330675" y="397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Ejemplos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968075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 por su atención!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/>
        </p:nvSpPr>
        <p:spPr>
          <a:xfrm>
            <a:off x="0" y="0"/>
            <a:ext cx="8874000" cy="5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</a:rPr>
              <a:t>Java está conformado por una enorme cantidad de clases.</a:t>
            </a:r>
            <a:endParaRPr sz="15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</a:rPr>
              <a:t>Es bastante complejo conocerlas todas, aunque si es importante conocer las más comunes y útiles.</a:t>
            </a:r>
            <a:endParaRPr sz="15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</a:rPr>
              <a:t>Básicamente lo que debes hacer es ingresar a la</a:t>
            </a: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 </a:t>
            </a:r>
            <a:r>
              <a:rPr lang="es" sz="1500">
                <a:solidFill>
                  <a:srgbClr val="00A6B5"/>
                </a:solidFill>
                <a:uFill>
                  <a:noFill/>
                </a:uFill>
                <a:hlinkClick r:id="rId4"/>
              </a:rPr>
              <a:t>API</a:t>
            </a: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</a:rPr>
              <a:t> de Java y allí encontrarás todas las clases que componen el lenguaje, el paquete al que pertenecen, los métodos que poseen, los atributos y una breve explicación de cada uno de estos.</a:t>
            </a:r>
            <a:endParaRPr sz="15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</a:rPr>
              <a:t> En la</a:t>
            </a: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 </a:t>
            </a:r>
            <a:r>
              <a:rPr lang="es" sz="1500">
                <a:solidFill>
                  <a:srgbClr val="00A6B5"/>
                </a:solidFill>
                <a:uFill>
                  <a:noFill/>
                </a:uFill>
                <a:hlinkClick r:id="rId6"/>
              </a:rPr>
              <a:t>documentación de Java</a:t>
            </a: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</a:rPr>
              <a:t> existe una clase llamada</a:t>
            </a: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 </a:t>
            </a:r>
            <a:r>
              <a:rPr lang="es" sz="1500">
                <a:solidFill>
                  <a:srgbClr val="00A6B5"/>
                </a:solidFill>
                <a:uFill>
                  <a:noFill/>
                </a:uFill>
                <a:hlinkClick r:id="rId8"/>
              </a:rPr>
              <a:t>ArrayList</a:t>
            </a: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</a:rPr>
              <a:t>, ésta pertenece al paquete java.util, esto quiere decir que para importarla debemos usar esa dirección:</a:t>
            </a:r>
            <a:endParaRPr sz="15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3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java.util.ArrayList;</a:t>
            </a:r>
            <a:endParaRPr sz="135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3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Ejemplo4{}</a:t>
            </a:r>
            <a:endParaRPr sz="135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A5A5A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A5A5A"/>
                </a:solidFill>
              </a:rPr>
              <a:t>Aquí hemos importado la clase ArrayList y podremos hacer uso de sus componentes, siempre y cuando sean públicos. </a:t>
            </a:r>
            <a:endParaRPr sz="1500">
              <a:solidFill>
                <a:srgbClr val="5A5A5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26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¿Qué es eclipse?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¿Qué es una clase?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Pasos previos: Java project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Pasos previos: Java package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¿Cómo crear una clase en Eclipse?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Miras al futuro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Eclipse?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11700" y="1600300"/>
            <a:ext cx="85206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*</a:t>
            </a:r>
            <a:r>
              <a:rPr lang="es" sz="1800">
                <a:solidFill>
                  <a:srgbClr val="323232"/>
                </a:solidFill>
                <a:highlight>
                  <a:srgbClr val="FFFFFF"/>
                </a:highlight>
              </a:rPr>
              <a:t>Eclipse es una plataforma de desarrollo de código abierto basada en Java.</a:t>
            </a:r>
            <a:endParaRPr sz="18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23232"/>
                </a:solidFill>
                <a:highlight>
                  <a:srgbClr val="FFFFFF"/>
                </a:highlight>
              </a:rPr>
              <a:t>*Su uso no se limita al lenguaje Java.</a:t>
            </a:r>
            <a:endParaRPr sz="18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323232"/>
                </a:solidFill>
                <a:highlight>
                  <a:srgbClr val="FFFFFF"/>
                </a:highlight>
              </a:rPr>
              <a:t>*Lenguajes soportados.</a:t>
            </a:r>
            <a:endParaRPr sz="1800">
              <a:solidFill>
                <a:srgbClr val="323232"/>
              </a:solidFill>
              <a:highlight>
                <a:srgbClr val="FFFFFF"/>
              </a:highlight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25" y="3378613"/>
            <a:ext cx="1292600" cy="8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916" y="3431991"/>
            <a:ext cx="753375" cy="7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600" y="3432012"/>
            <a:ext cx="753376" cy="75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una clase en Java?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056750" y="17993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000000"/>
                </a:solidFill>
              </a:rPr>
              <a:t>Son </a:t>
            </a:r>
            <a:r>
              <a:rPr b="1" lang="es" sz="1800">
                <a:solidFill>
                  <a:srgbClr val="000000"/>
                </a:solidFill>
              </a:rPr>
              <a:t>plantillas para la creación de objetos</a:t>
            </a:r>
            <a:r>
              <a:rPr lang="es" sz="1800">
                <a:solidFill>
                  <a:srgbClr val="000000"/>
                </a:solidFill>
              </a:rPr>
              <a:t>, en lo que se conoce como programación orientada a objetos, considerada uno de los principales paradigmas de desarrollo de software en la actualidad.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706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previos: Java Project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986525" y="1770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Un proyecto Java </a:t>
            </a:r>
            <a:r>
              <a:rPr b="1" lang="es" sz="1800">
                <a:solidFill>
                  <a:srgbClr val="000000"/>
                </a:solidFill>
              </a:rPr>
              <a:t>contiene código fuente y archivos relacionados para construir un programa Java</a:t>
            </a:r>
            <a:r>
              <a:rPr lang="es" sz="1800">
                <a:solidFill>
                  <a:srgbClr val="000000"/>
                </a:solidFill>
              </a:rPr>
              <a:t>. Tiene un generador de Java asociado que puede compilar incrementalmente los archivos fuente de Java a medida que se modifican.</a:t>
            </a:r>
            <a:endParaRPr sz="1800">
              <a:solidFill>
                <a:srgbClr val="000000"/>
              </a:solidFill>
            </a:endParaRPr>
          </a:p>
          <a:p>
            <a:pPr indent="457200" lvl="0" marL="0" marR="38100" rtl="0" algn="just">
              <a:lnSpc>
                <a:spcPct val="12857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0" y="38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Iniciar Eclipse y acceder a menú: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&gt; New &gt;Java Project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b="7844" l="32446" r="19076" t="21861"/>
          <a:stretch/>
        </p:blipFill>
        <p:spPr>
          <a:xfrm>
            <a:off x="2148725" y="1388900"/>
            <a:ext cx="4337726" cy="35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Se abre una ventana &gt; </a:t>
            </a:r>
            <a:r>
              <a:rPr lang="es"/>
              <a:t>Asignar un nombre al Proyecto &gt; Finish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41619" l="45236" r="20247" t="22396"/>
          <a:stretch/>
        </p:blipFill>
        <p:spPr>
          <a:xfrm>
            <a:off x="311700" y="1807975"/>
            <a:ext cx="3687251" cy="21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4">
            <a:alphaModFix/>
          </a:blip>
          <a:srcRect b="4116" l="23266" r="21794" t="49988"/>
          <a:stretch/>
        </p:blipFill>
        <p:spPr>
          <a:xfrm>
            <a:off x="4572000" y="2129425"/>
            <a:ext cx="4117175" cy="193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/>
          <p:nvPr/>
        </p:nvSpPr>
        <p:spPr>
          <a:xfrm>
            <a:off x="311700" y="2571750"/>
            <a:ext cx="3475500" cy="36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7413075" y="3719975"/>
            <a:ext cx="658200" cy="24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290375" y="544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previos: Java Package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886350" y="1544150"/>
            <a:ext cx="75426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22222"/>
                </a:solidFill>
                <a:highlight>
                  <a:srgbClr val="FFFFFF"/>
                </a:highlight>
              </a:rPr>
              <a:t>Un </a:t>
            </a:r>
            <a:r>
              <a:rPr b="1" lang="es" sz="1800">
                <a:solidFill>
                  <a:srgbClr val="222222"/>
                </a:solidFill>
                <a:highlight>
                  <a:srgbClr val="FFFFFF"/>
                </a:highlight>
              </a:rPr>
              <a:t>Paquete</a:t>
            </a:r>
            <a:r>
              <a:rPr lang="es" sz="1800">
                <a:solidFill>
                  <a:srgbClr val="222222"/>
                </a:solidFill>
                <a:highlight>
                  <a:srgbClr val="FFFFFF"/>
                </a:highlight>
              </a:rPr>
              <a:t> en Java es un 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</a:rPr>
              <a:t>contenedor de 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clases</a:t>
            </a:r>
            <a:r>
              <a:rPr lang="es" sz="1800">
                <a:solidFill>
                  <a:srgbClr val="222222"/>
                </a:solidFill>
                <a:highlight>
                  <a:srgbClr val="FFFFFF"/>
                </a:highlight>
              </a:rPr>
              <a:t> que permite agrupar las distintas partes de un programa y que por lo general tiene una funcionalidad y elementos comunes, definiendo la ubicación de dichas</a:t>
            </a:r>
            <a:r>
              <a:rPr lang="e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clases</a:t>
            </a:r>
            <a:r>
              <a:rPr lang="es" sz="1800">
                <a:solidFill>
                  <a:srgbClr val="222222"/>
                </a:solidFill>
                <a:highlight>
                  <a:srgbClr val="FFFFFF"/>
                </a:highlight>
              </a:rPr>
              <a:t> en un directorio de estructura jerárquica.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 sz="1800">
                <a:solidFill>
                  <a:srgbClr val="222222"/>
                </a:solidFill>
                <a:highlight>
                  <a:srgbClr val="FFFFFF"/>
                </a:highlight>
              </a:rPr>
              <a:t>El nombre del paquete debería definirse en minúscula. Si existen varias palabras en el nombre, se pueden separar con guión bajo (_).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previos: Java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447" y="1238397"/>
            <a:ext cx="5801201" cy="39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