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6" r:id="rId3"/>
    <p:sldId id="277" r:id="rId4"/>
    <p:sldId id="261" r:id="rId5"/>
    <p:sldId id="295" r:id="rId6"/>
    <p:sldId id="318" r:id="rId7"/>
    <p:sldId id="361" r:id="rId8"/>
    <p:sldId id="351" r:id="rId9"/>
    <p:sldId id="362" r:id="rId10"/>
    <p:sldId id="299" r:id="rId11"/>
    <p:sldId id="341" r:id="rId12"/>
    <p:sldId id="347" r:id="rId13"/>
    <p:sldId id="353" r:id="rId14"/>
    <p:sldId id="354" r:id="rId15"/>
    <p:sldId id="364" r:id="rId16"/>
    <p:sldId id="304" r:id="rId17"/>
    <p:sldId id="305" r:id="rId1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_CONTENIDO" id="{14283D4C-E93E-EB4D-B61D-D891AF6EAE09}">
          <p14:sldIdLst>
            <p14:sldId id="257"/>
            <p14:sldId id="266"/>
          </p14:sldIdLst>
        </p14:section>
        <p14:section name="PORTADILLA_CONTENIDO" id="{46F4E013-B773-7549-B4FE-0BAF559ADA9C}">
          <p14:sldIdLst>
            <p14:sldId id="277"/>
            <p14:sldId id="261"/>
            <p14:sldId id="295"/>
            <p14:sldId id="318"/>
            <p14:sldId id="361"/>
            <p14:sldId id="351"/>
            <p14:sldId id="362"/>
            <p14:sldId id="299"/>
            <p14:sldId id="341"/>
            <p14:sldId id="347"/>
            <p14:sldId id="353"/>
            <p14:sldId id="354"/>
            <p14:sldId id="364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32B"/>
    <a:srgbClr val="491159"/>
    <a:srgbClr val="F0437D"/>
    <a:srgbClr val="FE59E0"/>
    <a:srgbClr val="9DE0FA"/>
    <a:srgbClr val="FDF31B"/>
    <a:srgbClr val="FF2F41"/>
    <a:srgbClr val="002855"/>
    <a:srgbClr val="C4D600"/>
    <a:srgbClr val="00A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1575"/>
  </p:normalViewPr>
  <p:slideViewPr>
    <p:cSldViewPr snapToGrid="0" snapToObjects="1" showGuides="1">
      <p:cViewPr varScale="1">
        <p:scale>
          <a:sx n="110" d="100"/>
          <a:sy n="110" d="100"/>
        </p:scale>
        <p:origin x="800" y="184"/>
      </p:cViewPr>
      <p:guideLst>
        <p:guide orient="horz" pos="365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9" d="100"/>
          <a:sy n="119" d="100"/>
        </p:scale>
        <p:origin x="51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45159-E3B6-E04B-87C3-44E263C944BA}" type="datetimeFigureOut">
              <a:rPr lang="es-ES_tradnl" smtClean="0"/>
              <a:pPr/>
              <a:t>3/2/20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379CB-3677-EB46-A490-C9B7FADAB6AF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519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CA1D-5553-734A-A03E-CF6F46D33093}" type="datetimeFigureOut">
              <a:rPr lang="es-ES_tradnl" smtClean="0"/>
              <a:pPr/>
              <a:t>3/2/20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311B7-D296-B246-93DB-469ECC0F901E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7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352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010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4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394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6761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636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728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0105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799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830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010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799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799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643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392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03437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4582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rgbClr val="491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35F0B1D-35FD-9D47-A09A-5CE6F28C2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5367" y="708145"/>
            <a:ext cx="1198575" cy="8286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C28ACE3-B68E-A24B-A8F1-62B5965158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2044390"/>
            <a:ext cx="12191051" cy="48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FC867A81-3735-624E-BDA6-4AC4C96A8856}"/>
              </a:ext>
            </a:extLst>
          </p:cNvPr>
          <p:cNvSpPr txBox="1"/>
          <p:nvPr userDrawn="1"/>
        </p:nvSpPr>
        <p:spPr>
          <a:xfrm>
            <a:off x="13210903" y="5582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7" name="Marcador de posición de imagen 35">
            <a:extLst>
              <a:ext uri="{FF2B5EF4-FFF2-40B4-BE49-F238E27FC236}">
                <a16:creationId xmlns="" xmlns:a16="http://schemas.microsoft.com/office/drawing/2014/main" id="{2BBBFB3F-7BA7-A646-933D-F8F378E062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en el icono para agregar una imagen</a:t>
            </a:r>
            <a:endParaRPr lang="es-CL"/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3E34430D-DDE9-1544-81BA-208EDEAEC0E9}"/>
              </a:ext>
            </a:extLst>
          </p:cNvPr>
          <p:cNvSpPr/>
          <p:nvPr userDrawn="1"/>
        </p:nvSpPr>
        <p:spPr>
          <a:xfrm>
            <a:off x="0" y="5085805"/>
            <a:ext cx="12192000" cy="1772194"/>
          </a:xfrm>
          <a:custGeom>
            <a:avLst/>
            <a:gdLst>
              <a:gd name="connsiteX0" fmla="*/ 0 w 12192000"/>
              <a:gd name="connsiteY0" fmla="*/ 0 h 1772194"/>
              <a:gd name="connsiteX1" fmla="*/ 11364686 w 12192000"/>
              <a:gd name="connsiteY1" fmla="*/ 0 h 1772194"/>
              <a:gd name="connsiteX2" fmla="*/ 11364686 w 12192000"/>
              <a:gd name="connsiteY2" fmla="*/ 818605 h 1772194"/>
              <a:gd name="connsiteX3" fmla="*/ 12192000 w 12192000"/>
              <a:gd name="connsiteY3" fmla="*/ 818605 h 1772194"/>
              <a:gd name="connsiteX4" fmla="*/ 12192000 w 12192000"/>
              <a:gd name="connsiteY4" fmla="*/ 1772194 h 1772194"/>
              <a:gd name="connsiteX5" fmla="*/ 0 w 12192000"/>
              <a:gd name="connsiteY5" fmla="*/ 1772194 h 177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772194">
                <a:moveTo>
                  <a:pt x="0" y="0"/>
                </a:moveTo>
                <a:lnTo>
                  <a:pt x="11364686" y="0"/>
                </a:lnTo>
                <a:lnTo>
                  <a:pt x="11364686" y="818605"/>
                </a:lnTo>
                <a:lnTo>
                  <a:pt x="12192000" y="818605"/>
                </a:lnTo>
                <a:lnTo>
                  <a:pt x="12192000" y="1772194"/>
                </a:lnTo>
                <a:lnTo>
                  <a:pt x="0" y="1772194"/>
                </a:lnTo>
                <a:close/>
              </a:path>
            </a:pathLst>
          </a:custGeom>
          <a:solidFill>
            <a:srgbClr val="9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309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FC867A81-3735-624E-BDA6-4AC4C96A8856}"/>
              </a:ext>
            </a:extLst>
          </p:cNvPr>
          <p:cNvSpPr txBox="1"/>
          <p:nvPr userDrawn="1"/>
        </p:nvSpPr>
        <p:spPr>
          <a:xfrm>
            <a:off x="13210903" y="5582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7" name="Marcador de posición de imagen 35">
            <a:extLst>
              <a:ext uri="{FF2B5EF4-FFF2-40B4-BE49-F238E27FC236}">
                <a16:creationId xmlns="" xmlns:a16="http://schemas.microsoft.com/office/drawing/2014/main" id="{2BBBFB3F-7BA7-A646-933D-F8F378E062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en el icono para agregar una imagen</a:t>
            </a:r>
            <a:endParaRPr lang="es-CL"/>
          </a:p>
        </p:txBody>
      </p:sp>
      <p:sp>
        <p:nvSpPr>
          <p:cNvPr id="4" name="Forma libre 3">
            <a:extLst>
              <a:ext uri="{FF2B5EF4-FFF2-40B4-BE49-F238E27FC236}">
                <a16:creationId xmlns="" xmlns:a16="http://schemas.microsoft.com/office/drawing/2014/main" id="{5DCF38F8-DD16-7E4B-ADC1-3E0EB77CDCCE}"/>
              </a:ext>
            </a:extLst>
          </p:cNvPr>
          <p:cNvSpPr/>
          <p:nvPr userDrawn="1"/>
        </p:nvSpPr>
        <p:spPr>
          <a:xfrm>
            <a:off x="0" y="5085806"/>
            <a:ext cx="12192000" cy="1772194"/>
          </a:xfrm>
          <a:custGeom>
            <a:avLst/>
            <a:gdLst>
              <a:gd name="connsiteX0" fmla="*/ 0 w 12192000"/>
              <a:gd name="connsiteY0" fmla="*/ 0 h 1772194"/>
              <a:gd name="connsiteX1" fmla="*/ 11364686 w 12192000"/>
              <a:gd name="connsiteY1" fmla="*/ 0 h 1772194"/>
              <a:gd name="connsiteX2" fmla="*/ 11364686 w 12192000"/>
              <a:gd name="connsiteY2" fmla="*/ 818605 h 1772194"/>
              <a:gd name="connsiteX3" fmla="*/ 12192000 w 12192000"/>
              <a:gd name="connsiteY3" fmla="*/ 818605 h 1772194"/>
              <a:gd name="connsiteX4" fmla="*/ 12192000 w 12192000"/>
              <a:gd name="connsiteY4" fmla="*/ 1772194 h 1772194"/>
              <a:gd name="connsiteX5" fmla="*/ 0 w 12192000"/>
              <a:gd name="connsiteY5" fmla="*/ 1772194 h 177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772194">
                <a:moveTo>
                  <a:pt x="0" y="0"/>
                </a:moveTo>
                <a:lnTo>
                  <a:pt x="11364686" y="0"/>
                </a:lnTo>
                <a:lnTo>
                  <a:pt x="11364686" y="818605"/>
                </a:lnTo>
                <a:lnTo>
                  <a:pt x="12192000" y="818605"/>
                </a:lnTo>
                <a:lnTo>
                  <a:pt x="12192000" y="1772194"/>
                </a:lnTo>
                <a:lnTo>
                  <a:pt x="0" y="1772194"/>
                </a:lnTo>
                <a:close/>
              </a:path>
            </a:pathLst>
          </a:custGeom>
          <a:solidFill>
            <a:srgbClr val="FF2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65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FC867A81-3735-624E-BDA6-4AC4C96A8856}"/>
              </a:ext>
            </a:extLst>
          </p:cNvPr>
          <p:cNvSpPr txBox="1"/>
          <p:nvPr userDrawn="1"/>
        </p:nvSpPr>
        <p:spPr>
          <a:xfrm>
            <a:off x="13210903" y="5582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7" name="Marcador de posición de imagen 35">
            <a:extLst>
              <a:ext uri="{FF2B5EF4-FFF2-40B4-BE49-F238E27FC236}">
                <a16:creationId xmlns="" xmlns:a16="http://schemas.microsoft.com/office/drawing/2014/main" id="{2BBBFB3F-7BA7-A646-933D-F8F378E062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en el icono para agregar una imagen</a:t>
            </a:r>
            <a:endParaRPr lang="es-CL"/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57B69719-F5CF-7745-B4E6-0A03220874AE}"/>
              </a:ext>
            </a:extLst>
          </p:cNvPr>
          <p:cNvSpPr/>
          <p:nvPr userDrawn="1"/>
        </p:nvSpPr>
        <p:spPr>
          <a:xfrm>
            <a:off x="0" y="5085805"/>
            <a:ext cx="12192000" cy="1772194"/>
          </a:xfrm>
          <a:custGeom>
            <a:avLst/>
            <a:gdLst>
              <a:gd name="connsiteX0" fmla="*/ 0 w 12192000"/>
              <a:gd name="connsiteY0" fmla="*/ 0 h 1772194"/>
              <a:gd name="connsiteX1" fmla="*/ 11364686 w 12192000"/>
              <a:gd name="connsiteY1" fmla="*/ 0 h 1772194"/>
              <a:gd name="connsiteX2" fmla="*/ 11364686 w 12192000"/>
              <a:gd name="connsiteY2" fmla="*/ 818605 h 1772194"/>
              <a:gd name="connsiteX3" fmla="*/ 12192000 w 12192000"/>
              <a:gd name="connsiteY3" fmla="*/ 818605 h 1772194"/>
              <a:gd name="connsiteX4" fmla="*/ 12192000 w 12192000"/>
              <a:gd name="connsiteY4" fmla="*/ 1772194 h 1772194"/>
              <a:gd name="connsiteX5" fmla="*/ 0 w 12192000"/>
              <a:gd name="connsiteY5" fmla="*/ 1772194 h 177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772194">
                <a:moveTo>
                  <a:pt x="0" y="0"/>
                </a:moveTo>
                <a:lnTo>
                  <a:pt x="11364686" y="0"/>
                </a:lnTo>
                <a:lnTo>
                  <a:pt x="11364686" y="818605"/>
                </a:lnTo>
                <a:lnTo>
                  <a:pt x="12192000" y="818605"/>
                </a:lnTo>
                <a:lnTo>
                  <a:pt x="12192000" y="1772194"/>
                </a:lnTo>
                <a:lnTo>
                  <a:pt x="0" y="1772194"/>
                </a:lnTo>
                <a:close/>
              </a:path>
            </a:pathLst>
          </a:custGeom>
          <a:solidFill>
            <a:srgbClr val="FE5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2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FC867A81-3735-624E-BDA6-4AC4C96A8856}"/>
              </a:ext>
            </a:extLst>
          </p:cNvPr>
          <p:cNvSpPr txBox="1"/>
          <p:nvPr userDrawn="1"/>
        </p:nvSpPr>
        <p:spPr>
          <a:xfrm>
            <a:off x="13210903" y="5582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7" name="Marcador de posición de imagen 35">
            <a:extLst>
              <a:ext uri="{FF2B5EF4-FFF2-40B4-BE49-F238E27FC236}">
                <a16:creationId xmlns="" xmlns:a16="http://schemas.microsoft.com/office/drawing/2014/main" id="{2BBBFB3F-7BA7-A646-933D-F8F378E062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en el icono para agregar una imagen</a:t>
            </a:r>
            <a:endParaRPr lang="es-CL"/>
          </a:p>
        </p:txBody>
      </p:sp>
      <p:sp>
        <p:nvSpPr>
          <p:cNvPr id="6" name="Forma libre 5">
            <a:extLst>
              <a:ext uri="{FF2B5EF4-FFF2-40B4-BE49-F238E27FC236}">
                <a16:creationId xmlns="" xmlns:a16="http://schemas.microsoft.com/office/drawing/2014/main" id="{3D5A4E09-DF9B-B849-B906-5BA89782BC72}"/>
              </a:ext>
            </a:extLst>
          </p:cNvPr>
          <p:cNvSpPr/>
          <p:nvPr userDrawn="1"/>
        </p:nvSpPr>
        <p:spPr>
          <a:xfrm>
            <a:off x="0" y="5085806"/>
            <a:ext cx="12210854" cy="1772194"/>
          </a:xfrm>
          <a:custGeom>
            <a:avLst/>
            <a:gdLst>
              <a:gd name="connsiteX0" fmla="*/ 0 w 12192000"/>
              <a:gd name="connsiteY0" fmla="*/ 0 h 1772194"/>
              <a:gd name="connsiteX1" fmla="*/ 11364686 w 12192000"/>
              <a:gd name="connsiteY1" fmla="*/ 0 h 1772194"/>
              <a:gd name="connsiteX2" fmla="*/ 11364686 w 12192000"/>
              <a:gd name="connsiteY2" fmla="*/ 818605 h 1772194"/>
              <a:gd name="connsiteX3" fmla="*/ 12192000 w 12192000"/>
              <a:gd name="connsiteY3" fmla="*/ 818605 h 1772194"/>
              <a:gd name="connsiteX4" fmla="*/ 12192000 w 12192000"/>
              <a:gd name="connsiteY4" fmla="*/ 1772194 h 1772194"/>
              <a:gd name="connsiteX5" fmla="*/ 0 w 12192000"/>
              <a:gd name="connsiteY5" fmla="*/ 1772194 h 177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772194">
                <a:moveTo>
                  <a:pt x="0" y="0"/>
                </a:moveTo>
                <a:lnTo>
                  <a:pt x="11364686" y="0"/>
                </a:lnTo>
                <a:lnTo>
                  <a:pt x="11364686" y="818605"/>
                </a:lnTo>
                <a:lnTo>
                  <a:pt x="12192000" y="818605"/>
                </a:lnTo>
                <a:lnTo>
                  <a:pt x="12192000" y="1772194"/>
                </a:lnTo>
                <a:lnTo>
                  <a:pt x="0" y="1772194"/>
                </a:lnTo>
                <a:close/>
              </a:path>
            </a:pathLst>
          </a:custGeom>
          <a:solidFill>
            <a:srgbClr val="491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91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4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0D6F334-84B9-3740-A8BE-9AB24C045E52}"/>
              </a:ext>
            </a:extLst>
          </p:cNvPr>
          <p:cNvSpPr txBox="1"/>
          <p:nvPr userDrawn="1"/>
        </p:nvSpPr>
        <p:spPr>
          <a:xfrm>
            <a:off x="757645" y="3059668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i="0" dirty="0">
                <a:solidFill>
                  <a:srgbClr val="491159"/>
                </a:solidFill>
                <a:latin typeface="Raleway" panose="020B0503030101060003" pitchFamily="34" charset="77"/>
              </a:rPr>
              <a:t>www.talentodigitalparachile.cl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8BAE225-BA52-954C-A852-EC68F154A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272" y="2093666"/>
            <a:ext cx="1220051" cy="8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9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77C4F8F0-509A-6C43-BC4F-51EA5C36E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272" y="2093667"/>
            <a:ext cx="1210625" cy="83857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0D6F334-84B9-3740-A8BE-9AB24C045E52}"/>
              </a:ext>
            </a:extLst>
          </p:cNvPr>
          <p:cNvSpPr txBox="1"/>
          <p:nvPr userDrawn="1"/>
        </p:nvSpPr>
        <p:spPr>
          <a:xfrm>
            <a:off x="757645" y="3059668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i="0" dirty="0">
                <a:solidFill>
                  <a:srgbClr val="FF132B"/>
                </a:solidFill>
                <a:latin typeface="Raleway" panose="020B0503030101060003" pitchFamily="34" charset="77"/>
              </a:rPr>
              <a:t>www.talentodigitalparachile.cl</a:t>
            </a:r>
          </a:p>
        </p:txBody>
      </p:sp>
    </p:spTree>
    <p:extLst>
      <p:ext uri="{BB962C8B-B14F-4D97-AF65-F5344CB8AC3E}">
        <p14:creationId xmlns:p14="http://schemas.microsoft.com/office/powerpoint/2010/main" val="7749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35F0B1D-35FD-9D47-A09A-5CE6F28C2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5367" y="708145"/>
            <a:ext cx="1198575" cy="82868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E6944B4B-ADDD-894B-B652-4ED527E60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2044390"/>
            <a:ext cx="12191051" cy="48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9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35F0B1D-35FD-9D47-A09A-5CE6F28C2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5367" y="708145"/>
            <a:ext cx="1198575" cy="828680"/>
          </a:xfrm>
          <a:prstGeom prst="rect">
            <a:avLst/>
          </a:prstGeom>
        </p:spPr>
      </p:pic>
      <p:sp>
        <p:nvSpPr>
          <p:cNvPr id="3" name="Forma libre 2">
            <a:extLst>
              <a:ext uri="{FF2B5EF4-FFF2-40B4-BE49-F238E27FC236}">
                <a16:creationId xmlns="" xmlns:a16="http://schemas.microsoft.com/office/drawing/2014/main" id="{A2FE192F-1C8C-0841-BFCB-8BE02CB107CB}"/>
              </a:ext>
            </a:extLst>
          </p:cNvPr>
          <p:cNvSpPr>
            <a:spLocks noChangeAspect="1"/>
          </p:cNvSpPr>
          <p:nvPr userDrawn="1"/>
        </p:nvSpPr>
        <p:spPr>
          <a:xfrm>
            <a:off x="5149029" y="0"/>
            <a:ext cx="7042971" cy="6858002"/>
          </a:xfrm>
          <a:custGeom>
            <a:avLst/>
            <a:gdLst>
              <a:gd name="connsiteX0" fmla="*/ 946971 w 7042971"/>
              <a:gd name="connsiteY0" fmla="*/ 0 h 6858002"/>
              <a:gd name="connsiteX1" fmla="*/ 7042971 w 7042971"/>
              <a:gd name="connsiteY1" fmla="*/ 0 h 6858002"/>
              <a:gd name="connsiteX2" fmla="*/ 7042971 w 7042971"/>
              <a:gd name="connsiteY2" fmla="*/ 1820093 h 6858002"/>
              <a:gd name="connsiteX3" fmla="*/ 7042971 w 7042971"/>
              <a:gd name="connsiteY3" fmla="*/ 2090059 h 6858002"/>
              <a:gd name="connsiteX4" fmla="*/ 7042971 w 7042971"/>
              <a:gd name="connsiteY4" fmla="*/ 6858002 h 6858002"/>
              <a:gd name="connsiteX5" fmla="*/ 0 w 7042971"/>
              <a:gd name="connsiteY5" fmla="*/ 6858002 h 6858002"/>
              <a:gd name="connsiteX6" fmla="*/ 0 w 7042971"/>
              <a:gd name="connsiteY6" fmla="*/ 1820093 h 6858002"/>
              <a:gd name="connsiteX7" fmla="*/ 946971 w 7042971"/>
              <a:gd name="connsiteY7" fmla="*/ 182009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2971" h="6858002">
                <a:moveTo>
                  <a:pt x="946971" y="0"/>
                </a:moveTo>
                <a:lnTo>
                  <a:pt x="7042971" y="0"/>
                </a:lnTo>
                <a:lnTo>
                  <a:pt x="7042971" y="1820093"/>
                </a:lnTo>
                <a:lnTo>
                  <a:pt x="7042971" y="2090059"/>
                </a:lnTo>
                <a:lnTo>
                  <a:pt x="7042971" y="6858002"/>
                </a:lnTo>
                <a:lnTo>
                  <a:pt x="0" y="6858002"/>
                </a:lnTo>
                <a:lnTo>
                  <a:pt x="0" y="1820093"/>
                </a:lnTo>
                <a:lnTo>
                  <a:pt x="946971" y="1820093"/>
                </a:lnTo>
                <a:close/>
              </a:path>
            </a:pathLst>
          </a:custGeom>
          <a:solidFill>
            <a:srgbClr val="FF2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07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35F0B1D-35FD-9D47-A09A-5CE6F28C2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5367" y="708145"/>
            <a:ext cx="1198575" cy="828680"/>
          </a:xfrm>
          <a:prstGeom prst="rect">
            <a:avLst/>
          </a:prstGeom>
        </p:spPr>
      </p:pic>
      <p:sp>
        <p:nvSpPr>
          <p:cNvPr id="4" name="Forma libre 3">
            <a:extLst>
              <a:ext uri="{FF2B5EF4-FFF2-40B4-BE49-F238E27FC236}">
                <a16:creationId xmlns="" xmlns:a16="http://schemas.microsoft.com/office/drawing/2014/main" id="{9EDE5C79-E340-7245-AE5A-5B15F5F0C92D}"/>
              </a:ext>
            </a:extLst>
          </p:cNvPr>
          <p:cNvSpPr>
            <a:spLocks noChangeAspect="1"/>
          </p:cNvSpPr>
          <p:nvPr userDrawn="1"/>
        </p:nvSpPr>
        <p:spPr>
          <a:xfrm>
            <a:off x="5149029" y="0"/>
            <a:ext cx="7042971" cy="6858002"/>
          </a:xfrm>
          <a:custGeom>
            <a:avLst/>
            <a:gdLst>
              <a:gd name="connsiteX0" fmla="*/ 946971 w 7042971"/>
              <a:gd name="connsiteY0" fmla="*/ 0 h 6858002"/>
              <a:gd name="connsiteX1" fmla="*/ 7042971 w 7042971"/>
              <a:gd name="connsiteY1" fmla="*/ 0 h 6858002"/>
              <a:gd name="connsiteX2" fmla="*/ 7042971 w 7042971"/>
              <a:gd name="connsiteY2" fmla="*/ 1820093 h 6858002"/>
              <a:gd name="connsiteX3" fmla="*/ 7042971 w 7042971"/>
              <a:gd name="connsiteY3" fmla="*/ 2090059 h 6858002"/>
              <a:gd name="connsiteX4" fmla="*/ 7042971 w 7042971"/>
              <a:gd name="connsiteY4" fmla="*/ 6858002 h 6858002"/>
              <a:gd name="connsiteX5" fmla="*/ 0 w 7042971"/>
              <a:gd name="connsiteY5" fmla="*/ 6858002 h 6858002"/>
              <a:gd name="connsiteX6" fmla="*/ 0 w 7042971"/>
              <a:gd name="connsiteY6" fmla="*/ 1820093 h 6858002"/>
              <a:gd name="connsiteX7" fmla="*/ 946971 w 7042971"/>
              <a:gd name="connsiteY7" fmla="*/ 182009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2971" h="6858002">
                <a:moveTo>
                  <a:pt x="946971" y="0"/>
                </a:moveTo>
                <a:lnTo>
                  <a:pt x="7042971" y="0"/>
                </a:lnTo>
                <a:lnTo>
                  <a:pt x="7042971" y="1820093"/>
                </a:lnTo>
                <a:lnTo>
                  <a:pt x="7042971" y="2090059"/>
                </a:lnTo>
                <a:lnTo>
                  <a:pt x="7042971" y="6858002"/>
                </a:lnTo>
                <a:lnTo>
                  <a:pt x="0" y="6858002"/>
                </a:lnTo>
                <a:lnTo>
                  <a:pt x="0" y="1820093"/>
                </a:lnTo>
                <a:lnTo>
                  <a:pt x="946971" y="1820093"/>
                </a:lnTo>
                <a:close/>
              </a:path>
            </a:pathLst>
          </a:custGeom>
          <a:solidFill>
            <a:srgbClr val="491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04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7796255-4C41-2D46-905B-A288935634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3655" y="446889"/>
            <a:ext cx="814747" cy="563306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="" xmlns:a16="http://schemas.microsoft.com/office/drawing/2014/main" id="{7F5EFDF5-6E02-9746-9268-A15E8654A34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01783"/>
            <a:ext cx="11419931" cy="0"/>
          </a:xfrm>
          <a:prstGeom prst="line">
            <a:avLst/>
          </a:prstGeom>
          <a:ln w="3175">
            <a:solidFill>
              <a:srgbClr val="FF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11623249" y="7239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8" name="CuadroTexto 37"/>
          <p:cNvSpPr txBox="1"/>
          <p:nvPr userDrawn="1"/>
        </p:nvSpPr>
        <p:spPr>
          <a:xfrm>
            <a:off x="14851117" y="3436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9" name="CuadroTexto 38"/>
          <p:cNvSpPr txBox="1"/>
          <p:nvPr userDrawn="1"/>
        </p:nvSpPr>
        <p:spPr>
          <a:xfrm>
            <a:off x="18571779" y="9396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42" name="CuadroTexto 41"/>
          <p:cNvSpPr txBox="1"/>
          <p:nvPr userDrawn="1"/>
        </p:nvSpPr>
        <p:spPr>
          <a:xfrm>
            <a:off x="22008662" y="-3878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43" name="CuadroTexto 42"/>
          <p:cNvSpPr txBox="1"/>
          <p:nvPr userDrawn="1"/>
        </p:nvSpPr>
        <p:spPr>
          <a:xfrm>
            <a:off x="21567228" y="8954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54" name="CuadroTexto 53"/>
          <p:cNvSpPr txBox="1"/>
          <p:nvPr userDrawn="1"/>
        </p:nvSpPr>
        <p:spPr>
          <a:xfrm>
            <a:off x="16206952" y="-1387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65" name="CuadroTexto 64"/>
          <p:cNvSpPr txBox="1"/>
          <p:nvPr userDrawn="1"/>
        </p:nvSpPr>
        <p:spPr>
          <a:xfrm>
            <a:off x="13643264" y="34601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2834257" y="-1681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1464672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14614071" y="-1796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B4EC3DE-D3A6-794B-8E7B-0C588F79A4E0}"/>
              </a:ext>
            </a:extLst>
          </p:cNvPr>
          <p:cNvSpPr txBox="1"/>
          <p:nvPr userDrawn="1"/>
        </p:nvSpPr>
        <p:spPr>
          <a:xfrm>
            <a:off x="13559246" y="44936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6" name="Marcador de posición de imagen 20">
            <a:extLst>
              <a:ext uri="{FF2B5EF4-FFF2-40B4-BE49-F238E27FC236}">
                <a16:creationId xmlns="" xmlns:a16="http://schemas.microsoft.com/office/drawing/2014/main" id="{59C5B6CE-AB30-094A-862D-814679635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en el icono para agregar una imagen</a:t>
            </a:r>
            <a:endParaRPr lang="es-CL"/>
          </a:p>
        </p:txBody>
      </p:sp>
      <p:sp>
        <p:nvSpPr>
          <p:cNvPr id="26" name="CuadroTexto 25">
            <a:extLst>
              <a:ext uri="{FF2B5EF4-FFF2-40B4-BE49-F238E27FC236}">
                <a16:creationId xmlns="" xmlns:a16="http://schemas.microsoft.com/office/drawing/2014/main" id="{CD09B66B-D30C-8A4E-BB9F-18CFDAF42A7E}"/>
              </a:ext>
            </a:extLst>
          </p:cNvPr>
          <p:cNvSpPr txBox="1"/>
          <p:nvPr userDrawn="1"/>
        </p:nvSpPr>
        <p:spPr>
          <a:xfrm>
            <a:off x="12984480" y="5721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C1C0937F-5E0D-7348-AD44-ED768C0E02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3655" y="446889"/>
            <a:ext cx="814747" cy="563306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CC1F73BF-8EA0-E047-98D5-6DD01D026EDB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01783"/>
            <a:ext cx="11419931" cy="0"/>
          </a:xfrm>
          <a:prstGeom prst="line">
            <a:avLst/>
          </a:prstGeom>
          <a:ln w="3175">
            <a:solidFill>
              <a:srgbClr val="FF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E5D16B5E-B74C-8C4C-BB1D-AAC49B65074C}"/>
              </a:ext>
            </a:extLst>
          </p:cNvPr>
          <p:cNvSpPr/>
          <p:nvPr userDrawn="1"/>
        </p:nvSpPr>
        <p:spPr>
          <a:xfrm>
            <a:off x="291776" y="640232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800" b="1" i="0" spc="0" dirty="0">
                <a:solidFill>
                  <a:srgbClr val="491159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© 2019 TALENTO DIGITAL. </a:t>
            </a:r>
            <a:r>
              <a:rPr lang="es-ES_tradnl" sz="800" b="0" i="0" spc="0" dirty="0">
                <a:solidFill>
                  <a:srgbClr val="491159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CONFIDENCIAL. POR FAVOR NO DISTRIBUIR.</a:t>
            </a:r>
          </a:p>
        </p:txBody>
      </p:sp>
    </p:spTree>
    <p:extLst>
      <p:ext uri="{BB962C8B-B14F-4D97-AF65-F5344CB8AC3E}">
        <p14:creationId xmlns:p14="http://schemas.microsoft.com/office/powerpoint/2010/main" val="250834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11623249" y="7239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DAB7519E-98FF-914D-8E98-721769319574}"/>
              </a:ext>
            </a:extLst>
          </p:cNvPr>
          <p:cNvSpPr/>
          <p:nvPr userDrawn="1"/>
        </p:nvSpPr>
        <p:spPr>
          <a:xfrm>
            <a:off x="291776" y="640232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800" b="1" i="0" spc="0" dirty="0">
                <a:solidFill>
                  <a:srgbClr val="491159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© 2019 TALENTO DIGITAL. </a:t>
            </a:r>
            <a:r>
              <a:rPr lang="es-ES_tradnl" sz="800" b="0" i="0" spc="0" dirty="0">
                <a:solidFill>
                  <a:srgbClr val="491159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CONFIDENCIAL. POR FAVOR NO DISTRIBUIR.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FC867A81-3735-624E-BDA6-4AC4C96A8856}"/>
              </a:ext>
            </a:extLst>
          </p:cNvPr>
          <p:cNvSpPr txBox="1"/>
          <p:nvPr userDrawn="1"/>
        </p:nvSpPr>
        <p:spPr>
          <a:xfrm>
            <a:off x="13210903" y="5582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7" name="Marcador de posición de imagen 35">
            <a:extLst>
              <a:ext uri="{FF2B5EF4-FFF2-40B4-BE49-F238E27FC236}">
                <a16:creationId xmlns="" xmlns:a16="http://schemas.microsoft.com/office/drawing/2014/main" id="{2BBBFB3F-7BA7-A646-933D-F8F378E062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56960" y="1"/>
            <a:ext cx="6035040" cy="68579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en el icono para agregar una imagen</a:t>
            </a:r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1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69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3" r:id="rId2"/>
    <p:sldLayoutId id="2147483688" r:id="rId3"/>
    <p:sldLayoutId id="2147483689" r:id="rId4"/>
    <p:sldLayoutId id="2147483679" r:id="rId5"/>
    <p:sldLayoutId id="2147483674" r:id="rId6"/>
    <p:sldLayoutId id="2147483680" r:id="rId7"/>
    <p:sldLayoutId id="2147483672" r:id="rId8"/>
    <p:sldLayoutId id="2147483678" r:id="rId9"/>
    <p:sldLayoutId id="2147483681" r:id="rId10"/>
    <p:sldLayoutId id="2147483690" r:id="rId11"/>
    <p:sldLayoutId id="2147483691" r:id="rId12"/>
    <p:sldLayoutId id="2147483692" r:id="rId13"/>
    <p:sldLayoutId id="2147483682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24531" y="4958229"/>
            <a:ext cx="7149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bg1"/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Febrero </a:t>
            </a:r>
            <a:r>
              <a:rPr lang="es-ES_tradnl" sz="1600" b="1" dirty="0" smtClean="0">
                <a:solidFill>
                  <a:schemeClr val="bg1"/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2020</a:t>
            </a:r>
            <a:endParaRPr lang="es-ES_tradnl" sz="1600" b="1" dirty="0">
              <a:solidFill>
                <a:schemeClr val="bg1"/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61028" y="2695284"/>
            <a:ext cx="10154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4800" b="1" dirty="0" smtClean="0">
                <a:solidFill>
                  <a:schemeClr val="bg1"/>
                </a:solidFill>
                <a:effectLst/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Día </a:t>
            </a:r>
            <a:r>
              <a:rPr lang="es-ES_tradnl" sz="4800" b="1" dirty="0" smtClean="0">
                <a:solidFill>
                  <a:schemeClr val="bg1"/>
                </a:solidFill>
                <a:effectLst/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15: </a:t>
            </a:r>
            <a:endParaRPr lang="es-ES_tradnl" sz="4800" b="1" dirty="0" smtClean="0">
              <a:solidFill>
                <a:schemeClr val="bg1"/>
              </a:solidFill>
              <a:effectLst/>
              <a:latin typeface="Raleway ExtraBold" panose="020B0503030101060003" pitchFamily="34" charset="77"/>
              <a:ea typeface="DIN Next LT Pro" charset="0"/>
              <a:cs typeface="DIN Next LT Pro" charset="0"/>
            </a:endParaRPr>
          </a:p>
          <a:p>
            <a:r>
              <a:rPr lang="es-ES_tradnl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El Entorno Java </a:t>
            </a:r>
            <a:r>
              <a:rPr lang="mr-IN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–</a:t>
            </a:r>
            <a:r>
              <a:rPr lang="es-E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 </a:t>
            </a:r>
            <a:r>
              <a:rPr lang="es-E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Diagrama de Clases</a:t>
            </a:r>
            <a:endParaRPr lang="es-ES_tradnl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 ExtraBold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46200" y="924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26" name="CuadroTexto 25"/>
          <p:cNvSpPr txBox="1"/>
          <p:nvPr/>
        </p:nvSpPr>
        <p:spPr>
          <a:xfrm>
            <a:off x="-1943100" y="3975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972300" y="812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456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>
            <a:extLst>
              <a:ext uri="{FF2B5EF4-FFF2-40B4-BE49-F238E27FC236}">
                <a16:creationId xmlns="" xmlns:a16="http://schemas.microsoft.com/office/drawing/2014/main" id="{25841243-CF95-9644-A17F-0375AA948C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D9B9560D-0E11-504F-95E3-8BFCE9FAC3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9142" cy="6858000"/>
          </a:xfrm>
          <a:prstGeom prst="rect">
            <a:avLst/>
          </a:prstGeom>
        </p:spPr>
      </p:pic>
      <p:sp>
        <p:nvSpPr>
          <p:cNvPr id="13" name="Forma libre 12">
            <a:extLst>
              <a:ext uri="{FF2B5EF4-FFF2-40B4-BE49-F238E27FC236}">
                <a16:creationId xmlns="" xmlns:a16="http://schemas.microsoft.com/office/drawing/2014/main" id="{9FD41195-E019-AE41-BF07-F6A2557137C3}"/>
              </a:ext>
            </a:extLst>
          </p:cNvPr>
          <p:cNvSpPr>
            <a:spLocks noChangeAspect="1"/>
          </p:cNvSpPr>
          <p:nvPr/>
        </p:nvSpPr>
        <p:spPr>
          <a:xfrm>
            <a:off x="5149029" y="0"/>
            <a:ext cx="7042971" cy="6858002"/>
          </a:xfrm>
          <a:custGeom>
            <a:avLst/>
            <a:gdLst>
              <a:gd name="connsiteX0" fmla="*/ 946971 w 7042971"/>
              <a:gd name="connsiteY0" fmla="*/ 0 h 6858002"/>
              <a:gd name="connsiteX1" fmla="*/ 7042971 w 7042971"/>
              <a:gd name="connsiteY1" fmla="*/ 0 h 6858002"/>
              <a:gd name="connsiteX2" fmla="*/ 7042971 w 7042971"/>
              <a:gd name="connsiteY2" fmla="*/ 1820093 h 6858002"/>
              <a:gd name="connsiteX3" fmla="*/ 7042971 w 7042971"/>
              <a:gd name="connsiteY3" fmla="*/ 2090059 h 6858002"/>
              <a:gd name="connsiteX4" fmla="*/ 7042971 w 7042971"/>
              <a:gd name="connsiteY4" fmla="*/ 6858002 h 6858002"/>
              <a:gd name="connsiteX5" fmla="*/ 0 w 7042971"/>
              <a:gd name="connsiteY5" fmla="*/ 6858002 h 6858002"/>
              <a:gd name="connsiteX6" fmla="*/ 0 w 7042971"/>
              <a:gd name="connsiteY6" fmla="*/ 1820093 h 6858002"/>
              <a:gd name="connsiteX7" fmla="*/ 946971 w 7042971"/>
              <a:gd name="connsiteY7" fmla="*/ 182009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2971" h="6858002">
                <a:moveTo>
                  <a:pt x="946971" y="0"/>
                </a:moveTo>
                <a:lnTo>
                  <a:pt x="7042971" y="0"/>
                </a:lnTo>
                <a:lnTo>
                  <a:pt x="7042971" y="1820093"/>
                </a:lnTo>
                <a:lnTo>
                  <a:pt x="7042971" y="2090059"/>
                </a:lnTo>
                <a:lnTo>
                  <a:pt x="7042971" y="6858002"/>
                </a:lnTo>
                <a:lnTo>
                  <a:pt x="0" y="6858002"/>
                </a:lnTo>
                <a:lnTo>
                  <a:pt x="0" y="1820093"/>
                </a:lnTo>
                <a:lnTo>
                  <a:pt x="946971" y="1820093"/>
                </a:lnTo>
                <a:close/>
              </a:path>
            </a:pathLst>
          </a:custGeom>
          <a:solidFill>
            <a:srgbClr val="491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71309959-93CE-A340-B521-1F1EB605FDA8}"/>
              </a:ext>
            </a:extLst>
          </p:cNvPr>
          <p:cNvSpPr/>
          <p:nvPr/>
        </p:nvSpPr>
        <p:spPr>
          <a:xfrm>
            <a:off x="6572871" y="3318467"/>
            <a:ext cx="39137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Conocer los elementos de los diagramas de clase y utilizarlos en su colaboraci</a:t>
            </a:r>
            <a:r>
              <a:rPr lang="es-ES" sz="28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ón.</a:t>
            </a:r>
            <a:r>
              <a:rPr lang="es-ES" sz="28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endParaRPr lang="es-ES_tradnl" sz="2800" b="1" dirty="0" smtClean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54265E2-3953-ED49-95D6-06C0A2EDA076}"/>
              </a:ext>
            </a:extLst>
          </p:cNvPr>
          <p:cNvSpPr/>
          <p:nvPr/>
        </p:nvSpPr>
        <p:spPr>
          <a:xfrm>
            <a:off x="6572871" y="673468"/>
            <a:ext cx="4911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4000" b="1" dirty="0" smtClean="0">
                <a:solidFill>
                  <a:schemeClr val="bg1"/>
                </a:solidFill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2</a:t>
            </a:r>
            <a:r>
              <a:rPr lang="es-ES_tradnl" sz="4000" b="1" dirty="0" smtClean="0">
                <a:solidFill>
                  <a:schemeClr val="bg1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/3</a:t>
            </a:r>
            <a:endParaRPr lang="es-ES_tradnl" sz="4000" b="1" dirty="0">
              <a:solidFill>
                <a:schemeClr val="bg1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  <a:p>
            <a:r>
              <a:rPr lang="es-ES" sz="4000" b="1" dirty="0" smtClean="0">
                <a:solidFill>
                  <a:srgbClr val="FE59E0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Elementos</a:t>
            </a:r>
            <a:endParaRPr lang="es-ES_tradnl" sz="4000" b="1" dirty="0">
              <a:solidFill>
                <a:srgbClr val="FE59E0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907666" y="2065361"/>
            <a:ext cx="655127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Una clase se representa como una caja, separada en tres zonas con l</a:t>
            </a:r>
            <a:r>
              <a:rPr lang="es-ES" sz="2000" dirty="0" smtClean="0"/>
              <a:t>íneas horizontales.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En la parte superior va el nombre de la clase. Puede ir acompañado por su estereotipo, entre “&lt;&lt; </a:t>
            </a:r>
            <a:r>
              <a:rPr lang="mr-IN" sz="2000" dirty="0" smtClean="0">
                <a:ea typeface="Courier New" charset="0"/>
                <a:cs typeface="Courier New" charset="0"/>
              </a:rPr>
              <a:t>…</a:t>
            </a:r>
            <a:r>
              <a:rPr lang="es-ES" sz="2000" dirty="0" smtClean="0">
                <a:ea typeface="Courier New" charset="0"/>
                <a:cs typeface="Courier New" charset="0"/>
              </a:rPr>
              <a:t> &gt;&gt;”. 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La zona central tiene la lista de atributos. Incluye nombre, tipo y valor por defecto.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Formato: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Visibilidad nombre : tipo = valor-inicial {propiedades}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Visibilidad: p</a:t>
            </a:r>
            <a:r>
              <a:rPr lang="es-ES" sz="2000" dirty="0" smtClean="0">
                <a:ea typeface="Courier New" charset="0"/>
                <a:cs typeface="Courier New" charset="0"/>
              </a:rPr>
              <a:t>ública (+), privada (-) y protegida (#).</a:t>
            </a:r>
            <a:endParaRPr lang="es-ES" sz="2000" dirty="0" smtClean="0">
              <a:ea typeface="Courier New" charset="0"/>
              <a:cs typeface="Courier New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Clases</a:t>
            </a:r>
            <a:endParaRPr lang="es-E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2556"/>
            <a:ext cx="4057013" cy="45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3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6653" y="1655186"/>
            <a:ext cx="47265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Se </a:t>
            </a:r>
            <a:r>
              <a:rPr lang="es-ES" sz="2000" dirty="0" smtClean="0"/>
              <a:t>muestran con l</a:t>
            </a:r>
            <a:r>
              <a:rPr lang="es-ES" sz="2000" dirty="0" smtClean="0"/>
              <a:t>íneas continuas entre las clases asociadas.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Pueden tener nombre y estereotipo.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Los estereotipos clasifican relaciones en familias y se escriben con “&lt;&lt; </a:t>
            </a:r>
            <a:r>
              <a:rPr lang="mr-IN" sz="2000" dirty="0" smtClean="0"/>
              <a:t>…</a:t>
            </a:r>
            <a:r>
              <a:rPr lang="es-ES" sz="2000" dirty="0" smtClean="0"/>
              <a:t> &gt;&gt;”.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Tienen diversas propiedades: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2000" dirty="0" smtClean="0"/>
              <a:t>Multiplicidad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2000" dirty="0" smtClean="0"/>
              <a:t>Orden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2000" dirty="0" smtClean="0"/>
              <a:t>Navegabilidad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2000" dirty="0" smtClean="0"/>
              <a:t>Rol o nombre</a:t>
            </a:r>
            <a:endParaRPr lang="es-ES" sz="2000" dirty="0" smtClean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Relaciones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74" y="2501900"/>
            <a:ext cx="5651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9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Relaciones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956653" y="1655186"/>
            <a:ext cx="8812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Adem</a:t>
            </a:r>
            <a:r>
              <a:rPr lang="es-ES" sz="2000" dirty="0" smtClean="0"/>
              <a:t>ás existen notaciones específicas para otros tipos </a:t>
            </a:r>
            <a:r>
              <a:rPr lang="es-ES" sz="2000" smtClean="0"/>
              <a:t>de relación:</a:t>
            </a:r>
            <a:endParaRPr lang="es-ES" sz="20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62" y="2251919"/>
            <a:ext cx="7592671" cy="33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8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54502" y="1736110"/>
            <a:ext cx="520203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Se representa como una caja con compartimientos.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Solo se llena la parte del t</a:t>
            </a:r>
            <a:r>
              <a:rPr lang="es-ES" sz="2000" dirty="0" smtClean="0"/>
              <a:t>ítulo y la parte inferior (operaciones). La zona de atributos queda vacía. 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Se puede representar también con un círculo y el nombre abajo.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/>
              <a:t>Es un conjunto de métodos abstractos y de constantes que determina el comportamiento de la clase, como un molde.</a:t>
            </a:r>
            <a:endParaRPr lang="es-ES" sz="2000" dirty="0" smtClean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86" y="1815778"/>
            <a:ext cx="574966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1442556"/>
            <a:ext cx="33855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Estudio del sistema encargado de gesti</a:t>
            </a:r>
            <a:r>
              <a:rPr lang="es-ES" sz="2000" dirty="0" smtClean="0"/>
              <a:t>ón de préstamos y reservas de libros y revistas de una biblioteca. </a:t>
            </a:r>
            <a:endParaRPr lang="es-ES" sz="2000" dirty="0" smtClean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Ejemplo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" name="CuadroTexto 2"/>
          <p:cNvSpPr txBox="1"/>
          <p:nvPr/>
        </p:nvSpPr>
        <p:spPr>
          <a:xfrm>
            <a:off x="11146420" y="3229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06" y="1358967"/>
            <a:ext cx="6449671" cy="53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>
            <a:extLst>
              <a:ext uri="{FF2B5EF4-FFF2-40B4-BE49-F238E27FC236}">
                <a16:creationId xmlns="" xmlns:a16="http://schemas.microsoft.com/office/drawing/2014/main" id="{25841243-CF95-9644-A17F-0375AA948C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D9B9560D-0E11-504F-95E3-8BFCE9FAC3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9142" cy="6858000"/>
          </a:xfrm>
          <a:prstGeom prst="rect">
            <a:avLst/>
          </a:prstGeom>
        </p:spPr>
      </p:pic>
      <p:sp>
        <p:nvSpPr>
          <p:cNvPr id="13" name="Forma libre 12">
            <a:extLst>
              <a:ext uri="{FF2B5EF4-FFF2-40B4-BE49-F238E27FC236}">
                <a16:creationId xmlns="" xmlns:a16="http://schemas.microsoft.com/office/drawing/2014/main" id="{9FD41195-E019-AE41-BF07-F6A2557137C3}"/>
              </a:ext>
            </a:extLst>
          </p:cNvPr>
          <p:cNvSpPr>
            <a:spLocks noChangeAspect="1"/>
          </p:cNvSpPr>
          <p:nvPr/>
        </p:nvSpPr>
        <p:spPr>
          <a:xfrm>
            <a:off x="5149029" y="0"/>
            <a:ext cx="7042971" cy="6858002"/>
          </a:xfrm>
          <a:custGeom>
            <a:avLst/>
            <a:gdLst>
              <a:gd name="connsiteX0" fmla="*/ 946971 w 7042971"/>
              <a:gd name="connsiteY0" fmla="*/ 0 h 6858002"/>
              <a:gd name="connsiteX1" fmla="*/ 7042971 w 7042971"/>
              <a:gd name="connsiteY1" fmla="*/ 0 h 6858002"/>
              <a:gd name="connsiteX2" fmla="*/ 7042971 w 7042971"/>
              <a:gd name="connsiteY2" fmla="*/ 1820093 h 6858002"/>
              <a:gd name="connsiteX3" fmla="*/ 7042971 w 7042971"/>
              <a:gd name="connsiteY3" fmla="*/ 2090059 h 6858002"/>
              <a:gd name="connsiteX4" fmla="*/ 7042971 w 7042971"/>
              <a:gd name="connsiteY4" fmla="*/ 6858002 h 6858002"/>
              <a:gd name="connsiteX5" fmla="*/ 0 w 7042971"/>
              <a:gd name="connsiteY5" fmla="*/ 6858002 h 6858002"/>
              <a:gd name="connsiteX6" fmla="*/ 0 w 7042971"/>
              <a:gd name="connsiteY6" fmla="*/ 1820093 h 6858002"/>
              <a:gd name="connsiteX7" fmla="*/ 946971 w 7042971"/>
              <a:gd name="connsiteY7" fmla="*/ 182009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2971" h="6858002">
                <a:moveTo>
                  <a:pt x="946971" y="0"/>
                </a:moveTo>
                <a:lnTo>
                  <a:pt x="7042971" y="0"/>
                </a:lnTo>
                <a:lnTo>
                  <a:pt x="7042971" y="1820093"/>
                </a:lnTo>
                <a:lnTo>
                  <a:pt x="7042971" y="2090059"/>
                </a:lnTo>
                <a:lnTo>
                  <a:pt x="7042971" y="6858002"/>
                </a:lnTo>
                <a:lnTo>
                  <a:pt x="0" y="6858002"/>
                </a:lnTo>
                <a:lnTo>
                  <a:pt x="0" y="1820093"/>
                </a:lnTo>
                <a:lnTo>
                  <a:pt x="946971" y="1820093"/>
                </a:lnTo>
                <a:close/>
              </a:path>
            </a:pathLst>
          </a:custGeom>
          <a:solidFill>
            <a:srgbClr val="491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71309959-93CE-A340-B521-1F1EB605FDA8}"/>
              </a:ext>
            </a:extLst>
          </p:cNvPr>
          <p:cNvSpPr/>
          <p:nvPr/>
        </p:nvSpPr>
        <p:spPr>
          <a:xfrm>
            <a:off x="6566386" y="2708867"/>
            <a:ext cx="43782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Problemas pr</a:t>
            </a:r>
            <a:r>
              <a:rPr lang="es-ES" sz="28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ácticos sobre diagramas de clase</a:t>
            </a:r>
            <a:endParaRPr lang="es-ES_tradnl" sz="2800" b="1" dirty="0" smtClean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54265E2-3953-ED49-95D6-06C0A2EDA076}"/>
              </a:ext>
            </a:extLst>
          </p:cNvPr>
          <p:cNvSpPr/>
          <p:nvPr/>
        </p:nvSpPr>
        <p:spPr>
          <a:xfrm>
            <a:off x="6572871" y="673468"/>
            <a:ext cx="43717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4000" b="1" dirty="0" smtClean="0">
                <a:solidFill>
                  <a:schemeClr val="bg1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3/3</a:t>
            </a:r>
            <a:endParaRPr lang="es-ES_tradnl" sz="4000" b="1" dirty="0">
              <a:solidFill>
                <a:schemeClr val="bg1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  <a:p>
            <a:r>
              <a:rPr lang="es-ES" sz="4000" b="1" dirty="0" smtClean="0">
                <a:solidFill>
                  <a:srgbClr val="FE59E0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Ejercicios</a:t>
            </a:r>
            <a:endParaRPr lang="es-ES_tradnl" sz="4000" b="1" dirty="0">
              <a:solidFill>
                <a:srgbClr val="FE59E0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1653" y="1463615"/>
            <a:ext cx="53215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es-ES" sz="2000" b="1" dirty="0" smtClean="0"/>
              <a:t>Desarrolle actividad:</a:t>
            </a:r>
            <a:endParaRPr lang="es-ES" sz="2000" dirty="0" smtClean="0"/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s-ES" sz="2000" dirty="0" smtClean="0"/>
              <a:t>Ejercicios </a:t>
            </a:r>
            <a:r>
              <a:rPr lang="es-ES" sz="2000" dirty="0" smtClean="0"/>
              <a:t>d</a:t>
            </a:r>
            <a:r>
              <a:rPr lang="es-ES" sz="2000" dirty="0" smtClean="0"/>
              <a:t>ía </a:t>
            </a:r>
            <a:r>
              <a:rPr lang="es-ES" sz="2000" dirty="0" smtClean="0"/>
              <a:t>15</a:t>
            </a:r>
            <a:endParaRPr lang="es-ES" sz="2000" dirty="0" smtClean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5" y="601392"/>
            <a:ext cx="9105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Ejercicios</a:t>
            </a:r>
            <a:endParaRPr lang="es-ES_tradnl" sz="20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5122" name="Picture 2" descr="esultado de imagen para java meme herencia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985" y="1620456"/>
            <a:ext cx="4537276" cy="45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="" xmlns:a16="http://schemas.microsoft.com/office/drawing/2014/main" id="{0AC2C8F7-A1E5-8648-83BB-5CA2491D11E3}"/>
              </a:ext>
            </a:extLst>
          </p:cNvPr>
          <p:cNvSpPr/>
          <p:nvPr/>
        </p:nvSpPr>
        <p:spPr>
          <a:xfrm>
            <a:off x="1888911" y="2804660"/>
            <a:ext cx="22160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>
                <a:solidFill>
                  <a:srgbClr val="FF2F41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01/</a:t>
            </a:r>
          </a:p>
          <a:p>
            <a:r>
              <a:rPr lang="es-ES" sz="2000" b="1" dirty="0" smtClean="0">
                <a:solidFill>
                  <a:srgbClr val="FF2F41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Definici</a:t>
            </a:r>
            <a:r>
              <a:rPr lang="es-ES" sz="2000" b="1" dirty="0" smtClean="0">
                <a:solidFill>
                  <a:srgbClr val="FF2F41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ón</a:t>
            </a:r>
            <a:endParaRPr lang="es-ES_tradnl" sz="2000" b="1" dirty="0" smtClean="0">
              <a:solidFill>
                <a:srgbClr val="FF2F41"/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="" xmlns:a16="http://schemas.microsoft.com/office/drawing/2014/main" id="{CDF7CCEE-71DD-6641-A08F-DDD8E0F884D4}"/>
              </a:ext>
            </a:extLst>
          </p:cNvPr>
          <p:cNvSpPr/>
          <p:nvPr/>
        </p:nvSpPr>
        <p:spPr>
          <a:xfrm>
            <a:off x="1894878" y="3815495"/>
            <a:ext cx="22160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Raleway" panose="020B0503030101060003" pitchFamily="34" charset="77"/>
              </a:rPr>
              <a:t>Comprender el concepto tras los diagramas de clase</a:t>
            </a:r>
            <a:endParaRPr lang="es-ES_tradnl" sz="2000" dirty="0"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="" xmlns:a16="http://schemas.microsoft.com/office/drawing/2014/main" id="{8D183BD0-C9D0-4A46-938B-6C03638E1A81}"/>
              </a:ext>
            </a:extLst>
          </p:cNvPr>
          <p:cNvSpPr/>
          <p:nvPr/>
        </p:nvSpPr>
        <p:spPr>
          <a:xfrm>
            <a:off x="4791233" y="2804660"/>
            <a:ext cx="2738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>
                <a:solidFill>
                  <a:srgbClr val="FF2F41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02/</a:t>
            </a:r>
          </a:p>
          <a:p>
            <a:r>
              <a:rPr lang="es-ES" sz="2000" b="1" dirty="0" smtClean="0">
                <a:solidFill>
                  <a:srgbClr val="FF2F41"/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Elementos</a:t>
            </a:r>
            <a:endParaRPr lang="es-ES_tradnl" sz="2000" b="1" dirty="0">
              <a:solidFill>
                <a:srgbClr val="FF2F41"/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="" xmlns:a16="http://schemas.microsoft.com/office/drawing/2014/main" id="{1318019A-DB07-B341-A587-A37168C92F2F}"/>
              </a:ext>
            </a:extLst>
          </p:cNvPr>
          <p:cNvSpPr/>
          <p:nvPr/>
        </p:nvSpPr>
        <p:spPr>
          <a:xfrm>
            <a:off x="4797199" y="3815495"/>
            <a:ext cx="22160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Raleway" panose="020B0503030101060003" pitchFamily="34" charset="77"/>
              </a:rPr>
              <a:t>Conocer los elementos de los diagramas de clase y utilizarlos en su colaboraci</a:t>
            </a:r>
            <a:r>
              <a:rPr lang="es-ES" sz="2000" dirty="0" smtClean="0">
                <a:latin typeface="Raleway" panose="020B0503030101060003" pitchFamily="34" charset="77"/>
              </a:rPr>
              <a:t>ón.</a:t>
            </a:r>
            <a:endParaRPr lang="es-ES_tradnl" sz="2000" dirty="0"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="" xmlns:a16="http://schemas.microsoft.com/office/drawing/2014/main" id="{CBE6F1F6-034A-0B46-A78B-8A076430E804}"/>
              </a:ext>
            </a:extLst>
          </p:cNvPr>
          <p:cNvSpPr/>
          <p:nvPr/>
        </p:nvSpPr>
        <p:spPr>
          <a:xfrm>
            <a:off x="8215939" y="2804660"/>
            <a:ext cx="29989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>
                <a:solidFill>
                  <a:srgbClr val="FF2F41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03/</a:t>
            </a:r>
          </a:p>
          <a:p>
            <a:r>
              <a:rPr lang="es-ES" sz="2000" b="1" dirty="0" smtClean="0">
                <a:solidFill>
                  <a:srgbClr val="FF2F41"/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Ejercicios</a:t>
            </a:r>
            <a:endParaRPr lang="es-ES_tradnl" sz="2000" b="1" dirty="0">
              <a:solidFill>
                <a:srgbClr val="FF2F41"/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="" xmlns:a16="http://schemas.microsoft.com/office/drawing/2014/main" id="{AA75D792-2E5D-0840-9185-4A7F13411E0D}"/>
              </a:ext>
            </a:extLst>
          </p:cNvPr>
          <p:cNvSpPr/>
          <p:nvPr/>
        </p:nvSpPr>
        <p:spPr>
          <a:xfrm>
            <a:off x="8221906" y="3815495"/>
            <a:ext cx="22160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77"/>
              </a:rPr>
              <a:t>Problemas pr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77"/>
              </a:rPr>
              <a:t>ácticos sobre diagramas de clase</a:t>
            </a:r>
            <a:endParaRPr lang="es-ES_tradnl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5DD87650-008E-0344-B6E9-018DFD9051C5}"/>
              </a:ext>
            </a:extLst>
          </p:cNvPr>
          <p:cNvSpPr/>
          <p:nvPr/>
        </p:nvSpPr>
        <p:spPr>
          <a:xfrm>
            <a:off x="361654" y="720264"/>
            <a:ext cx="5472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Contenido: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Diagrama de Clases</a:t>
            </a:r>
            <a:endParaRPr lang="es-ES_tradnl" sz="2000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1" grpId="0"/>
      <p:bldP spid="32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>
            <a:extLst>
              <a:ext uri="{FF2B5EF4-FFF2-40B4-BE49-F238E27FC236}">
                <a16:creationId xmlns="" xmlns:a16="http://schemas.microsoft.com/office/drawing/2014/main" id="{25841243-CF95-9644-A17F-0375AA948C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D9B9560D-0E11-504F-95E3-8BFCE9FAC3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9142" cy="6858000"/>
          </a:xfrm>
          <a:prstGeom prst="rect">
            <a:avLst/>
          </a:prstGeom>
        </p:spPr>
      </p:pic>
      <p:sp>
        <p:nvSpPr>
          <p:cNvPr id="13" name="Forma libre 12">
            <a:extLst>
              <a:ext uri="{FF2B5EF4-FFF2-40B4-BE49-F238E27FC236}">
                <a16:creationId xmlns="" xmlns:a16="http://schemas.microsoft.com/office/drawing/2014/main" id="{9FD41195-E019-AE41-BF07-F6A2557137C3}"/>
              </a:ext>
            </a:extLst>
          </p:cNvPr>
          <p:cNvSpPr>
            <a:spLocks noChangeAspect="1"/>
          </p:cNvSpPr>
          <p:nvPr/>
        </p:nvSpPr>
        <p:spPr>
          <a:xfrm>
            <a:off x="5149029" y="0"/>
            <a:ext cx="7042971" cy="6858002"/>
          </a:xfrm>
          <a:custGeom>
            <a:avLst/>
            <a:gdLst>
              <a:gd name="connsiteX0" fmla="*/ 946971 w 7042971"/>
              <a:gd name="connsiteY0" fmla="*/ 0 h 6858002"/>
              <a:gd name="connsiteX1" fmla="*/ 7042971 w 7042971"/>
              <a:gd name="connsiteY1" fmla="*/ 0 h 6858002"/>
              <a:gd name="connsiteX2" fmla="*/ 7042971 w 7042971"/>
              <a:gd name="connsiteY2" fmla="*/ 1820093 h 6858002"/>
              <a:gd name="connsiteX3" fmla="*/ 7042971 w 7042971"/>
              <a:gd name="connsiteY3" fmla="*/ 2090059 h 6858002"/>
              <a:gd name="connsiteX4" fmla="*/ 7042971 w 7042971"/>
              <a:gd name="connsiteY4" fmla="*/ 6858002 h 6858002"/>
              <a:gd name="connsiteX5" fmla="*/ 0 w 7042971"/>
              <a:gd name="connsiteY5" fmla="*/ 6858002 h 6858002"/>
              <a:gd name="connsiteX6" fmla="*/ 0 w 7042971"/>
              <a:gd name="connsiteY6" fmla="*/ 1820093 h 6858002"/>
              <a:gd name="connsiteX7" fmla="*/ 946971 w 7042971"/>
              <a:gd name="connsiteY7" fmla="*/ 182009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2971" h="6858002">
                <a:moveTo>
                  <a:pt x="946971" y="0"/>
                </a:moveTo>
                <a:lnTo>
                  <a:pt x="7042971" y="0"/>
                </a:lnTo>
                <a:lnTo>
                  <a:pt x="7042971" y="1820093"/>
                </a:lnTo>
                <a:lnTo>
                  <a:pt x="7042971" y="2090059"/>
                </a:lnTo>
                <a:lnTo>
                  <a:pt x="7042971" y="6858002"/>
                </a:lnTo>
                <a:lnTo>
                  <a:pt x="0" y="6858002"/>
                </a:lnTo>
                <a:lnTo>
                  <a:pt x="0" y="1820093"/>
                </a:lnTo>
                <a:lnTo>
                  <a:pt x="946971" y="1820093"/>
                </a:lnTo>
                <a:close/>
              </a:path>
            </a:pathLst>
          </a:custGeom>
          <a:solidFill>
            <a:srgbClr val="491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71309959-93CE-A340-B521-1F1EB605FDA8}"/>
              </a:ext>
            </a:extLst>
          </p:cNvPr>
          <p:cNvSpPr/>
          <p:nvPr/>
        </p:nvSpPr>
        <p:spPr>
          <a:xfrm>
            <a:off x="6566386" y="2708867"/>
            <a:ext cx="3785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Comprender el concepto tras los diagramas de clase</a:t>
            </a:r>
            <a:endParaRPr lang="es-ES_tradnl" sz="2800" b="1" dirty="0">
              <a:solidFill>
                <a:schemeClr val="bg1"/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54265E2-3953-ED49-95D6-06C0A2EDA076}"/>
              </a:ext>
            </a:extLst>
          </p:cNvPr>
          <p:cNvSpPr/>
          <p:nvPr/>
        </p:nvSpPr>
        <p:spPr>
          <a:xfrm>
            <a:off x="6572871" y="673468"/>
            <a:ext cx="40063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4000" b="1" dirty="0" smtClean="0">
                <a:solidFill>
                  <a:schemeClr val="bg1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1/3</a:t>
            </a:r>
            <a:endParaRPr lang="es-ES_tradnl" sz="4000" b="1" dirty="0">
              <a:solidFill>
                <a:schemeClr val="bg1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  <a:p>
            <a:r>
              <a:rPr lang="es-ES" sz="4000" b="1" dirty="0" smtClean="0">
                <a:solidFill>
                  <a:srgbClr val="FE59E0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Definici</a:t>
            </a:r>
            <a:r>
              <a:rPr lang="es-ES" sz="4000" b="1" dirty="0" smtClean="0">
                <a:solidFill>
                  <a:srgbClr val="FE59E0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ón</a:t>
            </a:r>
            <a:endParaRPr lang="es-ES_tradnl" sz="4000" b="1" dirty="0">
              <a:solidFill>
                <a:srgbClr val="FE59E0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41862" y="1984120"/>
            <a:ext cx="58242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Un diagrama de clases es una herramienta de modelado UML, que permite representar el diseño de un programa bajo el paradigma de la POO.</a:t>
            </a:r>
          </a:p>
          <a:p>
            <a:pPr marL="285750" indent="-28575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Permite visualizar clases, sus atributos, m</a:t>
            </a:r>
            <a:r>
              <a:rPr lang="es-ES" sz="2000" dirty="0" smtClean="0">
                <a:ea typeface="Courier New" charset="0"/>
                <a:cs typeface="Courier New" charset="0"/>
              </a:rPr>
              <a:t>étodos y relaciones entre ellos.</a:t>
            </a:r>
          </a:p>
          <a:p>
            <a:pPr marL="285750" indent="-28575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Cada clase se representa con un rectángulo con tres divisiones: nombre de la clase, atributos que posee y métodos.</a:t>
            </a:r>
            <a:endParaRPr lang="es-ES" sz="2000" dirty="0" smtClean="0">
              <a:ea typeface="Courier New" charset="0"/>
              <a:cs typeface="Courier New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5" y="601392"/>
            <a:ext cx="3731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Diagramas de clase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" name="AutoShape 4" descr="rreglos Unidimensionales en Java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38" y="2045732"/>
            <a:ext cx="3162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065133" y="2025177"/>
            <a:ext cx="5752617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Los </a:t>
            </a:r>
            <a:r>
              <a:rPr lang="es-ES" sz="2400" dirty="0" smtClean="0"/>
              <a:t>tipos m</a:t>
            </a:r>
            <a:r>
              <a:rPr lang="es-ES" sz="2400" dirty="0" smtClean="0"/>
              <a:t>ás importantes de relaciones estáticas entre clases son los siguientes: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2000" dirty="0" smtClean="0"/>
              <a:t>Asociación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2000" dirty="0" smtClean="0"/>
              <a:t>Herencia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2000" dirty="0" smtClean="0"/>
              <a:t>Agregación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2000" dirty="0" smtClean="0"/>
              <a:t>Composición 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2000" dirty="0" smtClean="0"/>
              <a:t>Dependencia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2000" dirty="0" smtClean="0"/>
              <a:t>Paquetes</a:t>
            </a:r>
            <a:endParaRPr lang="es-ES" sz="2000" dirty="0"/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4" y="601392"/>
            <a:ext cx="4476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Relaciones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28" name="Picture 4" descr="esultado de imagen para relacione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4" y="2071869"/>
            <a:ext cx="5205769" cy="293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Relaciones - Asociaci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ón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457200" y="1442556"/>
            <a:ext cx="57526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dirty="0" smtClean="0"/>
              <a:t>Conjunto de enlaces entre objetos o instancias de clases.</a:t>
            </a:r>
          </a:p>
          <a:p>
            <a:pPr marL="800100" lvl="1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dirty="0" smtClean="0"/>
              <a:t>Relaci</a:t>
            </a:r>
            <a:r>
              <a:rPr lang="es-ES" dirty="0" smtClean="0"/>
              <a:t>ón más general, básicamente dependencia semántica. </a:t>
            </a:r>
            <a:r>
              <a:rPr lang="es-ES" b="1" dirty="0" err="1" smtClean="0"/>
              <a:t>Ej</a:t>
            </a:r>
            <a:r>
              <a:rPr lang="es-ES" b="1" dirty="0" smtClean="0"/>
              <a:t>:</a:t>
            </a:r>
            <a:r>
              <a:rPr lang="es-ES" dirty="0" smtClean="0"/>
              <a:t> una Persona trabaja para una Empresa.</a:t>
            </a:r>
          </a:p>
          <a:p>
            <a:pPr marL="800100" lvl="1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dirty="0" smtClean="0"/>
              <a:t>Elementos adicionales para m</a:t>
            </a:r>
            <a:r>
              <a:rPr lang="es-ES" dirty="0" smtClean="0"/>
              <a:t>ás detalle: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dirty="0" smtClean="0"/>
              <a:t>Rol o nombre de la asociación: semántica en sentido indicado.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dirty="0" smtClean="0"/>
              <a:t>Multiplicidad: </a:t>
            </a:r>
            <a:r>
              <a:rPr lang="es-ES" dirty="0" err="1" smtClean="0"/>
              <a:t>cardinalidad</a:t>
            </a:r>
            <a:r>
              <a:rPr lang="es-ES" dirty="0" smtClean="0"/>
              <a:t> de la relación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55" y="2104502"/>
            <a:ext cx="4722149" cy="353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Relaciones - Herencia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6047772" y="1655616"/>
            <a:ext cx="57526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dirty="0" smtClean="0"/>
              <a:t>Son jerarqu</a:t>
            </a:r>
            <a:r>
              <a:rPr lang="es-ES" dirty="0" smtClean="0"/>
              <a:t>ías de generalización / especialización.</a:t>
            </a:r>
          </a:p>
          <a:p>
            <a:pPr marL="342900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dirty="0" smtClean="0"/>
              <a:t>Mecanismo que permite a una clase incorporar atributos y métodos de otra, añadiéndolos a los que ya posee.</a:t>
            </a:r>
          </a:p>
          <a:p>
            <a:pPr marL="342900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dirty="0" smtClean="0"/>
              <a:t>Se refleja relaci</a:t>
            </a:r>
            <a:r>
              <a:rPr lang="es-ES" dirty="0" smtClean="0"/>
              <a:t>ón tipo “es-un” entre clases.</a:t>
            </a:r>
          </a:p>
          <a:p>
            <a:pPr marL="342900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dirty="0" smtClean="0"/>
              <a:t>La clase desde la cual se hereda es una superclase, y la que hereda subclase.</a:t>
            </a:r>
          </a:p>
          <a:p>
            <a:pPr marL="342900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dirty="0" smtClean="0"/>
              <a:t>La generalizaci</a:t>
            </a:r>
            <a:r>
              <a:rPr lang="es-ES" dirty="0" smtClean="0"/>
              <a:t>ón define una superclase a partir de otras. La especificación es lo inverso.</a:t>
            </a:r>
          </a:p>
        </p:txBody>
      </p:sp>
      <p:pic>
        <p:nvPicPr>
          <p:cNvPr id="3076" name="Picture 4" descr="esultado de imagen para relacion po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9" y="1913649"/>
            <a:ext cx="4615588" cy="32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43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1655" y="1694753"/>
            <a:ext cx="582421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2000" b="1" dirty="0" smtClean="0"/>
              <a:t>Agregaci</a:t>
            </a:r>
            <a:r>
              <a:rPr lang="es-ES" sz="2000" b="1" dirty="0" smtClean="0"/>
              <a:t>ón</a:t>
            </a:r>
          </a:p>
          <a:p>
            <a:pPr marL="285750" indent="-285750">
              <a:buFont typeface="Arial" charset="0"/>
              <a:buChar char="•"/>
            </a:pPr>
            <a:endParaRPr lang="es-ES" sz="2000" b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Relación jerárquica entre la totalidad de un objeto y las partes que lo componen.</a:t>
            </a:r>
          </a:p>
          <a:p>
            <a:pPr marL="742950" lvl="1" indent="-285750">
              <a:buFont typeface="Arial" charset="0"/>
              <a:buChar char="•"/>
            </a:pPr>
            <a:endParaRPr lang="es-ES" sz="2000" dirty="0" smtClean="0"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Los objetos “son-parte-de” otro objeto completo.</a:t>
            </a:r>
          </a:p>
          <a:p>
            <a:pPr marL="742950" lvl="1" indent="-28575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000" b="1" dirty="0" smtClean="0">
                <a:ea typeface="Courier New" charset="0"/>
                <a:cs typeface="Courier New" charset="0"/>
              </a:rPr>
              <a:t>Composición</a:t>
            </a:r>
          </a:p>
          <a:p>
            <a:pPr marL="285750" indent="-285750">
              <a:buFont typeface="Arial" charset="0"/>
              <a:buChar char="•"/>
            </a:pPr>
            <a:endParaRPr lang="es-ES" sz="2000" b="1" dirty="0" smtClean="0"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Forma de agregación donde la relación de propiedad es más fuerte.</a:t>
            </a:r>
          </a:p>
          <a:p>
            <a:pPr marL="742950" lvl="1" indent="-285750">
              <a:buFont typeface="Arial" charset="0"/>
              <a:buChar char="•"/>
            </a:pPr>
            <a:endParaRPr lang="es-ES" sz="2000" dirty="0" smtClean="0"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Los tiempos de vidas de objeto completo y sus partes coindicen.</a:t>
            </a:r>
            <a:endParaRPr lang="es-ES" sz="2000" dirty="0" smtClean="0">
              <a:ea typeface="Courier New" charset="0"/>
              <a:cs typeface="Courier New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5" y="601392"/>
            <a:ext cx="4627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Relaciones </a:t>
            </a:r>
            <a:r>
              <a:rPr lang="mr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–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 Agregaci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ón y composición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" name="AutoShape 4" descr="rreglos Unidimensionales en Java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7" name="Picture 2" descr="esultado de imagen para caldero gif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842" y="1446834"/>
            <a:ext cx="3240912" cy="487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Relaciones </a:t>
            </a:r>
            <a:r>
              <a:rPr lang="mr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–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 Dependencia y paquetes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4803494" y="1435697"/>
            <a:ext cx="68985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b="1" dirty="0" smtClean="0"/>
              <a:t>Dependencia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dirty="0" smtClean="0"/>
              <a:t>Relación entre dos clases, o una clase y una interfaz.</a:t>
            </a:r>
          </a:p>
          <a:p>
            <a:pPr marL="800100" lvl="1" indent="-342900">
              <a:buFont typeface="Arial" charset="0"/>
              <a:buChar char="•"/>
            </a:pPr>
            <a:endParaRPr lang="es-ES" dirty="0" smtClean="0"/>
          </a:p>
          <a:p>
            <a:pPr marL="800100" lvl="1" indent="-342900">
              <a:buFont typeface="Arial" charset="0"/>
              <a:buChar char="•"/>
            </a:pPr>
            <a:r>
              <a:rPr lang="es-ES" dirty="0" smtClean="0"/>
              <a:t>Indica que una clase requiere de otra para proporcionar servicios.</a:t>
            </a:r>
          </a:p>
          <a:p>
            <a:pPr marL="800100" lvl="1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b="1" dirty="0" smtClean="0"/>
              <a:t>Interfaz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dirty="0" smtClean="0"/>
              <a:t>Especificación de la semántica de un conjunto de operaciones de una clase o paquete, visibles desde otros.</a:t>
            </a:r>
          </a:p>
          <a:p>
            <a:pPr marL="800100" lvl="1" indent="-342900">
              <a:buFont typeface="Arial" charset="0"/>
              <a:buChar char="•"/>
            </a:pPr>
            <a:endParaRPr lang="es-ES" dirty="0" smtClean="0"/>
          </a:p>
          <a:p>
            <a:pPr marL="800100" lvl="1" indent="-342900">
              <a:buFont typeface="Arial" charset="0"/>
              <a:buChar char="•"/>
            </a:pPr>
            <a:r>
              <a:rPr lang="es-ES" dirty="0" smtClean="0"/>
              <a:t>Corresponde a una parte del comportamiento del elemento que la proporciona.</a:t>
            </a:r>
          </a:p>
          <a:p>
            <a:pPr marL="800100" lvl="1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b="1" dirty="0" smtClean="0"/>
              <a:t>Paquetes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dirty="0" smtClean="0"/>
              <a:t>Se usan para agrupar clases u otros paquetes.</a:t>
            </a:r>
          </a:p>
          <a:p>
            <a:pPr marL="800100" lvl="1" indent="-342900">
              <a:buFont typeface="Arial" charset="0"/>
              <a:buChar char="•"/>
            </a:pPr>
            <a:endParaRPr lang="es-ES" dirty="0" smtClean="0"/>
          </a:p>
          <a:p>
            <a:pPr marL="800100" lvl="1" indent="-342900">
              <a:buFont typeface="Arial" charset="0"/>
              <a:buChar char="•"/>
            </a:pPr>
            <a:r>
              <a:rPr lang="es-ES" dirty="0" smtClean="0"/>
              <a:t>Las  dependencias entre ellos definen las relaciones entre elementos.</a:t>
            </a:r>
            <a:endParaRPr lang="es-ES" dirty="0" smtClean="0"/>
          </a:p>
        </p:txBody>
      </p:sp>
      <p:pic>
        <p:nvPicPr>
          <p:cNvPr id="4098" name="Picture 2" descr="esultado de imagen para dependencia chist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3" y="1435697"/>
            <a:ext cx="4273002" cy="47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_Template" id="{E093EEC3-B575-2247-BB25-47259C8087A7}" vid="{46457C7F-C130-E94F-80DA-7E04C38003A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14832</TotalTime>
  <Words>669</Words>
  <Application>Microsoft Macintosh PowerPoint</Application>
  <PresentationFormat>Panorámica</PresentationFormat>
  <Paragraphs>136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Calibri</vt:lpstr>
      <vt:lpstr>Courier New</vt:lpstr>
      <vt:lpstr>DIN Next LT Pro</vt:lpstr>
      <vt:lpstr>Mangal</vt:lpstr>
      <vt:lpstr>Raleway</vt:lpstr>
      <vt:lpstr>Raleway Black</vt:lpstr>
      <vt:lpstr>Raleway ExtraBold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 Toro Apablaza</dc:creator>
  <cp:lastModifiedBy>Usuario de Microsoft Office</cp:lastModifiedBy>
  <cp:revision>325</cp:revision>
  <cp:lastPrinted>2017-04-28T18:19:48Z</cp:lastPrinted>
  <dcterms:created xsi:type="dcterms:W3CDTF">2019-03-19T21:15:06Z</dcterms:created>
  <dcterms:modified xsi:type="dcterms:W3CDTF">2020-02-05T09:30:25Z</dcterms:modified>
</cp:coreProperties>
</file>