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80" r:id="rId18"/>
    <p:sldId id="281" r:id="rId19"/>
    <p:sldId id="282" r:id="rId20"/>
    <p:sldId id="297" r:id="rId21"/>
    <p:sldId id="291" r:id="rId22"/>
    <p:sldId id="292" r:id="rId23"/>
    <p:sldId id="293" r:id="rId24"/>
    <p:sldId id="294" r:id="rId25"/>
    <p:sldId id="290" r:id="rId26"/>
    <p:sldId id="283" r:id="rId27"/>
    <p:sldId id="284" r:id="rId28"/>
    <p:sldId id="285" r:id="rId29"/>
    <p:sldId id="286" r:id="rId30"/>
    <p:sldId id="289" r:id="rId31"/>
    <p:sldId id="288" r:id="rId32"/>
    <p:sldId id="287" r:id="rId33"/>
    <p:sldId id="296" r:id="rId34"/>
    <p:sldId id="295" r:id="rId35"/>
    <p:sldId id="298" r:id="rId36"/>
    <p:sldId id="299" r:id="rId37"/>
    <p:sldId id="30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38C70A27-6E11-451B-B6CD-801BDCFD59E6}">
          <p14:sldIdLst/>
        </p14:section>
        <p14:section name="Web3 &amp; blockchain" id="{92D2EEDF-F2F7-44BE-8D01-EDA68559253C}">
          <p14:sldIdLst>
            <p14:sldId id="256"/>
            <p14:sldId id="257"/>
            <p14:sldId id="258"/>
            <p14:sldId id="259"/>
            <p14:sldId id="260"/>
            <p14:sldId id="261"/>
            <p14:sldId id="262"/>
            <p14:sldId id="263"/>
            <p14:sldId id="264"/>
            <p14:sldId id="265"/>
            <p14:sldId id="266"/>
            <p14:sldId id="267"/>
            <p14:sldId id="268"/>
            <p14:sldId id="280"/>
            <p14:sldId id="281"/>
            <p14:sldId id="282"/>
            <p14:sldId id="297"/>
            <p14:sldId id="291"/>
            <p14:sldId id="292"/>
            <p14:sldId id="293"/>
            <p14:sldId id="294"/>
            <p14:sldId id="290"/>
            <p14:sldId id="283"/>
            <p14:sldId id="284"/>
            <p14:sldId id="285"/>
            <p14:sldId id="286"/>
            <p14:sldId id="289"/>
            <p14:sldId id="288"/>
            <p14:sldId id="287"/>
            <p14:sldId id="296"/>
            <p14:sldId id="295"/>
            <p14:sldId id="298"/>
            <p14:sldId id="299"/>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730341-FAF7-4D74-9690-8746158C6EE1}" v="64" dt="2024-11-15T17:12:11.7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53"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9C8AB-6EED-40F2-B916-8A00E2293A6F}" type="datetimeFigureOut">
              <a:rPr lang="en-IN" smtClean="0"/>
              <a:t>15-11-2024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B6A6E3-BA32-45C0-A5C0-EF1F0CBDF300}" type="slidenum">
              <a:rPr lang="en-IN" smtClean="0"/>
              <a:t>‹#›</a:t>
            </a:fld>
            <a:endParaRPr lang="en-IN"/>
          </a:p>
        </p:txBody>
      </p:sp>
    </p:spTree>
    <p:extLst>
      <p:ext uri="{BB962C8B-B14F-4D97-AF65-F5344CB8AC3E}">
        <p14:creationId xmlns:p14="http://schemas.microsoft.com/office/powerpoint/2010/main" val="2299642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0B6A6E3-BA32-45C0-A5C0-EF1F0CBDF300}" type="slidenum">
              <a:rPr lang="en-IN" smtClean="0"/>
              <a:t>34</a:t>
            </a:fld>
            <a:endParaRPr lang="en-IN"/>
          </a:p>
        </p:txBody>
      </p:sp>
    </p:spTree>
    <p:extLst>
      <p:ext uri="{BB962C8B-B14F-4D97-AF65-F5344CB8AC3E}">
        <p14:creationId xmlns:p14="http://schemas.microsoft.com/office/powerpoint/2010/main" val="24553756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6C0690D-44C3-4FB4-9C64-10E7EEC5F920}" type="datetimeFigureOut">
              <a:rPr lang="en-IN" smtClean="0"/>
              <a:t>15-11-2024</a:t>
            </a:fld>
            <a:endParaRPr lang="en-IN" dirty="0"/>
          </a:p>
        </p:txBody>
      </p:sp>
      <p:sp>
        <p:nvSpPr>
          <p:cNvPr id="5" name="Footer Placeholder 4"/>
          <p:cNvSpPr>
            <a:spLocks noGrp="1"/>
          </p:cNvSpPr>
          <p:nvPr>
            <p:ph type="ftr" sz="quarter" idx="11"/>
          </p:nvPr>
        </p:nvSpPr>
        <p:spPr>
          <a:xfrm>
            <a:off x="2692397" y="5037663"/>
            <a:ext cx="5214635" cy="279400"/>
          </a:xfrm>
        </p:spPr>
        <p:txBody>
          <a:bodyPr/>
          <a:lstStyle/>
          <a:p>
            <a:endParaRPr lang="en-IN" dirty="0"/>
          </a:p>
        </p:txBody>
      </p:sp>
      <p:sp>
        <p:nvSpPr>
          <p:cNvPr id="6" name="Slide Number Placeholder 5"/>
          <p:cNvSpPr>
            <a:spLocks noGrp="1"/>
          </p:cNvSpPr>
          <p:nvPr>
            <p:ph type="sldNum" sz="quarter" idx="12"/>
          </p:nvPr>
        </p:nvSpPr>
        <p:spPr>
          <a:xfrm>
            <a:off x="8956900" y="5037663"/>
            <a:ext cx="551167" cy="279400"/>
          </a:xfrm>
        </p:spPr>
        <p:txBody>
          <a:bodyPr/>
          <a:lstStyle/>
          <a:p>
            <a:fld id="{B790CE4F-2468-4BFD-8124-1D9DB42FFF18}" type="slidenum">
              <a:rPr lang="en-IN" smtClean="0"/>
              <a:t>‹#›</a:t>
            </a:fld>
            <a:endParaRPr lang="en-IN"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8353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C0690D-44C3-4FB4-9C64-10E7EEC5F920}" type="datetimeFigureOut">
              <a:rPr lang="en-IN" smtClean="0"/>
              <a:t>15-11-2024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790CE4F-2468-4BFD-8124-1D9DB42FFF18}" type="slidenum">
              <a:rPr lang="en-IN" smtClean="0"/>
              <a:t>‹#›</a:t>
            </a:fld>
            <a:endParaRPr lang="en-IN" dirty="0"/>
          </a:p>
        </p:txBody>
      </p:sp>
    </p:spTree>
    <p:extLst>
      <p:ext uri="{BB962C8B-B14F-4D97-AF65-F5344CB8AC3E}">
        <p14:creationId xmlns:p14="http://schemas.microsoft.com/office/powerpoint/2010/main" val="1162727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C0690D-44C3-4FB4-9C64-10E7EEC5F920}" type="datetimeFigureOut">
              <a:rPr lang="en-IN" smtClean="0"/>
              <a:t>15-11-2024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790CE4F-2468-4BFD-8124-1D9DB42FFF18}" type="slidenum">
              <a:rPr lang="en-IN" smtClean="0"/>
              <a:t>‹#›</a:t>
            </a:fld>
            <a:endParaRPr lang="en-IN"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2416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C0690D-44C3-4FB4-9C64-10E7EEC5F920}" type="datetimeFigureOut">
              <a:rPr lang="en-IN" smtClean="0"/>
              <a:t>15-11-2024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790CE4F-2468-4BFD-8124-1D9DB42FFF18}" type="slidenum">
              <a:rPr lang="en-IN" smtClean="0"/>
              <a:t>‹#›</a:t>
            </a:fld>
            <a:endParaRPr lang="en-IN"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7359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C0690D-44C3-4FB4-9C64-10E7EEC5F920}" type="datetimeFigureOut">
              <a:rPr lang="en-IN" smtClean="0"/>
              <a:t>15-11-2024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790CE4F-2468-4BFD-8124-1D9DB42FFF18}" type="slidenum">
              <a:rPr lang="en-IN" smtClean="0"/>
              <a:t>‹#›</a:t>
            </a:fld>
            <a:endParaRPr lang="en-IN" dirty="0"/>
          </a:p>
        </p:txBody>
      </p:sp>
    </p:spTree>
    <p:extLst>
      <p:ext uri="{BB962C8B-B14F-4D97-AF65-F5344CB8AC3E}">
        <p14:creationId xmlns:p14="http://schemas.microsoft.com/office/powerpoint/2010/main" val="1413500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C0690D-44C3-4FB4-9C64-10E7EEC5F920}" type="datetimeFigureOut">
              <a:rPr lang="en-IN" smtClean="0"/>
              <a:t>15-11-2024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790CE4F-2468-4BFD-8124-1D9DB42FFF18}" type="slidenum">
              <a:rPr lang="en-IN" smtClean="0"/>
              <a:t>‹#›</a:t>
            </a:fld>
            <a:endParaRPr lang="en-IN"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2184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C0690D-44C3-4FB4-9C64-10E7EEC5F920}" type="datetimeFigureOut">
              <a:rPr lang="en-IN" smtClean="0"/>
              <a:t>15-11-2024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790CE4F-2468-4BFD-8124-1D9DB42FFF18}" type="slidenum">
              <a:rPr lang="en-IN" smtClean="0"/>
              <a:t>‹#›</a:t>
            </a:fld>
            <a:endParaRPr lang="en-IN"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0607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C0690D-44C3-4FB4-9C64-10E7EEC5F920}" type="datetimeFigureOut">
              <a:rPr lang="en-IN" smtClean="0"/>
              <a:t>15-11-2024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790CE4F-2468-4BFD-8124-1D9DB42FFF18}"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6496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C0690D-44C3-4FB4-9C64-10E7EEC5F920}" type="datetimeFigureOut">
              <a:rPr lang="en-IN" smtClean="0"/>
              <a:t>15-11-2024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790CE4F-2468-4BFD-8124-1D9DB42FFF18}" type="slidenum">
              <a:rPr lang="en-IN" smtClean="0"/>
              <a:t>‹#›</a:t>
            </a:fld>
            <a:endParaRPr lang="en-IN"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031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C0690D-44C3-4FB4-9C64-10E7EEC5F920}" type="datetimeFigureOut">
              <a:rPr lang="en-IN" smtClean="0"/>
              <a:t>15-11-2024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790CE4F-2468-4BFD-8124-1D9DB42FFF18}" type="slidenum">
              <a:rPr lang="en-IN" smtClean="0"/>
              <a:t>‹#›</a:t>
            </a:fld>
            <a:endParaRPr lang="en-IN" dirty="0"/>
          </a:p>
        </p:txBody>
      </p:sp>
    </p:spTree>
    <p:extLst>
      <p:ext uri="{BB962C8B-B14F-4D97-AF65-F5344CB8AC3E}">
        <p14:creationId xmlns:p14="http://schemas.microsoft.com/office/powerpoint/2010/main" val="1040640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C0690D-44C3-4FB4-9C64-10E7EEC5F920}" type="datetimeFigureOut">
              <a:rPr lang="en-IN" smtClean="0"/>
              <a:t>15-11-2024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790CE4F-2468-4BFD-8124-1D9DB42FFF18}" type="slidenum">
              <a:rPr lang="en-IN" smtClean="0"/>
              <a:t>‹#›</a:t>
            </a:fld>
            <a:endParaRPr lang="en-IN"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329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C0690D-44C3-4FB4-9C64-10E7EEC5F920}" type="datetimeFigureOut">
              <a:rPr lang="en-IN" smtClean="0"/>
              <a:t>15-11-2024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790CE4F-2468-4BFD-8124-1D9DB42FFF18}" type="slidenum">
              <a:rPr lang="en-IN" smtClean="0"/>
              <a:t>‹#›</a:t>
            </a:fld>
            <a:endParaRPr lang="en-IN" dirty="0"/>
          </a:p>
        </p:txBody>
      </p:sp>
    </p:spTree>
    <p:extLst>
      <p:ext uri="{BB962C8B-B14F-4D97-AF65-F5344CB8AC3E}">
        <p14:creationId xmlns:p14="http://schemas.microsoft.com/office/powerpoint/2010/main" val="227262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C0690D-44C3-4FB4-9C64-10E7EEC5F920}" type="datetimeFigureOut">
              <a:rPr lang="en-IN" smtClean="0"/>
              <a:t>15-11-2024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790CE4F-2468-4BFD-8124-1D9DB42FFF18}" type="slidenum">
              <a:rPr lang="en-IN" smtClean="0"/>
              <a:t>‹#›</a:t>
            </a:fld>
            <a:endParaRPr lang="en-IN"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4450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C0690D-44C3-4FB4-9C64-10E7EEC5F920}" type="datetimeFigureOut">
              <a:rPr lang="en-IN" smtClean="0"/>
              <a:t>15-11-2024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790CE4F-2468-4BFD-8124-1D9DB42FFF18}"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839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C0690D-44C3-4FB4-9C64-10E7EEC5F920}" type="datetimeFigureOut">
              <a:rPr lang="en-IN" smtClean="0"/>
              <a:t>15-11-2024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790CE4F-2468-4BFD-8124-1D9DB42FFF18}" type="slidenum">
              <a:rPr lang="en-IN" smtClean="0"/>
              <a:t>‹#›</a:t>
            </a:fld>
            <a:endParaRPr lang="en-IN" dirty="0"/>
          </a:p>
        </p:txBody>
      </p:sp>
    </p:spTree>
    <p:extLst>
      <p:ext uri="{BB962C8B-B14F-4D97-AF65-F5344CB8AC3E}">
        <p14:creationId xmlns:p14="http://schemas.microsoft.com/office/powerpoint/2010/main" val="307988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C0690D-44C3-4FB4-9C64-10E7EEC5F920}" type="datetimeFigureOut">
              <a:rPr lang="en-IN" smtClean="0"/>
              <a:t>15-11-2024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790CE4F-2468-4BFD-8124-1D9DB42FFF18}" type="slidenum">
              <a:rPr lang="en-IN" smtClean="0"/>
              <a:t>‹#›</a:t>
            </a:fld>
            <a:endParaRPr lang="en-IN"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432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C0690D-44C3-4FB4-9C64-10E7EEC5F920}" type="datetimeFigureOut">
              <a:rPr lang="en-IN" smtClean="0"/>
              <a:t>15-11-2024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790CE4F-2468-4BFD-8124-1D9DB42FFF18}" type="slidenum">
              <a:rPr lang="en-IN" smtClean="0"/>
              <a:t>‹#›</a:t>
            </a:fld>
            <a:endParaRPr lang="en-IN" dirty="0"/>
          </a:p>
        </p:txBody>
      </p:sp>
    </p:spTree>
    <p:extLst>
      <p:ext uri="{BB962C8B-B14F-4D97-AF65-F5344CB8AC3E}">
        <p14:creationId xmlns:p14="http://schemas.microsoft.com/office/powerpoint/2010/main" val="3148333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C0690D-44C3-4FB4-9C64-10E7EEC5F920}" type="datetimeFigureOut">
              <a:rPr lang="en-IN" smtClean="0"/>
              <a:t>15-11-2024</a:t>
            </a:fld>
            <a:endParaRPr lang="en-IN"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90CE4F-2468-4BFD-8124-1D9DB42FFF18}" type="slidenum">
              <a:rPr lang="en-IN" smtClean="0"/>
              <a:t>‹#›</a:t>
            </a:fld>
            <a:endParaRPr lang="en-IN" dirty="0"/>
          </a:p>
        </p:txBody>
      </p:sp>
    </p:spTree>
    <p:extLst>
      <p:ext uri="{BB962C8B-B14F-4D97-AF65-F5344CB8AC3E}">
        <p14:creationId xmlns:p14="http://schemas.microsoft.com/office/powerpoint/2010/main" val="10246196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5CE6-8727-C24C-F1F2-DF721A63C301}"/>
              </a:ext>
            </a:extLst>
          </p:cNvPr>
          <p:cNvSpPr>
            <a:spLocks noGrp="1"/>
          </p:cNvSpPr>
          <p:nvPr>
            <p:ph type="ctrTitle"/>
          </p:nvPr>
        </p:nvSpPr>
        <p:spPr>
          <a:xfrm>
            <a:off x="2779947" y="1936346"/>
            <a:ext cx="6815669" cy="1515533"/>
          </a:xfrm>
        </p:spPr>
        <p:txBody>
          <a:bodyPr/>
          <a:lstStyle/>
          <a:p>
            <a:r>
              <a:rPr lang="en-US" sz="4400" dirty="0">
                <a:solidFill>
                  <a:srgbClr val="00B050"/>
                </a:solidFill>
                <a:latin typeface="Algerian" panose="04020705040A02060702" pitchFamily="82" charset="0"/>
              </a:rPr>
              <a:t>Web3 &amp; blockchain</a:t>
            </a:r>
            <a:endParaRPr lang="en-IN" sz="4400" dirty="0">
              <a:solidFill>
                <a:srgbClr val="00B050"/>
              </a:solidFill>
              <a:latin typeface="Algerian" panose="04020705040A02060702" pitchFamily="82" charset="0"/>
            </a:endParaRPr>
          </a:p>
        </p:txBody>
      </p:sp>
      <p:sp>
        <p:nvSpPr>
          <p:cNvPr id="3" name="Subtitle 2">
            <a:extLst>
              <a:ext uri="{FF2B5EF4-FFF2-40B4-BE49-F238E27FC236}">
                <a16:creationId xmlns:a16="http://schemas.microsoft.com/office/drawing/2014/main" id="{8DCD7F38-007B-A462-F5C5-51E7F2AC95AB}"/>
              </a:ext>
            </a:extLst>
          </p:cNvPr>
          <p:cNvSpPr>
            <a:spLocks noGrp="1"/>
          </p:cNvSpPr>
          <p:nvPr>
            <p:ph type="subTitle" idx="1"/>
          </p:nvPr>
        </p:nvSpPr>
        <p:spPr>
          <a:xfrm>
            <a:off x="2688165" y="3589503"/>
            <a:ext cx="7049222" cy="1750982"/>
          </a:xfrm>
        </p:spPr>
        <p:txBody>
          <a:bodyPr>
            <a:normAutofit fontScale="25000" lnSpcReduction="20000"/>
          </a:bodyPr>
          <a:lstStyle/>
          <a:p>
            <a:r>
              <a:rPr lang="en-US" sz="4800" b="1" dirty="0">
                <a:highlight>
                  <a:srgbClr val="C0C0C0"/>
                </a:highlight>
              </a:rPr>
              <a:t>GROUP NUMBER</a:t>
            </a:r>
            <a:r>
              <a:rPr lang="en-US" sz="4800" b="1" dirty="0">
                <a:highlight>
                  <a:srgbClr val="FFFF00"/>
                </a:highlight>
              </a:rPr>
              <a:t>: 04</a:t>
            </a:r>
            <a:endParaRPr lang="en-US" sz="4800" b="1" dirty="0">
              <a:highlight>
                <a:srgbClr val="00FF00"/>
              </a:highlight>
            </a:endParaRPr>
          </a:p>
          <a:p>
            <a:r>
              <a:rPr lang="en-US" sz="4800" b="1" dirty="0">
                <a:highlight>
                  <a:srgbClr val="FFFF00"/>
                </a:highlight>
              </a:rPr>
              <a:t>MANISH KUMAR(2001CS45)</a:t>
            </a:r>
          </a:p>
          <a:p>
            <a:r>
              <a:rPr lang="en-US" sz="4800" b="1" dirty="0">
                <a:highlight>
                  <a:srgbClr val="FFFF00"/>
                </a:highlight>
              </a:rPr>
              <a:t>GONNABATTULA SOWJANYA KUMAR(2101CS85)</a:t>
            </a:r>
          </a:p>
          <a:p>
            <a:r>
              <a:rPr lang="en-US" sz="4800" b="1" dirty="0">
                <a:highlight>
                  <a:srgbClr val="FFFF00"/>
                </a:highlight>
              </a:rPr>
              <a:t>ASIF HUSSIAN(2101CS13)</a:t>
            </a:r>
          </a:p>
          <a:p>
            <a:r>
              <a:rPr lang="en-US" sz="4800" b="1" dirty="0">
                <a:highlight>
                  <a:srgbClr val="FFFF00"/>
                </a:highlight>
              </a:rPr>
              <a:t>AMIT KUMAR YADAV(2101CS09)</a:t>
            </a:r>
          </a:p>
          <a:p>
            <a:r>
              <a:rPr lang="en-US" sz="4800" b="1" dirty="0">
                <a:highlight>
                  <a:srgbClr val="00FFFF"/>
                </a:highlight>
              </a:rPr>
              <a:t>COURSE NAME: </a:t>
            </a:r>
            <a:r>
              <a:rPr lang="en-US" sz="4800" b="1" dirty="0">
                <a:highlight>
                  <a:srgbClr val="FFFF00"/>
                </a:highlight>
              </a:rPr>
              <a:t>BLOCKCHAIN &amp; CRYPTOCURRENCY(CS577) </a:t>
            </a:r>
          </a:p>
          <a:p>
            <a:r>
              <a:rPr lang="en-US" sz="4800" b="1" dirty="0">
                <a:highlight>
                  <a:srgbClr val="00FF00"/>
                </a:highlight>
              </a:rPr>
              <a:t>COURSE INSTRUCTOR</a:t>
            </a:r>
            <a:r>
              <a:rPr lang="en-US" sz="4800" b="1" dirty="0">
                <a:highlight>
                  <a:srgbClr val="FFFF00"/>
                </a:highlight>
              </a:rPr>
              <a:t>: RAJU HALDER</a:t>
            </a:r>
          </a:p>
          <a:p>
            <a:endParaRPr lang="en-US" sz="1400" dirty="0"/>
          </a:p>
          <a:p>
            <a:endParaRPr lang="en-US" sz="1400" dirty="0"/>
          </a:p>
          <a:p>
            <a:endParaRPr lang="en-IN" dirty="0"/>
          </a:p>
        </p:txBody>
      </p:sp>
    </p:spTree>
    <p:extLst>
      <p:ext uri="{BB962C8B-B14F-4D97-AF65-F5344CB8AC3E}">
        <p14:creationId xmlns:p14="http://schemas.microsoft.com/office/powerpoint/2010/main" val="3845786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47509-5783-58CC-EC24-33398C5F89A9}"/>
              </a:ext>
            </a:extLst>
          </p:cNvPr>
          <p:cNvSpPr>
            <a:spLocks noGrp="1"/>
          </p:cNvSpPr>
          <p:nvPr>
            <p:ph type="title"/>
          </p:nvPr>
        </p:nvSpPr>
        <p:spPr>
          <a:xfrm>
            <a:off x="-1982820" y="1439332"/>
            <a:ext cx="9601196" cy="1303867"/>
          </a:xfrm>
        </p:spPr>
        <p:txBody>
          <a:bodyPr/>
          <a:lstStyle/>
          <a:p>
            <a:r>
              <a:rPr lang="en-US" dirty="0">
                <a:latin typeface="Algerian" panose="04020705040A02060702" pitchFamily="82" charset="0"/>
              </a:rPr>
              <a:t>CONTINUE</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BE049C9C-489D-A9A8-47E4-6B2EE01EB12B}"/>
              </a:ext>
            </a:extLst>
          </p:cNvPr>
          <p:cNvSpPr>
            <a:spLocks noGrp="1"/>
          </p:cNvSpPr>
          <p:nvPr>
            <p:ph idx="1"/>
          </p:nvPr>
        </p:nvSpPr>
        <p:spPr/>
        <p:txBody>
          <a:bodyPr/>
          <a:lstStyle/>
          <a:p>
            <a:r>
              <a:rPr lang="en-IN" b="1" dirty="0"/>
              <a:t>Ethereum 2.0 and Scalability</a:t>
            </a:r>
          </a:p>
          <a:p>
            <a:r>
              <a:rPr lang="en-US" dirty="0"/>
              <a:t>Ethereum 2.0, or "Eth2," is an upgrade plan for Ethereum designed to improve scalability, security, and sustainability.</a:t>
            </a:r>
            <a:endParaRPr lang="en-IN" b="1" dirty="0"/>
          </a:p>
          <a:p>
            <a:r>
              <a:rPr lang="en-US" dirty="0"/>
              <a:t>Key features include sharding (dividing the network into smaller segments, or shards, to increase throughput) and further optimizations to make Ethereum more accessible and cost-effective.</a:t>
            </a:r>
            <a:endParaRPr lang="en-IN" dirty="0"/>
          </a:p>
        </p:txBody>
      </p:sp>
    </p:spTree>
    <p:extLst>
      <p:ext uri="{BB962C8B-B14F-4D97-AF65-F5344CB8AC3E}">
        <p14:creationId xmlns:p14="http://schemas.microsoft.com/office/powerpoint/2010/main" val="1675761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32D1C-739E-573B-E01D-8F816D4AE2C8}"/>
              </a:ext>
            </a:extLst>
          </p:cNvPr>
          <p:cNvSpPr>
            <a:spLocks noGrp="1"/>
          </p:cNvSpPr>
          <p:nvPr>
            <p:ph type="title"/>
          </p:nvPr>
        </p:nvSpPr>
        <p:spPr>
          <a:xfrm>
            <a:off x="-1963364" y="1400421"/>
            <a:ext cx="9601196" cy="1303867"/>
          </a:xfrm>
        </p:spPr>
        <p:txBody>
          <a:bodyPr/>
          <a:lstStyle/>
          <a:p>
            <a:r>
              <a:rPr lang="en-US" b="1" dirty="0">
                <a:solidFill>
                  <a:srgbClr val="00B050"/>
                </a:solidFill>
                <a:latin typeface="Algerian" panose="04020705040A02060702" pitchFamily="82" charset="0"/>
              </a:rPr>
              <a:t>CONTINUE</a:t>
            </a:r>
            <a:endParaRPr lang="en-IN" b="1" dirty="0">
              <a:solidFill>
                <a:srgbClr val="00B05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462C3AE4-B13C-6C9E-F66C-EE94B951E1AA}"/>
              </a:ext>
            </a:extLst>
          </p:cNvPr>
          <p:cNvSpPr>
            <a:spLocks noGrp="1"/>
          </p:cNvSpPr>
          <p:nvPr>
            <p:ph idx="1"/>
          </p:nvPr>
        </p:nvSpPr>
        <p:spPr/>
        <p:txBody>
          <a:bodyPr/>
          <a:lstStyle/>
          <a:p>
            <a:r>
              <a:rPr lang="en-IN" b="1" dirty="0"/>
              <a:t>Use Cases:</a:t>
            </a:r>
          </a:p>
          <a:p>
            <a:pPr lvl="1"/>
            <a:r>
              <a:rPr lang="en-US" sz="2400" b="1" dirty="0"/>
              <a:t>DeFi (Decentralized Finance)</a:t>
            </a:r>
            <a:r>
              <a:rPr lang="en-US" sz="2400" dirty="0"/>
              <a:t>: DeFi applications allow for decentralized lending, borrowing, and trading, enabling financial transactions without traditional banks.</a:t>
            </a:r>
          </a:p>
          <a:p>
            <a:pPr lvl="1"/>
            <a:r>
              <a:rPr lang="en-US" sz="2400" b="1" dirty="0"/>
              <a:t>NFTs (Non-Fungible Tokens)</a:t>
            </a:r>
            <a:r>
              <a:rPr lang="en-US" sz="2400" dirty="0"/>
              <a:t>: Ethereum is widely used for creating and trading NFTs, unique digital assets that represent ownership of a specific item, art piece, or collectible.</a:t>
            </a:r>
            <a:endParaRPr lang="en-IN" sz="2400" b="1" dirty="0"/>
          </a:p>
        </p:txBody>
      </p:sp>
    </p:spTree>
    <p:extLst>
      <p:ext uri="{BB962C8B-B14F-4D97-AF65-F5344CB8AC3E}">
        <p14:creationId xmlns:p14="http://schemas.microsoft.com/office/powerpoint/2010/main" val="791835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2735-555B-76EE-F658-57C9F925A44C}"/>
              </a:ext>
            </a:extLst>
          </p:cNvPr>
          <p:cNvSpPr>
            <a:spLocks noGrp="1"/>
          </p:cNvSpPr>
          <p:nvPr>
            <p:ph type="title"/>
          </p:nvPr>
        </p:nvSpPr>
        <p:spPr>
          <a:xfrm>
            <a:off x="-2109279" y="1400421"/>
            <a:ext cx="9601196" cy="1303867"/>
          </a:xfrm>
        </p:spPr>
        <p:txBody>
          <a:bodyPr/>
          <a:lstStyle/>
          <a:p>
            <a:r>
              <a:rPr lang="en-US" b="1" dirty="0">
                <a:solidFill>
                  <a:srgbClr val="7030A0"/>
                </a:solidFill>
                <a:latin typeface="Algerian" panose="04020705040A02060702" pitchFamily="82" charset="0"/>
              </a:rPr>
              <a:t>CONTINUE</a:t>
            </a:r>
            <a:endParaRPr lang="en-IN" b="1" dirty="0">
              <a:solidFill>
                <a:srgbClr val="7030A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260C1F47-A93E-A7DD-C911-B45860A2AED7}"/>
              </a:ext>
            </a:extLst>
          </p:cNvPr>
          <p:cNvSpPr>
            <a:spLocks noGrp="1"/>
          </p:cNvSpPr>
          <p:nvPr>
            <p:ph idx="1"/>
          </p:nvPr>
        </p:nvSpPr>
        <p:spPr>
          <a:xfrm>
            <a:off x="1217581" y="2494245"/>
            <a:ext cx="9601196" cy="3318936"/>
          </a:xfrm>
        </p:spPr>
        <p:txBody>
          <a:bodyPr>
            <a:normAutofit lnSpcReduction="10000"/>
          </a:bodyPr>
          <a:lstStyle/>
          <a:p>
            <a:pPr marL="0" indent="0">
              <a:buNone/>
            </a:pPr>
            <a:r>
              <a:rPr lang="en-US" b="1" dirty="0"/>
              <a:t>	</a:t>
            </a:r>
          </a:p>
          <a:p>
            <a:pPr marL="0" indent="0">
              <a:buNone/>
            </a:pPr>
            <a:r>
              <a:rPr lang="en-US" b="1" dirty="0"/>
              <a:t>	DAO (Decentralized Autonomous Organizations)</a:t>
            </a:r>
            <a:r>
              <a:rPr lang="en-US" dirty="0"/>
              <a:t>: DAOs are 				organizations governed by smart contracts where decisions are made 			collectively by token holders, without central authority.</a:t>
            </a:r>
          </a:p>
          <a:p>
            <a:endParaRPr lang="en-US" dirty="0"/>
          </a:p>
          <a:p>
            <a:r>
              <a:rPr lang="en-US" dirty="0"/>
              <a:t>Ethereum's versatility, through its support for smart contracts and dApps, has led it to become one of the most influential blockchains, shaping the evolution of Web3 and decentralized technology.</a:t>
            </a:r>
            <a:endParaRPr lang="en-IN" dirty="0"/>
          </a:p>
        </p:txBody>
      </p:sp>
    </p:spTree>
    <p:extLst>
      <p:ext uri="{BB962C8B-B14F-4D97-AF65-F5344CB8AC3E}">
        <p14:creationId xmlns:p14="http://schemas.microsoft.com/office/powerpoint/2010/main" val="605643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976B-6725-7F2A-7D54-CEEA3D37C0AD}"/>
              </a:ext>
            </a:extLst>
          </p:cNvPr>
          <p:cNvSpPr>
            <a:spLocks noGrp="1"/>
          </p:cNvSpPr>
          <p:nvPr>
            <p:ph type="title"/>
          </p:nvPr>
        </p:nvSpPr>
        <p:spPr>
          <a:xfrm>
            <a:off x="1295401" y="773788"/>
            <a:ext cx="9601196" cy="1783144"/>
          </a:xfrm>
        </p:spPr>
        <p:txBody>
          <a:bodyPr>
            <a:normAutofit/>
          </a:bodyPr>
          <a:lstStyle/>
          <a:p>
            <a:r>
              <a:rPr lang="en-US" dirty="0">
                <a:highlight>
                  <a:srgbClr val="FFFF00"/>
                </a:highlight>
              </a:rPr>
              <a:t>IMPLEMENTATION OF THE PROJECT</a:t>
            </a:r>
            <a:endParaRPr lang="en-IN" dirty="0">
              <a:highlight>
                <a:srgbClr val="FFFF00"/>
              </a:highlight>
            </a:endParaRPr>
          </a:p>
        </p:txBody>
      </p:sp>
      <p:pic>
        <p:nvPicPr>
          <p:cNvPr id="5" name="Content Placeholder 4" descr="A screenshot of a computer&#10;&#10;Description automatically generated">
            <a:extLst>
              <a:ext uri="{FF2B5EF4-FFF2-40B4-BE49-F238E27FC236}">
                <a16:creationId xmlns:a16="http://schemas.microsoft.com/office/drawing/2014/main" id="{C78B1CF9-4E89-D90A-2EC1-BAACA4A25B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410" y="2556932"/>
            <a:ext cx="9259748" cy="3728550"/>
          </a:xfrm>
        </p:spPr>
      </p:pic>
    </p:spTree>
    <p:extLst>
      <p:ext uri="{BB962C8B-B14F-4D97-AF65-F5344CB8AC3E}">
        <p14:creationId xmlns:p14="http://schemas.microsoft.com/office/powerpoint/2010/main" val="701079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510C255D-D176-C9FF-65AB-13111EA139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58" y="613459"/>
            <a:ext cx="10961226" cy="5625296"/>
          </a:xfrm>
          <a:prstGeom prst="rect">
            <a:avLst/>
          </a:prstGeom>
        </p:spPr>
      </p:pic>
    </p:spTree>
    <p:extLst>
      <p:ext uri="{BB962C8B-B14F-4D97-AF65-F5344CB8AC3E}">
        <p14:creationId xmlns:p14="http://schemas.microsoft.com/office/powerpoint/2010/main" val="1307104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program&#10;&#10;Description automatically generated">
            <a:extLst>
              <a:ext uri="{FF2B5EF4-FFF2-40B4-BE49-F238E27FC236}">
                <a16:creationId xmlns:a16="http://schemas.microsoft.com/office/drawing/2014/main" id="{85EE44C1-9725-99FD-ED54-B0B247BAC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03" y="590309"/>
            <a:ext cx="10974530" cy="5683169"/>
          </a:xfrm>
          <a:prstGeom prst="rect">
            <a:avLst/>
          </a:prstGeom>
        </p:spPr>
      </p:pic>
    </p:spTree>
    <p:extLst>
      <p:ext uri="{BB962C8B-B14F-4D97-AF65-F5344CB8AC3E}">
        <p14:creationId xmlns:p14="http://schemas.microsoft.com/office/powerpoint/2010/main" val="2083906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D33838F6-47C7-37D4-5085-C0B70E04D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33" y="601883"/>
            <a:ext cx="10949651" cy="5660021"/>
          </a:xfrm>
          <a:prstGeom prst="rect">
            <a:avLst/>
          </a:prstGeom>
        </p:spPr>
      </p:pic>
    </p:spTree>
    <p:extLst>
      <p:ext uri="{BB962C8B-B14F-4D97-AF65-F5344CB8AC3E}">
        <p14:creationId xmlns:p14="http://schemas.microsoft.com/office/powerpoint/2010/main" val="655714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website&#10;&#10;Description automatically generated">
            <a:extLst>
              <a:ext uri="{FF2B5EF4-FFF2-40B4-BE49-F238E27FC236}">
                <a16:creationId xmlns:a16="http://schemas.microsoft.com/office/drawing/2014/main" id="{45CE84E5-1FB6-AFA9-AB11-1785E9A4D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027" y="868102"/>
            <a:ext cx="10463014" cy="5105098"/>
          </a:xfrm>
          <a:prstGeom prst="rect">
            <a:avLst/>
          </a:prstGeom>
        </p:spPr>
      </p:pic>
    </p:spTree>
    <p:extLst>
      <p:ext uri="{BB962C8B-B14F-4D97-AF65-F5344CB8AC3E}">
        <p14:creationId xmlns:p14="http://schemas.microsoft.com/office/powerpoint/2010/main" val="3796088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video game&#10;&#10;Description automatically generated">
            <a:extLst>
              <a:ext uri="{FF2B5EF4-FFF2-40B4-BE49-F238E27FC236}">
                <a16:creationId xmlns:a16="http://schemas.microsoft.com/office/drawing/2014/main" id="{165E36AC-0EAE-8E1B-13DF-9967CC348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84" y="601883"/>
            <a:ext cx="10984374" cy="5683169"/>
          </a:xfrm>
          <a:prstGeom prst="rect">
            <a:avLst/>
          </a:prstGeom>
        </p:spPr>
      </p:pic>
    </p:spTree>
    <p:extLst>
      <p:ext uri="{BB962C8B-B14F-4D97-AF65-F5344CB8AC3E}">
        <p14:creationId xmlns:p14="http://schemas.microsoft.com/office/powerpoint/2010/main" val="3017459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login page&#10;&#10;Description automatically generated">
            <a:extLst>
              <a:ext uri="{FF2B5EF4-FFF2-40B4-BE49-F238E27FC236}">
                <a16:creationId xmlns:a16="http://schemas.microsoft.com/office/drawing/2014/main" id="{B42FBC86-AC43-90B3-0674-0BE0ED250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608" y="625032"/>
            <a:ext cx="10914926" cy="5602147"/>
          </a:xfrm>
          <a:prstGeom prst="rect">
            <a:avLst/>
          </a:prstGeom>
        </p:spPr>
      </p:pic>
    </p:spTree>
    <p:extLst>
      <p:ext uri="{BB962C8B-B14F-4D97-AF65-F5344CB8AC3E}">
        <p14:creationId xmlns:p14="http://schemas.microsoft.com/office/powerpoint/2010/main" val="2187904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FC5A-454E-FC4C-B5F9-665E65DDE51D}"/>
              </a:ext>
            </a:extLst>
          </p:cNvPr>
          <p:cNvSpPr>
            <a:spLocks noGrp="1"/>
          </p:cNvSpPr>
          <p:nvPr>
            <p:ph type="title"/>
          </p:nvPr>
        </p:nvSpPr>
        <p:spPr>
          <a:xfrm>
            <a:off x="1295401" y="1253065"/>
            <a:ext cx="9601196" cy="1303867"/>
          </a:xfrm>
        </p:spPr>
        <p:txBody>
          <a:bodyPr/>
          <a:lstStyle/>
          <a:p>
            <a:r>
              <a:rPr lang="en-US" dirty="0">
                <a:solidFill>
                  <a:srgbClr val="00B0F0"/>
                </a:solidFill>
                <a:latin typeface="Algerian" panose="04020705040A02060702" pitchFamily="82" charset="0"/>
              </a:rPr>
              <a:t>INTRODUCTION</a:t>
            </a:r>
            <a:endParaRPr lang="en-IN" dirty="0"/>
          </a:p>
        </p:txBody>
      </p:sp>
      <p:sp>
        <p:nvSpPr>
          <p:cNvPr id="3" name="Content Placeholder 2">
            <a:extLst>
              <a:ext uri="{FF2B5EF4-FFF2-40B4-BE49-F238E27FC236}">
                <a16:creationId xmlns:a16="http://schemas.microsoft.com/office/drawing/2014/main" id="{2C05368C-E3C2-E9B9-D393-577950E67ADC}"/>
              </a:ext>
            </a:extLst>
          </p:cNvPr>
          <p:cNvSpPr>
            <a:spLocks noGrp="1"/>
          </p:cNvSpPr>
          <p:nvPr>
            <p:ph idx="1"/>
          </p:nvPr>
        </p:nvSpPr>
        <p:spPr/>
        <p:txBody>
          <a:bodyPr/>
          <a:lstStyle/>
          <a:p>
            <a:r>
              <a:rPr lang="en-US" dirty="0"/>
              <a:t>Web3 and blockchain are revolutionizing the internet by shifting control from centralized authorities to individual users, ensuring greater transparency, privacy, and ownership of digital assets.“</a:t>
            </a:r>
          </a:p>
          <a:p>
            <a:r>
              <a:rPr lang="en-US" dirty="0"/>
              <a:t>Blockchain technology underpins many Web3 applications, including cryptocurrencies like Bitcoin and Ethereum,"</a:t>
            </a:r>
          </a:p>
          <a:p>
            <a:r>
              <a:rPr lang="en-US" dirty="0"/>
              <a:t>Web3 applications depend on blockchain as the core technology that allows them to work effectively without central authorities.</a:t>
            </a:r>
          </a:p>
          <a:p>
            <a:endParaRPr lang="en-IN" dirty="0"/>
          </a:p>
        </p:txBody>
      </p:sp>
    </p:spTree>
    <p:extLst>
      <p:ext uri="{BB962C8B-B14F-4D97-AF65-F5344CB8AC3E}">
        <p14:creationId xmlns:p14="http://schemas.microsoft.com/office/powerpoint/2010/main" val="2752226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8E001902-7068-5A82-1EE5-61425EB15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32" y="625033"/>
            <a:ext cx="10972801" cy="5636871"/>
          </a:xfrm>
          <a:prstGeom prst="rect">
            <a:avLst/>
          </a:prstGeom>
        </p:spPr>
      </p:pic>
    </p:spTree>
    <p:extLst>
      <p:ext uri="{BB962C8B-B14F-4D97-AF65-F5344CB8AC3E}">
        <p14:creationId xmlns:p14="http://schemas.microsoft.com/office/powerpoint/2010/main" val="1213691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message&#10;&#10;Description automatically generated">
            <a:extLst>
              <a:ext uri="{FF2B5EF4-FFF2-40B4-BE49-F238E27FC236}">
                <a16:creationId xmlns:a16="http://schemas.microsoft.com/office/drawing/2014/main" id="{EF6ED322-2F89-B0C3-8072-F146BA31D6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85" y="578735"/>
            <a:ext cx="11007524" cy="5717894"/>
          </a:xfrm>
          <a:prstGeom prst="rect">
            <a:avLst/>
          </a:prstGeom>
        </p:spPr>
      </p:pic>
    </p:spTree>
    <p:extLst>
      <p:ext uri="{BB962C8B-B14F-4D97-AF65-F5344CB8AC3E}">
        <p14:creationId xmlns:p14="http://schemas.microsoft.com/office/powerpoint/2010/main" val="1398312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6266B679-5617-E942-BEE3-71A7DC40A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58" y="613459"/>
            <a:ext cx="10972799" cy="5636870"/>
          </a:xfrm>
          <a:prstGeom prst="rect">
            <a:avLst/>
          </a:prstGeom>
        </p:spPr>
      </p:pic>
    </p:spTree>
    <p:extLst>
      <p:ext uri="{BB962C8B-B14F-4D97-AF65-F5344CB8AC3E}">
        <p14:creationId xmlns:p14="http://schemas.microsoft.com/office/powerpoint/2010/main" val="2429069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7DD4BEA1-3015-532C-FB6C-74FEFCF46A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33" y="625033"/>
            <a:ext cx="10972799" cy="5625296"/>
          </a:xfrm>
          <a:prstGeom prst="rect">
            <a:avLst/>
          </a:prstGeom>
        </p:spPr>
      </p:pic>
    </p:spTree>
    <p:extLst>
      <p:ext uri="{BB962C8B-B14F-4D97-AF65-F5344CB8AC3E}">
        <p14:creationId xmlns:p14="http://schemas.microsoft.com/office/powerpoint/2010/main" val="958763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82E69905-E1F1-257A-11DD-755C0A6BE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85" y="613457"/>
            <a:ext cx="10984374" cy="5636871"/>
          </a:xfrm>
          <a:prstGeom prst="rect">
            <a:avLst/>
          </a:prstGeom>
        </p:spPr>
      </p:pic>
    </p:spTree>
    <p:extLst>
      <p:ext uri="{BB962C8B-B14F-4D97-AF65-F5344CB8AC3E}">
        <p14:creationId xmlns:p14="http://schemas.microsoft.com/office/powerpoint/2010/main" val="3365871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a:extLst>
              <a:ext uri="{FF2B5EF4-FFF2-40B4-BE49-F238E27FC236}">
                <a16:creationId xmlns:a16="http://schemas.microsoft.com/office/drawing/2014/main" id="{382739FA-ED55-E2B5-1C38-18B9468C2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58" y="613459"/>
            <a:ext cx="10961226" cy="5636870"/>
          </a:xfrm>
          <a:prstGeom prst="rect">
            <a:avLst/>
          </a:prstGeom>
        </p:spPr>
      </p:pic>
    </p:spTree>
    <p:extLst>
      <p:ext uri="{BB962C8B-B14F-4D97-AF65-F5344CB8AC3E}">
        <p14:creationId xmlns:p14="http://schemas.microsoft.com/office/powerpoint/2010/main" val="4277487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phone&#10;&#10;Description automatically generated">
            <a:extLst>
              <a:ext uri="{FF2B5EF4-FFF2-40B4-BE49-F238E27FC236}">
                <a16:creationId xmlns:a16="http://schemas.microsoft.com/office/drawing/2014/main" id="{2F10E3B5-FFA0-E6C7-8669-60F486712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58" y="601884"/>
            <a:ext cx="10984375" cy="5660020"/>
          </a:xfrm>
          <a:prstGeom prst="rect">
            <a:avLst/>
          </a:prstGeom>
        </p:spPr>
      </p:pic>
    </p:spTree>
    <p:extLst>
      <p:ext uri="{BB962C8B-B14F-4D97-AF65-F5344CB8AC3E}">
        <p14:creationId xmlns:p14="http://schemas.microsoft.com/office/powerpoint/2010/main" val="1183965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phone">
            <a:extLst>
              <a:ext uri="{FF2B5EF4-FFF2-40B4-BE49-F238E27FC236}">
                <a16:creationId xmlns:a16="http://schemas.microsoft.com/office/drawing/2014/main" id="{0CC74644-584B-247D-D238-5DF586463D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33" y="625034"/>
            <a:ext cx="10961225" cy="5648444"/>
          </a:xfrm>
          <a:prstGeom prst="rect">
            <a:avLst/>
          </a:prstGeom>
        </p:spPr>
      </p:pic>
    </p:spTree>
    <p:extLst>
      <p:ext uri="{BB962C8B-B14F-4D97-AF65-F5344CB8AC3E}">
        <p14:creationId xmlns:p14="http://schemas.microsoft.com/office/powerpoint/2010/main" val="2593934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phone&#10;&#10;Description automatically generated">
            <a:extLst>
              <a:ext uri="{FF2B5EF4-FFF2-40B4-BE49-F238E27FC236}">
                <a16:creationId xmlns:a16="http://schemas.microsoft.com/office/drawing/2014/main" id="{861535F7-E864-678D-EFB4-9EFE69965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50" y="604777"/>
            <a:ext cx="4923097" cy="5648446"/>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DB4F84DF-B9B9-8D9D-97CB-130626D2D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1257" y="604777"/>
            <a:ext cx="5517993" cy="5648446"/>
          </a:xfrm>
          <a:prstGeom prst="rect">
            <a:avLst/>
          </a:prstGeom>
        </p:spPr>
      </p:pic>
    </p:spTree>
    <p:extLst>
      <p:ext uri="{BB962C8B-B14F-4D97-AF65-F5344CB8AC3E}">
        <p14:creationId xmlns:p14="http://schemas.microsoft.com/office/powerpoint/2010/main" val="3190893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ryptocurrency exchange&#10;&#10;Description automatically generated">
            <a:extLst>
              <a:ext uri="{FF2B5EF4-FFF2-40B4-BE49-F238E27FC236}">
                <a16:creationId xmlns:a16="http://schemas.microsoft.com/office/drawing/2014/main" id="{D30205B3-57A0-3BDC-BE28-C0CD6A60F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57" y="610565"/>
            <a:ext cx="4849793" cy="5674488"/>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0CD1145F-6915-763A-75AF-AFF6509B8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190" y="610564"/>
            <a:ext cx="5645353" cy="5593465"/>
          </a:xfrm>
          <a:prstGeom prst="rect">
            <a:avLst/>
          </a:prstGeom>
        </p:spPr>
      </p:pic>
    </p:spTree>
    <p:extLst>
      <p:ext uri="{BB962C8B-B14F-4D97-AF65-F5344CB8AC3E}">
        <p14:creationId xmlns:p14="http://schemas.microsoft.com/office/powerpoint/2010/main" val="1485281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3AF3A-2FFD-D0D2-AE0F-CB14C2E3A3CF}"/>
              </a:ext>
            </a:extLst>
          </p:cNvPr>
          <p:cNvSpPr>
            <a:spLocks noGrp="1"/>
          </p:cNvSpPr>
          <p:nvPr>
            <p:ph type="title"/>
          </p:nvPr>
        </p:nvSpPr>
        <p:spPr>
          <a:xfrm>
            <a:off x="945207" y="1351783"/>
            <a:ext cx="9601196" cy="1303867"/>
          </a:xfrm>
        </p:spPr>
        <p:txBody>
          <a:bodyPr>
            <a:normAutofit/>
          </a:bodyPr>
          <a:lstStyle/>
          <a:p>
            <a:r>
              <a:rPr lang="en-US" dirty="0">
                <a:solidFill>
                  <a:srgbClr val="C00000"/>
                </a:solidFill>
                <a:latin typeface="Algerian" panose="04020705040A02060702" pitchFamily="82" charset="0"/>
              </a:rPr>
              <a:t>project</a:t>
            </a:r>
            <a:endParaRPr lang="en-IN" dirty="0">
              <a:solidFill>
                <a:srgbClr val="C0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41A38E1-3E4A-850F-64AF-ACC2D4A965A8}"/>
              </a:ext>
            </a:extLst>
          </p:cNvPr>
          <p:cNvSpPr>
            <a:spLocks noGrp="1"/>
          </p:cNvSpPr>
          <p:nvPr>
            <p:ph idx="1"/>
          </p:nvPr>
        </p:nvSpPr>
        <p:spPr>
          <a:xfrm>
            <a:off x="1275945" y="2937752"/>
            <a:ext cx="10222147" cy="4834649"/>
          </a:xfrm>
        </p:spPr>
        <p:txBody>
          <a:bodyPr>
            <a:normAutofit fontScale="55000" lnSpcReduction="20000"/>
          </a:bodyPr>
          <a:lstStyle/>
          <a:p>
            <a:r>
              <a:rPr lang="en-US" sz="4400" dirty="0"/>
              <a:t>Project of that topic we have chosen is Krypt- Web 3.0 Blockchain Application</a:t>
            </a:r>
          </a:p>
          <a:p>
            <a:r>
              <a:rPr lang="en-US" sz="4400" dirty="0"/>
              <a:t>Tools required for this project are :</a:t>
            </a:r>
          </a:p>
          <a:p>
            <a:pPr marL="0" indent="0">
              <a:buNone/>
            </a:pPr>
            <a:r>
              <a:rPr lang="en-US" sz="4400" dirty="0"/>
              <a:t> </a:t>
            </a:r>
            <a:r>
              <a:rPr lang="en-US" sz="4400"/>
              <a:t>	Krypt-Web3.0 having </a:t>
            </a:r>
            <a:r>
              <a:rPr lang="en-US" sz="4400" dirty="0"/>
              <a:t>smart contracts for transactions using React, Nodejs and</a:t>
            </a:r>
          </a:p>
          <a:p>
            <a:pPr marL="0" indent="0">
              <a:buNone/>
            </a:pPr>
            <a:r>
              <a:rPr lang="en-US" sz="4400" dirty="0"/>
              <a:t> 	for webpage using HTML, CSS, JS  to get it transparency, immutable and 	</a:t>
            </a:r>
          </a:p>
          <a:p>
            <a:pPr marL="0" indent="0">
              <a:buNone/>
            </a:pPr>
            <a:r>
              <a:rPr lang="en-US" sz="4400" dirty="0"/>
              <a:t>	decentralized authorities.</a:t>
            </a:r>
          </a:p>
          <a:p>
            <a:pPr marL="0" indent="0">
              <a:buNone/>
            </a:pPr>
            <a:r>
              <a:rPr lang="en-US" sz="4400" dirty="0"/>
              <a:t>	 With the help of Metamask we are available to see our transaction after sending </a:t>
            </a:r>
          </a:p>
          <a:p>
            <a:pPr marL="0" indent="0">
              <a:buNone/>
            </a:pPr>
            <a:r>
              <a:rPr lang="en-US" sz="4400" dirty="0"/>
              <a:t>      ether(cryptocurrency of ethereum) to another address like account number.</a:t>
            </a:r>
          </a:p>
          <a:p>
            <a:pPr marL="0" indent="0">
              <a:buNone/>
            </a:pPr>
            <a:endParaRPr lang="en-US" sz="4400" dirty="0"/>
          </a:p>
          <a:p>
            <a:pPr marL="0" indent="0">
              <a:buNone/>
            </a:pPr>
            <a:r>
              <a:rPr lang="en-US" dirty="0"/>
              <a:t>       </a:t>
            </a:r>
          </a:p>
          <a:p>
            <a:endParaRPr lang="en-US" dirty="0"/>
          </a:p>
          <a:p>
            <a:endParaRPr lang="en-IN" dirty="0"/>
          </a:p>
        </p:txBody>
      </p:sp>
    </p:spTree>
    <p:extLst>
      <p:ext uri="{BB962C8B-B14F-4D97-AF65-F5344CB8AC3E}">
        <p14:creationId xmlns:p14="http://schemas.microsoft.com/office/powerpoint/2010/main" val="4287460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website&#10;&#10;Description automatically generated">
            <a:extLst>
              <a:ext uri="{FF2B5EF4-FFF2-40B4-BE49-F238E27FC236}">
                <a16:creationId xmlns:a16="http://schemas.microsoft.com/office/drawing/2014/main" id="{B25E3739-66AC-E13D-45B8-81CC6796D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33" y="613458"/>
            <a:ext cx="10972800" cy="5648446"/>
          </a:xfrm>
          <a:prstGeom prst="rect">
            <a:avLst/>
          </a:prstGeom>
        </p:spPr>
      </p:pic>
    </p:spTree>
    <p:extLst>
      <p:ext uri="{BB962C8B-B14F-4D97-AF65-F5344CB8AC3E}">
        <p14:creationId xmlns:p14="http://schemas.microsoft.com/office/powerpoint/2010/main" val="2186590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689D2-01CC-CCB2-0B13-7AF4A6C73401}"/>
              </a:ext>
            </a:extLst>
          </p:cNvPr>
          <p:cNvSpPr>
            <a:spLocks noGrp="1"/>
          </p:cNvSpPr>
          <p:nvPr>
            <p:ph type="title"/>
          </p:nvPr>
        </p:nvSpPr>
        <p:spPr/>
        <p:txBody>
          <a:bodyPr/>
          <a:lstStyle/>
          <a:p>
            <a:r>
              <a:rPr lang="en-US" b="1" dirty="0">
                <a:solidFill>
                  <a:srgbClr val="002060"/>
                </a:solidFill>
                <a:latin typeface="Algerian" panose="04020705040A02060702" pitchFamily="82" charset="0"/>
              </a:rPr>
              <a:t>SMART CONTRACTS</a:t>
            </a:r>
            <a:endParaRPr lang="en-IN" dirty="0">
              <a:solidFill>
                <a:srgbClr val="002060"/>
              </a:solidFill>
            </a:endParaRPr>
          </a:p>
        </p:txBody>
      </p:sp>
      <p:sp>
        <p:nvSpPr>
          <p:cNvPr id="3" name="Content Placeholder 2">
            <a:extLst>
              <a:ext uri="{FF2B5EF4-FFF2-40B4-BE49-F238E27FC236}">
                <a16:creationId xmlns:a16="http://schemas.microsoft.com/office/drawing/2014/main" id="{18D58265-3E8F-F43D-7349-6B38F4F435F3}"/>
              </a:ext>
            </a:extLst>
          </p:cNvPr>
          <p:cNvSpPr>
            <a:spLocks noGrp="1"/>
          </p:cNvSpPr>
          <p:nvPr>
            <p:ph idx="1"/>
          </p:nvPr>
        </p:nvSpPr>
        <p:spPr/>
        <p:txBody>
          <a:bodyPr/>
          <a:lstStyle/>
          <a:p>
            <a:r>
              <a:rPr lang="en-US" dirty="0"/>
              <a:t>A </a:t>
            </a:r>
            <a:r>
              <a:rPr lang="en-US" b="1" dirty="0"/>
              <a:t>smart contract</a:t>
            </a:r>
            <a:r>
              <a:rPr lang="en-US" dirty="0"/>
              <a:t> is a self-executing program stored on a blockchain that automatically enforces and executes terms of an agreement when predefined conditions are met. </a:t>
            </a:r>
          </a:p>
          <a:p>
            <a:r>
              <a:rPr lang="en-US" dirty="0"/>
              <a:t>It eliminates the need for intermediaries, providing security, transparency, and automation in transactions. </a:t>
            </a:r>
          </a:p>
          <a:p>
            <a:r>
              <a:rPr lang="en-US" dirty="0"/>
              <a:t>Common use cases include finance (e.g., cryptocurrency payments), supply chain management, and digital identity verification.</a:t>
            </a:r>
            <a:endParaRPr lang="en-IN" dirty="0"/>
          </a:p>
        </p:txBody>
      </p:sp>
    </p:spTree>
    <p:extLst>
      <p:ext uri="{BB962C8B-B14F-4D97-AF65-F5344CB8AC3E}">
        <p14:creationId xmlns:p14="http://schemas.microsoft.com/office/powerpoint/2010/main" val="2668274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60C94616-DF09-F229-0378-C4EDDAD32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711" y="486136"/>
            <a:ext cx="11204294" cy="5879939"/>
          </a:xfrm>
          <a:prstGeom prst="rect">
            <a:avLst/>
          </a:prstGeom>
        </p:spPr>
      </p:pic>
    </p:spTree>
    <p:extLst>
      <p:ext uri="{BB962C8B-B14F-4D97-AF65-F5344CB8AC3E}">
        <p14:creationId xmlns:p14="http://schemas.microsoft.com/office/powerpoint/2010/main" val="160939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video game&#10;&#10;Description automatically generated">
            <a:extLst>
              <a:ext uri="{FF2B5EF4-FFF2-40B4-BE49-F238E27FC236}">
                <a16:creationId xmlns:a16="http://schemas.microsoft.com/office/drawing/2014/main" id="{9DFC148E-02F5-0366-2131-ABADA7F03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286" y="509285"/>
            <a:ext cx="11169569" cy="5868365"/>
          </a:xfrm>
          <a:prstGeom prst="rect">
            <a:avLst/>
          </a:prstGeom>
        </p:spPr>
      </p:pic>
    </p:spTree>
    <p:extLst>
      <p:ext uri="{BB962C8B-B14F-4D97-AF65-F5344CB8AC3E}">
        <p14:creationId xmlns:p14="http://schemas.microsoft.com/office/powerpoint/2010/main" val="3131493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44958B8-57B6-4B37-8A18-D54A32EC2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ank You Pics For PPT Template and Google Slides">
            <a:extLst>
              <a:ext uri="{FF2B5EF4-FFF2-40B4-BE49-F238E27FC236}">
                <a16:creationId xmlns:a16="http://schemas.microsoft.com/office/drawing/2014/main" id="{6B1CE094-FF59-B678-6C87-0D0C4B7052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4885" r="1" b="1959"/>
          <a:stretch/>
        </p:blipFill>
        <p:spPr bwMode="auto">
          <a:xfrm>
            <a:off x="486138" y="488137"/>
            <a:ext cx="11227442" cy="5883295"/>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B7E4A740-3A69-42A5-8AC0-3905D518F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035" name="Group 1034">
            <a:extLst>
              <a:ext uri="{FF2B5EF4-FFF2-40B4-BE49-F238E27FC236}">
                <a16:creationId xmlns:a16="http://schemas.microsoft.com/office/drawing/2014/main" id="{8283C010-53D7-404B-9300-DB1BAE1EA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1036" name="Rounded Rectangle 21">
              <a:extLst>
                <a:ext uri="{FF2B5EF4-FFF2-40B4-BE49-F238E27FC236}">
                  <a16:creationId xmlns:a16="http://schemas.microsoft.com/office/drawing/2014/main" id="{DFC03671-D6D3-4BA9-AD3E-6ADE11D07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037" name="Picture 1036">
              <a:extLst>
                <a:ext uri="{FF2B5EF4-FFF2-40B4-BE49-F238E27FC236}">
                  <a16:creationId xmlns:a16="http://schemas.microsoft.com/office/drawing/2014/main" id="{DFD51935-8C23-4BCB-987B-F5AC9E3D94C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1038" name="Rounded Rectangle 27">
              <a:extLst>
                <a:ext uri="{FF2B5EF4-FFF2-40B4-BE49-F238E27FC236}">
                  <a16:creationId xmlns:a16="http://schemas.microsoft.com/office/drawing/2014/main" id="{72D5A197-23EF-4751-9E72-FEB79910E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039" name="Picture 1038">
              <a:extLst>
                <a:ext uri="{FF2B5EF4-FFF2-40B4-BE49-F238E27FC236}">
                  <a16:creationId xmlns:a16="http://schemas.microsoft.com/office/drawing/2014/main" id="{5DD7E4D1-EC3E-4109-9647-9E6652A92D3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Tree>
    <p:extLst>
      <p:ext uri="{BB962C8B-B14F-4D97-AF65-F5344CB8AC3E}">
        <p14:creationId xmlns:p14="http://schemas.microsoft.com/office/powerpoint/2010/main" val="1077055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1247A-28DD-C87E-15B3-CF4207667E7B}"/>
              </a:ext>
            </a:extLst>
          </p:cNvPr>
          <p:cNvSpPr>
            <a:spLocks noGrp="1"/>
          </p:cNvSpPr>
          <p:nvPr>
            <p:ph type="title"/>
          </p:nvPr>
        </p:nvSpPr>
        <p:spPr>
          <a:xfrm>
            <a:off x="1130032" y="1419877"/>
            <a:ext cx="9601196" cy="1303867"/>
          </a:xfrm>
        </p:spPr>
        <p:txBody>
          <a:bodyPr/>
          <a:lstStyle/>
          <a:p>
            <a:r>
              <a:rPr lang="en-US" dirty="0">
                <a:solidFill>
                  <a:srgbClr val="0070C0"/>
                </a:solidFill>
                <a:latin typeface="Algerian" panose="04020705040A02060702" pitchFamily="82" charset="0"/>
              </a:rPr>
              <a:t>ABOUT THE PROJECT</a:t>
            </a:r>
            <a:endParaRPr lang="en-IN" dirty="0">
              <a:solidFill>
                <a:srgbClr val="0070C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94A777B9-BB07-E2CB-7C98-91A2B651757F}"/>
              </a:ext>
            </a:extLst>
          </p:cNvPr>
          <p:cNvSpPr>
            <a:spLocks noGrp="1"/>
          </p:cNvSpPr>
          <p:nvPr>
            <p:ph idx="1"/>
          </p:nvPr>
        </p:nvSpPr>
        <p:spPr/>
        <p:txBody>
          <a:bodyPr/>
          <a:lstStyle/>
          <a:p>
            <a:r>
              <a:rPr lang="en-US" dirty="0"/>
              <a:t>The project involves transferring Ether from one address to another, similar to transferring money between account numbers using platforms like Google Pay, PhonePe, Paytm, and so on.</a:t>
            </a:r>
          </a:p>
          <a:p>
            <a:r>
              <a:rPr lang="en-US" dirty="0"/>
              <a:t>Here, we are using a web application platform called </a:t>
            </a:r>
            <a:r>
              <a:rPr lang="en-US" dirty="0" err="1"/>
              <a:t>Krypt</a:t>
            </a:r>
            <a:r>
              <a:rPr lang="en-US" dirty="0"/>
              <a:t> Web3.0 Blockchain application.</a:t>
            </a:r>
          </a:p>
          <a:p>
            <a:r>
              <a:rPr lang="en-US" dirty="0"/>
              <a:t>This platform is efficient, transparent, and immutable, allowing us to send Ether from one address to another with ease.</a:t>
            </a:r>
            <a:endParaRPr lang="en-IN" dirty="0"/>
          </a:p>
        </p:txBody>
      </p:sp>
    </p:spTree>
    <p:extLst>
      <p:ext uri="{BB962C8B-B14F-4D97-AF65-F5344CB8AC3E}">
        <p14:creationId xmlns:p14="http://schemas.microsoft.com/office/powerpoint/2010/main" val="2111487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F422E-4481-035A-307D-22B4512F8E90}"/>
              </a:ext>
            </a:extLst>
          </p:cNvPr>
          <p:cNvSpPr>
            <a:spLocks noGrp="1"/>
          </p:cNvSpPr>
          <p:nvPr>
            <p:ph type="title"/>
          </p:nvPr>
        </p:nvSpPr>
        <p:spPr>
          <a:xfrm>
            <a:off x="-1963364" y="1410149"/>
            <a:ext cx="9601196" cy="1303867"/>
          </a:xfrm>
        </p:spPr>
        <p:txBody>
          <a:bodyPr/>
          <a:lstStyle/>
          <a:p>
            <a:r>
              <a:rPr lang="en-US" b="1" dirty="0">
                <a:solidFill>
                  <a:srgbClr val="FFC000"/>
                </a:solidFill>
                <a:latin typeface="Algerian" panose="04020705040A02060702" pitchFamily="82" charset="0"/>
              </a:rPr>
              <a:t>ETHEReUM</a:t>
            </a:r>
            <a:endParaRPr lang="en-IN" b="1" dirty="0">
              <a:solidFill>
                <a:srgbClr val="FFC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D43D6123-F815-910B-06AE-67DF8E564A19}"/>
              </a:ext>
            </a:extLst>
          </p:cNvPr>
          <p:cNvSpPr>
            <a:spLocks noGrp="1"/>
          </p:cNvSpPr>
          <p:nvPr>
            <p:ph idx="1"/>
          </p:nvPr>
        </p:nvSpPr>
        <p:spPr/>
        <p:txBody>
          <a:bodyPr>
            <a:normAutofit/>
          </a:bodyPr>
          <a:lstStyle/>
          <a:p>
            <a:r>
              <a:rPr lang="en-US" dirty="0"/>
              <a:t>Ehereum is an open-source, decentralized blockchain platform that enables developers to build and deploy smart contracts and decentralized applications</a:t>
            </a:r>
            <a:r>
              <a:rPr lang="en-IN" dirty="0"/>
              <a:t>(dApps).</a:t>
            </a:r>
            <a:endParaRPr lang="en-US" dirty="0"/>
          </a:p>
          <a:p>
            <a:r>
              <a:rPr lang="en-US" dirty="0"/>
              <a:t>It was created by  Vitalik   Buterin in 2015 with the goal of expanding blockchain’s potential beyond Bitcoin's capabilities of digital currency and transactions, offering a "world computer" that could be used for programmable applications.</a:t>
            </a:r>
          </a:p>
        </p:txBody>
      </p:sp>
    </p:spTree>
    <p:extLst>
      <p:ext uri="{BB962C8B-B14F-4D97-AF65-F5344CB8AC3E}">
        <p14:creationId xmlns:p14="http://schemas.microsoft.com/office/powerpoint/2010/main" val="3303520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F1C5-5D69-C4E6-4195-B7499CA97B1C}"/>
              </a:ext>
            </a:extLst>
          </p:cNvPr>
          <p:cNvSpPr>
            <a:spLocks noGrp="1"/>
          </p:cNvSpPr>
          <p:nvPr>
            <p:ph type="title"/>
          </p:nvPr>
        </p:nvSpPr>
        <p:spPr>
          <a:xfrm>
            <a:off x="1392678" y="1439332"/>
            <a:ext cx="9601196" cy="1303867"/>
          </a:xfrm>
        </p:spPr>
        <p:txBody>
          <a:bodyPr/>
          <a:lstStyle/>
          <a:p>
            <a:r>
              <a:rPr lang="en-US" dirty="0">
                <a:solidFill>
                  <a:srgbClr val="7030A0"/>
                </a:solidFill>
                <a:latin typeface="Algerian" panose="04020705040A02060702" pitchFamily="82" charset="0"/>
              </a:rPr>
              <a:t>KEY ASPECTS OF ETHEReUM</a:t>
            </a:r>
            <a:endParaRPr lang="en-IN" dirty="0">
              <a:solidFill>
                <a:srgbClr val="7030A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27D367A0-8C65-2498-F789-689A15F3C66B}"/>
              </a:ext>
            </a:extLst>
          </p:cNvPr>
          <p:cNvSpPr>
            <a:spLocks noGrp="1"/>
          </p:cNvSpPr>
          <p:nvPr>
            <p:ph idx="1"/>
          </p:nvPr>
        </p:nvSpPr>
        <p:spPr>
          <a:xfrm>
            <a:off x="1295401" y="2556931"/>
            <a:ext cx="9601196" cy="3571495"/>
          </a:xfrm>
        </p:spPr>
        <p:txBody>
          <a:bodyPr>
            <a:normAutofit fontScale="92500" lnSpcReduction="10000"/>
          </a:bodyPr>
          <a:lstStyle/>
          <a:p>
            <a:r>
              <a:rPr lang="en-IN" b="1" dirty="0"/>
              <a:t>Smart Contracts:</a:t>
            </a:r>
          </a:p>
          <a:p>
            <a:pPr marL="0" indent="0">
              <a:buNone/>
            </a:pPr>
            <a:r>
              <a:rPr lang="en-US" dirty="0"/>
              <a:t>       Smart contracts are self-executing contracts with code defining the terms 	and 	conditions, which automatically execute transactions or actions when 	predefined 	conditions are met.</a:t>
            </a:r>
          </a:p>
          <a:p>
            <a:r>
              <a:rPr lang="en-IN" b="1" dirty="0"/>
              <a:t>Ether (ETH):</a:t>
            </a:r>
          </a:p>
          <a:p>
            <a:pPr marL="0" indent="0">
              <a:buNone/>
            </a:pPr>
            <a:r>
              <a:rPr lang="en-IN" b="1" dirty="0"/>
              <a:t>	</a:t>
            </a:r>
            <a:r>
              <a:rPr lang="en-US" dirty="0"/>
              <a:t>Ether is the native cryptocurrency of the Ethereum network. It serves 	multiple 	purposes, including paying for computational resources and 	transaction fees on 	the network.</a:t>
            </a:r>
          </a:p>
          <a:p>
            <a:pPr marL="0" indent="0">
              <a:buNone/>
            </a:pPr>
            <a:r>
              <a:rPr lang="en-US" dirty="0"/>
              <a:t>       1 ETHER = 2,59,209 INR according to google</a:t>
            </a:r>
            <a:r>
              <a:rPr lang="en-IN" dirty="0"/>
              <a:t>.</a:t>
            </a:r>
          </a:p>
          <a:p>
            <a:pPr marL="0" indent="0">
              <a:buNone/>
            </a:pPr>
            <a:endParaRPr lang="en-IN" b="1" dirty="0"/>
          </a:p>
        </p:txBody>
      </p:sp>
    </p:spTree>
    <p:extLst>
      <p:ext uri="{BB962C8B-B14F-4D97-AF65-F5344CB8AC3E}">
        <p14:creationId xmlns:p14="http://schemas.microsoft.com/office/powerpoint/2010/main" val="1048665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3E5A9-AD6A-E6E4-7A2B-0A24960485E7}"/>
              </a:ext>
            </a:extLst>
          </p:cNvPr>
          <p:cNvSpPr>
            <a:spLocks noGrp="1"/>
          </p:cNvSpPr>
          <p:nvPr>
            <p:ph type="title"/>
          </p:nvPr>
        </p:nvSpPr>
        <p:spPr>
          <a:xfrm>
            <a:off x="-2099551" y="1429604"/>
            <a:ext cx="9601196" cy="1303867"/>
          </a:xfrm>
        </p:spPr>
        <p:txBody>
          <a:bodyPr/>
          <a:lstStyle/>
          <a:p>
            <a:r>
              <a:rPr lang="en-US" b="1" dirty="0">
                <a:solidFill>
                  <a:srgbClr val="92D050"/>
                </a:solidFill>
                <a:latin typeface="Algerian" panose="04020705040A02060702" pitchFamily="82" charset="0"/>
              </a:rPr>
              <a:t>CONTINUE</a:t>
            </a:r>
            <a:endParaRPr lang="en-IN" b="1" dirty="0">
              <a:solidFill>
                <a:srgbClr val="92D05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F78C3748-9231-2EF9-0C94-C2F4362E676F}"/>
              </a:ext>
            </a:extLst>
          </p:cNvPr>
          <p:cNvSpPr>
            <a:spLocks noGrp="1"/>
          </p:cNvSpPr>
          <p:nvPr>
            <p:ph idx="1"/>
          </p:nvPr>
        </p:nvSpPr>
        <p:spPr>
          <a:xfrm>
            <a:off x="1295401" y="2556932"/>
            <a:ext cx="9601196" cy="4077332"/>
          </a:xfrm>
        </p:spPr>
        <p:txBody>
          <a:bodyPr/>
          <a:lstStyle/>
          <a:p>
            <a:pPr marL="0" indent="0">
              <a:buNone/>
            </a:pPr>
            <a:r>
              <a:rPr lang="en-US" dirty="0"/>
              <a:t>    	ETH is also used as "gas," which represents the cost of executing 	 	                  	operations on the Ethereum blockchain. More complex operations 	consume more gas, and gas fees fluctuate based on network demand.</a:t>
            </a:r>
          </a:p>
          <a:p>
            <a:r>
              <a:rPr lang="en-IN" b="1" dirty="0"/>
              <a:t>Consensus Mechanisms:</a:t>
            </a:r>
          </a:p>
          <a:p>
            <a:pPr marL="457200" lvl="1" indent="0">
              <a:buNone/>
            </a:pPr>
            <a:r>
              <a:rPr lang="en-US" sz="2400" dirty="0"/>
              <a:t>Originally, Ethereum used Proof of Work (PoW) to secure its network, similar  to Bitcoin, which required miners to solve complex puzzles to validate transactions.</a:t>
            </a:r>
            <a:endParaRPr lang="en-IN" sz="2400" b="1" dirty="0"/>
          </a:p>
        </p:txBody>
      </p:sp>
    </p:spTree>
    <p:extLst>
      <p:ext uri="{BB962C8B-B14F-4D97-AF65-F5344CB8AC3E}">
        <p14:creationId xmlns:p14="http://schemas.microsoft.com/office/powerpoint/2010/main" val="2310662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A5993-368D-366A-FDE6-2FD64BEB1224}"/>
              </a:ext>
            </a:extLst>
          </p:cNvPr>
          <p:cNvSpPr>
            <a:spLocks noGrp="1"/>
          </p:cNvSpPr>
          <p:nvPr>
            <p:ph type="title"/>
          </p:nvPr>
        </p:nvSpPr>
        <p:spPr>
          <a:xfrm>
            <a:off x="-2031458" y="1439332"/>
            <a:ext cx="9601196" cy="1303867"/>
          </a:xfrm>
        </p:spPr>
        <p:txBody>
          <a:bodyPr/>
          <a:lstStyle/>
          <a:p>
            <a:r>
              <a:rPr lang="en-US" b="1" dirty="0">
                <a:solidFill>
                  <a:schemeClr val="accent5"/>
                </a:solidFill>
                <a:latin typeface="Algerian" panose="04020705040A02060702" pitchFamily="82" charset="0"/>
              </a:rPr>
              <a:t>CONTINUE</a:t>
            </a:r>
            <a:endParaRPr lang="en-IN" b="1" dirty="0">
              <a:solidFill>
                <a:schemeClr val="accent5"/>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662AC893-F750-05C6-614F-543C2FE4086F}"/>
              </a:ext>
            </a:extLst>
          </p:cNvPr>
          <p:cNvSpPr>
            <a:spLocks noGrp="1"/>
          </p:cNvSpPr>
          <p:nvPr>
            <p:ph idx="1"/>
          </p:nvPr>
        </p:nvSpPr>
        <p:spPr>
          <a:xfrm>
            <a:off x="1295402" y="2556931"/>
            <a:ext cx="9601196" cy="4797179"/>
          </a:xfrm>
        </p:spPr>
        <p:txBody>
          <a:bodyPr/>
          <a:lstStyle/>
          <a:p>
            <a:pPr marL="457200" lvl="1" indent="0">
              <a:buNone/>
            </a:pPr>
            <a:r>
              <a:rPr lang="en-US" sz="2400" dirty="0"/>
              <a:t>In September 2022, Ethereum transitioned to Proof of Stake (</a:t>
            </a:r>
            <a:r>
              <a:rPr lang="en-US" sz="2400" dirty="0" err="1"/>
              <a:t>PoS</a:t>
            </a:r>
            <a:r>
              <a:rPr lang="en-US" sz="2400" dirty="0"/>
              <a:t>) with an upgrade known as "The Merge," where validators are chosen to confirm transactions based on the amount of ETH they have staked. This made Ethereum significantly more energy-efficient and laid the foundation for future scalability improvements.</a:t>
            </a:r>
          </a:p>
          <a:p>
            <a:r>
              <a:rPr lang="en-IN" b="1" dirty="0"/>
              <a:t>Ethereum Virtual Machine (EVM):</a:t>
            </a:r>
          </a:p>
          <a:p>
            <a:pPr marL="457200" lvl="1" indent="0">
              <a:buNone/>
            </a:pPr>
            <a:r>
              <a:rPr lang="en-US" sz="2400" dirty="0"/>
              <a:t>The EVM is a runtime environment that executes smart contracts and dApps on the Ethereum network.</a:t>
            </a:r>
            <a:endParaRPr lang="en-IN" sz="2400" b="1" dirty="0"/>
          </a:p>
        </p:txBody>
      </p:sp>
    </p:spTree>
    <p:extLst>
      <p:ext uri="{BB962C8B-B14F-4D97-AF65-F5344CB8AC3E}">
        <p14:creationId xmlns:p14="http://schemas.microsoft.com/office/powerpoint/2010/main" val="510314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65BC1-BB52-0FBD-E9D3-48F9992D4322}"/>
              </a:ext>
            </a:extLst>
          </p:cNvPr>
          <p:cNvSpPr>
            <a:spLocks noGrp="1"/>
          </p:cNvSpPr>
          <p:nvPr>
            <p:ph type="title"/>
          </p:nvPr>
        </p:nvSpPr>
        <p:spPr>
          <a:xfrm>
            <a:off x="-2041185" y="1419877"/>
            <a:ext cx="9601196" cy="1303867"/>
          </a:xfrm>
        </p:spPr>
        <p:txBody>
          <a:bodyPr/>
          <a:lstStyle/>
          <a:p>
            <a:r>
              <a:rPr lang="en-US" b="1" dirty="0">
                <a:solidFill>
                  <a:schemeClr val="accent1"/>
                </a:solidFill>
                <a:latin typeface="Algerian" panose="04020705040A02060702" pitchFamily="82" charset="0"/>
              </a:rPr>
              <a:t>CONTINUE</a:t>
            </a:r>
            <a:endParaRPr lang="en-IN" b="1" dirty="0">
              <a:solidFill>
                <a:schemeClr val="accent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9F7FF590-9930-9DEF-8F85-EECDD321F615}"/>
              </a:ext>
            </a:extLst>
          </p:cNvPr>
          <p:cNvSpPr>
            <a:spLocks noGrp="1"/>
          </p:cNvSpPr>
          <p:nvPr>
            <p:ph idx="1"/>
          </p:nvPr>
        </p:nvSpPr>
        <p:spPr>
          <a:xfrm>
            <a:off x="1295402" y="2527749"/>
            <a:ext cx="9601196" cy="4476166"/>
          </a:xfrm>
        </p:spPr>
        <p:txBody>
          <a:bodyPr>
            <a:normAutofit/>
          </a:bodyPr>
          <a:lstStyle/>
          <a:p>
            <a:r>
              <a:rPr lang="en-US" dirty="0"/>
              <a:t> It enables developers to write code in a variety of programming languages, most notably Solidity, and deploy it to the blockchain where it can be executed in a secure, decentralized manner.</a:t>
            </a:r>
          </a:p>
          <a:p>
            <a:r>
              <a:rPr lang="en-IN" b="1" dirty="0"/>
              <a:t>Decentralized Applications (dApps):</a:t>
            </a:r>
          </a:p>
          <a:p>
            <a:pPr lvl="1"/>
            <a:r>
              <a:rPr lang="en-US" sz="2400" dirty="0"/>
              <a:t>dApps are applications built on the Ethereum blockchain that operate without a centralized server or authority. Common examples of dApps include decentralized finance (DeFi)  applications, where users can lend, borrow, and trade assets, as well as gaming platforms, marketplaces, and more.</a:t>
            </a:r>
            <a:endParaRPr lang="en-IN" sz="2400" b="1" dirty="0"/>
          </a:p>
        </p:txBody>
      </p:sp>
    </p:spTree>
    <p:extLst>
      <p:ext uri="{BB962C8B-B14F-4D97-AF65-F5344CB8AC3E}">
        <p14:creationId xmlns:p14="http://schemas.microsoft.com/office/powerpoint/2010/main" val="16583089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91b5ec4-7f22-46a6-a32b-b1a9d52d620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64BCB231216CC4C978D1508B722CE52" ma:contentTypeVersion="9" ma:contentTypeDescription="Create a new document." ma:contentTypeScope="" ma:versionID="94bcdb1234794b46e2f9cc68215a2156">
  <xsd:schema xmlns:xsd="http://www.w3.org/2001/XMLSchema" xmlns:xs="http://www.w3.org/2001/XMLSchema" xmlns:p="http://schemas.microsoft.com/office/2006/metadata/properties" xmlns:ns3="c91b5ec4-7f22-46a6-a32b-b1a9d52d620b" xmlns:ns4="bfe49d56-b7a3-45da-9029-5b7ad6813f8a" targetNamespace="http://schemas.microsoft.com/office/2006/metadata/properties" ma:root="true" ma:fieldsID="b47085df5e23294eb4b23a065e6a7bd8" ns3:_="" ns4:_="">
    <xsd:import namespace="c91b5ec4-7f22-46a6-a32b-b1a9d52d620b"/>
    <xsd:import namespace="bfe49d56-b7a3-45da-9029-5b7ad6813f8a"/>
    <xsd:element name="properties">
      <xsd:complexType>
        <xsd:sequence>
          <xsd:element name="documentManagement">
            <xsd:complexType>
              <xsd:all>
                <xsd:element ref="ns3:_activity" minOccurs="0"/>
                <xsd:element ref="ns3:MediaServiceMetadata" minOccurs="0"/>
                <xsd:element ref="ns3:MediaServiceFastMetadata" minOccurs="0"/>
                <xsd:element ref="ns3:MediaServiceObjectDetectorVersions" minOccurs="0"/>
                <xsd:element ref="ns3:MediaServiceSearchProperties"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1b5ec4-7f22-46a6-a32b-b1a9d52d620b"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e49d56-b7a3-45da-9029-5b7ad6813f8a"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BD132B-D3B0-4AF9-832C-6217490B6E99}">
  <ds:schemaRefs>
    <ds:schemaRef ds:uri="http://purl.org/dc/terms/"/>
    <ds:schemaRef ds:uri="http://schemas.microsoft.com/office/2006/documentManagement/types"/>
    <ds:schemaRef ds:uri="c91b5ec4-7f22-46a6-a32b-b1a9d52d620b"/>
    <ds:schemaRef ds:uri="http://schemas.microsoft.com/office/2006/metadata/properties"/>
    <ds:schemaRef ds:uri="http://www.w3.org/XML/1998/namespace"/>
    <ds:schemaRef ds:uri="http://schemas.openxmlformats.org/package/2006/metadata/core-properties"/>
    <ds:schemaRef ds:uri="bfe49d56-b7a3-45da-9029-5b7ad6813f8a"/>
    <ds:schemaRef ds:uri="http://schemas.microsoft.com/office/infopath/2007/PartnerControls"/>
    <ds:schemaRef ds:uri="http://purl.org/dc/dcmitype/"/>
    <ds:schemaRef ds:uri="http://purl.org/dc/elements/1.1/"/>
  </ds:schemaRefs>
</ds:datastoreItem>
</file>

<file path=customXml/itemProps2.xml><?xml version="1.0" encoding="utf-8"?>
<ds:datastoreItem xmlns:ds="http://schemas.openxmlformats.org/officeDocument/2006/customXml" ds:itemID="{D61F8ABB-0B10-4CE9-AE8A-3CEC5051FF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1b5ec4-7f22-46a6-a32b-b1a9d52d620b"/>
    <ds:schemaRef ds:uri="bfe49d56-b7a3-45da-9029-5b7ad6813f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24F769-D065-47B7-A3AE-D5D494E0E8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Organic</Template>
  <TotalTime>617</TotalTime>
  <Words>919</Words>
  <Application>Microsoft Office PowerPoint</Application>
  <PresentationFormat>Widescreen</PresentationFormat>
  <Paragraphs>67</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Algerian</vt:lpstr>
      <vt:lpstr>Aptos</vt:lpstr>
      <vt:lpstr>Arial</vt:lpstr>
      <vt:lpstr>Garamond</vt:lpstr>
      <vt:lpstr>Organic</vt:lpstr>
      <vt:lpstr>Web3 &amp; blockchain</vt:lpstr>
      <vt:lpstr>INTRODUCTION</vt:lpstr>
      <vt:lpstr>project</vt:lpstr>
      <vt:lpstr>ABOUT THE PROJECT</vt:lpstr>
      <vt:lpstr>ETHEReUM</vt:lpstr>
      <vt:lpstr>KEY ASPECTS OF ETHEReUM</vt:lpstr>
      <vt:lpstr>CONTINUE</vt:lpstr>
      <vt:lpstr>CONTINUE</vt:lpstr>
      <vt:lpstr>CONTINUE</vt:lpstr>
      <vt:lpstr>CONTINUE</vt:lpstr>
      <vt:lpstr>CONTINUE</vt:lpstr>
      <vt:lpstr>CONTINUE</vt:lpstr>
      <vt:lpstr>IMPLEMENTATION OF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SMART CONTRACTS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Gonnabattula Sowjanya  Kumar</dc:creator>
  <cp:lastModifiedBy>Gonnabattula Sowjanya  Kumar</cp:lastModifiedBy>
  <cp:revision>6</cp:revision>
  <dcterms:created xsi:type="dcterms:W3CDTF">2024-11-14T09:31:07Z</dcterms:created>
  <dcterms:modified xsi:type="dcterms:W3CDTF">2024-11-15T17:56:31Z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0x010100364BCB231216CC4C978D1508B722CE52</vt:lpwstr>
  </property>
</Properties>
</file>