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774-3D0E-9A2C-F156-FF4952A84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 Intelligence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F2E5-5181-C6BF-E683-09030F0E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47977" y="4356341"/>
            <a:ext cx="11067690" cy="3623094"/>
          </a:xfrm>
        </p:spPr>
        <p:txBody>
          <a:bodyPr>
            <a:normAutofit/>
          </a:bodyPr>
          <a:lstStyle/>
          <a:p>
            <a:r>
              <a:rPr lang="en-US" dirty="0"/>
              <a:t>Manish Kumar</a:t>
            </a:r>
          </a:p>
          <a:p>
            <a:r>
              <a:rPr lang="en-US" dirty="0"/>
              <a:t>B.Tech. 4</a:t>
            </a:r>
            <a:r>
              <a:rPr lang="en-US" baseline="30000" dirty="0"/>
              <a:t>th</a:t>
            </a:r>
            <a:r>
              <a:rPr lang="en-US" dirty="0"/>
              <a:t> Year </a:t>
            </a:r>
          </a:p>
          <a:p>
            <a:r>
              <a:rPr lang="en-US" dirty="0"/>
              <a:t>CSE Dept, IIT Patna</a:t>
            </a:r>
          </a:p>
          <a:p>
            <a:r>
              <a:rPr lang="en-US" dirty="0"/>
              <a:t>Academic Manager, </a:t>
            </a:r>
          </a:p>
          <a:p>
            <a:r>
              <a:rPr lang="en-US" dirty="0"/>
              <a:t>K12 Techno Service Pvt. Ltd</a:t>
            </a:r>
          </a:p>
        </p:txBody>
      </p:sp>
    </p:spTree>
    <p:extLst>
      <p:ext uri="{BB962C8B-B14F-4D97-AF65-F5344CB8AC3E}">
        <p14:creationId xmlns:p14="http://schemas.microsoft.com/office/powerpoint/2010/main" val="81997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F03E-CF11-C06C-171B-A028819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Super AI (ASI)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E30D-6E2E-0456-7F85-FEAC3BE2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60122"/>
            <a:ext cx="9613861" cy="401990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Theoretical AI that surpasses human intelligence in all aspects.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would be capable of self-awareness, emotions, and decision-making beyond human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Potential Threats &amp; Concerns: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outperform humans in all cognitive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Might make decisions that are uncontrollable.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Ethical concerns about AI surpassing human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depicted in sci-fi movies like </a:t>
            </a:r>
            <a:r>
              <a:rPr lang="en-US" i="1" dirty="0"/>
              <a:t>Terminator (Skynet), Her, Ex Machina.</a:t>
            </a:r>
            <a:endParaRPr lang="en-US" dirty="0"/>
          </a:p>
          <a:p>
            <a:r>
              <a:rPr lang="en-US" dirty="0"/>
              <a:t>📌 </a:t>
            </a:r>
            <a:r>
              <a:rPr lang="en-US" i="1" dirty="0"/>
              <a:t>Super AI remains a speculative concept and is not yet a reality.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1778-B268-8F63-3615-90329948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vs. Machine Learning vs. Deep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8705-8B6F-2F31-6AF7-162A205B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382" y="2336873"/>
            <a:ext cx="5565204" cy="3960410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pic>
        <p:nvPicPr>
          <p:cNvPr id="2050" name="Picture 2" descr="ML vs DL vs AI">
            <a:extLst>
              <a:ext uri="{FF2B5EF4-FFF2-40B4-BE49-F238E27FC236}">
                <a16:creationId xmlns:a16="http://schemas.microsoft.com/office/drawing/2014/main" id="{4CAB76B1-618C-3694-3BEB-8B3BECC2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63" y="2092108"/>
            <a:ext cx="7967212" cy="46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8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9E63-EDDA-038F-F804-92764AA5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 (ML)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0ECD-FB7A-9DBF-C88B-4B5CF812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59567"/>
            <a:ext cx="5415679" cy="4098433"/>
          </a:xfrm>
        </p:spPr>
        <p:txBody>
          <a:bodyPr/>
          <a:lstStyle/>
          <a:p>
            <a:r>
              <a:rPr lang="en-US" dirty="0"/>
              <a:t>ML is a </a:t>
            </a:r>
            <a:r>
              <a:rPr lang="en-US" b="1" dirty="0"/>
              <a:t>subset of AI</a:t>
            </a:r>
            <a:r>
              <a:rPr lang="en-US" dirty="0"/>
              <a:t> that allows machines to </a:t>
            </a:r>
            <a:r>
              <a:rPr lang="en-US" b="1" dirty="0"/>
              <a:t>learn from data and improve their performance</a:t>
            </a:r>
            <a:r>
              <a:rPr lang="en-US" dirty="0"/>
              <a:t> without being explicitly programmed. Instead of relying on hard-coded rules, ML models identify patterns in data and make predictions.</a:t>
            </a:r>
            <a:endParaRPr lang="LID4096" dirty="0"/>
          </a:p>
        </p:txBody>
      </p:sp>
      <p:pic>
        <p:nvPicPr>
          <p:cNvPr id="3074" name="Picture 2" descr="What is Machine Learning? 2022 Beginner's Guide">
            <a:extLst>
              <a:ext uri="{FF2B5EF4-FFF2-40B4-BE49-F238E27FC236}">
                <a16:creationId xmlns:a16="http://schemas.microsoft.com/office/drawing/2014/main" id="{12F41A7D-A6F0-5EFC-BE4E-798F4887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92" y="2508674"/>
            <a:ext cx="4622651" cy="32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2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3A8-EC85-ECF0-0907-67DE6E2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Machine Learning Works: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483D-8485-8AE4-2728-329448F0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001" dirty="0"/>
              <a:t>1️⃣</a:t>
            </a:r>
            <a:r>
              <a:rPr lang="en-US" b="1" dirty="0"/>
              <a:t>Data Collection</a:t>
            </a:r>
            <a:r>
              <a:rPr lang="en-US" dirty="0"/>
              <a:t> – Collects large datasets.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Feature Selection</a:t>
            </a:r>
            <a:r>
              <a:rPr lang="en-US" dirty="0"/>
              <a:t> – Identifies key features affecting the outcome.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Model Training</a:t>
            </a:r>
            <a:r>
              <a:rPr lang="en-US" dirty="0"/>
              <a:t> – Uses algorithms to learn patterns in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Evaluation &amp; Prediction</a:t>
            </a:r>
            <a:r>
              <a:rPr lang="en-US" dirty="0"/>
              <a:t> – Tests model accuracy and applies it to new data.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1412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4384-47F3-FF35-C807-D7478D99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Machine Learning: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D92E-8118-12C4-0A85-2897919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604" y="3725726"/>
            <a:ext cx="3684645" cy="2140236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098" name="Picture 2" descr="Understanding Machine Learning: A Beginner's Guide">
            <a:extLst>
              <a:ext uri="{FF2B5EF4-FFF2-40B4-BE49-F238E27FC236}">
                <a16:creationId xmlns:a16="http://schemas.microsoft.com/office/drawing/2014/main" id="{BB4890F7-C19B-464A-BBE0-C2F43064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42" y="2116203"/>
            <a:ext cx="8645956" cy="45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B6B0-A44E-5A9A-A8ED-B810840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F90B-9FCE-3ABC-D360-E3D12C04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is a type of ML where the model learns from </a:t>
            </a:r>
            <a:r>
              <a:rPr lang="en-US" b="1" dirty="0"/>
              <a:t>labeled data</a:t>
            </a:r>
            <a:r>
              <a:rPr lang="en-US" dirty="0"/>
              <a:t>. Each input data point is paired with a corresponding </a:t>
            </a:r>
            <a:r>
              <a:rPr lang="en-US" b="1" dirty="0"/>
              <a:t>correct output (label)</a:t>
            </a:r>
            <a:r>
              <a:rPr lang="en-US" dirty="0"/>
              <a:t>. The model identifies patterns in the data and makes predictions for unseen inputs based on past learning.</a:t>
            </a:r>
          </a:p>
          <a:p>
            <a:r>
              <a:rPr lang="en-US" b="1" dirty="0"/>
              <a:t>How It Works:</a:t>
            </a:r>
          </a:p>
          <a:p>
            <a:pPr marL="0" indent="0">
              <a:buNone/>
            </a:pPr>
            <a:r>
              <a:rPr lang="en-US" dirty="0"/>
              <a:t>1️⃣ A dataset with </a:t>
            </a:r>
            <a:r>
              <a:rPr lang="en-US" b="1" dirty="0"/>
              <a:t>input features (X)</a:t>
            </a:r>
            <a:r>
              <a:rPr lang="en-US" dirty="0"/>
              <a:t> and </a:t>
            </a:r>
            <a:r>
              <a:rPr lang="en-US" b="1" dirty="0"/>
              <a:t>output labels (Y)</a:t>
            </a:r>
            <a:r>
              <a:rPr lang="en-US" dirty="0"/>
              <a:t> is provided.</a:t>
            </a:r>
            <a:br>
              <a:rPr lang="en-US" dirty="0"/>
            </a:br>
            <a:r>
              <a:rPr lang="en-US" dirty="0"/>
              <a:t>2️⃣ The model learns the relationship between inputs and outputs during training.</a:t>
            </a:r>
            <a:br>
              <a:rPr lang="en-US" dirty="0"/>
            </a:br>
            <a:r>
              <a:rPr lang="en-US" dirty="0"/>
              <a:t>3️⃣ After training, the model is tested on new data to check its accuracy.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1967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A612-F621-29B2-91FB-75FA2C07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Supervised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793D-BFE0-A7CB-A3D2-BF3E0E26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/>
              <a:t>📩 </a:t>
            </a:r>
            <a:r>
              <a:rPr lang="en-US" b="1" dirty="0"/>
              <a:t>Spam Detection:</a:t>
            </a:r>
            <a:r>
              <a:rPr lang="en-US" dirty="0"/>
              <a:t> An email classification model learns from labeled emails (spam or not spam) to identify spam messages.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🛍️ </a:t>
            </a:r>
            <a:r>
              <a:rPr lang="en-US" b="1" dirty="0"/>
              <a:t>Price Prediction:</a:t>
            </a:r>
            <a:r>
              <a:rPr lang="en-US" dirty="0"/>
              <a:t> A model predicts house prices based on labeled data (e.g., square footage, location, number of rooms).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🔡 </a:t>
            </a:r>
            <a:r>
              <a:rPr lang="en-US" b="1" dirty="0"/>
              <a:t>Speech Recognition:</a:t>
            </a:r>
            <a:r>
              <a:rPr lang="en-US" dirty="0"/>
              <a:t> Converts spoken words into text by learning from labeled audio data.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8261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CB94-9230-6201-92B6-6C5B418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Unsupervised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C1CC-7C23-86A0-B5B8-36EC1724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a type of ML where the model is trained on </a:t>
            </a:r>
            <a:r>
              <a:rPr lang="en-US" b="1" dirty="0"/>
              <a:t>unlabeled data</a:t>
            </a:r>
            <a:r>
              <a:rPr lang="en-US" dirty="0"/>
              <a:t>. The system tries to discover </a:t>
            </a:r>
            <a:r>
              <a:rPr lang="en-US" b="1" dirty="0"/>
              <a:t>hidden patterns or structures</a:t>
            </a:r>
            <a:r>
              <a:rPr lang="en-US" dirty="0"/>
              <a:t> in the dataset without predefined outputs.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It Works:</a:t>
            </a:r>
          </a:p>
          <a:p>
            <a:pPr marL="0" indent="0">
              <a:buNone/>
            </a:pPr>
            <a:r>
              <a:rPr lang="en-US" dirty="0"/>
              <a:t>1️⃣ The algorithm receives raw, unstructured data.</a:t>
            </a:r>
            <a:br>
              <a:rPr lang="en-US" dirty="0"/>
            </a:br>
            <a:r>
              <a:rPr lang="en-US" dirty="0"/>
              <a:t>2️⃣ It explores the data, finding similarities, differences, and groupings.</a:t>
            </a:r>
            <a:br>
              <a:rPr lang="en-US" dirty="0"/>
            </a:br>
            <a:r>
              <a:rPr lang="en-US" dirty="0"/>
              <a:t>3️⃣ The model organizes data based on patterns it discovers.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8811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78D-F80D-BB18-E708-7B7F2E28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Unsupervised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DC7-2CF1-300D-8474-9C27CA48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Examples:</a:t>
            </a:r>
          </a:p>
          <a:p>
            <a:pPr marL="0" indent="0">
              <a:buNone/>
            </a:pPr>
            <a:r>
              <a:rPr lang="en-001" dirty="0"/>
              <a:t>🛒 </a:t>
            </a:r>
            <a:r>
              <a:rPr lang="en-AU" b="1" dirty="0"/>
              <a:t>Customer Segmentation:</a:t>
            </a:r>
            <a:r>
              <a:rPr lang="en-AU" dirty="0"/>
              <a:t> E-commerce platforms group customers based on purchase </a:t>
            </a:r>
            <a:r>
              <a:rPr lang="en-AU" dirty="0" err="1"/>
              <a:t>behavior</a:t>
            </a:r>
            <a:r>
              <a:rPr lang="en-AU" dirty="0"/>
              <a:t> for personalized marketing.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📊 </a:t>
            </a:r>
            <a:r>
              <a:rPr lang="en-AU" b="1" dirty="0"/>
              <a:t>Anomaly Detection:</a:t>
            </a:r>
            <a:r>
              <a:rPr lang="en-AU" dirty="0"/>
              <a:t> Banks detect fraudulent transactions by identifying unusual spending patterns.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🎨 </a:t>
            </a:r>
            <a:r>
              <a:rPr lang="en-AU" b="1" dirty="0"/>
              <a:t>Image Clustering:</a:t>
            </a:r>
            <a:r>
              <a:rPr lang="en-AU" dirty="0"/>
              <a:t> Google Photos categorizes images by recognizing similar faces or objects.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7682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95C-D0FA-8E33-8FB2-0E9B468A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Reinforcement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5D54-098A-312D-8DD4-987E4068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2069432"/>
            <a:ext cx="11482938" cy="478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Reinforcement Learning is an ML approach where an </a:t>
            </a:r>
            <a:r>
              <a:rPr lang="en-US" b="1" dirty="0"/>
              <a:t>agent interacts with an environment</a:t>
            </a:r>
            <a:r>
              <a:rPr lang="en-US" dirty="0"/>
              <a:t> to achieve a goal. The agent </a:t>
            </a:r>
            <a:r>
              <a:rPr lang="en-US" b="1" dirty="0"/>
              <a:t>learns through trial and error</a:t>
            </a:r>
            <a:r>
              <a:rPr lang="en-US" dirty="0"/>
              <a:t>, receiving </a:t>
            </a:r>
            <a:r>
              <a:rPr lang="en-US" b="1" dirty="0"/>
              <a:t>rewards</a:t>
            </a:r>
            <a:r>
              <a:rPr lang="en-US" dirty="0"/>
              <a:t> for correct actions and </a:t>
            </a:r>
            <a:r>
              <a:rPr lang="en-US" b="1" dirty="0"/>
              <a:t>penalties</a:t>
            </a:r>
            <a:r>
              <a:rPr lang="en-US" dirty="0"/>
              <a:t> for mistakes. The objective is to maximize cumulative rewards over time.</a:t>
            </a:r>
          </a:p>
          <a:p>
            <a:pPr marL="0" indent="0">
              <a:buNone/>
            </a:pPr>
            <a:r>
              <a:rPr lang="en-US" b="1" dirty="0"/>
              <a:t>How It Works:</a:t>
            </a:r>
          </a:p>
          <a:p>
            <a:pPr marL="0" indent="0">
              <a:buNone/>
            </a:pPr>
            <a:r>
              <a:rPr lang="en-US" dirty="0"/>
              <a:t>1️⃣ The agent takes an </a:t>
            </a:r>
            <a:r>
              <a:rPr lang="en-US" b="1" dirty="0"/>
              <a:t>action</a:t>
            </a:r>
            <a:r>
              <a:rPr lang="en-US" dirty="0"/>
              <a:t> in the environment.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2️⃣ The environment provides </a:t>
            </a:r>
            <a:r>
              <a:rPr lang="en-US" b="1" dirty="0"/>
              <a:t>feedback (reward or penalty)</a:t>
            </a:r>
            <a:r>
              <a:rPr lang="en-US" dirty="0"/>
              <a:t> based on the action.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3️⃣ The agent updates its </a:t>
            </a:r>
            <a:r>
              <a:rPr lang="en-US" b="1" dirty="0"/>
              <a:t>strategy (policy)</a:t>
            </a:r>
            <a:r>
              <a:rPr lang="en-US" dirty="0"/>
              <a:t> to maximize long-term rewards.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4️⃣ The process repeats, improving the agent’s decision-making over time.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06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24DA-59B9-6F57-80F4-83F899A5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8B8E-B824-BB4A-A389-15131FAD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62" y="2578412"/>
            <a:ext cx="5806742" cy="4219202"/>
          </a:xfrm>
        </p:spPr>
        <p:txBody>
          <a:bodyPr/>
          <a:lstStyle/>
          <a:p>
            <a:r>
              <a:rPr lang="en-US" dirty="0"/>
              <a:t>AI (Artificial Intelligence) is the field of computer science that focuses on creating machines capable of performing tasks that typically require human intelligence. These tasks include reasoning, learning, problem-solving, perception, and language understanding</a:t>
            </a:r>
            <a:endParaRPr lang="LID4096" dirty="0"/>
          </a:p>
        </p:txBody>
      </p:sp>
      <p:pic>
        <p:nvPicPr>
          <p:cNvPr id="1030" name="Picture 6" descr="John McCarthy – The Father of Artificial Intelligence">
            <a:extLst>
              <a:ext uri="{FF2B5EF4-FFF2-40B4-BE49-F238E27FC236}">
                <a16:creationId xmlns:a16="http://schemas.microsoft.com/office/drawing/2014/main" id="{13976002-5146-B061-A665-FDC18B32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04" y="2395985"/>
            <a:ext cx="5699789" cy="32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7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5C2F-3C96-0DBA-5B32-A8867E1E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Reinforcement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3724-4397-6ED8-0050-349FD551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8" y="2250245"/>
            <a:ext cx="10764117" cy="429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/>
              <a:t>♟️ </a:t>
            </a:r>
            <a:r>
              <a:rPr lang="en-US" b="1" dirty="0"/>
              <a:t>AI Playing Chess (AlphaZero):</a:t>
            </a:r>
            <a:r>
              <a:rPr lang="en-US" dirty="0"/>
              <a:t> AI learns to play chess by playing millions of games against itself, improving strategies with each iteration.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🚗 </a:t>
            </a:r>
            <a:r>
              <a:rPr lang="en-US" b="1" dirty="0"/>
              <a:t>Self-Driving Cars:</a:t>
            </a:r>
            <a:r>
              <a:rPr lang="en-US" dirty="0"/>
              <a:t> AI models learn safe driving by simulating different road conditions and getting feedback.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🎮 </a:t>
            </a:r>
            <a:r>
              <a:rPr lang="en-US" b="1" dirty="0"/>
              <a:t>Video Game AI:</a:t>
            </a:r>
            <a:r>
              <a:rPr lang="en-US" dirty="0"/>
              <a:t> AI bots in games improve their skills by learning from repeated plays.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🤖 </a:t>
            </a:r>
            <a:r>
              <a:rPr lang="en-US" b="1" dirty="0"/>
              <a:t>Robotics:</a:t>
            </a:r>
            <a:r>
              <a:rPr lang="en-US" dirty="0"/>
              <a:t> Robots learn how to pick up and move objects through reinforcement learning.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982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7C8-B9C5-4AE1-5B6C-7F381724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A8D9-5DE1-0D33-B889-81591DEC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6731132" cy="4275684"/>
          </a:xfrm>
        </p:spPr>
        <p:txBody>
          <a:bodyPr/>
          <a:lstStyle/>
          <a:p>
            <a:r>
              <a:rPr lang="en-US" dirty="0"/>
              <a:t>Deep Learning is a specialized branch of </a:t>
            </a:r>
            <a:r>
              <a:rPr lang="en-US" b="1" dirty="0"/>
              <a:t>Machine Learning (ML)</a:t>
            </a:r>
            <a:r>
              <a:rPr lang="en-US" dirty="0"/>
              <a:t> that </a:t>
            </a:r>
            <a:r>
              <a:rPr lang="en-US" b="1" dirty="0"/>
              <a:t>mimics the human brain</a:t>
            </a:r>
            <a:r>
              <a:rPr lang="en-US" dirty="0"/>
              <a:t> using artificial </a:t>
            </a:r>
            <a:r>
              <a:rPr lang="en-US" b="1" dirty="0"/>
              <a:t>neural networks</a:t>
            </a:r>
            <a:r>
              <a:rPr lang="en-US" dirty="0"/>
              <a:t>. </a:t>
            </a:r>
          </a:p>
          <a:p>
            <a:r>
              <a:rPr lang="en-US" dirty="0"/>
              <a:t>It is capable of learning patterns from large amounts of data </a:t>
            </a:r>
            <a:r>
              <a:rPr lang="en-US" b="1" dirty="0"/>
              <a:t>without explicit programming</a:t>
            </a:r>
            <a:r>
              <a:rPr lang="en-US" dirty="0"/>
              <a:t> and is especially effective in tasks like </a:t>
            </a:r>
            <a:r>
              <a:rPr lang="en-US" b="1" dirty="0"/>
              <a:t>image recognition, speech processing, and natural language understanding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5124" name="Picture 4" descr="What is Deep Learning? Its history and place in our future">
            <a:extLst>
              <a:ext uri="{FF2B5EF4-FFF2-40B4-BE49-F238E27FC236}">
                <a16:creationId xmlns:a16="http://schemas.microsoft.com/office/drawing/2014/main" id="{124F3B04-B05B-2677-C197-FB257D80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94" y="2842558"/>
            <a:ext cx="4986732" cy="25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1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A3AB-650B-16E7-1975-C39688E5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Deep Learning Work?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5485-461C-6765-C057-EDA1ED19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149127" cy="3852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001" dirty="0"/>
              <a:t>🔹 </a:t>
            </a:r>
            <a:r>
              <a:rPr lang="en-AU" b="1" dirty="0"/>
              <a:t>Mimics the Human Brain</a:t>
            </a:r>
            <a:r>
              <a:rPr lang="en-AU" dirty="0"/>
              <a:t> using </a:t>
            </a:r>
            <a:r>
              <a:rPr lang="en-AU" b="1" dirty="0"/>
              <a:t>Artificial Neural Networks (ANNs)</a:t>
            </a:r>
            <a:r>
              <a:rPr lang="en-AU" dirty="0"/>
              <a:t>.</a:t>
            </a: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Has Multiple Layers</a:t>
            </a:r>
            <a:r>
              <a:rPr lang="en-AU" dirty="0"/>
              <a:t> (Input, Hidden, Output) for learning complex patterns.</a:t>
            </a: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Learns Features Automatically</a:t>
            </a:r>
            <a:r>
              <a:rPr lang="en-AU" dirty="0"/>
              <a:t> from raw data (e.g., images, text, audio).</a:t>
            </a: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Uses Backpropagation</a:t>
            </a:r>
            <a:r>
              <a:rPr lang="en-AU" dirty="0"/>
              <a:t> to adjust weights and improve accuracy.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Requires Large Data &amp; High Computing Power</a:t>
            </a:r>
            <a:r>
              <a:rPr lang="en-AU" dirty="0"/>
              <a:t> (GPUs, TPUs).</a:t>
            </a: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Popular Architectures:</a:t>
            </a:r>
            <a:r>
              <a:rPr lang="en-AU" dirty="0"/>
              <a:t> CNNs (images), RNNs (sequences), Transformers (NLP).</a:t>
            </a: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Applications:</a:t>
            </a:r>
            <a:r>
              <a:rPr lang="en-AU" dirty="0"/>
              <a:t> Face recognition, chatbots, medical diagnosis, self-driving cars.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847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A2E-8D33-649F-C73E-67FE4368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Real-Life Applications of Deep Learning </a:t>
            </a:r>
            <a:r>
              <a:rPr lang="en-001" b="1" dirty="0"/>
              <a:t>🌍</a:t>
            </a:r>
            <a:br>
              <a:rPr lang="en-001" b="1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1434-E289-124E-59E1-D8542555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001" dirty="0"/>
              <a:t>✔ </a:t>
            </a:r>
            <a:r>
              <a:rPr lang="en-AU" b="1" dirty="0"/>
              <a:t>Computer Vision:</a:t>
            </a:r>
            <a:r>
              <a:rPr lang="en-AU" dirty="0"/>
              <a:t> Face recognition, medical image diagnosis.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✔ </a:t>
            </a:r>
            <a:r>
              <a:rPr lang="en-AU" b="1" dirty="0"/>
              <a:t>Voice Assistants:</a:t>
            </a:r>
            <a:r>
              <a:rPr lang="en-AU" dirty="0"/>
              <a:t> Alexa, Google Assistant, Siri.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✔ </a:t>
            </a:r>
            <a:r>
              <a:rPr lang="en-AU" b="1" dirty="0"/>
              <a:t>Self-Driving Cars:</a:t>
            </a:r>
            <a:r>
              <a:rPr lang="en-AU" dirty="0"/>
              <a:t> Tesla's AI for detecting obstacles.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✔ </a:t>
            </a:r>
            <a:r>
              <a:rPr lang="en-AU" b="1" dirty="0"/>
              <a:t>Chatbots &amp; Language Models:</a:t>
            </a:r>
            <a:r>
              <a:rPr lang="en-AU" dirty="0"/>
              <a:t> GPT-4, Google Bard, Gemini.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✔ </a:t>
            </a:r>
            <a:r>
              <a:rPr lang="en-AU" b="1" dirty="0"/>
              <a:t>Fraud Detection:</a:t>
            </a:r>
            <a:r>
              <a:rPr lang="en-AU" dirty="0"/>
              <a:t> </a:t>
            </a:r>
            <a:r>
              <a:rPr lang="en-AU" dirty="0" err="1"/>
              <a:t>Analyzing</a:t>
            </a:r>
            <a:r>
              <a:rPr lang="en-AU" dirty="0"/>
              <a:t> financial transactions.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1535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9EA9-8B7F-1DC6-4BF8-110EE2AE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in AI </a:t>
            </a:r>
            <a:r>
              <a:rPr lang="en-001" dirty="0"/>
              <a:t>🤖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4A61-D903-0BFA-4E57-87A00237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Data Challenges </a:t>
            </a:r>
            <a:r>
              <a:rPr lang="en-001" b="1" dirty="0"/>
              <a:t>📊</a:t>
            </a:r>
          </a:p>
          <a:p>
            <a:pPr marL="0" indent="0">
              <a:buNone/>
            </a:pPr>
            <a:r>
              <a:rPr lang="en-001" dirty="0"/>
              <a:t>🔹 </a:t>
            </a:r>
            <a:r>
              <a:rPr lang="en-AU" b="1" dirty="0"/>
              <a:t>Data Quality &amp; Bias</a:t>
            </a:r>
            <a:r>
              <a:rPr lang="en-AU" dirty="0"/>
              <a:t> – AI learns from data, but poor-quality or biased data leads to inaccurate models.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Data Privacy &amp; Security</a:t>
            </a:r>
            <a:r>
              <a:rPr lang="en-AU" dirty="0"/>
              <a:t> – Handling sensitive data (e.g., medical or financial) raises ethical concerns.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Data Availability</a:t>
            </a:r>
            <a:r>
              <a:rPr lang="en-AU" dirty="0"/>
              <a:t> – AI needs vast amounts of </a:t>
            </a:r>
            <a:r>
              <a:rPr lang="en-AU" dirty="0" err="1"/>
              <a:t>labeled</a:t>
            </a:r>
            <a:r>
              <a:rPr lang="en-AU" dirty="0"/>
              <a:t> data, which is not always accessible.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437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2C1-C7D8-261B-FE9E-1CF85F30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in AI </a:t>
            </a:r>
            <a:r>
              <a:rPr lang="en-001" dirty="0"/>
              <a:t>🤖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95BD-CFEF-0672-B9E7-A101A8C4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Computational &amp; Hardware Limitations </a:t>
            </a:r>
            <a:r>
              <a:rPr lang="en-001" b="1" dirty="0"/>
              <a:t>💻</a:t>
            </a:r>
            <a:endParaRPr lang="en-US" b="1" dirty="0"/>
          </a:p>
          <a:p>
            <a:pPr marL="0" indent="0">
              <a:buNone/>
            </a:pPr>
            <a:r>
              <a:rPr lang="en-001" dirty="0"/>
              <a:t>🔹 </a:t>
            </a:r>
            <a:r>
              <a:rPr lang="en-AU" b="1" dirty="0"/>
              <a:t>High Computing Power</a:t>
            </a:r>
            <a:r>
              <a:rPr lang="en-AU" dirty="0"/>
              <a:t> – AI models (especially deep learning) require expensive GPUs/TPUs.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Energy Consumption</a:t>
            </a:r>
            <a:r>
              <a:rPr lang="en-AU" dirty="0"/>
              <a:t> – AI training consumes huge amounts of power, raising environmental concerns.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🔹 </a:t>
            </a:r>
            <a:r>
              <a:rPr lang="en-AU" b="1" dirty="0"/>
              <a:t>Scalability Issues</a:t>
            </a:r>
            <a:r>
              <a:rPr lang="en-AU" dirty="0"/>
              <a:t> – AI systems struggle with handling large-scale real-time applications.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963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BC03-C1F5-E628-152C-01E4FC12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in AI </a:t>
            </a:r>
            <a:r>
              <a:rPr lang="en-001" dirty="0"/>
              <a:t>🤖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0B3E-4845-3489-AA74-2F8E4401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Generalization &amp; Adaptability 🔄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Narrow AI</a:t>
            </a:r>
            <a:r>
              <a:rPr lang="en-US" dirty="0"/>
              <a:t> – Most AI is designed for specific tasks and struggles with new situations.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Lack of Common Sense</a:t>
            </a:r>
            <a:r>
              <a:rPr lang="en-US" dirty="0"/>
              <a:t> – AI lacks human-like reasoning and adaptability.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Robustness</a:t>
            </a:r>
            <a:r>
              <a:rPr lang="en-US" dirty="0"/>
              <a:t> – AI systems can fail with slight variations in input data.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5082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18E6-C22E-6C90-78B4-2EEE0F3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NLP (Natural Language Processing)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B6FC-B752-8770-AB70-FB48895E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What is NLP?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NLP (Natural Language Processing) is a branch of AI that enables computers to understand, interpret, and generate human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Why is NLP Important?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machines interact with humans through speech and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 applications like chatbots, translation, and sentiment analysis.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27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6A65-9654-5067-9D11-28EA7927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 of NLP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2BDE-7F78-39F1-9146-DA344D2A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6483" cy="4140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001" dirty="0"/>
              <a:t>✅ </a:t>
            </a:r>
            <a:r>
              <a:rPr lang="en-AU" b="1" dirty="0"/>
              <a:t>Chatbots &amp; Virtual Assistants</a:t>
            </a:r>
            <a:r>
              <a:rPr lang="en-AU" dirty="0"/>
              <a:t> (e.g., ChatGPT, Siri, Alexa)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✅ </a:t>
            </a:r>
            <a:r>
              <a:rPr lang="en-AU" b="1" dirty="0"/>
              <a:t>Machine Translation</a:t>
            </a:r>
            <a:r>
              <a:rPr lang="en-AU" dirty="0"/>
              <a:t> (Google Translate, </a:t>
            </a:r>
            <a:r>
              <a:rPr lang="en-AU" dirty="0" err="1"/>
              <a:t>DeepL</a:t>
            </a:r>
            <a:r>
              <a:rPr lang="en-AU" dirty="0"/>
              <a:t>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✅ </a:t>
            </a:r>
            <a:r>
              <a:rPr lang="en-AU" b="1" dirty="0"/>
              <a:t>Speech Recognition</a:t>
            </a:r>
            <a:r>
              <a:rPr lang="en-AU" dirty="0"/>
              <a:t> (Voice assistants, dictation software)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✅ </a:t>
            </a:r>
            <a:r>
              <a:rPr lang="en-AU" b="1" dirty="0"/>
              <a:t>Sentiment Analysis</a:t>
            </a:r>
            <a:r>
              <a:rPr lang="en-AU" dirty="0"/>
              <a:t> (Customer feedback analysis)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✅ </a:t>
            </a:r>
            <a:r>
              <a:rPr lang="en-AU" b="1" dirty="0"/>
              <a:t>Text Summarization</a:t>
            </a:r>
            <a:r>
              <a:rPr lang="en-AU" dirty="0"/>
              <a:t> (News aggregation, content summarization)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001" dirty="0"/>
              <a:t>✅ </a:t>
            </a:r>
            <a:r>
              <a:rPr lang="en-AU" b="1" dirty="0"/>
              <a:t>Spam Filtering</a:t>
            </a:r>
            <a:r>
              <a:rPr lang="en-AU" dirty="0"/>
              <a:t> (Email spam detection)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755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C556-739A-BE72-36B6-23D7DA8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in NLP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550D-75BC-B861-0BB9-F9E4BD1B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⚠ </a:t>
            </a:r>
            <a:r>
              <a:rPr lang="en-AU" b="1" dirty="0"/>
              <a:t>Ambiguity &amp; Context Understanding</a:t>
            </a:r>
            <a:r>
              <a:rPr lang="en-AU" dirty="0"/>
              <a:t> (e.g., "I saw a bat" </a:t>
            </a:r>
            <a:r>
              <a:rPr lang="en-001" dirty="0"/>
              <a:t>🦇 </a:t>
            </a:r>
            <a:r>
              <a:rPr lang="en-AU" dirty="0"/>
              <a:t>vs </a:t>
            </a:r>
            <a:r>
              <a:rPr lang="en-001" dirty="0"/>
              <a:t>🏏)</a:t>
            </a:r>
            <a:endParaRPr lang="en-US" dirty="0"/>
          </a:p>
          <a:p>
            <a:pPr marL="0" indent="0">
              <a:buNone/>
            </a:pPr>
            <a:br>
              <a:rPr lang="en-001" dirty="0"/>
            </a:br>
            <a:r>
              <a:rPr lang="en-001" dirty="0"/>
              <a:t>⚠ </a:t>
            </a:r>
            <a:r>
              <a:rPr lang="en-AU" b="1" dirty="0"/>
              <a:t>Multilingual Processing</a:t>
            </a:r>
            <a:r>
              <a:rPr lang="en-AU" dirty="0"/>
              <a:t> (Handling different languages and dialects)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⚠ </a:t>
            </a:r>
            <a:r>
              <a:rPr lang="en-AU" b="1" dirty="0"/>
              <a:t>Bias in AI Models</a:t>
            </a:r>
            <a:r>
              <a:rPr lang="en-AU" dirty="0"/>
              <a:t> (AI models learning human biases)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⚠ </a:t>
            </a:r>
            <a:r>
              <a:rPr lang="en-AU" b="1" dirty="0"/>
              <a:t>Lack of Common Sense</a:t>
            </a:r>
            <a:r>
              <a:rPr lang="en-AU" dirty="0"/>
              <a:t> (Struggles with implicit knowledge)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32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40A4-4C7F-C5F9-ABEF-CE14B66E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5C10-B3CE-5C90-93C9-2EEEEEAC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0" y="3176337"/>
            <a:ext cx="3022333" cy="184749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146" name="Picture 2" descr="Artificial Intelligence (AI) in Healthcare | Key Tools and Applications">
            <a:extLst>
              <a:ext uri="{FF2B5EF4-FFF2-40B4-BE49-F238E27FC236}">
                <a16:creationId xmlns:a16="http://schemas.microsoft.com/office/drawing/2014/main" id="{2545350A-7485-30FD-AAE9-688DBB74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77" y="1983809"/>
            <a:ext cx="7393807" cy="487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4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D9A7-6970-79E3-1E3C-8362BF74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– From NLP to LLMs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D8BF-E964-FAD6-511A-C9496CE4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Why Do We Need LLMs?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NLP models struggle with context, reasoning, and large-scale understanding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 Language Models (LLMs)</a:t>
            </a:r>
            <a:r>
              <a:rPr lang="en-US" dirty="0"/>
              <a:t> leverage </a:t>
            </a:r>
            <a:r>
              <a:rPr lang="en-US" b="1" dirty="0"/>
              <a:t>deep learning</a:t>
            </a:r>
            <a:r>
              <a:rPr lang="en-US" dirty="0"/>
              <a:t> and </a:t>
            </a:r>
            <a:r>
              <a:rPr lang="en-US" b="1" dirty="0"/>
              <a:t>transformers</a:t>
            </a:r>
            <a:r>
              <a:rPr lang="en-US" dirty="0"/>
              <a:t> to overcome these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001" dirty="0"/>
              <a:t>🚀 </a:t>
            </a:r>
            <a:r>
              <a:rPr lang="en-AU" b="1" dirty="0"/>
              <a:t>LLMs improve NLP by:</a:t>
            </a:r>
            <a:r>
              <a:rPr lang="en-AU" dirty="0"/>
              <a:t> </a:t>
            </a:r>
            <a:r>
              <a:rPr lang="en-001" dirty="0"/>
              <a:t>✅ </a:t>
            </a:r>
            <a:r>
              <a:rPr lang="en-AU" dirty="0"/>
              <a:t>Understanding complex queries </a:t>
            </a:r>
            <a:r>
              <a:rPr lang="en-001" dirty="0"/>
              <a:t>✅ </a:t>
            </a:r>
            <a:r>
              <a:rPr lang="en-AU" dirty="0"/>
              <a:t>Generating human-like text </a:t>
            </a:r>
            <a:r>
              <a:rPr lang="en-001" dirty="0"/>
              <a:t>✅ </a:t>
            </a:r>
            <a:r>
              <a:rPr lang="en-AU" dirty="0"/>
              <a:t>Handling multiple languages </a:t>
            </a:r>
            <a:r>
              <a:rPr lang="en-001" dirty="0"/>
              <a:t>✅ </a:t>
            </a:r>
            <a:r>
              <a:rPr lang="en-AU" dirty="0"/>
              <a:t>Learning from vast datasets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142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157-7BFF-B71F-DA76-C8A9CFE2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What are Large Language Models (LLMs)?</a:t>
            </a:r>
            <a:br>
              <a:rPr lang="en-AU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71F0-1AFC-6485-00A9-35960A62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</a:t>
            </a:r>
            <a:r>
              <a:rPr lang="en-US" b="1" dirty="0"/>
              <a:t>AI models trained on massive text datasets</a:t>
            </a:r>
            <a:r>
              <a:rPr lang="en-US" dirty="0"/>
              <a:t> using </a:t>
            </a:r>
            <a:r>
              <a:rPr lang="en-US" b="1" dirty="0"/>
              <a:t>deep learning architectures</a:t>
            </a:r>
            <a:r>
              <a:rPr lang="en-US" dirty="0"/>
              <a:t> like transformers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001" dirty="0"/>
              <a:t>📌 </a:t>
            </a:r>
            <a:r>
              <a:rPr lang="en-AU" b="1" dirty="0"/>
              <a:t>Examples of LLMs: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ChatGPT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Gemini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 err="1"/>
              <a:t>DeepSeek</a:t>
            </a:r>
            <a:r>
              <a:rPr lang="en-AU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 err="1"/>
              <a:t>LLaMA</a:t>
            </a:r>
            <a:r>
              <a:rPr lang="en-AU" dirty="0"/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989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D61A-84B2-B5C6-6FC9-C55B606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Applications of LLMs</a:t>
            </a:r>
            <a:br>
              <a:rPr lang="en-AU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36BF-5A7C-7B24-559E-6A8A40A5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53978" cy="4352685"/>
          </a:xfrm>
        </p:spPr>
        <p:txBody>
          <a:bodyPr>
            <a:normAutofit/>
          </a:bodyPr>
          <a:lstStyle/>
          <a:p>
            <a:r>
              <a:rPr lang="en-001" dirty="0"/>
              <a:t>✅ </a:t>
            </a:r>
            <a:r>
              <a:rPr lang="en-AU" b="1" dirty="0"/>
              <a:t>Chatbots &amp; Virtual Assistants</a:t>
            </a:r>
            <a:r>
              <a:rPr lang="en-AU" dirty="0"/>
              <a:t> (ChatGPT, Gemini, Claude) </a:t>
            </a:r>
          </a:p>
          <a:p>
            <a:endParaRPr lang="en-AU" dirty="0"/>
          </a:p>
          <a:p>
            <a:r>
              <a:rPr lang="en-001" dirty="0"/>
              <a:t>✅ </a:t>
            </a:r>
            <a:r>
              <a:rPr lang="en-AU" b="1" dirty="0"/>
              <a:t>Content Generation</a:t>
            </a:r>
            <a:r>
              <a:rPr lang="en-AU" dirty="0"/>
              <a:t> (Article writing, creative stories) </a:t>
            </a:r>
          </a:p>
          <a:p>
            <a:endParaRPr lang="en-AU" dirty="0"/>
          </a:p>
          <a:p>
            <a:r>
              <a:rPr lang="en-001" dirty="0"/>
              <a:t>✅ </a:t>
            </a:r>
            <a:r>
              <a:rPr lang="en-AU" b="1" dirty="0"/>
              <a:t>Code Generation &amp; Debugging</a:t>
            </a:r>
            <a:r>
              <a:rPr lang="en-AU" dirty="0"/>
              <a:t> (GitHub Copilot, OpenAI Codex)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001" dirty="0"/>
              <a:t>✅ </a:t>
            </a:r>
            <a:r>
              <a:rPr lang="en-AU" b="1" dirty="0"/>
              <a:t>Medical &amp; Legal Document Processing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001" dirty="0"/>
              <a:t>✅ </a:t>
            </a:r>
            <a:r>
              <a:rPr lang="en-AU" b="1" dirty="0"/>
              <a:t>Automated Customer Support</a:t>
            </a:r>
            <a:endParaRPr lang="en-AU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8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157C-37DD-6A7E-778C-8C0C5299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Evolution of AI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335A-3007-4935-6DF1-18A13FAC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1950:</a:t>
            </a:r>
            <a:r>
              <a:rPr lang="en-US" dirty="0"/>
              <a:t> Alan Turing introduced the </a:t>
            </a:r>
            <a:r>
              <a:rPr lang="en-US" i="1" dirty="0"/>
              <a:t>Turing Test</a:t>
            </a:r>
            <a:r>
              <a:rPr lang="en-US" dirty="0"/>
              <a:t> to determine if a machine can exhibit human-like intelligence.</a:t>
            </a:r>
          </a:p>
          <a:p>
            <a:r>
              <a:rPr lang="en-US" b="1" dirty="0"/>
              <a:t>1956:</a:t>
            </a:r>
            <a:r>
              <a:rPr lang="en-US" dirty="0"/>
              <a:t> John McCarthy coined the term </a:t>
            </a:r>
            <a:r>
              <a:rPr lang="en-US" i="1" dirty="0"/>
              <a:t>Artificial Intelligence</a:t>
            </a:r>
            <a:r>
              <a:rPr lang="en-US" dirty="0"/>
              <a:t> at the Dartmouth Conference. This marked AI as a field of study.</a:t>
            </a:r>
          </a:p>
          <a:p>
            <a:r>
              <a:rPr lang="en-US" b="1" dirty="0"/>
              <a:t>1958:</a:t>
            </a:r>
            <a:r>
              <a:rPr lang="en-US" dirty="0"/>
              <a:t> Frank Rosenblatt developed the </a:t>
            </a:r>
            <a:r>
              <a:rPr lang="en-US" i="1" dirty="0"/>
              <a:t>Perceptron</a:t>
            </a:r>
            <a:r>
              <a:rPr lang="en-US" dirty="0"/>
              <a:t>, an early form of a neural network.</a:t>
            </a:r>
          </a:p>
          <a:p>
            <a:r>
              <a:rPr lang="en-US" b="1" dirty="0"/>
              <a:t>1960s-70s:</a:t>
            </a:r>
            <a:r>
              <a:rPr lang="en-US" dirty="0"/>
              <a:t> The first AI programs were developed, including early rule-based systems and simple problem-solving programs like ELIZA (chatbot).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433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8B5F-CC62-3B48-2285-3B39B11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Evolution of AI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D2A1-ABDB-FAAA-60C0-8934C49A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1997:</a:t>
            </a:r>
            <a:r>
              <a:rPr lang="en-US" dirty="0"/>
              <a:t> IBM’s </a:t>
            </a:r>
            <a:r>
              <a:rPr lang="en-US" i="1" dirty="0"/>
              <a:t>Deep Blue</a:t>
            </a:r>
            <a:r>
              <a:rPr lang="en-US" dirty="0"/>
              <a:t> </a:t>
            </a:r>
          </a:p>
          <a:p>
            <a:r>
              <a:rPr lang="en-US" dirty="0"/>
              <a:t>defeated world chess champion Garry Kasparov</a:t>
            </a:r>
          </a:p>
          <a:p>
            <a:r>
              <a:rPr lang="en-US" b="1" dirty="0"/>
              <a:t>2006:</a:t>
            </a:r>
            <a:r>
              <a:rPr lang="en-US" dirty="0"/>
              <a:t> Geoffrey Hinton &amp; team made deep learning mainstream with the rise of neural networks.</a:t>
            </a:r>
          </a:p>
          <a:p>
            <a:r>
              <a:rPr lang="en-US" b="1" dirty="0"/>
              <a:t>2011:</a:t>
            </a:r>
            <a:r>
              <a:rPr lang="en-US" dirty="0"/>
              <a:t> IBM </a:t>
            </a:r>
            <a:r>
              <a:rPr lang="en-US" i="1" dirty="0"/>
              <a:t>Watson</a:t>
            </a:r>
            <a:r>
              <a:rPr lang="en-US" dirty="0"/>
              <a:t> defeated human contestants in Jeopardy!</a:t>
            </a:r>
          </a:p>
          <a:p>
            <a:r>
              <a:rPr lang="en-US" b="1" dirty="0"/>
              <a:t>2012:</a:t>
            </a:r>
            <a:r>
              <a:rPr lang="en-US" dirty="0"/>
              <a:t> Breakthrough in </a:t>
            </a:r>
            <a:r>
              <a:rPr lang="en-US" b="1" dirty="0"/>
              <a:t>Deep Learning</a:t>
            </a:r>
            <a:r>
              <a:rPr lang="en-US" dirty="0"/>
              <a:t> – </a:t>
            </a:r>
            <a:r>
              <a:rPr lang="en-US" dirty="0" err="1"/>
              <a:t>AlexNet</a:t>
            </a:r>
            <a:r>
              <a:rPr lang="en-US" dirty="0"/>
              <a:t> won the ImageNet competition, demonstrating AI’s power in computer vision.</a:t>
            </a:r>
          </a:p>
          <a:p>
            <a:r>
              <a:rPr lang="en-US" b="1" dirty="0"/>
              <a:t>2014:</a:t>
            </a:r>
            <a:r>
              <a:rPr lang="en-US" dirty="0"/>
              <a:t> Google’s DeepMind created </a:t>
            </a:r>
            <a:r>
              <a:rPr lang="en-US" i="1" dirty="0"/>
              <a:t>AlphaGo</a:t>
            </a:r>
            <a:r>
              <a:rPr lang="en-US" dirty="0"/>
              <a:t>, which defeated world Go champion.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07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F4F5-5AC0-1F12-A391-E7A5D2C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Evolution of AI</a:t>
            </a:r>
            <a:br>
              <a:rPr lang="LID4096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CA20-8EAE-B75E-26F2-EBEFABAF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AI-powered assistants (Siri, Alexa, Google Assistant) became widely used.</a:t>
            </a:r>
          </a:p>
          <a:p>
            <a:r>
              <a:rPr lang="en-US" b="1" dirty="0"/>
              <a:t>2018:</a:t>
            </a:r>
            <a:r>
              <a:rPr lang="en-US" dirty="0"/>
              <a:t> OpenAI's GPT models showed breakthroughs in </a:t>
            </a:r>
            <a:r>
              <a:rPr lang="en-US" b="1" dirty="0"/>
              <a:t>Natural Language Processing (NLP)</a:t>
            </a:r>
            <a:r>
              <a:rPr lang="en-US" dirty="0"/>
              <a:t>.</a:t>
            </a:r>
          </a:p>
          <a:p>
            <a:r>
              <a:rPr lang="en-US" b="1" dirty="0"/>
              <a:t>2020s:</a:t>
            </a:r>
            <a:r>
              <a:rPr lang="en-US" dirty="0"/>
              <a:t> AI in daily life – self-driving cars, AI-generated art, ChatGPT, and real-world AI applications across industries.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158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2DB0-A1A9-64C3-B8BE-98A9FB8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AI – On Basis of 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scope of automation and intelligence.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9221-05D8-D917-37AE-CB1D6599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AU" dirty="0"/>
              <a:t> Narrow AI (Weak AI)</a:t>
            </a:r>
            <a:br>
              <a:rPr lang="en-AU" dirty="0"/>
            </a:br>
            <a:endParaRPr lang="en-AU" dirty="0"/>
          </a:p>
          <a:p>
            <a:r>
              <a:rPr lang="en-AU" dirty="0"/>
              <a:t>2. General AI (AGI)</a:t>
            </a:r>
          </a:p>
          <a:p>
            <a:endParaRPr lang="en-AU" dirty="0"/>
          </a:p>
          <a:p>
            <a:r>
              <a:rPr lang="en-AU" dirty="0"/>
              <a:t>3.</a:t>
            </a:r>
            <a:r>
              <a:rPr lang="it-IT" dirty="0"/>
              <a:t> Super AI (ASI)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262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BB12-CA3C-DFE4-4F0F-CF7758AC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08504"/>
            <a:ext cx="9613861" cy="1080938"/>
          </a:xfrm>
        </p:spPr>
        <p:txBody>
          <a:bodyPr/>
          <a:lstStyle/>
          <a:p>
            <a:r>
              <a:rPr lang="en-AU" dirty="0"/>
              <a:t>Narrow AI (Weak AI)</a:t>
            </a:r>
            <a:br>
              <a:rPr lang="en-AU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680C-5C3E-C690-580A-755ACD39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29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known as </a:t>
            </a:r>
            <a:r>
              <a:rPr lang="en-US" b="1" dirty="0"/>
              <a:t>Weak AI</a:t>
            </a:r>
            <a:r>
              <a:rPr lang="en-US" dirty="0"/>
              <a:t>, this type is designed for specific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cannot think or perform beyond its programmed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AI systems today fall into this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Voice Assistants (</a:t>
            </a:r>
            <a:r>
              <a:rPr lang="en-US" i="1" dirty="0"/>
              <a:t>Siri, Alexa, Google Assistant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 Systems (</a:t>
            </a:r>
            <a:r>
              <a:rPr lang="en-US" i="1" dirty="0"/>
              <a:t>Netflix, YouTube, Amazon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Spam Filters in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AI-based Chess Programs (Deep Blue)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Recognition Systems</a:t>
            </a:r>
          </a:p>
          <a:p>
            <a:pPr marL="0" indent="0">
              <a:buNone/>
            </a:pPr>
            <a:r>
              <a:rPr lang="en-US" dirty="0"/>
              <a:t>📌 </a:t>
            </a:r>
            <a:r>
              <a:rPr lang="en-US" i="1" dirty="0"/>
              <a:t>Narrow AI performs exceptionally well in its domain but lacks general intelligence.</a:t>
            </a:r>
            <a:endParaRPr lang="en-AU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33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EB18-89EB-750B-B188-70FB796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AI (AGI)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D05A-73A9-C9EC-2D60-4E20703E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098"/>
            <a:ext cx="9613861" cy="4313207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known as </a:t>
            </a:r>
            <a:r>
              <a:rPr lang="en-US" b="1" dirty="0"/>
              <a:t>Strong AI</a:t>
            </a:r>
            <a:r>
              <a:rPr lang="en-US" dirty="0"/>
              <a:t>, this type can perform any intellectual task that a human can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possesses </a:t>
            </a:r>
            <a:r>
              <a:rPr lang="en-US" b="1" dirty="0"/>
              <a:t>self-awareness, reasoning, problem-solving skills, and adaptability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Still theoretical</a:t>
            </a:r>
            <a:r>
              <a:rPr lang="en-US" dirty="0"/>
              <a:t> – No AI system today has achieved General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developed, it could: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multiple domains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 and reason like a human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 to new situations without additional training</a:t>
            </a:r>
          </a:p>
          <a:p>
            <a:r>
              <a:rPr lang="en-US" b="1" dirty="0"/>
              <a:t>Current Research Efforts in General AI: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OpenAI’s GPT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DeepMind’s efforts in Reinforcement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IBM Watson</a:t>
            </a:r>
          </a:p>
          <a:p>
            <a:r>
              <a:rPr lang="en-US" dirty="0"/>
              <a:t>📌 </a:t>
            </a:r>
            <a:r>
              <a:rPr lang="en-US" i="1" dirty="0"/>
              <a:t>General AI remains a long-term goal in AI research and has not yet been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413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1245</TotalTime>
  <Words>1955</Words>
  <Application>Microsoft Office PowerPoint</Application>
  <PresentationFormat>Widescreen</PresentationFormat>
  <Paragraphs>176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Inter</vt:lpstr>
      <vt:lpstr>Trebuchet MS</vt:lpstr>
      <vt:lpstr>Berlin</vt:lpstr>
      <vt:lpstr>Artificial  Intelligence</vt:lpstr>
      <vt:lpstr>WHAT IS AI?</vt:lpstr>
      <vt:lpstr>Application of AI</vt:lpstr>
      <vt:lpstr>History &amp; Evolution of AI</vt:lpstr>
      <vt:lpstr>History &amp; Evolution of AI</vt:lpstr>
      <vt:lpstr>History &amp; Evolution of AI </vt:lpstr>
      <vt:lpstr>Types of AI – On Basis of scope of automation and intelligence.</vt:lpstr>
      <vt:lpstr>Narrow AI (Weak AI) </vt:lpstr>
      <vt:lpstr>General AI (AGI)</vt:lpstr>
      <vt:lpstr>Super AI (ASI)</vt:lpstr>
      <vt:lpstr>AI vs. Machine Learning vs. Deep Learning</vt:lpstr>
      <vt:lpstr>Machine Learning (ML)</vt:lpstr>
      <vt:lpstr>How Machine Learning Works:</vt:lpstr>
      <vt:lpstr>Types of Machine Learning:</vt:lpstr>
      <vt:lpstr>Supervised Learning</vt:lpstr>
      <vt:lpstr>Supervised Learning</vt:lpstr>
      <vt:lpstr>Unsupervised Learning</vt:lpstr>
      <vt:lpstr>Unsupervised Learning</vt:lpstr>
      <vt:lpstr>Reinforcement Learning</vt:lpstr>
      <vt:lpstr>Reinforcement Learning</vt:lpstr>
      <vt:lpstr>Deep Learning</vt:lpstr>
      <vt:lpstr>How Does Deep Learning Work?</vt:lpstr>
      <vt:lpstr>Real-Life Applications of Deep Learning 🌍 </vt:lpstr>
      <vt:lpstr>Challenges in AI 🤖</vt:lpstr>
      <vt:lpstr>Challenges in AI 🤖</vt:lpstr>
      <vt:lpstr>Challenges in AI 🤖</vt:lpstr>
      <vt:lpstr>NLP (Natural Language Processing)</vt:lpstr>
      <vt:lpstr>Applications of NLP</vt:lpstr>
      <vt:lpstr>Challenges in NLP</vt:lpstr>
      <vt:lpstr>Transition – From NLP to LLMs </vt:lpstr>
      <vt:lpstr>What are Large Language Models (LLMs)? </vt:lpstr>
      <vt:lpstr>Applications of LLMs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2</cp:revision>
  <dcterms:created xsi:type="dcterms:W3CDTF">2025-02-27T12:54:13Z</dcterms:created>
  <dcterms:modified xsi:type="dcterms:W3CDTF">2025-03-08T03:47:37Z</dcterms:modified>
</cp:coreProperties>
</file>