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59" r:id="rId4"/>
    <p:sldId id="267" r:id="rId5"/>
    <p:sldId id="274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37F17-6DFD-404C-9DF1-C771DECCC09B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4D4469-68E0-4913-86E8-9E21509A4C83}">
      <dgm:prSet/>
      <dgm:spPr/>
      <dgm:t>
        <a:bodyPr/>
        <a:lstStyle/>
        <a:p>
          <a:pPr rtl="0"/>
          <a:r>
            <a:rPr lang="en-US" b="1" dirty="0" smtClean="0"/>
            <a:t>Analytics Project Presentation - Summer 2015</a:t>
          </a:r>
          <a:endParaRPr lang="en-US" b="1" dirty="0"/>
        </a:p>
      </dgm:t>
    </dgm:pt>
    <dgm:pt modelId="{206C74A9-E1A3-4E71-93E9-D8FD7C652F3F}" type="parTrans" cxnId="{465DFA6F-C66F-4F5A-AD91-0C5E552839C5}">
      <dgm:prSet/>
      <dgm:spPr/>
      <dgm:t>
        <a:bodyPr/>
        <a:lstStyle/>
        <a:p>
          <a:endParaRPr lang="en-US"/>
        </a:p>
      </dgm:t>
    </dgm:pt>
    <dgm:pt modelId="{EF19ECA4-6321-4770-B1F2-D60D7FFAE679}" type="sibTrans" cxnId="{465DFA6F-C66F-4F5A-AD91-0C5E552839C5}">
      <dgm:prSet/>
      <dgm:spPr/>
      <dgm:t>
        <a:bodyPr/>
        <a:lstStyle/>
        <a:p>
          <a:endParaRPr lang="en-US"/>
        </a:p>
      </dgm:t>
    </dgm:pt>
    <dgm:pt modelId="{185BDCAC-4BDA-4A9E-8D61-17E3F4175453}" type="pres">
      <dgm:prSet presAssocID="{DBD37F17-6DFD-404C-9DF1-C771DECCC09B}" presName="linear" presStyleCnt="0">
        <dgm:presLayoutVars>
          <dgm:animLvl val="lvl"/>
          <dgm:resizeHandles val="exact"/>
        </dgm:presLayoutVars>
      </dgm:prSet>
      <dgm:spPr/>
    </dgm:pt>
    <dgm:pt modelId="{A5ED6DF7-DE05-409C-8F66-C6BCDDC735D4}" type="pres">
      <dgm:prSet presAssocID="{314D4469-68E0-4913-86E8-9E21509A4C83}" presName="parentText" presStyleLbl="node1" presStyleIdx="0" presStyleCnt="1" custLinFactNeighborY="-21208">
        <dgm:presLayoutVars>
          <dgm:chMax val="0"/>
          <dgm:bulletEnabled val="1"/>
        </dgm:presLayoutVars>
      </dgm:prSet>
      <dgm:spPr/>
    </dgm:pt>
  </dgm:ptLst>
  <dgm:cxnLst>
    <dgm:cxn modelId="{465DFA6F-C66F-4F5A-AD91-0C5E552839C5}" srcId="{DBD37F17-6DFD-404C-9DF1-C771DECCC09B}" destId="{314D4469-68E0-4913-86E8-9E21509A4C83}" srcOrd="0" destOrd="0" parTransId="{206C74A9-E1A3-4E71-93E9-D8FD7C652F3F}" sibTransId="{EF19ECA4-6321-4770-B1F2-D60D7FFAE679}"/>
    <dgm:cxn modelId="{5B4CCFC6-410C-4BB7-BF73-D4A04BA2CA7E}" type="presOf" srcId="{314D4469-68E0-4913-86E8-9E21509A4C83}" destId="{A5ED6DF7-DE05-409C-8F66-C6BCDDC735D4}" srcOrd="0" destOrd="0" presId="urn:microsoft.com/office/officeart/2005/8/layout/vList2"/>
    <dgm:cxn modelId="{4CBD43C0-2DE7-4912-A64E-A161B8623988}" type="presOf" srcId="{DBD37F17-6DFD-404C-9DF1-C771DECCC09B}" destId="{185BDCAC-4BDA-4A9E-8D61-17E3F4175453}" srcOrd="0" destOrd="0" presId="urn:microsoft.com/office/officeart/2005/8/layout/vList2"/>
    <dgm:cxn modelId="{6DEA1322-C0B6-41F4-967A-7EED20DE7735}" type="presParOf" srcId="{185BDCAC-4BDA-4A9E-8D61-17E3F4175453}" destId="{A5ED6DF7-DE05-409C-8F66-C6BCDDC735D4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AF8FE10-3EF6-45D2-8432-0B6D595077EC}" type="presOf" srcId="{F1EB689A-0526-4F32-A982-B2CDB0747EA6}" destId="{8ECA567B-0A38-467E-9CA9-01EEFC5E2A12}" srcOrd="0" destOrd="0" presId="urn:microsoft.com/office/officeart/2005/8/layout/vList2"/>
    <dgm:cxn modelId="{509B6B2F-652F-4F87-98D9-9E880F3F6C54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FC655916-83CB-46F2-842F-7E20F0BB563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12C15F-6194-4CAC-8382-94B216373D77}" type="presOf" srcId="{F1EB689A-0526-4F32-A982-B2CDB0747EA6}" destId="{8ECA567B-0A38-467E-9CA9-01EEFC5E2A12}" srcOrd="0" destOrd="0" presId="urn:microsoft.com/office/officeart/2005/8/layout/vList2"/>
    <dgm:cxn modelId="{438B8D66-16D5-4C44-B81E-2F873659B63B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CECED2DE-D475-4C3A-AA45-EAAA90858FE8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94116-6FD9-41FF-88DC-E6C562BB2A29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8F042B-AD40-4DBE-8B90-A59B8F594882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33053F1-77AA-4236-95A3-B1A5FE9F767C}" type="parTrans" cxnId="{CA7A39BB-6F96-48CD-9244-A8003F683AB8}">
      <dgm:prSet/>
      <dgm:spPr/>
      <dgm:t>
        <a:bodyPr/>
        <a:lstStyle/>
        <a:p>
          <a:endParaRPr lang="en-US"/>
        </a:p>
      </dgm:t>
    </dgm:pt>
    <dgm:pt modelId="{B16994D5-7F92-4380-B106-8BB7D22A66F5}" type="sibTrans" cxnId="{CA7A39BB-6F96-48CD-9244-A8003F683AB8}">
      <dgm:prSet/>
      <dgm:spPr/>
      <dgm:t>
        <a:bodyPr/>
        <a:lstStyle/>
        <a:p>
          <a:endParaRPr lang="en-US"/>
        </a:p>
      </dgm:t>
    </dgm:pt>
    <dgm:pt modelId="{4890C973-4B00-4CDC-9D36-2F39224AE580}" type="pres">
      <dgm:prSet presAssocID="{E5694116-6FD9-41FF-88DC-E6C562BB2A29}" presName="linear" presStyleCnt="0">
        <dgm:presLayoutVars>
          <dgm:animLvl val="lvl"/>
          <dgm:resizeHandles val="exact"/>
        </dgm:presLayoutVars>
      </dgm:prSet>
      <dgm:spPr/>
    </dgm:pt>
    <dgm:pt modelId="{AF9092AD-A7EF-4B09-88D3-F656EBAF3037}" type="pres">
      <dgm:prSet presAssocID="{988F042B-AD40-4DBE-8B90-A59B8F59488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D7CF6C9-688E-45D5-ABFD-598B8435B199}" type="presOf" srcId="{988F042B-AD40-4DBE-8B90-A59B8F594882}" destId="{AF9092AD-A7EF-4B09-88D3-F656EBAF3037}" srcOrd="0" destOrd="0" presId="urn:microsoft.com/office/officeart/2005/8/layout/vList2"/>
    <dgm:cxn modelId="{CA7A39BB-6F96-48CD-9244-A8003F683AB8}" srcId="{E5694116-6FD9-41FF-88DC-E6C562BB2A29}" destId="{988F042B-AD40-4DBE-8B90-A59B8F594882}" srcOrd="0" destOrd="0" parTransId="{D33053F1-77AA-4236-95A3-B1A5FE9F767C}" sibTransId="{B16994D5-7F92-4380-B106-8BB7D22A66F5}"/>
    <dgm:cxn modelId="{4FF4DB47-F6AA-406C-BCD9-0F4EE2803D54}" type="presOf" srcId="{E5694116-6FD9-41FF-88DC-E6C562BB2A29}" destId="{4890C973-4B00-4CDC-9D36-2F39224AE580}" srcOrd="0" destOrd="0" presId="urn:microsoft.com/office/officeart/2005/8/layout/vList2"/>
    <dgm:cxn modelId="{6375D1E8-7A61-4F6B-9170-A3E5ACC4BBC9}" type="presParOf" srcId="{4890C973-4B00-4CDC-9D36-2F39224AE580}" destId="{AF9092AD-A7EF-4B09-88D3-F656EBAF3037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EE16D68-6479-4CEB-B8CC-2108B3DDC342}" type="presOf" srcId="{7E594D92-B056-4B47-B59B-4DE401B5CEF4}" destId="{40ECC3F3-39BE-44D4-8968-F213EA3567AF}" srcOrd="0" destOrd="0" presId="urn:microsoft.com/office/officeart/2005/8/layout/vList2"/>
    <dgm:cxn modelId="{CEC5DCFA-11FC-4264-9804-4F58E1B5A8AB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999F9401-6139-44B9-A316-5AD2229A1BA5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F4BE12A-FFE4-4A47-BB26-ED1BA551A04E}" type="presOf" srcId="{F1EB689A-0526-4F32-A982-B2CDB0747EA6}" destId="{8ECA567B-0A38-467E-9CA9-01EEFC5E2A12}" srcOrd="0" destOrd="0" presId="urn:microsoft.com/office/officeart/2005/8/layout/vList2"/>
    <dgm:cxn modelId="{7B1E81BC-F5F4-42FB-B839-6614C0EC118B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F6F03066-35BD-4768-8CF9-C6B724DF3FA6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802FA2D-A0A5-4287-A21C-CF17034180C6}" type="presOf" srcId="{7E594D92-B056-4B47-B59B-4DE401B5CEF4}" destId="{40ECC3F3-39BE-44D4-8968-F213EA3567AF}" srcOrd="0" destOrd="0" presId="urn:microsoft.com/office/officeart/2005/8/layout/vList2"/>
    <dgm:cxn modelId="{F6B8496E-5F54-4658-B00E-EA8765CA2856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85FB7429-6130-4809-B5A0-0F802F351E8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8D35054-4C1F-43AD-B2AC-85E5C69C2A84}" type="presOf" srcId="{F1EB689A-0526-4F32-A982-B2CDB0747EA6}" destId="{8ECA567B-0A38-467E-9CA9-01EEFC5E2A12}" srcOrd="0" destOrd="0" presId="urn:microsoft.com/office/officeart/2005/8/layout/vList2"/>
    <dgm:cxn modelId="{6E8B560F-99D3-4AE9-BAA2-0615C482DAFC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B362A897-E190-4898-A9FE-6AB3923B574A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D76471-FBA8-4157-B39E-E4471656D1E0}" type="presOf" srcId="{7E594D92-B056-4B47-B59B-4DE401B5CEF4}" destId="{40ECC3F3-39BE-44D4-8968-F213EA3567AF}" srcOrd="0" destOrd="0" presId="urn:microsoft.com/office/officeart/2005/8/layout/vList2"/>
    <dgm:cxn modelId="{B76E5B2A-8BDA-4363-9500-02FBF312CF54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56F63022-B1E9-4DF3-96E2-4BEC8FB2B0C3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0FD8CAE-8CC7-45F0-BE7E-DE3897E77880}" type="presOf" srcId="{7E594D92-B056-4B47-B59B-4DE401B5CEF4}" destId="{40ECC3F3-39BE-44D4-8968-F213EA3567AF}" srcOrd="0" destOrd="0" presId="urn:microsoft.com/office/officeart/2005/8/layout/vList2"/>
    <dgm:cxn modelId="{4CA177B5-F236-4184-BF34-5BD15CEBAC27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69A09C69-15E6-43E1-BE61-4430A534DF7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2D02C76-ECB9-4D0E-BB0B-3F37A393C447}" type="presOf" srcId="{7E594D92-B056-4B47-B59B-4DE401B5CEF4}" destId="{40ECC3F3-39BE-44D4-8968-F213EA3567AF}" srcOrd="0" destOrd="0" presId="urn:microsoft.com/office/officeart/2005/8/layout/vList2"/>
    <dgm:cxn modelId="{8C277BD8-9D89-4D0F-A69C-1D695E419E2B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FEF55F7E-1117-4C81-BB60-6206816F60E2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A1460-B5CC-44E8-8035-A9616EF24BA9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5124-7C85-4FE8-9842-413AE6F441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50D6A2-B165-40AD-A0C1-F41D6FEF0F91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Analytics Project: </a:t>
            </a: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200" dirty="0" smtClean="0"/>
              <a:t>Recommender Systems for NYC Residential </a:t>
            </a:r>
            <a:r>
              <a:rPr lang="en-US" sz="2200" dirty="0" smtClean="0"/>
              <a:t>Community</a:t>
            </a: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Team</a:t>
            </a:r>
            <a:r>
              <a:rPr lang="en-US" b="1" dirty="0" smtClean="0">
                <a:latin typeface="Century" panose="02040604050505020304" pitchFamily="18" charset="0"/>
              </a:rPr>
              <a:t>: </a:t>
            </a: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200" i="1" dirty="0" smtClean="0">
                <a:latin typeface="Century" panose="02040604050505020304" pitchFamily="18" charset="0"/>
              </a:rPr>
              <a:t>Zeleng </a:t>
            </a:r>
            <a:r>
              <a:rPr lang="en-US" sz="2200" i="1" dirty="0" err="1" smtClean="0">
                <a:latin typeface="Century" panose="02040604050505020304" pitchFamily="18" charset="0"/>
              </a:rPr>
              <a:t>Zhuang</a:t>
            </a:r>
            <a:r>
              <a:rPr lang="en-US" sz="2200" i="1" dirty="0" smtClean="0">
                <a:latin typeface="Century" panose="02040604050505020304" pitchFamily="18" charset="0"/>
              </a:rPr>
              <a:t> </a:t>
            </a:r>
            <a:r>
              <a:rPr lang="en-US" sz="2200" i="1" dirty="0" smtClean="0">
                <a:latin typeface="Century" panose="02040604050505020304" pitchFamily="18" charset="0"/>
              </a:rPr>
              <a:t>, </a:t>
            </a:r>
            <a:r>
              <a:rPr lang="en-US" sz="2200" i="1" dirty="0" err="1" smtClean="0">
                <a:latin typeface="Century" panose="02040604050505020304" pitchFamily="18" charset="0"/>
              </a:rPr>
              <a:t>Yanhong</a:t>
            </a:r>
            <a:r>
              <a:rPr lang="en-US" sz="2200" i="1" dirty="0" smtClean="0">
                <a:latin typeface="Century" panose="02040604050505020304" pitchFamily="18" charset="0"/>
              </a:rPr>
              <a:t> </a:t>
            </a:r>
            <a:r>
              <a:rPr lang="en-US" sz="2200" i="1" dirty="0" smtClean="0">
                <a:latin typeface="Century" panose="02040604050505020304" pitchFamily="18" charset="0"/>
              </a:rPr>
              <a:t>Yang, </a:t>
            </a:r>
            <a:r>
              <a:rPr lang="en-US" sz="2200" i="1" dirty="0" smtClean="0">
                <a:latin typeface="Century" panose="02040604050505020304" pitchFamily="18" charset="0"/>
              </a:rPr>
              <a:t>Nicholas </a:t>
            </a:r>
            <a:r>
              <a:rPr lang="en-US" sz="2200" i="1" dirty="0" smtClean="0">
                <a:latin typeface="Century" panose="02040604050505020304" pitchFamily="18" charset="0"/>
              </a:rPr>
              <a:t>Souris</a:t>
            </a:r>
            <a:endParaRPr lang="en-US" b="1" dirty="0">
              <a:latin typeface="Century" panose="020406040505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Century" panose="02040604050505020304" pitchFamily="18" charset="0"/>
              </a:rPr>
              <a:t>Abstract</a:t>
            </a:r>
            <a:r>
              <a:rPr lang="en-US" b="1" dirty="0" smtClean="0">
                <a:latin typeface="Century" panose="02040604050505020304" pitchFamily="18" charset="0"/>
              </a:rPr>
              <a:t>: </a:t>
            </a:r>
          </a:p>
          <a:p>
            <a:r>
              <a:rPr lang="en-US" sz="2400" i="1" dirty="0" smtClean="0">
                <a:latin typeface="Century" panose="02040604050505020304" pitchFamily="18" charset="0"/>
              </a:rPr>
              <a:t>Recommend communities suitable for a specific person based on personal preferences</a:t>
            </a:r>
          </a:p>
          <a:p>
            <a:r>
              <a:rPr lang="en-US" sz="2400" i="1" dirty="0" smtClean="0"/>
              <a:t>Scrape data from various sources and use </a:t>
            </a:r>
            <a:r>
              <a:rPr lang="en-US" sz="2400" i="1" dirty="0" err="1" smtClean="0"/>
              <a:t>hadoop</a:t>
            </a:r>
            <a:r>
              <a:rPr lang="en-US" sz="2400" i="1" dirty="0" smtClean="0"/>
              <a:t> technology to cleanse and filter them</a:t>
            </a:r>
          </a:p>
          <a:p>
            <a:r>
              <a:rPr lang="en-US" sz="2400" i="1" dirty="0" smtClean="0"/>
              <a:t>Build a website as a front-end to our system</a:t>
            </a:r>
            <a:endParaRPr lang="en-US" sz="2400" i="1" dirty="0"/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altLang="en-US" sz="1200" dirty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 smtClean="0">
                <a:latin typeface="Verdana" pitchFamily="34" charset="0"/>
              </a:rPr>
              <a:t>Slide 1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403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28699" y="15875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References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G. ADOMAVICIUS  AND A.TUZHILIN.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Toward the Next Generation of Recommender Systems:  A Survey of the State-of-the-Art and Possible Extensions.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IEEE Trans.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Knowl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. Data Eng. 17, 6 (June 2005)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	R. BAEZA-YATES AND B. RIBEIRO-NETO.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Modern information Retrieval.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Addison-Wesley, 1999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   J.S. BREESE, D. HECKERMAN  AND C.KADIE.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Empirical Analysis of Predictive Algorithms for Collaborative Filtering.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14th Conf. Uncertainty in Artificial Intelligence, July 1998.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4.   M. J. PAZZANI  AND D. BILLSUS.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Content-based recommendation systems. IN P.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Brusilovsky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, A.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Kobsa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, and W.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Nejdl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(Eds.):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The adaptive web,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LNCS. 4321, pp. 325–341, 2007.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28699" y="15875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5.   P. RESNICK, N. IAKOVOU, M. SUSHAK, P. BERGSTROM,AND J. RIEDL.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GroupLens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An Open Architecture for Collaborative Filtering of Netnews.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Computer Supported Cooperative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Conf., 1994.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6. G. SALTON.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Automatic Text Processing.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Addison-Wesley, 1989.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7.  U. SHARDANAND  AND P. MAES.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Social Information Filtering: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Algorithms for Automating “Word of Mouth”.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Conf. Human Factors in Computing Systems, 1995.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8.  T. WHITE.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Hadoop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The Definitive Guide.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O'Reilly Media Inc.,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Sebastopol, CA, May 2012</a:t>
            </a: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Motivation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are the users of this analytic?    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r>
              <a:rPr lang="en-US" sz="2000" dirty="0" smtClean="0">
                <a:latin typeface="Century" panose="02040604050505020304" pitchFamily="18" charset="0"/>
              </a:rPr>
              <a:t>People who are looking to buy or rent an apartment in the wider New York city area.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will benefit from this analytic?   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Prospective renters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Prospective </a:t>
            </a:r>
            <a:r>
              <a:rPr lang="en-US" sz="2000" dirty="0" smtClean="0">
                <a:latin typeface="Century" panose="02040604050505020304" pitchFamily="18" charset="0"/>
              </a:rPr>
              <a:t>buyers</a:t>
            </a:r>
            <a:endParaRPr lang="en-US" sz="2000" dirty="0" smtClean="0">
              <a:latin typeface="Century" panose="02040604050505020304" pitchFamily="18" charset="0"/>
            </a:endParaRP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Landlords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Sellers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Why is this analytic important?         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It turns apartment hunting into a much less daunting task with the aid of an algorithm which automatically finds an area that is aligned to the users personal preferences.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2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651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Data Sources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</a:t>
            </a:r>
            <a:r>
              <a:rPr lang="en-US" sz="2000" b="1" dirty="0" smtClean="0">
                <a:latin typeface="Century" panose="02040604050505020304" pitchFamily="18" charset="0"/>
              </a:rPr>
              <a:t>www.</a:t>
            </a:r>
            <a:r>
              <a:rPr lang="en-US" sz="2000" b="1" dirty="0" smtClean="0"/>
              <a:t>city-data.com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</a:t>
            </a:r>
            <a:r>
              <a:rPr lang="en-US" sz="2000" b="1" dirty="0" smtClean="0">
                <a:latin typeface="Century" panose="02040604050505020304" pitchFamily="18" charset="0"/>
              </a:rPr>
              <a:t>: 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entury" panose="02040604050505020304" pitchFamily="18" charset="0"/>
              </a:rPr>
              <a:t> </a:t>
            </a:r>
            <a:r>
              <a:rPr lang="en-US" sz="2200" dirty="0" smtClean="0">
                <a:latin typeface="Century" panose="02040604050505020304" pitchFamily="18" charset="0"/>
              </a:rPr>
              <a:t>Several types of information indexed by zip code of the wider New York city area, such as race, religion, average income etc..</a:t>
            </a:r>
            <a:endParaRPr lang="en-US" sz="2200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Name: </a:t>
            </a: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r>
              <a:rPr lang="en-US" sz="2400" b="1" dirty="0" smtClean="0">
                <a:latin typeface="Century" panose="02040604050505020304" pitchFamily="18" charset="0"/>
              </a:rPr>
              <a:t>y</a:t>
            </a:r>
            <a:r>
              <a:rPr lang="en-US" sz="2400" b="1" dirty="0" smtClean="0">
                <a:latin typeface="Century" panose="02040604050505020304" pitchFamily="18" charset="0"/>
              </a:rPr>
              <a:t>elp.com</a:t>
            </a:r>
            <a:endParaRPr lang="en-US" sz="2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Two different sets of data were scraped. One set involved information on clinics and kinder gardens and the other one had to do with restaurants and businesses in general.</a:t>
            </a:r>
            <a:endParaRPr lang="en-US" sz="2000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 </a:t>
            </a:r>
            <a:r>
              <a:rPr lang="en-US" sz="2200" b="1" dirty="0" smtClean="0"/>
              <a:t>bestplaces.net</a:t>
            </a:r>
            <a:endParaRPr lang="en-US" sz="22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Description:  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entury" panose="02040604050505020304" pitchFamily="18" charset="0"/>
              </a:rPr>
              <a:t>Scraped data on crime rates for each zip code in New York </a:t>
            </a:r>
            <a:r>
              <a:rPr lang="en-US" sz="2200" dirty="0" smtClean="0">
                <a:latin typeface="Century" panose="02040604050505020304" pitchFamily="18" charset="0"/>
              </a:rPr>
              <a:t>city.</a:t>
            </a:r>
            <a:endParaRPr lang="en-US" sz="22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igdat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94" y="1295400"/>
            <a:ext cx="8255606" cy="4610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bigdata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71600"/>
            <a:ext cx="8153400" cy="5086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Platform(s) on which the analytic ran: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Map-Reduce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Pig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Hive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Spark.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&lt;Result 1&gt;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&lt;Tell us up to three results , observations, or outcomes.&gt;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&lt;Result 2&gt;</a:t>
            </a: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&lt;Result 3&gt;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6858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Obstacles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Trying to authenticate the validity of the recommendations of the system.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Not enough time to implement more features (specific apartment recommendations, make recommendations on other cities as well)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Scraped data that had to do with New York city population and businesses.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Built a program that uses a vector based formula to recommend suitable areas to live in based on a users preferences.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Acknowledgements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Amazon Web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Cloudera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576</Words>
  <Application>Microsoft Office PowerPoint</Application>
  <PresentationFormat>On-screen Show (4:3)</PresentationFormat>
  <Paragraphs>204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Project Presentation - Summer 2015</dc:title>
  <dc:creator>Nick Souris</dc:creator>
  <cp:lastModifiedBy>Nick Souris</cp:lastModifiedBy>
  <cp:revision>59</cp:revision>
  <dcterms:created xsi:type="dcterms:W3CDTF">2015-08-03T18:33:28Z</dcterms:created>
  <dcterms:modified xsi:type="dcterms:W3CDTF">2015-08-04T21:15:53Z</dcterms:modified>
</cp:coreProperties>
</file>