
<file path=[Content_Types].xml><?xml version="1.0" encoding="utf-8"?>
<Types xmlns="http://schemas.openxmlformats.org/package/2006/content-types"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17.xml" ContentType="application/vnd.openxmlformats-officedocument.drawingml.diagramStyl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15.xml" ContentType="application/vnd.openxmlformats-officedocument.drawingml.diagramStyle+xml"/>
  <Override PartName="/ppt/diagrams/layout17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15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layout13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colors16.xml" ContentType="application/vnd.openxmlformats-officedocument.drawingml.diagramColor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Default Extension="png" ContentType="image/png"/>
  <Override PartName="/ppt/diagrams/colors12.xml" ContentType="application/vnd.openxmlformats-officedocument.drawingml.diagramColors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quickStyle16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7" r:id="rId2"/>
    <p:sldId id="258" r:id="rId3"/>
    <p:sldId id="259" r:id="rId4"/>
    <p:sldId id="278" r:id="rId5"/>
    <p:sldId id="274" r:id="rId6"/>
    <p:sldId id="279" r:id="rId7"/>
    <p:sldId id="268" r:id="rId8"/>
    <p:sldId id="280" r:id="rId9"/>
    <p:sldId id="281" r:id="rId10"/>
    <p:sldId id="269" r:id="rId11"/>
    <p:sldId id="275" r:id="rId12"/>
    <p:sldId id="276" r:id="rId13"/>
    <p:sldId id="270" r:id="rId14"/>
    <p:sldId id="277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427" autoAdjust="0"/>
  </p:normalViewPr>
  <p:slideViewPr>
    <p:cSldViewPr>
      <p:cViewPr varScale="1">
        <p:scale>
          <a:sx n="81" d="100"/>
          <a:sy n="81" d="100"/>
        </p:scale>
        <p:origin x="-1638" y="10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D37F17-6DFD-404C-9DF1-C771DECCC09B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14D4469-68E0-4913-86E8-9E21509A4C83}">
      <dgm:prSet/>
      <dgm:spPr/>
      <dgm:t>
        <a:bodyPr/>
        <a:lstStyle/>
        <a:p>
          <a:pPr rtl="0"/>
          <a:r>
            <a:rPr lang="en-US" b="1" dirty="0" smtClean="0"/>
            <a:t>Analytics Project Presentation - Summer 2015</a:t>
          </a:r>
          <a:endParaRPr lang="en-US" b="1" dirty="0"/>
        </a:p>
      </dgm:t>
    </dgm:pt>
    <dgm:pt modelId="{206C74A9-E1A3-4E71-93E9-D8FD7C652F3F}" type="parTrans" cxnId="{465DFA6F-C66F-4F5A-AD91-0C5E552839C5}">
      <dgm:prSet/>
      <dgm:spPr/>
      <dgm:t>
        <a:bodyPr/>
        <a:lstStyle/>
        <a:p>
          <a:endParaRPr lang="en-US"/>
        </a:p>
      </dgm:t>
    </dgm:pt>
    <dgm:pt modelId="{EF19ECA4-6321-4770-B1F2-D60D7FFAE679}" type="sibTrans" cxnId="{465DFA6F-C66F-4F5A-AD91-0C5E552839C5}">
      <dgm:prSet/>
      <dgm:spPr/>
      <dgm:t>
        <a:bodyPr/>
        <a:lstStyle/>
        <a:p>
          <a:endParaRPr lang="en-US"/>
        </a:p>
      </dgm:t>
    </dgm:pt>
    <dgm:pt modelId="{185BDCAC-4BDA-4A9E-8D61-17E3F4175453}" type="pres">
      <dgm:prSet presAssocID="{DBD37F17-6DFD-404C-9DF1-C771DECCC09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ED6DF7-DE05-409C-8F66-C6BCDDC735D4}" type="pres">
      <dgm:prSet presAssocID="{314D4469-68E0-4913-86E8-9E21509A4C83}" presName="parentText" presStyleLbl="node1" presStyleIdx="0" presStyleCnt="1" custLinFactNeighborY="-212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5DFA6F-C66F-4F5A-AD91-0C5E552839C5}" srcId="{DBD37F17-6DFD-404C-9DF1-C771DECCC09B}" destId="{314D4469-68E0-4913-86E8-9E21509A4C83}" srcOrd="0" destOrd="0" parTransId="{206C74A9-E1A3-4E71-93E9-D8FD7C652F3F}" sibTransId="{EF19ECA4-6321-4770-B1F2-D60D7FFAE679}"/>
    <dgm:cxn modelId="{5B4CCFC6-410C-4BB7-BF73-D4A04BA2CA7E}" type="presOf" srcId="{314D4469-68E0-4913-86E8-9E21509A4C83}" destId="{A5ED6DF7-DE05-409C-8F66-C6BCDDC735D4}" srcOrd="0" destOrd="0" presId="urn:microsoft.com/office/officeart/2005/8/layout/vList2"/>
    <dgm:cxn modelId="{4CBD43C0-2DE7-4912-A64E-A161B8623988}" type="presOf" srcId="{DBD37F17-6DFD-404C-9DF1-C771DECCC09B}" destId="{185BDCAC-4BDA-4A9E-8D61-17E3F4175453}" srcOrd="0" destOrd="0" presId="urn:microsoft.com/office/officeart/2005/8/layout/vList2"/>
    <dgm:cxn modelId="{6DEA1322-C0B6-41F4-967A-7EED20DE7735}" type="presParOf" srcId="{185BDCAC-4BDA-4A9E-8D61-17E3F4175453}" destId="{A5ED6DF7-DE05-409C-8F66-C6BCDDC735D4}" srcOrd="0" destOrd="0" presId="urn:microsoft.com/office/officeart/2005/8/layout/vList2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1EB689A-0526-4F32-A982-B2CDB0747EA6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E594D92-B056-4B47-B59B-4DE401B5CEF4}">
      <dgm:prSet/>
      <dgm:spPr/>
      <dgm:t>
        <a:bodyPr/>
        <a:lstStyle/>
        <a:p>
          <a:pPr rtl="0"/>
          <a:r>
            <a:rPr lang="en-US" b="1" dirty="0" smtClean="0"/>
            <a:t>Recommender Systems for NYC </a:t>
          </a:r>
          <a:endParaRPr lang="en-US" b="1" dirty="0"/>
        </a:p>
      </dgm:t>
    </dgm:pt>
    <dgm:pt modelId="{DA68B0FF-9E7A-4010-950F-C7509BE97ACB}" type="parTrans" cxnId="{72AC677B-2335-48BC-B42F-9F9233F3E3B2}">
      <dgm:prSet/>
      <dgm:spPr/>
      <dgm:t>
        <a:bodyPr/>
        <a:lstStyle/>
        <a:p>
          <a:endParaRPr lang="en-US"/>
        </a:p>
      </dgm:t>
    </dgm:pt>
    <dgm:pt modelId="{31311C26-D4D2-4EEC-B127-9E9D4B640141}" type="sibTrans" cxnId="{72AC677B-2335-48BC-B42F-9F9233F3E3B2}">
      <dgm:prSet/>
      <dgm:spPr/>
      <dgm:t>
        <a:bodyPr/>
        <a:lstStyle/>
        <a:p>
          <a:endParaRPr lang="en-US"/>
        </a:p>
      </dgm:t>
    </dgm:pt>
    <dgm:pt modelId="{8ECA567B-0A38-467E-9CA9-01EEFC5E2A12}" type="pres">
      <dgm:prSet presAssocID="{F1EB689A-0526-4F32-A982-B2CDB0747EA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ECC3F3-39BE-44D4-8968-F213EA3567AF}" type="pres">
      <dgm:prSet presAssocID="{7E594D92-B056-4B47-B59B-4DE401B5CE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D76471-FBA8-4157-B39E-E4471656D1E0}" type="presOf" srcId="{7E594D92-B056-4B47-B59B-4DE401B5CEF4}" destId="{40ECC3F3-39BE-44D4-8968-F213EA3567AF}" srcOrd="0" destOrd="0" presId="urn:microsoft.com/office/officeart/2005/8/layout/vList2"/>
    <dgm:cxn modelId="{B76E5B2A-8BDA-4363-9500-02FBF312CF54}" type="presOf" srcId="{F1EB689A-0526-4F32-A982-B2CDB0747EA6}" destId="{8ECA567B-0A38-467E-9CA9-01EEFC5E2A12}" srcOrd="0" destOrd="0" presId="urn:microsoft.com/office/officeart/2005/8/layout/vList2"/>
    <dgm:cxn modelId="{72AC677B-2335-48BC-B42F-9F9233F3E3B2}" srcId="{F1EB689A-0526-4F32-A982-B2CDB0747EA6}" destId="{7E594D92-B056-4B47-B59B-4DE401B5CEF4}" srcOrd="0" destOrd="0" parTransId="{DA68B0FF-9E7A-4010-950F-C7509BE97ACB}" sibTransId="{31311C26-D4D2-4EEC-B127-9E9D4B640141}"/>
    <dgm:cxn modelId="{56F63022-B1E9-4DF3-96E2-4BEC8FB2B0C3}" type="presParOf" srcId="{8ECA567B-0A38-467E-9CA9-01EEFC5E2A12}" destId="{40ECC3F3-39BE-44D4-8968-F213EA3567AF}" srcOrd="0" destOrd="0" presId="urn:microsoft.com/office/officeart/2005/8/layout/vList2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1EB689A-0526-4F32-A982-B2CDB0747EA6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E594D92-B056-4B47-B59B-4DE401B5CEF4}">
      <dgm:prSet/>
      <dgm:spPr/>
      <dgm:t>
        <a:bodyPr/>
        <a:lstStyle/>
        <a:p>
          <a:pPr rtl="0"/>
          <a:r>
            <a:rPr lang="en-US" b="1" dirty="0" smtClean="0"/>
            <a:t>Recommender Systems for NYC </a:t>
          </a:r>
          <a:endParaRPr lang="en-US" b="1" dirty="0"/>
        </a:p>
      </dgm:t>
    </dgm:pt>
    <dgm:pt modelId="{DA68B0FF-9E7A-4010-950F-C7509BE97ACB}" type="parTrans" cxnId="{72AC677B-2335-48BC-B42F-9F9233F3E3B2}">
      <dgm:prSet/>
      <dgm:spPr/>
      <dgm:t>
        <a:bodyPr/>
        <a:lstStyle/>
        <a:p>
          <a:endParaRPr lang="en-US"/>
        </a:p>
      </dgm:t>
    </dgm:pt>
    <dgm:pt modelId="{31311C26-D4D2-4EEC-B127-9E9D4B640141}" type="sibTrans" cxnId="{72AC677B-2335-48BC-B42F-9F9233F3E3B2}">
      <dgm:prSet/>
      <dgm:spPr/>
      <dgm:t>
        <a:bodyPr/>
        <a:lstStyle/>
        <a:p>
          <a:endParaRPr lang="en-US"/>
        </a:p>
      </dgm:t>
    </dgm:pt>
    <dgm:pt modelId="{8ECA567B-0A38-467E-9CA9-01EEFC5E2A12}" type="pres">
      <dgm:prSet presAssocID="{F1EB689A-0526-4F32-A982-B2CDB0747EA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ECC3F3-39BE-44D4-8968-F213EA3567AF}" type="pres">
      <dgm:prSet presAssocID="{7E594D92-B056-4B47-B59B-4DE401B5CE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267E0A-2FF6-4400-95EF-C837315B7298}" type="presOf" srcId="{F1EB689A-0526-4F32-A982-B2CDB0747EA6}" destId="{8ECA567B-0A38-467E-9CA9-01EEFC5E2A12}" srcOrd="0" destOrd="0" presId="urn:microsoft.com/office/officeart/2005/8/layout/vList2"/>
    <dgm:cxn modelId="{E3F3D7B4-63EB-42DC-88A1-EA9ACC477317}" type="presOf" srcId="{7E594D92-B056-4B47-B59B-4DE401B5CEF4}" destId="{40ECC3F3-39BE-44D4-8968-F213EA3567AF}" srcOrd="0" destOrd="0" presId="urn:microsoft.com/office/officeart/2005/8/layout/vList2"/>
    <dgm:cxn modelId="{72AC677B-2335-48BC-B42F-9F9233F3E3B2}" srcId="{F1EB689A-0526-4F32-A982-B2CDB0747EA6}" destId="{7E594D92-B056-4B47-B59B-4DE401B5CEF4}" srcOrd="0" destOrd="0" parTransId="{DA68B0FF-9E7A-4010-950F-C7509BE97ACB}" sibTransId="{31311C26-D4D2-4EEC-B127-9E9D4B640141}"/>
    <dgm:cxn modelId="{D07E26A8-C54E-4EF2-B4E3-4E843BA47C5B}" type="presParOf" srcId="{8ECA567B-0A38-467E-9CA9-01EEFC5E2A12}" destId="{40ECC3F3-39BE-44D4-8968-F213EA3567AF}" srcOrd="0" destOrd="0" presId="urn:microsoft.com/office/officeart/2005/8/layout/vList2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1EB689A-0526-4F32-A982-B2CDB0747EA6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E594D92-B056-4B47-B59B-4DE401B5CEF4}">
      <dgm:prSet/>
      <dgm:spPr/>
      <dgm:t>
        <a:bodyPr/>
        <a:lstStyle/>
        <a:p>
          <a:pPr rtl="0"/>
          <a:r>
            <a:rPr lang="en-US" b="1" dirty="0" smtClean="0"/>
            <a:t>Recommender Systems for NYC </a:t>
          </a:r>
          <a:endParaRPr lang="en-US" b="1" dirty="0"/>
        </a:p>
      </dgm:t>
    </dgm:pt>
    <dgm:pt modelId="{DA68B0FF-9E7A-4010-950F-C7509BE97ACB}" type="parTrans" cxnId="{72AC677B-2335-48BC-B42F-9F9233F3E3B2}">
      <dgm:prSet/>
      <dgm:spPr/>
      <dgm:t>
        <a:bodyPr/>
        <a:lstStyle/>
        <a:p>
          <a:endParaRPr lang="en-US"/>
        </a:p>
      </dgm:t>
    </dgm:pt>
    <dgm:pt modelId="{31311C26-D4D2-4EEC-B127-9E9D4B640141}" type="sibTrans" cxnId="{72AC677B-2335-48BC-B42F-9F9233F3E3B2}">
      <dgm:prSet/>
      <dgm:spPr/>
      <dgm:t>
        <a:bodyPr/>
        <a:lstStyle/>
        <a:p>
          <a:endParaRPr lang="en-US"/>
        </a:p>
      </dgm:t>
    </dgm:pt>
    <dgm:pt modelId="{8ECA567B-0A38-467E-9CA9-01EEFC5E2A12}" type="pres">
      <dgm:prSet presAssocID="{F1EB689A-0526-4F32-A982-B2CDB0747EA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ECC3F3-39BE-44D4-8968-F213EA3567AF}" type="pres">
      <dgm:prSet presAssocID="{7E594D92-B056-4B47-B59B-4DE401B5CE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D5E275-8D86-427F-A75F-387E5AF520FF}" type="presOf" srcId="{F1EB689A-0526-4F32-A982-B2CDB0747EA6}" destId="{8ECA567B-0A38-467E-9CA9-01EEFC5E2A12}" srcOrd="0" destOrd="0" presId="urn:microsoft.com/office/officeart/2005/8/layout/vList2"/>
    <dgm:cxn modelId="{FC6202CF-2A92-4CEF-AB19-433191686FC8}" type="presOf" srcId="{7E594D92-B056-4B47-B59B-4DE401B5CEF4}" destId="{40ECC3F3-39BE-44D4-8968-F213EA3567AF}" srcOrd="0" destOrd="0" presId="urn:microsoft.com/office/officeart/2005/8/layout/vList2"/>
    <dgm:cxn modelId="{72AC677B-2335-48BC-B42F-9F9233F3E3B2}" srcId="{F1EB689A-0526-4F32-A982-B2CDB0747EA6}" destId="{7E594D92-B056-4B47-B59B-4DE401B5CEF4}" srcOrd="0" destOrd="0" parTransId="{DA68B0FF-9E7A-4010-950F-C7509BE97ACB}" sibTransId="{31311C26-D4D2-4EEC-B127-9E9D4B640141}"/>
    <dgm:cxn modelId="{9EE3C973-9364-4949-8873-66F313864214}" type="presParOf" srcId="{8ECA567B-0A38-467E-9CA9-01EEFC5E2A12}" destId="{40ECC3F3-39BE-44D4-8968-F213EA3567AF}" srcOrd="0" destOrd="0" presId="urn:microsoft.com/office/officeart/2005/8/layout/vList2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1EB689A-0526-4F32-A982-B2CDB0747EA6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E594D92-B056-4B47-B59B-4DE401B5CEF4}">
      <dgm:prSet/>
      <dgm:spPr/>
      <dgm:t>
        <a:bodyPr/>
        <a:lstStyle/>
        <a:p>
          <a:pPr rtl="0"/>
          <a:r>
            <a:rPr lang="en-US" b="1" dirty="0" smtClean="0"/>
            <a:t>Recommender Systems for NYC </a:t>
          </a:r>
          <a:endParaRPr lang="en-US" b="1" dirty="0"/>
        </a:p>
      </dgm:t>
    </dgm:pt>
    <dgm:pt modelId="{DA68B0FF-9E7A-4010-950F-C7509BE97ACB}" type="parTrans" cxnId="{72AC677B-2335-48BC-B42F-9F9233F3E3B2}">
      <dgm:prSet/>
      <dgm:spPr/>
      <dgm:t>
        <a:bodyPr/>
        <a:lstStyle/>
        <a:p>
          <a:endParaRPr lang="en-US"/>
        </a:p>
      </dgm:t>
    </dgm:pt>
    <dgm:pt modelId="{31311C26-D4D2-4EEC-B127-9E9D4B640141}" type="sibTrans" cxnId="{72AC677B-2335-48BC-B42F-9F9233F3E3B2}">
      <dgm:prSet/>
      <dgm:spPr/>
      <dgm:t>
        <a:bodyPr/>
        <a:lstStyle/>
        <a:p>
          <a:endParaRPr lang="en-US"/>
        </a:p>
      </dgm:t>
    </dgm:pt>
    <dgm:pt modelId="{8ECA567B-0A38-467E-9CA9-01EEFC5E2A12}" type="pres">
      <dgm:prSet presAssocID="{F1EB689A-0526-4F32-A982-B2CDB0747EA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ECC3F3-39BE-44D4-8968-F213EA3567AF}" type="pres">
      <dgm:prSet presAssocID="{7E594D92-B056-4B47-B59B-4DE401B5CE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FD8CAE-8CC7-45F0-BE7E-DE3897E77880}" type="presOf" srcId="{7E594D92-B056-4B47-B59B-4DE401B5CEF4}" destId="{40ECC3F3-39BE-44D4-8968-F213EA3567AF}" srcOrd="0" destOrd="0" presId="urn:microsoft.com/office/officeart/2005/8/layout/vList2"/>
    <dgm:cxn modelId="{4CA177B5-F236-4184-BF34-5BD15CEBAC27}" type="presOf" srcId="{F1EB689A-0526-4F32-A982-B2CDB0747EA6}" destId="{8ECA567B-0A38-467E-9CA9-01EEFC5E2A12}" srcOrd="0" destOrd="0" presId="urn:microsoft.com/office/officeart/2005/8/layout/vList2"/>
    <dgm:cxn modelId="{72AC677B-2335-48BC-B42F-9F9233F3E3B2}" srcId="{F1EB689A-0526-4F32-A982-B2CDB0747EA6}" destId="{7E594D92-B056-4B47-B59B-4DE401B5CEF4}" srcOrd="0" destOrd="0" parTransId="{DA68B0FF-9E7A-4010-950F-C7509BE97ACB}" sibTransId="{31311C26-D4D2-4EEC-B127-9E9D4B640141}"/>
    <dgm:cxn modelId="{69A09C69-15E6-43E1-BE61-4430A534DF7B}" type="presParOf" srcId="{8ECA567B-0A38-467E-9CA9-01EEFC5E2A12}" destId="{40ECC3F3-39BE-44D4-8968-F213EA3567AF}" srcOrd="0" destOrd="0" presId="urn:microsoft.com/office/officeart/2005/8/layout/vList2"/>
  </dgm:cxnLst>
  <dgm:bg/>
  <dgm:whole/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1EB689A-0526-4F32-A982-B2CDB0747EA6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E594D92-B056-4B47-B59B-4DE401B5CEF4}">
      <dgm:prSet/>
      <dgm:spPr/>
      <dgm:t>
        <a:bodyPr/>
        <a:lstStyle/>
        <a:p>
          <a:pPr rtl="0"/>
          <a:r>
            <a:rPr lang="en-US" b="1" dirty="0" smtClean="0"/>
            <a:t>Recommender Systems for NYC </a:t>
          </a:r>
          <a:endParaRPr lang="en-US" b="1" dirty="0"/>
        </a:p>
      </dgm:t>
    </dgm:pt>
    <dgm:pt modelId="{DA68B0FF-9E7A-4010-950F-C7509BE97ACB}" type="parTrans" cxnId="{72AC677B-2335-48BC-B42F-9F9233F3E3B2}">
      <dgm:prSet/>
      <dgm:spPr/>
      <dgm:t>
        <a:bodyPr/>
        <a:lstStyle/>
        <a:p>
          <a:endParaRPr lang="en-US"/>
        </a:p>
      </dgm:t>
    </dgm:pt>
    <dgm:pt modelId="{31311C26-D4D2-4EEC-B127-9E9D4B640141}" type="sibTrans" cxnId="{72AC677B-2335-48BC-B42F-9F9233F3E3B2}">
      <dgm:prSet/>
      <dgm:spPr/>
      <dgm:t>
        <a:bodyPr/>
        <a:lstStyle/>
        <a:p>
          <a:endParaRPr lang="en-US"/>
        </a:p>
      </dgm:t>
    </dgm:pt>
    <dgm:pt modelId="{8ECA567B-0A38-467E-9CA9-01EEFC5E2A12}" type="pres">
      <dgm:prSet presAssocID="{F1EB689A-0526-4F32-A982-B2CDB0747EA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ECC3F3-39BE-44D4-8968-F213EA3567AF}" type="pres">
      <dgm:prSet presAssocID="{7E594D92-B056-4B47-B59B-4DE401B5CE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31F8A0-90B3-4D9A-BC8E-9DCF4EFBA942}" type="presOf" srcId="{7E594D92-B056-4B47-B59B-4DE401B5CEF4}" destId="{40ECC3F3-39BE-44D4-8968-F213EA3567AF}" srcOrd="0" destOrd="0" presId="urn:microsoft.com/office/officeart/2005/8/layout/vList2"/>
    <dgm:cxn modelId="{1A85CBF5-52E7-4A41-81CC-A7DE1D94AF84}" type="presOf" srcId="{F1EB689A-0526-4F32-A982-B2CDB0747EA6}" destId="{8ECA567B-0A38-467E-9CA9-01EEFC5E2A12}" srcOrd="0" destOrd="0" presId="urn:microsoft.com/office/officeart/2005/8/layout/vList2"/>
    <dgm:cxn modelId="{72AC677B-2335-48BC-B42F-9F9233F3E3B2}" srcId="{F1EB689A-0526-4F32-A982-B2CDB0747EA6}" destId="{7E594D92-B056-4B47-B59B-4DE401B5CEF4}" srcOrd="0" destOrd="0" parTransId="{DA68B0FF-9E7A-4010-950F-C7509BE97ACB}" sibTransId="{31311C26-D4D2-4EEC-B127-9E9D4B640141}"/>
    <dgm:cxn modelId="{7A159A61-C856-47B2-A046-2868958AD1D5}" type="presParOf" srcId="{8ECA567B-0A38-467E-9CA9-01EEFC5E2A12}" destId="{40ECC3F3-39BE-44D4-8968-F213EA3567AF}" srcOrd="0" destOrd="0" presId="urn:microsoft.com/office/officeart/2005/8/layout/vList2"/>
  </dgm:cxnLst>
  <dgm:bg/>
  <dgm:whole/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1EB689A-0526-4F32-A982-B2CDB0747EA6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E594D92-B056-4B47-B59B-4DE401B5CEF4}">
      <dgm:prSet/>
      <dgm:spPr/>
      <dgm:t>
        <a:bodyPr/>
        <a:lstStyle/>
        <a:p>
          <a:pPr rtl="0"/>
          <a:r>
            <a:rPr lang="en-US" b="1" dirty="0" smtClean="0"/>
            <a:t>Recommender Systems for NYC </a:t>
          </a:r>
          <a:endParaRPr lang="en-US" b="1" dirty="0"/>
        </a:p>
      </dgm:t>
    </dgm:pt>
    <dgm:pt modelId="{DA68B0FF-9E7A-4010-950F-C7509BE97ACB}" type="parTrans" cxnId="{72AC677B-2335-48BC-B42F-9F9233F3E3B2}">
      <dgm:prSet/>
      <dgm:spPr/>
      <dgm:t>
        <a:bodyPr/>
        <a:lstStyle/>
        <a:p>
          <a:endParaRPr lang="en-US"/>
        </a:p>
      </dgm:t>
    </dgm:pt>
    <dgm:pt modelId="{31311C26-D4D2-4EEC-B127-9E9D4B640141}" type="sibTrans" cxnId="{72AC677B-2335-48BC-B42F-9F9233F3E3B2}">
      <dgm:prSet/>
      <dgm:spPr/>
      <dgm:t>
        <a:bodyPr/>
        <a:lstStyle/>
        <a:p>
          <a:endParaRPr lang="en-US"/>
        </a:p>
      </dgm:t>
    </dgm:pt>
    <dgm:pt modelId="{8ECA567B-0A38-467E-9CA9-01EEFC5E2A12}" type="pres">
      <dgm:prSet presAssocID="{F1EB689A-0526-4F32-A982-B2CDB0747EA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ECC3F3-39BE-44D4-8968-F213EA3567AF}" type="pres">
      <dgm:prSet presAssocID="{7E594D92-B056-4B47-B59B-4DE401B5CE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D02C76-ECB9-4D0E-BB0B-3F37A393C447}" type="presOf" srcId="{7E594D92-B056-4B47-B59B-4DE401B5CEF4}" destId="{40ECC3F3-39BE-44D4-8968-F213EA3567AF}" srcOrd="0" destOrd="0" presId="urn:microsoft.com/office/officeart/2005/8/layout/vList2"/>
    <dgm:cxn modelId="{8C277BD8-9D89-4D0F-A69C-1D695E419E2B}" type="presOf" srcId="{F1EB689A-0526-4F32-A982-B2CDB0747EA6}" destId="{8ECA567B-0A38-467E-9CA9-01EEFC5E2A12}" srcOrd="0" destOrd="0" presId="urn:microsoft.com/office/officeart/2005/8/layout/vList2"/>
    <dgm:cxn modelId="{72AC677B-2335-48BC-B42F-9F9233F3E3B2}" srcId="{F1EB689A-0526-4F32-A982-B2CDB0747EA6}" destId="{7E594D92-B056-4B47-B59B-4DE401B5CEF4}" srcOrd="0" destOrd="0" parTransId="{DA68B0FF-9E7A-4010-950F-C7509BE97ACB}" sibTransId="{31311C26-D4D2-4EEC-B127-9E9D4B640141}"/>
    <dgm:cxn modelId="{FEF55F7E-1117-4C81-BB60-6206816F60E2}" type="presParOf" srcId="{8ECA567B-0A38-467E-9CA9-01EEFC5E2A12}" destId="{40ECC3F3-39BE-44D4-8968-F213EA3567AF}" srcOrd="0" destOrd="0" presId="urn:microsoft.com/office/officeart/2005/8/layout/vList2"/>
  </dgm:cxnLst>
  <dgm:bg/>
  <dgm:whole/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1EB689A-0526-4F32-A982-B2CDB0747EA6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E594D92-B056-4B47-B59B-4DE401B5CEF4}">
      <dgm:prSet/>
      <dgm:spPr/>
      <dgm:t>
        <a:bodyPr/>
        <a:lstStyle/>
        <a:p>
          <a:pPr rtl="0"/>
          <a:r>
            <a:rPr lang="en-US" b="1" dirty="0" smtClean="0"/>
            <a:t>Recommender Systems for NYC </a:t>
          </a:r>
          <a:endParaRPr lang="en-US" b="1" dirty="0"/>
        </a:p>
      </dgm:t>
    </dgm:pt>
    <dgm:pt modelId="{DA68B0FF-9E7A-4010-950F-C7509BE97ACB}" type="parTrans" cxnId="{72AC677B-2335-48BC-B42F-9F9233F3E3B2}">
      <dgm:prSet/>
      <dgm:spPr/>
      <dgm:t>
        <a:bodyPr/>
        <a:lstStyle/>
        <a:p>
          <a:endParaRPr lang="en-US"/>
        </a:p>
      </dgm:t>
    </dgm:pt>
    <dgm:pt modelId="{31311C26-D4D2-4EEC-B127-9E9D4B640141}" type="sibTrans" cxnId="{72AC677B-2335-48BC-B42F-9F9233F3E3B2}">
      <dgm:prSet/>
      <dgm:spPr/>
      <dgm:t>
        <a:bodyPr/>
        <a:lstStyle/>
        <a:p>
          <a:endParaRPr lang="en-US"/>
        </a:p>
      </dgm:t>
    </dgm:pt>
    <dgm:pt modelId="{8ECA567B-0A38-467E-9CA9-01EEFC5E2A12}" type="pres">
      <dgm:prSet presAssocID="{F1EB689A-0526-4F32-A982-B2CDB0747EA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ECC3F3-39BE-44D4-8968-F213EA3567AF}" type="pres">
      <dgm:prSet presAssocID="{7E594D92-B056-4B47-B59B-4DE401B5CE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F8FE10-3EF6-45D2-8432-0B6D595077EC}" type="presOf" srcId="{F1EB689A-0526-4F32-A982-B2CDB0747EA6}" destId="{8ECA567B-0A38-467E-9CA9-01EEFC5E2A12}" srcOrd="0" destOrd="0" presId="urn:microsoft.com/office/officeart/2005/8/layout/vList2"/>
    <dgm:cxn modelId="{509B6B2F-652F-4F87-98D9-9E880F3F6C54}" type="presOf" srcId="{7E594D92-B056-4B47-B59B-4DE401B5CEF4}" destId="{40ECC3F3-39BE-44D4-8968-F213EA3567AF}" srcOrd="0" destOrd="0" presId="urn:microsoft.com/office/officeart/2005/8/layout/vList2"/>
    <dgm:cxn modelId="{72AC677B-2335-48BC-B42F-9F9233F3E3B2}" srcId="{F1EB689A-0526-4F32-A982-B2CDB0747EA6}" destId="{7E594D92-B056-4B47-B59B-4DE401B5CEF4}" srcOrd="0" destOrd="0" parTransId="{DA68B0FF-9E7A-4010-950F-C7509BE97ACB}" sibTransId="{31311C26-D4D2-4EEC-B127-9E9D4B640141}"/>
    <dgm:cxn modelId="{FC655916-83CB-46F2-842F-7E20F0BB563B}" type="presParOf" srcId="{8ECA567B-0A38-467E-9CA9-01EEFC5E2A12}" destId="{40ECC3F3-39BE-44D4-8968-F213EA3567AF}" srcOrd="0" destOrd="0" presId="urn:microsoft.com/office/officeart/2005/8/layout/vList2"/>
  </dgm:cxnLst>
  <dgm:bg/>
  <dgm:whole/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1EB689A-0526-4F32-A982-B2CDB0747EA6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E594D92-B056-4B47-B59B-4DE401B5CEF4}">
      <dgm:prSet/>
      <dgm:spPr/>
      <dgm:t>
        <a:bodyPr/>
        <a:lstStyle/>
        <a:p>
          <a:pPr rtl="0"/>
          <a:r>
            <a:rPr lang="en-US" b="1" dirty="0" smtClean="0"/>
            <a:t>Recommender Systems for NYC </a:t>
          </a:r>
          <a:endParaRPr lang="en-US" b="1" dirty="0"/>
        </a:p>
      </dgm:t>
    </dgm:pt>
    <dgm:pt modelId="{DA68B0FF-9E7A-4010-950F-C7509BE97ACB}" type="parTrans" cxnId="{72AC677B-2335-48BC-B42F-9F9233F3E3B2}">
      <dgm:prSet/>
      <dgm:spPr/>
      <dgm:t>
        <a:bodyPr/>
        <a:lstStyle/>
        <a:p>
          <a:endParaRPr lang="en-US"/>
        </a:p>
      </dgm:t>
    </dgm:pt>
    <dgm:pt modelId="{31311C26-D4D2-4EEC-B127-9E9D4B640141}" type="sibTrans" cxnId="{72AC677B-2335-48BC-B42F-9F9233F3E3B2}">
      <dgm:prSet/>
      <dgm:spPr/>
      <dgm:t>
        <a:bodyPr/>
        <a:lstStyle/>
        <a:p>
          <a:endParaRPr lang="en-US"/>
        </a:p>
      </dgm:t>
    </dgm:pt>
    <dgm:pt modelId="{8ECA567B-0A38-467E-9CA9-01EEFC5E2A12}" type="pres">
      <dgm:prSet presAssocID="{F1EB689A-0526-4F32-A982-B2CDB0747EA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ECC3F3-39BE-44D4-8968-F213EA3567AF}" type="pres">
      <dgm:prSet presAssocID="{7E594D92-B056-4B47-B59B-4DE401B5CE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12C15F-6194-4CAC-8382-94B216373D77}" type="presOf" srcId="{F1EB689A-0526-4F32-A982-B2CDB0747EA6}" destId="{8ECA567B-0A38-467E-9CA9-01EEFC5E2A12}" srcOrd="0" destOrd="0" presId="urn:microsoft.com/office/officeart/2005/8/layout/vList2"/>
    <dgm:cxn modelId="{438B8D66-16D5-4C44-B81E-2F873659B63B}" type="presOf" srcId="{7E594D92-B056-4B47-B59B-4DE401B5CEF4}" destId="{40ECC3F3-39BE-44D4-8968-F213EA3567AF}" srcOrd="0" destOrd="0" presId="urn:microsoft.com/office/officeart/2005/8/layout/vList2"/>
    <dgm:cxn modelId="{72AC677B-2335-48BC-B42F-9F9233F3E3B2}" srcId="{F1EB689A-0526-4F32-A982-B2CDB0747EA6}" destId="{7E594D92-B056-4B47-B59B-4DE401B5CEF4}" srcOrd="0" destOrd="0" parTransId="{DA68B0FF-9E7A-4010-950F-C7509BE97ACB}" sibTransId="{31311C26-D4D2-4EEC-B127-9E9D4B640141}"/>
    <dgm:cxn modelId="{CECED2DE-D475-4C3A-AA45-EAAA90858FE8}" type="presParOf" srcId="{8ECA567B-0A38-467E-9CA9-01EEFC5E2A12}" destId="{40ECC3F3-39BE-44D4-8968-F213EA3567AF}" srcOrd="0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694116-6FD9-41FF-88DC-E6C562BB2A29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88F042B-AD40-4DBE-8B90-A59B8F594882}">
      <dgm:prSet/>
      <dgm:spPr/>
      <dgm:t>
        <a:bodyPr/>
        <a:lstStyle/>
        <a:p>
          <a:pPr rtl="0"/>
          <a:r>
            <a:rPr lang="en-US" b="1" dirty="0" smtClean="0"/>
            <a:t>Recommender Systems for NYC </a:t>
          </a:r>
          <a:endParaRPr lang="en-US" b="1" dirty="0"/>
        </a:p>
      </dgm:t>
    </dgm:pt>
    <dgm:pt modelId="{D33053F1-77AA-4236-95A3-B1A5FE9F767C}" type="parTrans" cxnId="{CA7A39BB-6F96-48CD-9244-A8003F683AB8}">
      <dgm:prSet/>
      <dgm:spPr/>
      <dgm:t>
        <a:bodyPr/>
        <a:lstStyle/>
        <a:p>
          <a:endParaRPr lang="en-US"/>
        </a:p>
      </dgm:t>
    </dgm:pt>
    <dgm:pt modelId="{B16994D5-7F92-4380-B106-8BB7D22A66F5}" type="sibTrans" cxnId="{CA7A39BB-6F96-48CD-9244-A8003F683AB8}">
      <dgm:prSet/>
      <dgm:spPr/>
      <dgm:t>
        <a:bodyPr/>
        <a:lstStyle/>
        <a:p>
          <a:endParaRPr lang="en-US"/>
        </a:p>
      </dgm:t>
    </dgm:pt>
    <dgm:pt modelId="{4890C973-4B00-4CDC-9D36-2F39224AE580}" type="pres">
      <dgm:prSet presAssocID="{E5694116-6FD9-41FF-88DC-E6C562BB2A2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9092AD-A7EF-4B09-88D3-F656EBAF3037}" type="pres">
      <dgm:prSet presAssocID="{988F042B-AD40-4DBE-8B90-A59B8F59488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7A39BB-6F96-48CD-9244-A8003F683AB8}" srcId="{E5694116-6FD9-41FF-88DC-E6C562BB2A29}" destId="{988F042B-AD40-4DBE-8B90-A59B8F594882}" srcOrd="0" destOrd="0" parTransId="{D33053F1-77AA-4236-95A3-B1A5FE9F767C}" sibTransId="{B16994D5-7F92-4380-B106-8BB7D22A66F5}"/>
    <dgm:cxn modelId="{4FF4DB47-F6AA-406C-BCD9-0F4EE2803D54}" type="presOf" srcId="{E5694116-6FD9-41FF-88DC-E6C562BB2A29}" destId="{4890C973-4B00-4CDC-9D36-2F39224AE580}" srcOrd="0" destOrd="0" presId="urn:microsoft.com/office/officeart/2005/8/layout/vList2"/>
    <dgm:cxn modelId="{1D7CF6C9-688E-45D5-ABFD-598B8435B199}" type="presOf" srcId="{988F042B-AD40-4DBE-8B90-A59B8F594882}" destId="{AF9092AD-A7EF-4B09-88D3-F656EBAF3037}" srcOrd="0" destOrd="0" presId="urn:microsoft.com/office/officeart/2005/8/layout/vList2"/>
    <dgm:cxn modelId="{6375D1E8-7A61-4F6B-9170-A3E5ACC4BBC9}" type="presParOf" srcId="{4890C973-4B00-4CDC-9D36-2F39224AE580}" destId="{AF9092AD-A7EF-4B09-88D3-F656EBAF3037}" srcOrd="0" destOrd="0" presId="urn:microsoft.com/office/officeart/2005/8/layout/vList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EB689A-0526-4F32-A982-B2CDB0747EA6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E594D92-B056-4B47-B59B-4DE401B5CEF4}">
      <dgm:prSet/>
      <dgm:spPr/>
      <dgm:t>
        <a:bodyPr/>
        <a:lstStyle/>
        <a:p>
          <a:pPr rtl="0"/>
          <a:r>
            <a:rPr lang="en-US" b="1" dirty="0" smtClean="0"/>
            <a:t>Recommender Systems for NYC </a:t>
          </a:r>
          <a:endParaRPr lang="en-US" b="1" dirty="0"/>
        </a:p>
      </dgm:t>
    </dgm:pt>
    <dgm:pt modelId="{DA68B0FF-9E7A-4010-950F-C7509BE97ACB}" type="parTrans" cxnId="{72AC677B-2335-48BC-B42F-9F9233F3E3B2}">
      <dgm:prSet/>
      <dgm:spPr/>
      <dgm:t>
        <a:bodyPr/>
        <a:lstStyle/>
        <a:p>
          <a:endParaRPr lang="en-US"/>
        </a:p>
      </dgm:t>
    </dgm:pt>
    <dgm:pt modelId="{31311C26-D4D2-4EEC-B127-9E9D4B640141}" type="sibTrans" cxnId="{72AC677B-2335-48BC-B42F-9F9233F3E3B2}">
      <dgm:prSet/>
      <dgm:spPr/>
      <dgm:t>
        <a:bodyPr/>
        <a:lstStyle/>
        <a:p>
          <a:endParaRPr lang="en-US"/>
        </a:p>
      </dgm:t>
    </dgm:pt>
    <dgm:pt modelId="{8ECA567B-0A38-467E-9CA9-01EEFC5E2A12}" type="pres">
      <dgm:prSet presAssocID="{F1EB689A-0526-4F32-A982-B2CDB0747EA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ECC3F3-39BE-44D4-8968-F213EA3567AF}" type="pres">
      <dgm:prSet presAssocID="{7E594D92-B056-4B47-B59B-4DE401B5CE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C5DCFA-11FC-4264-9804-4F58E1B5A8AB}" type="presOf" srcId="{F1EB689A-0526-4F32-A982-B2CDB0747EA6}" destId="{8ECA567B-0A38-467E-9CA9-01EEFC5E2A12}" srcOrd="0" destOrd="0" presId="urn:microsoft.com/office/officeart/2005/8/layout/vList2"/>
    <dgm:cxn modelId="{4EE16D68-6479-4CEB-B8CC-2108B3DDC342}" type="presOf" srcId="{7E594D92-B056-4B47-B59B-4DE401B5CEF4}" destId="{40ECC3F3-39BE-44D4-8968-F213EA3567AF}" srcOrd="0" destOrd="0" presId="urn:microsoft.com/office/officeart/2005/8/layout/vList2"/>
    <dgm:cxn modelId="{72AC677B-2335-48BC-B42F-9F9233F3E3B2}" srcId="{F1EB689A-0526-4F32-A982-B2CDB0747EA6}" destId="{7E594D92-B056-4B47-B59B-4DE401B5CEF4}" srcOrd="0" destOrd="0" parTransId="{DA68B0FF-9E7A-4010-950F-C7509BE97ACB}" sibTransId="{31311C26-D4D2-4EEC-B127-9E9D4B640141}"/>
    <dgm:cxn modelId="{999F9401-6139-44B9-A316-5AD2229A1BA5}" type="presParOf" srcId="{8ECA567B-0A38-467E-9CA9-01EEFC5E2A12}" destId="{40ECC3F3-39BE-44D4-8968-F213EA3567AF}" srcOrd="0" destOrd="0" presId="urn:microsoft.com/office/officeart/2005/8/layout/vList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EB689A-0526-4F32-A982-B2CDB0747EA6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E594D92-B056-4B47-B59B-4DE401B5CEF4}">
      <dgm:prSet/>
      <dgm:spPr/>
      <dgm:t>
        <a:bodyPr/>
        <a:lstStyle/>
        <a:p>
          <a:pPr rtl="0"/>
          <a:r>
            <a:rPr lang="en-US" b="1" dirty="0" smtClean="0"/>
            <a:t>Recommender Systems for NYC </a:t>
          </a:r>
          <a:endParaRPr lang="en-US" b="1" dirty="0"/>
        </a:p>
      </dgm:t>
    </dgm:pt>
    <dgm:pt modelId="{DA68B0FF-9E7A-4010-950F-C7509BE97ACB}" type="parTrans" cxnId="{72AC677B-2335-48BC-B42F-9F9233F3E3B2}">
      <dgm:prSet/>
      <dgm:spPr/>
      <dgm:t>
        <a:bodyPr/>
        <a:lstStyle/>
        <a:p>
          <a:endParaRPr lang="en-US"/>
        </a:p>
      </dgm:t>
    </dgm:pt>
    <dgm:pt modelId="{31311C26-D4D2-4EEC-B127-9E9D4B640141}" type="sibTrans" cxnId="{72AC677B-2335-48BC-B42F-9F9233F3E3B2}">
      <dgm:prSet/>
      <dgm:spPr/>
      <dgm:t>
        <a:bodyPr/>
        <a:lstStyle/>
        <a:p>
          <a:endParaRPr lang="en-US"/>
        </a:p>
      </dgm:t>
    </dgm:pt>
    <dgm:pt modelId="{8ECA567B-0A38-467E-9CA9-01EEFC5E2A12}" type="pres">
      <dgm:prSet presAssocID="{F1EB689A-0526-4F32-A982-B2CDB0747EA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ECC3F3-39BE-44D4-8968-F213EA3567AF}" type="pres">
      <dgm:prSet presAssocID="{7E594D92-B056-4B47-B59B-4DE401B5CE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93A65D-CA2D-49A9-83F1-7F44E067F6AF}" type="presOf" srcId="{7E594D92-B056-4B47-B59B-4DE401B5CEF4}" destId="{40ECC3F3-39BE-44D4-8968-F213EA3567AF}" srcOrd="0" destOrd="0" presId="urn:microsoft.com/office/officeart/2005/8/layout/vList2"/>
    <dgm:cxn modelId="{72AC677B-2335-48BC-B42F-9F9233F3E3B2}" srcId="{F1EB689A-0526-4F32-A982-B2CDB0747EA6}" destId="{7E594D92-B056-4B47-B59B-4DE401B5CEF4}" srcOrd="0" destOrd="0" parTransId="{DA68B0FF-9E7A-4010-950F-C7509BE97ACB}" sibTransId="{31311C26-D4D2-4EEC-B127-9E9D4B640141}"/>
    <dgm:cxn modelId="{7AC222BA-380C-4DD8-A3C5-0BCF8BF2BCE7}" type="presOf" srcId="{F1EB689A-0526-4F32-A982-B2CDB0747EA6}" destId="{8ECA567B-0A38-467E-9CA9-01EEFC5E2A12}" srcOrd="0" destOrd="0" presId="urn:microsoft.com/office/officeart/2005/8/layout/vList2"/>
    <dgm:cxn modelId="{2F5D4EFA-B340-4EA8-B91E-6EF0DE617E7B}" type="presParOf" srcId="{8ECA567B-0A38-467E-9CA9-01EEFC5E2A12}" destId="{40ECC3F3-39BE-44D4-8968-F213EA3567AF}" srcOrd="0" destOrd="0" presId="urn:microsoft.com/office/officeart/2005/8/layout/vList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EB689A-0526-4F32-A982-B2CDB0747EA6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E594D92-B056-4B47-B59B-4DE401B5CEF4}">
      <dgm:prSet/>
      <dgm:spPr/>
      <dgm:t>
        <a:bodyPr/>
        <a:lstStyle/>
        <a:p>
          <a:pPr rtl="0"/>
          <a:r>
            <a:rPr lang="en-US" b="1" dirty="0" smtClean="0"/>
            <a:t>Recommender Systems for NYC </a:t>
          </a:r>
          <a:endParaRPr lang="en-US" b="1" dirty="0"/>
        </a:p>
      </dgm:t>
    </dgm:pt>
    <dgm:pt modelId="{DA68B0FF-9E7A-4010-950F-C7509BE97ACB}" type="parTrans" cxnId="{72AC677B-2335-48BC-B42F-9F9233F3E3B2}">
      <dgm:prSet/>
      <dgm:spPr/>
      <dgm:t>
        <a:bodyPr/>
        <a:lstStyle/>
        <a:p>
          <a:endParaRPr lang="en-US"/>
        </a:p>
      </dgm:t>
    </dgm:pt>
    <dgm:pt modelId="{31311C26-D4D2-4EEC-B127-9E9D4B640141}" type="sibTrans" cxnId="{72AC677B-2335-48BC-B42F-9F9233F3E3B2}">
      <dgm:prSet/>
      <dgm:spPr/>
      <dgm:t>
        <a:bodyPr/>
        <a:lstStyle/>
        <a:p>
          <a:endParaRPr lang="en-US"/>
        </a:p>
      </dgm:t>
    </dgm:pt>
    <dgm:pt modelId="{8ECA567B-0A38-467E-9CA9-01EEFC5E2A12}" type="pres">
      <dgm:prSet presAssocID="{F1EB689A-0526-4F32-A982-B2CDB0747EA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ECC3F3-39BE-44D4-8968-F213EA3567AF}" type="pres">
      <dgm:prSet presAssocID="{7E594D92-B056-4B47-B59B-4DE401B5CE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02FA2D-A0A5-4287-A21C-CF17034180C6}" type="presOf" srcId="{7E594D92-B056-4B47-B59B-4DE401B5CEF4}" destId="{40ECC3F3-39BE-44D4-8968-F213EA3567AF}" srcOrd="0" destOrd="0" presId="urn:microsoft.com/office/officeart/2005/8/layout/vList2"/>
    <dgm:cxn modelId="{F6B8496E-5F54-4658-B00E-EA8765CA2856}" type="presOf" srcId="{F1EB689A-0526-4F32-A982-B2CDB0747EA6}" destId="{8ECA567B-0A38-467E-9CA9-01EEFC5E2A12}" srcOrd="0" destOrd="0" presId="urn:microsoft.com/office/officeart/2005/8/layout/vList2"/>
    <dgm:cxn modelId="{72AC677B-2335-48BC-B42F-9F9233F3E3B2}" srcId="{F1EB689A-0526-4F32-A982-B2CDB0747EA6}" destId="{7E594D92-B056-4B47-B59B-4DE401B5CEF4}" srcOrd="0" destOrd="0" parTransId="{DA68B0FF-9E7A-4010-950F-C7509BE97ACB}" sibTransId="{31311C26-D4D2-4EEC-B127-9E9D4B640141}"/>
    <dgm:cxn modelId="{85FB7429-6130-4809-B5A0-0F802F351E8B}" type="presParOf" srcId="{8ECA567B-0A38-467E-9CA9-01EEFC5E2A12}" destId="{40ECC3F3-39BE-44D4-8968-F213EA3567AF}" srcOrd="0" destOrd="0" presId="urn:microsoft.com/office/officeart/2005/8/layout/vList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1EB689A-0526-4F32-A982-B2CDB0747EA6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E594D92-B056-4B47-B59B-4DE401B5CEF4}">
      <dgm:prSet/>
      <dgm:spPr/>
      <dgm:t>
        <a:bodyPr/>
        <a:lstStyle/>
        <a:p>
          <a:pPr rtl="0"/>
          <a:r>
            <a:rPr lang="en-US" b="1" dirty="0" smtClean="0"/>
            <a:t>Recommender Systems for NYC </a:t>
          </a:r>
          <a:endParaRPr lang="en-US" b="1" dirty="0"/>
        </a:p>
      </dgm:t>
    </dgm:pt>
    <dgm:pt modelId="{DA68B0FF-9E7A-4010-950F-C7509BE97ACB}" type="parTrans" cxnId="{72AC677B-2335-48BC-B42F-9F9233F3E3B2}">
      <dgm:prSet/>
      <dgm:spPr/>
      <dgm:t>
        <a:bodyPr/>
        <a:lstStyle/>
        <a:p>
          <a:endParaRPr lang="en-US"/>
        </a:p>
      </dgm:t>
    </dgm:pt>
    <dgm:pt modelId="{31311C26-D4D2-4EEC-B127-9E9D4B640141}" type="sibTrans" cxnId="{72AC677B-2335-48BC-B42F-9F9233F3E3B2}">
      <dgm:prSet/>
      <dgm:spPr/>
      <dgm:t>
        <a:bodyPr/>
        <a:lstStyle/>
        <a:p>
          <a:endParaRPr lang="en-US"/>
        </a:p>
      </dgm:t>
    </dgm:pt>
    <dgm:pt modelId="{8ECA567B-0A38-467E-9CA9-01EEFC5E2A12}" type="pres">
      <dgm:prSet presAssocID="{F1EB689A-0526-4F32-A982-B2CDB0747EA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ECC3F3-39BE-44D4-8968-F213EA3567AF}" type="pres">
      <dgm:prSet presAssocID="{7E594D92-B056-4B47-B59B-4DE401B5CE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4A2CEF-AB18-442B-98A5-F98F8F6C7C47}" type="presOf" srcId="{7E594D92-B056-4B47-B59B-4DE401B5CEF4}" destId="{40ECC3F3-39BE-44D4-8968-F213EA3567AF}" srcOrd="0" destOrd="0" presId="urn:microsoft.com/office/officeart/2005/8/layout/vList2"/>
    <dgm:cxn modelId="{BAD4F8DF-D0CA-4260-9A08-6084FE883229}" type="presOf" srcId="{F1EB689A-0526-4F32-A982-B2CDB0747EA6}" destId="{8ECA567B-0A38-467E-9CA9-01EEFC5E2A12}" srcOrd="0" destOrd="0" presId="urn:microsoft.com/office/officeart/2005/8/layout/vList2"/>
    <dgm:cxn modelId="{72AC677B-2335-48BC-B42F-9F9233F3E3B2}" srcId="{F1EB689A-0526-4F32-A982-B2CDB0747EA6}" destId="{7E594D92-B056-4B47-B59B-4DE401B5CEF4}" srcOrd="0" destOrd="0" parTransId="{DA68B0FF-9E7A-4010-950F-C7509BE97ACB}" sibTransId="{31311C26-D4D2-4EEC-B127-9E9D4B640141}"/>
    <dgm:cxn modelId="{03006AE0-450D-42E6-BC9A-14E1B4A60DD3}" type="presParOf" srcId="{8ECA567B-0A38-467E-9CA9-01EEFC5E2A12}" destId="{40ECC3F3-39BE-44D4-8968-F213EA3567AF}" srcOrd="0" destOrd="0" presId="urn:microsoft.com/office/officeart/2005/8/layout/vList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1EB689A-0526-4F32-A982-B2CDB0747EA6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E594D92-B056-4B47-B59B-4DE401B5CEF4}">
      <dgm:prSet/>
      <dgm:spPr/>
      <dgm:t>
        <a:bodyPr/>
        <a:lstStyle/>
        <a:p>
          <a:pPr rtl="0"/>
          <a:r>
            <a:rPr lang="en-US" b="1" dirty="0" smtClean="0"/>
            <a:t>Recommender Systems for NYC </a:t>
          </a:r>
          <a:endParaRPr lang="en-US" b="1" dirty="0"/>
        </a:p>
      </dgm:t>
    </dgm:pt>
    <dgm:pt modelId="{DA68B0FF-9E7A-4010-950F-C7509BE97ACB}" type="parTrans" cxnId="{72AC677B-2335-48BC-B42F-9F9233F3E3B2}">
      <dgm:prSet/>
      <dgm:spPr/>
      <dgm:t>
        <a:bodyPr/>
        <a:lstStyle/>
        <a:p>
          <a:endParaRPr lang="en-US"/>
        </a:p>
      </dgm:t>
    </dgm:pt>
    <dgm:pt modelId="{31311C26-D4D2-4EEC-B127-9E9D4B640141}" type="sibTrans" cxnId="{72AC677B-2335-48BC-B42F-9F9233F3E3B2}">
      <dgm:prSet/>
      <dgm:spPr/>
      <dgm:t>
        <a:bodyPr/>
        <a:lstStyle/>
        <a:p>
          <a:endParaRPr lang="en-US"/>
        </a:p>
      </dgm:t>
    </dgm:pt>
    <dgm:pt modelId="{8ECA567B-0A38-467E-9CA9-01EEFC5E2A12}" type="pres">
      <dgm:prSet presAssocID="{F1EB689A-0526-4F32-A982-B2CDB0747EA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ECC3F3-39BE-44D4-8968-F213EA3567AF}" type="pres">
      <dgm:prSet presAssocID="{7E594D92-B056-4B47-B59B-4DE401B5CE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D35054-4C1F-43AD-B2AC-85E5C69C2A84}" type="presOf" srcId="{F1EB689A-0526-4F32-A982-B2CDB0747EA6}" destId="{8ECA567B-0A38-467E-9CA9-01EEFC5E2A12}" srcOrd="0" destOrd="0" presId="urn:microsoft.com/office/officeart/2005/8/layout/vList2"/>
    <dgm:cxn modelId="{6E8B560F-99D3-4AE9-BAA2-0615C482DAFC}" type="presOf" srcId="{7E594D92-B056-4B47-B59B-4DE401B5CEF4}" destId="{40ECC3F3-39BE-44D4-8968-F213EA3567AF}" srcOrd="0" destOrd="0" presId="urn:microsoft.com/office/officeart/2005/8/layout/vList2"/>
    <dgm:cxn modelId="{72AC677B-2335-48BC-B42F-9F9233F3E3B2}" srcId="{F1EB689A-0526-4F32-A982-B2CDB0747EA6}" destId="{7E594D92-B056-4B47-B59B-4DE401B5CEF4}" srcOrd="0" destOrd="0" parTransId="{DA68B0FF-9E7A-4010-950F-C7509BE97ACB}" sibTransId="{31311C26-D4D2-4EEC-B127-9E9D4B640141}"/>
    <dgm:cxn modelId="{B362A897-E190-4898-A9FE-6AB3923B574A}" type="presParOf" srcId="{8ECA567B-0A38-467E-9CA9-01EEFC5E2A12}" destId="{40ECC3F3-39BE-44D4-8968-F213EA3567AF}" srcOrd="0" destOrd="0" presId="urn:microsoft.com/office/officeart/2005/8/layout/vList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1EB689A-0526-4F32-A982-B2CDB0747EA6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E594D92-B056-4B47-B59B-4DE401B5CEF4}">
      <dgm:prSet/>
      <dgm:spPr/>
      <dgm:t>
        <a:bodyPr/>
        <a:lstStyle/>
        <a:p>
          <a:pPr rtl="0"/>
          <a:r>
            <a:rPr lang="en-US" b="1" dirty="0" smtClean="0"/>
            <a:t>Recommender Systems for NYC </a:t>
          </a:r>
          <a:endParaRPr lang="en-US" b="1" dirty="0"/>
        </a:p>
      </dgm:t>
    </dgm:pt>
    <dgm:pt modelId="{DA68B0FF-9E7A-4010-950F-C7509BE97ACB}" type="parTrans" cxnId="{72AC677B-2335-48BC-B42F-9F9233F3E3B2}">
      <dgm:prSet/>
      <dgm:spPr/>
      <dgm:t>
        <a:bodyPr/>
        <a:lstStyle/>
        <a:p>
          <a:endParaRPr lang="en-US"/>
        </a:p>
      </dgm:t>
    </dgm:pt>
    <dgm:pt modelId="{31311C26-D4D2-4EEC-B127-9E9D4B640141}" type="sibTrans" cxnId="{72AC677B-2335-48BC-B42F-9F9233F3E3B2}">
      <dgm:prSet/>
      <dgm:spPr/>
      <dgm:t>
        <a:bodyPr/>
        <a:lstStyle/>
        <a:p>
          <a:endParaRPr lang="en-US"/>
        </a:p>
      </dgm:t>
    </dgm:pt>
    <dgm:pt modelId="{8ECA567B-0A38-467E-9CA9-01EEFC5E2A12}" type="pres">
      <dgm:prSet presAssocID="{F1EB689A-0526-4F32-A982-B2CDB0747EA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ECC3F3-39BE-44D4-8968-F213EA3567AF}" type="pres">
      <dgm:prSet presAssocID="{7E594D92-B056-4B47-B59B-4DE401B5CE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38BC8B-C563-414F-A0D0-BB83129333D4}" type="presOf" srcId="{F1EB689A-0526-4F32-A982-B2CDB0747EA6}" destId="{8ECA567B-0A38-467E-9CA9-01EEFC5E2A12}" srcOrd="0" destOrd="0" presId="urn:microsoft.com/office/officeart/2005/8/layout/vList2"/>
    <dgm:cxn modelId="{CA6B162F-02EA-4D3A-A8C5-ADD634B735ED}" type="presOf" srcId="{7E594D92-B056-4B47-B59B-4DE401B5CEF4}" destId="{40ECC3F3-39BE-44D4-8968-F213EA3567AF}" srcOrd="0" destOrd="0" presId="urn:microsoft.com/office/officeart/2005/8/layout/vList2"/>
    <dgm:cxn modelId="{72AC677B-2335-48BC-B42F-9F9233F3E3B2}" srcId="{F1EB689A-0526-4F32-A982-B2CDB0747EA6}" destId="{7E594D92-B056-4B47-B59B-4DE401B5CEF4}" srcOrd="0" destOrd="0" parTransId="{DA68B0FF-9E7A-4010-950F-C7509BE97ACB}" sibTransId="{31311C26-D4D2-4EEC-B127-9E9D4B640141}"/>
    <dgm:cxn modelId="{B66A76D4-C0AB-411C-BF20-63BA384018F2}" type="presParOf" srcId="{8ECA567B-0A38-467E-9CA9-01EEFC5E2A12}" destId="{40ECC3F3-39BE-44D4-8968-F213EA3567AF}" srcOrd="0" destOrd="0" presId="urn:microsoft.com/office/officeart/2005/8/layout/vList2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1EB689A-0526-4F32-A982-B2CDB0747EA6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E594D92-B056-4B47-B59B-4DE401B5CEF4}">
      <dgm:prSet/>
      <dgm:spPr/>
      <dgm:t>
        <a:bodyPr/>
        <a:lstStyle/>
        <a:p>
          <a:pPr rtl="0"/>
          <a:r>
            <a:rPr lang="en-US" b="1" dirty="0" smtClean="0"/>
            <a:t>Recommender Systems for NYC </a:t>
          </a:r>
          <a:endParaRPr lang="en-US" b="1" dirty="0"/>
        </a:p>
      </dgm:t>
    </dgm:pt>
    <dgm:pt modelId="{DA68B0FF-9E7A-4010-950F-C7509BE97ACB}" type="parTrans" cxnId="{72AC677B-2335-48BC-B42F-9F9233F3E3B2}">
      <dgm:prSet/>
      <dgm:spPr/>
      <dgm:t>
        <a:bodyPr/>
        <a:lstStyle/>
        <a:p>
          <a:endParaRPr lang="en-US"/>
        </a:p>
      </dgm:t>
    </dgm:pt>
    <dgm:pt modelId="{31311C26-D4D2-4EEC-B127-9E9D4B640141}" type="sibTrans" cxnId="{72AC677B-2335-48BC-B42F-9F9233F3E3B2}">
      <dgm:prSet/>
      <dgm:spPr/>
      <dgm:t>
        <a:bodyPr/>
        <a:lstStyle/>
        <a:p>
          <a:endParaRPr lang="en-US"/>
        </a:p>
      </dgm:t>
    </dgm:pt>
    <dgm:pt modelId="{8ECA567B-0A38-467E-9CA9-01EEFC5E2A12}" type="pres">
      <dgm:prSet presAssocID="{F1EB689A-0526-4F32-A982-B2CDB0747EA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ECC3F3-39BE-44D4-8968-F213EA3567AF}" type="pres">
      <dgm:prSet presAssocID="{7E594D92-B056-4B47-B59B-4DE401B5CE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C78B23-E397-4A90-9C00-62E7A8476C47}" type="presOf" srcId="{7E594D92-B056-4B47-B59B-4DE401B5CEF4}" destId="{40ECC3F3-39BE-44D4-8968-F213EA3567AF}" srcOrd="0" destOrd="0" presId="urn:microsoft.com/office/officeart/2005/8/layout/vList2"/>
    <dgm:cxn modelId="{FAE972AF-F3AC-4F83-A28B-707718AF1034}" type="presOf" srcId="{F1EB689A-0526-4F32-A982-B2CDB0747EA6}" destId="{8ECA567B-0A38-467E-9CA9-01EEFC5E2A12}" srcOrd="0" destOrd="0" presId="urn:microsoft.com/office/officeart/2005/8/layout/vList2"/>
    <dgm:cxn modelId="{72AC677B-2335-48BC-B42F-9F9233F3E3B2}" srcId="{F1EB689A-0526-4F32-A982-B2CDB0747EA6}" destId="{7E594D92-B056-4B47-B59B-4DE401B5CEF4}" srcOrd="0" destOrd="0" parTransId="{DA68B0FF-9E7A-4010-950F-C7509BE97ACB}" sibTransId="{31311C26-D4D2-4EEC-B127-9E9D4B640141}"/>
    <dgm:cxn modelId="{22518790-7AEC-42A9-98B7-662B4B66AEB2}" type="presParOf" srcId="{8ECA567B-0A38-467E-9CA9-01EEFC5E2A12}" destId="{40ECC3F3-39BE-44D4-8968-F213EA3567AF}" srcOrd="0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A1460-B5CC-44E8-8035-A9616EF24BA9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C5124-7C85-4FE8-9842-413AE6F44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D6A2-B165-40AD-A0C1-F41D6FEF0F91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4B95-3D44-48EB-A658-980668219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D6A2-B165-40AD-A0C1-F41D6FEF0F91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4B95-3D44-48EB-A658-980668219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D6A2-B165-40AD-A0C1-F41D6FEF0F91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4B95-3D44-48EB-A658-980668219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D6A2-B165-40AD-A0C1-F41D6FEF0F91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4B95-3D44-48EB-A658-980668219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D6A2-B165-40AD-A0C1-F41D6FEF0F91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4B95-3D44-48EB-A658-980668219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D6A2-B165-40AD-A0C1-F41D6FEF0F91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4B95-3D44-48EB-A658-980668219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D6A2-B165-40AD-A0C1-F41D6FEF0F91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4B95-3D44-48EB-A658-980668219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D6A2-B165-40AD-A0C1-F41D6FEF0F91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4B95-3D44-48EB-A658-980668219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D6A2-B165-40AD-A0C1-F41D6FEF0F91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4B95-3D44-48EB-A658-980668219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D6A2-B165-40AD-A0C1-F41D6FEF0F91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4B95-3D44-48EB-A658-980668219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D6A2-B165-40AD-A0C1-F41D6FEF0F91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86F4B95-3D44-48EB-A658-9806682194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450D6A2-B165-40AD-A0C1-F41D6FEF0F91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86F4B95-3D44-48EB-A658-98066821945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571499" y="1130300"/>
            <a:ext cx="7785101" cy="5346700"/>
          </a:xfrm>
          <a:noFill/>
          <a:ln w="38100" cap="rnd">
            <a:noFill/>
            <a:round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endParaRPr lang="en-US" sz="20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entury" panose="02040604050505020304" pitchFamily="18" charset="0"/>
              </a:rPr>
              <a:t>Analytics Project: </a:t>
            </a:r>
          </a:p>
          <a:p>
            <a:pPr marL="0" indent="0">
              <a:buNone/>
            </a:pPr>
            <a:r>
              <a:rPr lang="en-US" sz="2200" dirty="0" smtClean="0"/>
              <a:t>Recommender Systems for NYC Residential Community</a:t>
            </a:r>
          </a:p>
          <a:p>
            <a:pPr marL="0" indent="0">
              <a:buNone/>
            </a:pPr>
            <a:r>
              <a:rPr lang="en-US" b="1" dirty="0" smtClean="0">
                <a:latin typeface="Century" panose="02040604050505020304" pitchFamily="18" charset="0"/>
              </a:rPr>
              <a:t>Team: </a:t>
            </a:r>
          </a:p>
          <a:p>
            <a:pPr marL="0" indent="0">
              <a:buNone/>
            </a:pPr>
            <a:r>
              <a:rPr lang="en-US" sz="2200" i="1" dirty="0" smtClean="0">
                <a:latin typeface="Century" panose="02040604050505020304" pitchFamily="18" charset="0"/>
              </a:rPr>
              <a:t>Zeleng </a:t>
            </a:r>
            <a:r>
              <a:rPr lang="en-US" sz="2200" i="1" dirty="0" err="1" smtClean="0">
                <a:latin typeface="Century" panose="02040604050505020304" pitchFamily="18" charset="0"/>
              </a:rPr>
              <a:t>Zhuang</a:t>
            </a:r>
            <a:r>
              <a:rPr lang="en-US" sz="2200" i="1" dirty="0" smtClean="0">
                <a:latin typeface="Century" panose="02040604050505020304" pitchFamily="18" charset="0"/>
              </a:rPr>
              <a:t> , </a:t>
            </a:r>
            <a:r>
              <a:rPr lang="en-US" sz="2200" i="1" dirty="0" err="1" smtClean="0">
                <a:latin typeface="Century" panose="02040604050505020304" pitchFamily="18" charset="0"/>
              </a:rPr>
              <a:t>Yanhong</a:t>
            </a:r>
            <a:r>
              <a:rPr lang="en-US" sz="2200" i="1" dirty="0" smtClean="0">
                <a:latin typeface="Century" panose="02040604050505020304" pitchFamily="18" charset="0"/>
              </a:rPr>
              <a:t> Yang, Nicholas Souris</a:t>
            </a:r>
            <a:endParaRPr lang="en-US" b="1" dirty="0">
              <a:latin typeface="Century" panose="02040604050505020304" pitchFamily="18" charset="0"/>
            </a:endParaRPr>
          </a:p>
          <a:p>
            <a:pPr>
              <a:buNone/>
            </a:pPr>
            <a:r>
              <a:rPr lang="en-US" b="1" dirty="0" smtClean="0">
                <a:latin typeface="Century" panose="02040604050505020304" pitchFamily="18" charset="0"/>
              </a:rPr>
              <a:t>Abstract: </a:t>
            </a:r>
          </a:p>
          <a:p>
            <a:r>
              <a:rPr lang="en-US" sz="2400" i="1" dirty="0" smtClean="0">
                <a:latin typeface="Century" panose="02040604050505020304" pitchFamily="18" charset="0"/>
              </a:rPr>
              <a:t>Recommend communities suitable for a specific person based on personal preferences</a:t>
            </a:r>
          </a:p>
          <a:p>
            <a:r>
              <a:rPr lang="en-US" sz="2400" i="1" dirty="0" smtClean="0"/>
              <a:t>Scrape data from various sources and use </a:t>
            </a:r>
            <a:r>
              <a:rPr lang="en-US" sz="2400" i="1" dirty="0" err="1" smtClean="0"/>
              <a:t>hadoop</a:t>
            </a:r>
            <a:r>
              <a:rPr lang="en-US" sz="2400" i="1" dirty="0" smtClean="0"/>
              <a:t> technology to cleanse and filter them</a:t>
            </a:r>
          </a:p>
          <a:p>
            <a:r>
              <a:rPr lang="en-US" sz="2400" i="1" dirty="0" smtClean="0"/>
              <a:t>Build a website as a front-end to our system</a:t>
            </a:r>
            <a:endParaRPr lang="en-US" sz="2400" i="1" dirty="0"/>
          </a:p>
          <a:p>
            <a:pPr marL="0" indent="0">
              <a:buNone/>
            </a:pPr>
            <a:endParaRPr lang="en-US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 algn="ctr">
              <a:buNone/>
            </a:pPr>
            <a:endParaRPr lang="en-US" altLang="en-US" sz="1200" dirty="0"/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 smtClean="0">
                <a:latin typeface="Verdana" pitchFamily="34" charset="0"/>
              </a:rPr>
              <a:t>Slide 1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940304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785101" cy="5499100"/>
          </a:xfrm>
          <a:noFill/>
          <a:ln w="38100" cap="rnd">
            <a:noFill/>
            <a:round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3</a:t>
            </a:r>
            <a:endParaRPr lang="en-US" altLang="en-US" sz="900" dirty="0" smtClean="0">
              <a:latin typeface="Verdana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274638"/>
          <a:ext cx="8229600" cy="71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71499" y="11303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23899" y="12827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Results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1.  </a:t>
            </a:r>
          </a:p>
          <a:p>
            <a:pPr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2000" b="1" dirty="0" smtClean="0">
              <a:latin typeface="Century" panose="02040604050505020304" pitchFamily="18" charset="0"/>
            </a:endParaRPr>
          </a:p>
          <a:p>
            <a:pPr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Score: Calculates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cummulative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 score of a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zipcode</a:t>
            </a:r>
            <a:r>
              <a:rPr lang="en-US" sz="2000" b="1" dirty="0" smtClean="0">
                <a:latin typeface="Century" panose="02040604050505020304" pitchFamily="18" charset="0"/>
              </a:rPr>
              <a:t> using user preferences.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000" b="1" dirty="0" smtClean="0">
                <a:latin typeface="Century" panose="02040604050505020304" pitchFamily="18" charset="0"/>
              </a:rPr>
              <a:t>C: customer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S: item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pic>
        <p:nvPicPr>
          <p:cNvPr id="10" name="Picture 9" descr="formula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" y="2819400"/>
            <a:ext cx="7802064" cy="3791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68107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785101" cy="5499100"/>
          </a:xfrm>
          <a:noFill/>
          <a:ln w="38100" cap="rnd">
            <a:noFill/>
            <a:round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3</a:t>
            </a:r>
            <a:endParaRPr lang="en-US" altLang="en-US" sz="900" dirty="0" smtClean="0">
              <a:latin typeface="Verdana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274638"/>
          <a:ext cx="8229600" cy="71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71499" y="11303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23899" y="12827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Results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000" b="1" dirty="0" smtClean="0">
                <a:latin typeface="Century" panose="02040604050505020304" pitchFamily="18" charset="0"/>
              </a:rPr>
              <a:t> 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pic>
        <p:nvPicPr>
          <p:cNvPr id="7" name="Picture 6" descr="formula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" y="2590800"/>
            <a:ext cx="7802064" cy="3962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68107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785101" cy="5499100"/>
          </a:xfrm>
          <a:noFill/>
          <a:ln w="38100" cap="rnd">
            <a:noFill/>
            <a:round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3</a:t>
            </a:r>
            <a:endParaRPr lang="en-US" altLang="en-US" sz="900" dirty="0" smtClean="0">
              <a:latin typeface="Verdana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274638"/>
          <a:ext cx="8229600" cy="71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71499" y="11303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23899" y="12827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Results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3. Table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 of user ratings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38200" y="2819400"/>
          <a:ext cx="73914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1333500"/>
                <a:gridCol w="1847850"/>
                <a:gridCol w="1847850"/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Satisfied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Satisfied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Satisfied Rate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1st recommendation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0.556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2nd recommendation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0.857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Mixed</a:t>
                      </a:r>
                      <a:r>
                        <a:rPr lang="en-US" b="1" baseline="0" dirty="0" smtClean="0"/>
                        <a:t> recommendation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0.667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68107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785101" cy="5499100"/>
          </a:xfrm>
          <a:noFill/>
          <a:ln w="38100" cap="rnd">
            <a:noFill/>
            <a:round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3</a:t>
            </a:r>
            <a:endParaRPr lang="en-US" altLang="en-US" sz="900" dirty="0" smtClean="0">
              <a:latin typeface="Verdana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274638"/>
          <a:ext cx="8229600" cy="71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71499" y="11303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8382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1000" y="6858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8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Obstacles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1.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Trying to authenticate the validity of the recommendations of the system.</a:t>
            </a: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2.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Not enough time to implement more features (specific apartment recommendations, make recommendations on other cities as well)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8107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785101" cy="5499100"/>
          </a:xfrm>
          <a:noFill/>
          <a:ln w="38100" cap="rnd">
            <a:noFill/>
            <a:round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3</a:t>
            </a:r>
            <a:endParaRPr lang="en-US" altLang="en-US" sz="900" dirty="0" smtClean="0">
              <a:latin typeface="Verdana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274638"/>
          <a:ext cx="8229600" cy="71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71499" y="11303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8382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1000" y="6858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8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Future additions and changes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1. </a:t>
            </a:r>
            <a:r>
              <a:rPr lang="en-US" sz="2000" dirty="0" smtClean="0">
                <a:latin typeface="Century" panose="02040604050505020304" pitchFamily="18" charset="0"/>
              </a:rPr>
              <a:t>Make the recommender system more specific involving specific apartments and studios available for rent in the recommended zip code area.</a:t>
            </a: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2. 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Develop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 a more sophisticated recommendation algorithm.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en-US" sz="2000" b="0" baseline="0" dirty="0" smtClean="0">
              <a:latin typeface="Century" panose="02040604050505020304" pitchFamily="18" charset="0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20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3.</a:t>
            </a:r>
            <a:r>
              <a:rPr kumimoji="0" lang="en-US" sz="2000" b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 </a:t>
            </a:r>
            <a:r>
              <a:rPr kumimoji="0" lang="en-US" sz="200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Develop a third round of recommendations which take into account the precious two along with the users satisfaction rate.</a:t>
            </a:r>
            <a:endParaRPr kumimoji="0" lang="en-US" sz="2000" b="1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en-US" sz="200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457200" lvl="0" indent="-45720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000" b="1" baseline="0" dirty="0" smtClean="0">
                <a:latin typeface="Century" panose="02040604050505020304" pitchFamily="18" charset="0"/>
              </a:rPr>
              <a:t>4. </a:t>
            </a:r>
            <a:r>
              <a:rPr lang="en-US" sz="2000" dirty="0" smtClean="0">
                <a:latin typeface="Century" panose="02040604050505020304" pitchFamily="18" charset="0"/>
              </a:rPr>
              <a:t>Develop a log in subsystem for the website that saves past searches and preferences.</a:t>
            </a:r>
            <a:endParaRPr kumimoji="0" lang="en-US" sz="20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8107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785101" cy="5499100"/>
          </a:xfrm>
          <a:noFill/>
          <a:ln w="38100" cap="rnd">
            <a:noFill/>
            <a:round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3</a:t>
            </a:r>
            <a:endParaRPr lang="en-US" altLang="en-US" sz="900" dirty="0" smtClean="0">
              <a:latin typeface="Verdana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274638"/>
          <a:ext cx="8229600" cy="71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71499" y="11303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23899" y="12827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76299" y="14351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8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2192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Summary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8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Scraped data that had to do with New York city population and businesses.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Built a program that uses a vector based formula to recommend suitable areas to live in based on a users preferences.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Acknowledgements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Amazon Web Services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Cloudera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8107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785101" cy="5499100"/>
          </a:xfrm>
          <a:noFill/>
          <a:ln w="38100" cap="rnd">
            <a:noFill/>
            <a:round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3</a:t>
            </a:r>
            <a:endParaRPr lang="en-US" altLang="en-US" sz="900" dirty="0" smtClean="0">
              <a:latin typeface="Verdana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274638"/>
          <a:ext cx="8229600" cy="71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71499" y="11303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23899" y="12827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76299" y="14351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8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028699" y="15875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2192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References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+mj-lt"/>
              <a:buAutoNum type="arabicPeriod"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G. ADOMAVICIUS  AND A.TUZHILIN.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Toward the Next Generation of Recommender Systems:  A Survey of the State-of-the-Art and Possible Extensions.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IEEE Trans. </a:t>
            </a:r>
            <a:r>
              <a:rPr kumimoji="0" 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Knowl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. Data Eng. 17, 6 (June 2005)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2.	R. BAEZA-YATES AND B. RIBEIRO-NETO.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Modern information Retrieval.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Addison-Wesley, 1999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3.   J.S. BREESE, D. HECKERMAN  AND C.KADIE.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Empirical Analysis of Predictive Algorithms for Collaborative Filtering.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In Proc. 14th Conf. Uncertainty in Artificial Intelligence, July 1998.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4.   M. J. PAZZANI  AND D. BILLSUS.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Content-based recommendation systems. IN P. </a:t>
            </a:r>
            <a:r>
              <a:rPr kumimoji="0" 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Brusilovsky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, A. </a:t>
            </a:r>
            <a:r>
              <a:rPr kumimoji="0" 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Kobsa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, and W. </a:t>
            </a:r>
            <a:r>
              <a:rPr kumimoji="0" 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Nejdl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 (Eds.):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The adaptive web,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LNCS. 4321, pp. 325–341, 2007.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8107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785101" cy="5499100"/>
          </a:xfrm>
          <a:noFill/>
          <a:ln w="38100" cap="rnd">
            <a:noFill/>
            <a:round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3</a:t>
            </a:r>
            <a:endParaRPr lang="en-US" altLang="en-US" sz="900" dirty="0" smtClean="0">
              <a:latin typeface="Verdana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274638"/>
          <a:ext cx="8229600" cy="71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71499" y="11303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23899" y="12827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76299" y="14351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8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028699" y="15875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7200" y="12192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References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5.   P. RESNICK, N. IAKOVOU, M. SUSHAK, P. BERGSTROM,AND J. RIEDL.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GroupLens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: An Open Architecture for Collaborative Filtering of Netnews.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In Proc. Computer Supported Cooperative Work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Conf., 1994.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6. G. SALTON.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Automatic Text Processing.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Addison-Wesley, 1989.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7.  U. SHARDANAND  AND P. MAES.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Social Information Filtering: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Algorithms for Automating “Word of Mouth”.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In Proc. Conf. Human Factors in Computing Systems, 1995.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8.  T. WHITE.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Hadoop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: The Definitive Guide.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O'Reilly Media Inc.,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Sebastopol, CA, May 2012</a:t>
            </a:r>
          </a:p>
        </p:txBody>
      </p:sp>
    </p:spTree>
    <p:extLst>
      <p:ext uri="{BB962C8B-B14F-4D97-AF65-F5344CB8AC3E}">
        <p14:creationId xmlns="" xmlns:p14="http://schemas.microsoft.com/office/powerpoint/2010/main" val="356810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571499" y="1130300"/>
            <a:ext cx="7785101" cy="5346700"/>
          </a:xfrm>
          <a:noFill/>
          <a:ln w="38100" cap="rnd">
            <a:noFill/>
            <a:round/>
            <a:headEnd/>
            <a:tailEnd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u="sng" dirty="0" smtClean="0">
                <a:latin typeface="Century" panose="02040604050505020304" pitchFamily="18" charset="0"/>
              </a:rPr>
              <a:t>Motivation</a:t>
            </a:r>
          </a:p>
          <a:p>
            <a:pPr marL="0" indent="0">
              <a:buNone/>
            </a:pPr>
            <a:endParaRPr lang="en-US" sz="16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Who are the users of this analytic?    </a:t>
            </a: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 </a:t>
            </a:r>
            <a:r>
              <a:rPr lang="en-US" sz="2000" dirty="0" smtClean="0">
                <a:latin typeface="Century" panose="02040604050505020304" pitchFamily="18" charset="0"/>
              </a:rPr>
              <a:t>People who are looking to buy or rent an apartment in the wider New York city area.</a:t>
            </a:r>
            <a:endParaRPr lang="en-US" sz="20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Who will benefit from this analytic?   </a:t>
            </a:r>
          </a:p>
          <a:p>
            <a:pPr marL="0" indent="0"/>
            <a:r>
              <a:rPr lang="en-US" sz="2000" dirty="0" smtClean="0">
                <a:latin typeface="Century" panose="02040604050505020304" pitchFamily="18" charset="0"/>
              </a:rPr>
              <a:t> Prospective renters</a:t>
            </a:r>
          </a:p>
          <a:p>
            <a:pPr marL="0" indent="0"/>
            <a:r>
              <a:rPr lang="en-US" sz="2000" dirty="0" smtClean="0">
                <a:latin typeface="Century" panose="02040604050505020304" pitchFamily="18" charset="0"/>
              </a:rPr>
              <a:t> Prospective buyers</a:t>
            </a:r>
          </a:p>
          <a:p>
            <a:pPr marL="0" indent="0"/>
            <a:r>
              <a:rPr lang="en-US" sz="2000" dirty="0" smtClean="0">
                <a:latin typeface="Century" panose="02040604050505020304" pitchFamily="18" charset="0"/>
              </a:rPr>
              <a:t> Landlords</a:t>
            </a:r>
          </a:p>
          <a:p>
            <a:pPr marL="0" indent="0"/>
            <a:r>
              <a:rPr lang="en-US" sz="2000" dirty="0" smtClean="0">
                <a:latin typeface="Century" panose="02040604050505020304" pitchFamily="18" charset="0"/>
              </a:rPr>
              <a:t> Sellers</a:t>
            </a:r>
            <a:endParaRPr lang="en-US" sz="20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Why is this analytic important?         </a:t>
            </a:r>
          </a:p>
          <a:p>
            <a:pPr marL="0" indent="0">
              <a:buNone/>
            </a:pPr>
            <a:r>
              <a:rPr lang="en-US" sz="2000" dirty="0" smtClean="0">
                <a:latin typeface="Century" panose="02040604050505020304" pitchFamily="18" charset="0"/>
              </a:rPr>
              <a:t>It turns apartment hunting into a much less daunting task with the aid of an algorithm which automatically finds an area that is aligned to the users personal preferences.</a:t>
            </a:r>
            <a:endParaRPr lang="en-US" sz="2000" dirty="0">
              <a:latin typeface="Century" panose="02040604050505020304" pitchFamily="18" charset="0"/>
            </a:endParaRP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2</a:t>
            </a:r>
            <a:endParaRPr lang="en-US" altLang="en-US" sz="900" dirty="0" smtClean="0">
              <a:latin typeface="Verdana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274638"/>
          <a:ext cx="8229600" cy="71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66510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785101" cy="5499100"/>
          </a:xfrm>
          <a:noFill/>
          <a:ln w="38100" cap="rnd">
            <a:noFill/>
            <a:round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r>
              <a:rPr lang="en-US" sz="2800" b="1" u="sng" dirty="0" smtClean="0">
                <a:latin typeface="Century" panose="02040604050505020304" pitchFamily="18" charset="0"/>
              </a:rPr>
              <a:t>Data Sources</a:t>
            </a:r>
          </a:p>
          <a:p>
            <a:pPr marL="0" indent="0">
              <a:buNone/>
            </a:pPr>
            <a:endParaRPr lang="en-US" sz="16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Name: www.</a:t>
            </a:r>
            <a:r>
              <a:rPr lang="en-US" sz="2000" b="1" dirty="0" smtClean="0"/>
              <a:t>city-data.com</a:t>
            </a:r>
            <a:endParaRPr lang="en-US" sz="20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Description: </a:t>
            </a:r>
          </a:p>
          <a:p>
            <a:pPr marL="0" indent="0">
              <a:buNone/>
            </a:pPr>
            <a:r>
              <a:rPr lang="en-US" sz="2400" dirty="0" smtClean="0">
                <a:latin typeface="Century" panose="02040604050505020304" pitchFamily="18" charset="0"/>
              </a:rPr>
              <a:t> </a:t>
            </a:r>
            <a:r>
              <a:rPr lang="en-US" sz="2200" dirty="0" smtClean="0">
                <a:latin typeface="Century" panose="02040604050505020304" pitchFamily="18" charset="0"/>
              </a:rPr>
              <a:t>Several types of information indexed by zip code of the wider New York city area, such as race, religion, average income etc..</a:t>
            </a: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Name:  </a:t>
            </a:r>
            <a:r>
              <a:rPr lang="en-US" sz="2200" b="1" dirty="0" smtClean="0"/>
              <a:t>bestplaces.net</a:t>
            </a:r>
            <a:endParaRPr lang="en-US" sz="2200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Century" panose="02040604050505020304" pitchFamily="18" charset="0"/>
              </a:rPr>
              <a:t>Description:  </a:t>
            </a:r>
            <a:endParaRPr lang="en-US" sz="20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entury" panose="02040604050505020304" pitchFamily="18" charset="0"/>
              </a:rPr>
              <a:t>Scraped data on crime rates for each zip code in New York city.</a:t>
            </a:r>
            <a:endParaRPr lang="en-US" sz="2200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3</a:t>
            </a:r>
            <a:endParaRPr lang="en-US" altLang="en-US" sz="900" dirty="0" smtClean="0">
              <a:latin typeface="Verdana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274638"/>
          <a:ext cx="8229600" cy="71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56810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785101" cy="5499100"/>
          </a:xfrm>
          <a:noFill/>
          <a:ln w="38100" cap="rnd">
            <a:noFill/>
            <a:round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r>
              <a:rPr lang="en-US" sz="2800" b="1" u="sng" dirty="0" smtClean="0">
                <a:latin typeface="Century" panose="02040604050505020304" pitchFamily="18" charset="0"/>
              </a:rPr>
              <a:t>Data Sources</a:t>
            </a:r>
          </a:p>
          <a:p>
            <a:pPr marL="0" indent="0">
              <a:buNone/>
            </a:pPr>
            <a:endParaRPr lang="en-US" sz="16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Name</a:t>
            </a:r>
            <a:r>
              <a:rPr lang="en-US" sz="2000" b="1" dirty="0">
                <a:latin typeface="Century" panose="02040604050505020304" pitchFamily="18" charset="0"/>
              </a:rPr>
              <a:t>: </a:t>
            </a:r>
            <a:r>
              <a:rPr lang="en-US" sz="2000" b="1" dirty="0" smtClean="0">
                <a:latin typeface="Century" panose="02040604050505020304" pitchFamily="18" charset="0"/>
              </a:rPr>
              <a:t> </a:t>
            </a:r>
            <a:r>
              <a:rPr lang="en-US" sz="2400" b="1" dirty="0" smtClean="0">
                <a:latin typeface="Century" panose="02040604050505020304" pitchFamily="18" charset="0"/>
              </a:rPr>
              <a:t>yelp.com</a:t>
            </a:r>
            <a:endParaRPr lang="en-US" sz="2400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Description:</a:t>
            </a:r>
          </a:p>
          <a:p>
            <a:pPr marL="0" indent="0">
              <a:buNone/>
            </a:pPr>
            <a:r>
              <a:rPr lang="en-US" sz="2000" dirty="0" smtClean="0">
                <a:latin typeface="Century" panose="02040604050505020304" pitchFamily="18" charset="0"/>
              </a:rPr>
              <a:t>Two different sets of data were scraped. One set involved information on clinics and kinder gardens and the other one had to do with restaurants and businesses in general.</a:t>
            </a: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Problem encountered:</a:t>
            </a:r>
          </a:p>
          <a:p>
            <a:pPr marL="0" indent="0">
              <a:buNone/>
            </a:pPr>
            <a:r>
              <a:rPr lang="en-US" sz="2000" dirty="0" smtClean="0">
                <a:latin typeface="Century" panose="02040604050505020304" pitchFamily="18" charset="0"/>
              </a:rPr>
              <a:t>Yelp would only present 1000 results per search which could possibly lead to limited accuracy of the recommendation system.</a:t>
            </a: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Solution:</a:t>
            </a:r>
          </a:p>
          <a:p>
            <a:pPr marL="0" indent="0">
              <a:buNone/>
            </a:pPr>
            <a:r>
              <a:rPr lang="en-US" sz="2000" dirty="0" smtClean="0">
                <a:latin typeface="Century" panose="02040604050505020304" pitchFamily="18" charset="0"/>
              </a:rPr>
              <a:t>Made searches by </a:t>
            </a:r>
            <a:r>
              <a:rPr lang="en-US" sz="2000" dirty="0" err="1" smtClean="0">
                <a:latin typeface="Century" panose="02040604050505020304" pitchFamily="18" charset="0"/>
              </a:rPr>
              <a:t>neighbourhood</a:t>
            </a:r>
            <a:r>
              <a:rPr lang="en-US" sz="2000" dirty="0" smtClean="0">
                <a:latin typeface="Century" panose="02040604050505020304" pitchFamily="18" charset="0"/>
              </a:rPr>
              <a:t> /area and concatenated the results. Redundant data was filtered using </a:t>
            </a:r>
            <a:r>
              <a:rPr lang="en-US" sz="2000" dirty="0" err="1" smtClean="0">
                <a:latin typeface="Century" panose="02040604050505020304" pitchFamily="18" charset="0"/>
              </a:rPr>
              <a:t>MapReduce</a:t>
            </a:r>
            <a:r>
              <a:rPr lang="en-US" sz="2000" dirty="0" smtClean="0">
                <a:latin typeface="Century" panose="02040604050505020304" pitchFamily="18" charset="0"/>
              </a:rPr>
              <a:t>.</a:t>
            </a:r>
            <a:endParaRPr lang="en-US" sz="2000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3</a:t>
            </a:r>
            <a:endParaRPr lang="en-US" altLang="en-US" sz="900" dirty="0" smtClean="0">
              <a:latin typeface="Verdana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274638"/>
          <a:ext cx="8229600" cy="71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56810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785101" cy="5499100"/>
          </a:xfrm>
          <a:noFill/>
          <a:ln w="38100" cap="rnd">
            <a:noFill/>
            <a:round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3</a:t>
            </a:r>
            <a:endParaRPr lang="en-US" altLang="en-US" sz="900" dirty="0" smtClean="0">
              <a:latin typeface="Verdana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274638"/>
          <a:ext cx="8229600" cy="71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bigdata2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371600"/>
            <a:ext cx="8153400" cy="50863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6810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785101" cy="5499100"/>
          </a:xfrm>
          <a:noFill/>
          <a:ln w="38100" cap="rnd">
            <a:noFill/>
            <a:round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r>
              <a:rPr lang="en-US" sz="2800" b="1" u="sng" dirty="0" smtClean="0">
                <a:latin typeface="Century" panose="02040604050505020304" pitchFamily="18" charset="0"/>
              </a:rPr>
              <a:t>Data source level</a:t>
            </a:r>
          </a:p>
          <a:p>
            <a:pPr marL="0" indent="0">
              <a:buNone/>
            </a:pPr>
            <a:endParaRPr lang="en-US" sz="16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Transportation and Crime data score calculation:</a:t>
            </a:r>
          </a:p>
          <a:p>
            <a:pPr marL="0" indent="0">
              <a:buNone/>
            </a:pPr>
            <a:r>
              <a:rPr lang="en-US" sz="2000" dirty="0" smtClean="0">
                <a:latin typeface="Century" panose="02040604050505020304" pitchFamily="18" charset="0"/>
              </a:rPr>
              <a:t>Found the minimum average of the two types of crime data. Added both types of crime data for each zip code and divided them by the minimum average.</a:t>
            </a:r>
          </a:p>
          <a:p>
            <a:pPr marL="0" indent="0">
              <a:buNone/>
            </a:pPr>
            <a:endParaRPr lang="en-US" sz="2000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entury" panose="02040604050505020304" pitchFamily="18" charset="0"/>
              </a:rPr>
              <a:t>For the rest of the data:</a:t>
            </a:r>
          </a:p>
          <a:p>
            <a:pPr marL="0" indent="0">
              <a:buNone/>
            </a:pPr>
            <a:r>
              <a:rPr lang="en-US" sz="2000" dirty="0" smtClean="0">
                <a:latin typeface="Century" panose="02040604050505020304" pitchFamily="18" charset="0"/>
              </a:rPr>
              <a:t>Waited averages were used.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3</a:t>
            </a:r>
            <a:endParaRPr lang="en-US" altLang="en-US" sz="900" dirty="0" smtClean="0">
              <a:latin typeface="Verdana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274638"/>
          <a:ext cx="8229600" cy="71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56810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785101" cy="5499100"/>
          </a:xfrm>
          <a:noFill/>
          <a:ln w="38100" cap="rnd">
            <a:noFill/>
            <a:round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3</a:t>
            </a:r>
            <a:endParaRPr lang="en-US" altLang="en-US" sz="900" dirty="0" smtClean="0">
              <a:latin typeface="Verdana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274638"/>
          <a:ext cx="8229600" cy="71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71499" y="11303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Platform(s) on which the analytic ran: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 Map-Reduce:</a:t>
            </a: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 Used to cleanse yelp data and calculate averages for scores.</a:t>
            </a: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 </a:t>
            </a:r>
            <a:r>
              <a:rPr lang="en-US" sz="2000" i="1" dirty="0" smtClean="0">
                <a:latin typeface="Century" panose="02040604050505020304" pitchFamily="18" charset="0"/>
              </a:rPr>
              <a:t>Hive: Used to parse Map Reduce results in order to find minimum averages.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Spark:</a:t>
            </a: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 Used to find the minimum average time to reach workplace per zip code</a:t>
            </a: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810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785101" cy="5499100"/>
          </a:xfrm>
          <a:noFill/>
          <a:ln w="38100" cap="rnd">
            <a:noFill/>
            <a:round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3</a:t>
            </a:r>
            <a:endParaRPr lang="en-US" altLang="en-US" sz="900" dirty="0" smtClean="0">
              <a:latin typeface="Verdana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274638"/>
          <a:ext cx="8229600" cy="71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71499" y="11303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800" b="1" u="sng" dirty="0" smtClean="0">
                <a:latin typeface="Century" panose="02040604050505020304" pitchFamily="18" charset="0"/>
              </a:rPr>
              <a:t>Vector explanation</a:t>
            </a: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8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000" dirty="0" smtClean="0">
                <a:latin typeface="Century" panose="02040604050505020304" pitchFamily="18" charset="0"/>
              </a:rPr>
              <a:t>Vectors are saved in a database and there are two versions.</a:t>
            </a: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 </a:t>
            </a:r>
            <a:r>
              <a:rPr lang="en-US" sz="2000" i="1" dirty="0" smtClean="0">
                <a:latin typeface="Century" panose="02040604050505020304" pitchFamily="18" charset="0"/>
              </a:rPr>
              <a:t>Demographic vector:</a:t>
            </a: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 Keeps all the data scraped along with their scores. Each set is indexed by zip code</a:t>
            </a: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 Rating</a:t>
            </a: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 vector</a:t>
            </a:r>
            <a:r>
              <a:rPr lang="en-US" sz="2000" i="1" dirty="0" smtClean="0">
                <a:latin typeface="Century" panose="02040604050505020304" pitchFamily="18" charset="0"/>
              </a:rPr>
              <a:t>:Keeps the users preferences.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8107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785101" cy="5499100"/>
          </a:xfrm>
          <a:noFill/>
          <a:ln w="38100" cap="rnd">
            <a:noFill/>
            <a:round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  <a:defRPr/>
            </a:pPr>
            <a:endParaRPr lang="en-US" altLang="en-US" sz="200" b="1" dirty="0"/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Century" panose="02040604050505020304" pitchFamily="18" charset="0"/>
            </a:endParaRP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 dirty="0">
                <a:latin typeface="Verdana" pitchFamily="34" charset="0"/>
              </a:rPr>
              <a:t>Slide 3</a:t>
            </a:r>
            <a:endParaRPr lang="en-US" altLang="en-US" sz="900" dirty="0" smtClean="0">
              <a:latin typeface="Verdana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274638"/>
          <a:ext cx="8229600" cy="71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71499" y="1130300"/>
            <a:ext cx="7785101" cy="5346700"/>
          </a:xfrm>
          <a:prstGeom prst="rect">
            <a:avLst/>
          </a:prstGeom>
          <a:noFill/>
          <a:ln w="38100" cap="rnd">
            <a:noFill/>
            <a:round/>
            <a:headEnd/>
            <a:tailEnd/>
          </a:ln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altLang="en-US" sz="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800" b="1" u="sng" dirty="0" smtClean="0">
                <a:latin typeface="Century" panose="02040604050505020304" pitchFamily="18" charset="0"/>
              </a:rPr>
              <a:t>Versions of recommendation.</a:t>
            </a:r>
            <a:endParaRPr kumimoji="0" lang="en-US" sz="28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Three</a:t>
            </a: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 versions are used in the website: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en-US" sz="2000" b="0" i="1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en-US" sz="2000" i="1" dirty="0" smtClean="0">
                <a:latin typeface="Century" panose="02040604050505020304" pitchFamily="18" charset="0"/>
              </a:rPr>
              <a:t>1) First version:</a:t>
            </a:r>
          </a:p>
          <a:p>
            <a:pPr lv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Used scraped data only.</a:t>
            </a:r>
          </a:p>
          <a:p>
            <a:pPr lvl="1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2000" i="1" dirty="0" smtClean="0">
              <a:latin typeface="Century" panose="02040604050505020304" pitchFamily="18" charset="0"/>
            </a:endParaRPr>
          </a:p>
          <a:p>
            <a:pPr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2) Second version:</a:t>
            </a:r>
          </a:p>
          <a:p>
            <a:pPr lv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000" i="1" dirty="0" smtClean="0">
                <a:latin typeface="Century" panose="02040604050505020304" pitchFamily="18" charset="0"/>
              </a:rPr>
              <a:t>Uses first result along with users preferences.</a:t>
            </a:r>
          </a:p>
          <a:p>
            <a:pPr lvl="1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2000" i="1" dirty="0" smtClean="0">
              <a:latin typeface="Century" panose="02040604050505020304" pitchFamily="18" charset="0"/>
            </a:endParaRPr>
          </a:p>
          <a:p>
            <a:pPr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3) Third version:</a:t>
            </a:r>
          </a:p>
          <a:p>
            <a:pPr lvl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000" i="1" dirty="0" smtClean="0">
                <a:latin typeface="Century" panose="02040604050505020304" pitchFamily="18" charset="0"/>
              </a:rPr>
              <a:t>Uses user preferences only.</a:t>
            </a:r>
            <a:endParaRPr kumimoji="0" lang="en-US" sz="2000" b="0" i="1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en-US" sz="2000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8107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612</TotalTime>
  <Words>929</Words>
  <Application>Microsoft Office PowerPoint</Application>
  <PresentationFormat>On-screen Show (4:3)</PresentationFormat>
  <Paragraphs>348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Project Presentation - Summer 2015</dc:title>
  <dc:creator>Nick Souris</dc:creator>
  <cp:lastModifiedBy>Nick</cp:lastModifiedBy>
  <cp:revision>89</cp:revision>
  <dcterms:created xsi:type="dcterms:W3CDTF">2015-08-03T18:33:28Z</dcterms:created>
  <dcterms:modified xsi:type="dcterms:W3CDTF">2015-08-12T21:31:46Z</dcterms:modified>
</cp:coreProperties>
</file>