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29" r:id="rId3"/>
    <p:sldId id="33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30" r:id="rId18"/>
    <p:sldId id="278" r:id="rId19"/>
  </p:sldIdLst>
  <p:sldSz cx="9144000" cy="5143500" type="screen16x9"/>
  <p:notesSz cx="6858000" cy="9144000"/>
  <p:embeddedFontLst>
    <p:embeddedFont>
      <p:font typeface="Titillium Web" charset="0"/>
      <p:regular r:id="rId21"/>
      <p:bold r:id="rId22"/>
      <p:italic r:id="rId23"/>
      <p:boldItalic r:id="rId24"/>
    </p:embeddedFont>
    <p:embeddedFont>
      <p:font typeface="Titillium Web ExtraLigh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48069B0-D48F-4D4C-99E5-ED6751FA90DA}">
  <a:tblStyle styleId="{A48069B0-D48F-4D4C-99E5-ED6751FA9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9" autoAdjust="0"/>
    <p:restoredTop sz="94622" autoAdjust="0"/>
  </p:normalViewPr>
  <p:slideViewPr>
    <p:cSldViewPr>
      <p:cViewPr>
        <p:scale>
          <a:sx n="100" d="100"/>
          <a:sy n="100" d="100"/>
        </p:scale>
        <p:origin x="-258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875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1" y="4682729"/>
            <a:ext cx="2132013" cy="34170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1" y="4686300"/>
            <a:ext cx="2894013" cy="3417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52DD8-5F1A-4C3F-8B81-ECEED3B71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1730-6A79-4C2C-88C2-CC4780042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tillium Web" charset="0"/>
              </a:rPr>
              <a:t>Database </a:t>
            </a:r>
            <a:r>
              <a:rPr lang="en-US" sz="6000" dirty="0" smtClean="0">
                <a:solidFill>
                  <a:schemeClr val="bg1"/>
                </a:solidFill>
                <a:latin typeface="Titillium Web" charset="0"/>
              </a:rPr>
              <a:t>Design</a:t>
            </a:r>
            <a:br>
              <a:rPr lang="en-US" sz="6000" dirty="0" smtClean="0">
                <a:solidFill>
                  <a:schemeClr val="bg1"/>
                </a:solidFill>
                <a:latin typeface="Titillium Web" charset="0"/>
              </a:rPr>
            </a:br>
            <a:r>
              <a:rPr lang="en-US" sz="3500" b="1" i="1" dirty="0" smtClean="0">
                <a:solidFill>
                  <a:schemeClr val="bg1"/>
                </a:solidFill>
                <a:latin typeface="Titillium Web" charset="0"/>
              </a:rPr>
              <a:t>T</a:t>
            </a:r>
            <a:r>
              <a:rPr lang="en-US" sz="3500" b="1" i="1" dirty="0" smtClean="0">
                <a:solidFill>
                  <a:schemeClr val="bg1"/>
                </a:solidFill>
                <a:latin typeface="Titillium Web" charset="0"/>
              </a:rPr>
              <a:t>ransform ER </a:t>
            </a:r>
            <a:r>
              <a:rPr lang="en-US" sz="3500" b="1" i="1" dirty="0">
                <a:solidFill>
                  <a:schemeClr val="bg1"/>
                </a:solidFill>
                <a:latin typeface="Titillium Web" charset="0"/>
              </a:rPr>
              <a:t>data models into relational </a:t>
            </a:r>
            <a:r>
              <a:rPr lang="en-US" sz="3500" b="1" i="1" dirty="0" smtClean="0">
                <a:solidFill>
                  <a:schemeClr val="bg1"/>
                </a:solidFill>
                <a:latin typeface="Titillium Web" charset="0"/>
              </a:rPr>
              <a:t>designs ( ER Translation)</a:t>
            </a:r>
            <a:r>
              <a:rPr lang="en-US" sz="3500" b="1" dirty="0">
                <a:solidFill>
                  <a:schemeClr val="bg1"/>
                </a:solidFill>
                <a:latin typeface="Titillium Web" charset="0"/>
              </a:rPr>
              <a:t/>
            </a:r>
            <a:br>
              <a:rPr lang="en-US" sz="3500" b="1" dirty="0">
                <a:solidFill>
                  <a:schemeClr val="bg1"/>
                </a:solidFill>
                <a:latin typeface="Titillium Web" charset="0"/>
              </a:rPr>
            </a:br>
            <a:endParaRPr sz="3500" dirty="0">
              <a:solidFill>
                <a:schemeClr val="bg1"/>
              </a:solidFill>
              <a:latin typeface="Titillium We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a One-to-Many Relationship</a:t>
            </a:r>
          </a:p>
        </p:txBody>
      </p:sp>
      <p:grpSp>
        <p:nvGrpSpPr>
          <p:cNvPr id="21507" name="Group 29"/>
          <p:cNvGrpSpPr>
            <a:grpSpLocks/>
          </p:cNvGrpSpPr>
          <p:nvPr/>
        </p:nvGrpSpPr>
        <p:grpSpPr bwMode="auto">
          <a:xfrm>
            <a:off x="1524000" y="1600200"/>
            <a:ext cx="7391400" cy="2266950"/>
            <a:chOff x="960" y="1344"/>
            <a:chExt cx="4656" cy="19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960" y="2296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DeptName</a:t>
              </a:r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960" y="2772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Location</a:t>
              </a: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960" y="1820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DeptID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960" y="1344"/>
              <a:ext cx="1330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Department</a:t>
              </a: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960" y="1344"/>
              <a:ext cx="13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960" y="1820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960" y="2296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960" y="3248"/>
              <a:ext cx="13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960" y="1344"/>
              <a:ext cx="0" cy="19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90" y="1344"/>
              <a:ext cx="0" cy="19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960" y="2772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4419" y="2296"/>
              <a:ext cx="119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DeptID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4419" y="2736"/>
              <a:ext cx="119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EmpName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4419" y="1820"/>
              <a:ext cx="119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4419" y="1344"/>
              <a:ext cx="1197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4419" y="1344"/>
              <a:ext cx="11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4419" y="1820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>
              <a:off x="4419" y="2296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>
              <a:off x="4419" y="3176"/>
              <a:ext cx="11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3"/>
            <p:cNvSpPr>
              <a:spLocks noChangeShapeType="1"/>
            </p:cNvSpPr>
            <p:nvPr/>
          </p:nvSpPr>
          <p:spPr bwMode="auto">
            <a:xfrm>
              <a:off x="4419" y="1344"/>
              <a:ext cx="0" cy="1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>
              <a:off x="5616" y="1344"/>
              <a:ext cx="0" cy="1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>
              <a:off x="4419" y="2736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>
              <a:off x="2335" y="2064"/>
              <a:ext cx="195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3024" y="2688"/>
              <a:ext cx="1242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/>
                <a:t>Foreign Key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2352" y="1632"/>
              <a:ext cx="1242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/>
                <a:t>Primary Key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467600" cy="8572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Many-to-Many Relationships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314450"/>
            <a:ext cx="7391400" cy="2514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To save a M:N relationship, a new relation is created.  This relation is called an </a:t>
            </a:r>
            <a:r>
              <a:rPr lang="en-US" i="1" smtClean="0">
                <a:solidFill>
                  <a:schemeClr val="bg1"/>
                </a:solidFill>
                <a:latin typeface="Titillium Web" charset="0"/>
              </a:rPr>
              <a:t>intersection relation</a:t>
            </a:r>
            <a:endParaRPr lang="en-US" smtClean="0">
              <a:solidFill>
                <a:schemeClr val="bg1"/>
              </a:solidFill>
              <a:latin typeface="Titillium Web" charset="0"/>
            </a:endParaRPr>
          </a:p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An intersection relation has a composite key consisting of the keys from each of the tables that formed it</a:t>
            </a:r>
          </a:p>
          <a:p>
            <a:pPr eaLnBrk="1" hangingPunct="1"/>
            <a:endParaRPr lang="en-US" smtClean="0">
              <a:solidFill>
                <a:schemeClr val="bg1"/>
              </a:solidFill>
              <a:latin typeface="Titillium Web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4300"/>
            <a:ext cx="73914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 Many-to-Many Relationship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2171700"/>
            <a:ext cx="6858000" cy="1200150"/>
            <a:chOff x="768" y="2688"/>
            <a:chExt cx="4032" cy="816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68" y="2688"/>
              <a:ext cx="1152" cy="816"/>
            </a:xfrm>
            <a:prstGeom prst="rect">
              <a:avLst/>
            </a:prstGeom>
            <a:solidFill>
              <a:srgbClr val="4840E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SKILL</a:t>
              </a:r>
            </a:p>
          </p:txBody>
        </p: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3648" y="2688"/>
              <a:ext cx="1152" cy="816"/>
            </a:xfrm>
            <a:prstGeom prst="rect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23559" name="AutoShape 6"/>
            <p:cNvSpPr>
              <a:spLocks noChangeArrowheads="1"/>
            </p:cNvSpPr>
            <p:nvPr/>
          </p:nvSpPr>
          <p:spPr bwMode="auto">
            <a:xfrm>
              <a:off x="2592" y="2880"/>
              <a:ext cx="384" cy="432"/>
            </a:xfrm>
            <a:prstGeom prst="diamond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N:M</a:t>
              </a:r>
            </a:p>
          </p:txBody>
        </p:sp>
        <p:cxnSp>
          <p:nvCxnSpPr>
            <p:cNvPr id="23560" name="AutoShape 7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>
              <a:off x="1920" y="30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AutoShape 8"/>
            <p:cNvCxnSpPr>
              <a:cxnSpLocks noChangeShapeType="1"/>
              <a:stCxn id="23559" idx="3"/>
              <a:endCxn id="23558" idx="1"/>
            </p:cNvCxnSpPr>
            <p:nvPr/>
          </p:nvCxnSpPr>
          <p:spPr bwMode="auto">
            <a:xfrm>
              <a:off x="2976" y="30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5978"/>
            <a:ext cx="7467600" cy="82272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a Many-to-Many Relationship</a:t>
            </a:r>
          </a:p>
        </p:txBody>
      </p:sp>
      <p:grpSp>
        <p:nvGrpSpPr>
          <p:cNvPr id="24579" name="Group 38"/>
          <p:cNvGrpSpPr>
            <a:grpSpLocks/>
          </p:cNvGrpSpPr>
          <p:nvPr/>
        </p:nvGrpSpPr>
        <p:grpSpPr bwMode="auto">
          <a:xfrm>
            <a:off x="1524000" y="1257300"/>
            <a:ext cx="7315200" cy="3148013"/>
            <a:chOff x="960" y="1056"/>
            <a:chExt cx="4608" cy="264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960" y="2104"/>
              <a:ext cx="131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SkillDesc</a:t>
              </a:r>
            </a:p>
          </p:txBody>
        </p:sp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960" y="1628"/>
              <a:ext cx="131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SkillID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960" y="1152"/>
              <a:ext cx="1317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Skill</a:t>
              </a:r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960" y="1152"/>
              <a:ext cx="13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960" y="1628"/>
              <a:ext cx="1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960" y="2104"/>
              <a:ext cx="1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960" y="2580"/>
              <a:ext cx="13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960" y="1152"/>
              <a:ext cx="0" cy="14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277" y="1152"/>
              <a:ext cx="0" cy="14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4383" y="2008"/>
              <a:ext cx="118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EmpName</a:t>
              </a:r>
            </a:p>
          </p:txBody>
        </p:sp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4383" y="1532"/>
              <a:ext cx="1185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4383" y="1056"/>
              <a:ext cx="1185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4383" y="1056"/>
              <a:ext cx="11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4383" y="1532"/>
              <a:ext cx="1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4383" y="2008"/>
              <a:ext cx="1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4383" y="2448"/>
              <a:ext cx="11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4383" y="1056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5568" y="1056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Text Box 22"/>
            <p:cNvSpPr txBox="1">
              <a:spLocks noChangeArrowheads="1"/>
            </p:cNvSpPr>
            <p:nvPr/>
          </p:nvSpPr>
          <p:spPr bwMode="auto">
            <a:xfrm>
              <a:off x="1296" y="2832"/>
              <a:ext cx="1325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Foreign Key</a:t>
              </a:r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2803" y="3208"/>
              <a:ext cx="12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803" y="2732"/>
              <a:ext cx="127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SkillID</a:t>
              </a:r>
            </a:p>
          </p:txBody>
        </p:sp>
        <p:sp>
          <p:nvSpPr>
            <p:cNvPr id="24602" name="Rectangle 25"/>
            <p:cNvSpPr>
              <a:spLocks noChangeArrowheads="1"/>
            </p:cNvSpPr>
            <p:nvPr/>
          </p:nvSpPr>
          <p:spPr bwMode="auto">
            <a:xfrm>
              <a:off x="2803" y="2256"/>
              <a:ext cx="1277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Emp_Skill</a:t>
              </a:r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2803" y="2256"/>
              <a:ext cx="12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2803" y="2732"/>
              <a:ext cx="12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2803" y="3208"/>
              <a:ext cx="12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2803" y="3648"/>
              <a:ext cx="12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2803" y="2256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4080" y="2256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Text Box 32"/>
            <p:cNvSpPr txBox="1">
              <a:spLocks noChangeArrowheads="1"/>
            </p:cNvSpPr>
            <p:nvPr/>
          </p:nvSpPr>
          <p:spPr bwMode="auto">
            <a:xfrm>
              <a:off x="4224" y="3312"/>
              <a:ext cx="1336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Foreign Key</a:t>
              </a:r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 flipH="1">
              <a:off x="4080" y="1776"/>
              <a:ext cx="288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2304" y="1968"/>
              <a:ext cx="48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35"/>
            <p:cNvSpPr txBox="1">
              <a:spLocks noChangeArrowheads="1"/>
            </p:cNvSpPr>
            <p:nvPr/>
          </p:nvSpPr>
          <p:spPr bwMode="auto">
            <a:xfrm>
              <a:off x="2976" y="1296"/>
              <a:ext cx="1336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Primary Key</a:t>
              </a:r>
            </a:p>
          </p:txBody>
        </p:sp>
        <p:sp>
          <p:nvSpPr>
            <p:cNvPr id="24613" name="Text Box 36"/>
            <p:cNvSpPr txBox="1">
              <a:spLocks noChangeArrowheads="1"/>
            </p:cNvSpPr>
            <p:nvPr/>
          </p:nvSpPr>
          <p:spPr bwMode="auto">
            <a:xfrm>
              <a:off x="2352" y="1680"/>
              <a:ext cx="1336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Primary Key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5978"/>
            <a:ext cx="7467600" cy="82272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Recursive Relationships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  <a:latin typeface="Titillium Web" charset="0"/>
              </a:rPr>
              <a:t>A </a:t>
            </a:r>
            <a:r>
              <a:rPr lang="en-US" sz="2800" i="1" smtClean="0">
                <a:solidFill>
                  <a:schemeClr val="bg1"/>
                </a:solidFill>
                <a:latin typeface="Titillium Web" charset="0"/>
              </a:rPr>
              <a:t>recursive relationship</a:t>
            </a:r>
            <a:r>
              <a:rPr lang="en-US" sz="2800" smtClean="0">
                <a:solidFill>
                  <a:schemeClr val="bg1"/>
                </a:solidFill>
                <a:latin typeface="Titillium Web" charset="0"/>
              </a:rPr>
              <a:t> is a relationship that a relation has with itself.</a:t>
            </a:r>
          </a:p>
          <a:p>
            <a:pPr eaLnBrk="1" hangingPunct="1"/>
            <a:r>
              <a:rPr lang="en-US" sz="2800" smtClean="0">
                <a:solidFill>
                  <a:schemeClr val="bg1"/>
                </a:solidFill>
                <a:latin typeface="Titillium Web" charset="0"/>
              </a:rPr>
              <a:t>Recursive relationships adhere to the same rules as the binary relationships.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  <a:latin typeface="Titillium Web" charset="0"/>
              </a:rPr>
              <a:t>1:1 and 1:M relationships are saved using foreign keys</a:t>
            </a:r>
          </a:p>
          <a:p>
            <a:pPr lvl="1" eaLnBrk="1" hangingPunct="1"/>
            <a:r>
              <a:rPr lang="en-US" sz="2400" smtClean="0">
                <a:solidFill>
                  <a:schemeClr val="bg1"/>
                </a:solidFill>
                <a:latin typeface="Titillium Web" charset="0"/>
              </a:rPr>
              <a:t>M:N relationships are saved by creating an intersecting relation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 Recursive Relationship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057401"/>
            <a:ext cx="4332288" cy="1752601"/>
            <a:chOff x="1488" y="1728"/>
            <a:chExt cx="2729" cy="1472"/>
          </a:xfrm>
        </p:grpSpPr>
        <p:grpSp>
          <p:nvGrpSpPr>
            <p:cNvPr id="26629" name="Group 4"/>
            <p:cNvGrpSpPr>
              <a:grpSpLocks/>
            </p:cNvGrpSpPr>
            <p:nvPr/>
          </p:nvGrpSpPr>
          <p:grpSpPr bwMode="auto">
            <a:xfrm>
              <a:off x="1488" y="1728"/>
              <a:ext cx="2688" cy="1200"/>
              <a:chOff x="1296" y="2400"/>
              <a:chExt cx="2688" cy="1200"/>
            </a:xfrm>
          </p:grpSpPr>
          <p:sp>
            <p:nvSpPr>
              <p:cNvPr id="26631" name="Rectangle 5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016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2" name="Rectangle 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1296" cy="816"/>
              </a:xfrm>
              <a:prstGeom prst="rect">
                <a:avLst/>
              </a:prstGeom>
              <a:solidFill>
                <a:srgbClr val="4840E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</a:rPr>
                  <a:t>EMPLOYEE</a:t>
                </a:r>
              </a:p>
            </p:txBody>
          </p:sp>
          <p:sp>
            <p:nvSpPr>
              <p:cNvPr id="26633" name="AutoShape 7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432" cy="432"/>
              </a:xfrm>
              <a:prstGeom prst="diamond">
                <a:avLst/>
              </a:prstGeom>
              <a:solidFill>
                <a:srgbClr val="4840E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chemeClr val="bg1"/>
                    </a:solidFill>
                  </a:rPr>
                  <a:t>1:N</a:t>
                </a:r>
              </a:p>
            </p:txBody>
          </p:sp>
        </p:grpSp>
        <p:sp>
          <p:nvSpPr>
            <p:cNvPr id="26630" name="Text Box 8"/>
            <p:cNvSpPr txBox="1">
              <a:spLocks noChangeArrowheads="1"/>
            </p:cNvSpPr>
            <p:nvPr/>
          </p:nvSpPr>
          <p:spPr bwMode="auto">
            <a:xfrm>
              <a:off x="3302" y="2812"/>
              <a:ext cx="91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schemeClr val="bg1"/>
                  </a:solidFill>
                </a:rPr>
                <a:t>Manages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a Recursive Relationship</a:t>
            </a:r>
          </a:p>
        </p:txBody>
      </p:sp>
      <p:grpSp>
        <p:nvGrpSpPr>
          <p:cNvPr id="27651" name="Group 20"/>
          <p:cNvGrpSpPr>
            <a:grpSpLocks/>
          </p:cNvGrpSpPr>
          <p:nvPr/>
        </p:nvGrpSpPr>
        <p:grpSpPr bwMode="auto">
          <a:xfrm>
            <a:off x="1981200" y="1650206"/>
            <a:ext cx="6596063" cy="2719388"/>
            <a:chOff x="1248" y="1386"/>
            <a:chExt cx="4155" cy="2284"/>
          </a:xfrm>
        </p:grpSpPr>
        <p:grpSp>
          <p:nvGrpSpPr>
            <p:cNvPr id="27653" name="Group 19"/>
            <p:cNvGrpSpPr>
              <a:grpSpLocks/>
            </p:cNvGrpSpPr>
            <p:nvPr/>
          </p:nvGrpSpPr>
          <p:grpSpPr bwMode="auto">
            <a:xfrm>
              <a:off x="1248" y="1386"/>
              <a:ext cx="1632" cy="1832"/>
              <a:chOff x="1584" y="1386"/>
              <a:chExt cx="1296" cy="1832"/>
            </a:xfrm>
          </p:grpSpPr>
          <p:sp>
            <p:nvSpPr>
              <p:cNvPr id="27658" name="Rectangle 4"/>
              <p:cNvSpPr>
                <a:spLocks noChangeArrowheads="1"/>
              </p:cNvSpPr>
              <p:nvPr/>
            </p:nvSpPr>
            <p:spPr bwMode="auto">
              <a:xfrm>
                <a:off x="1584" y="2338"/>
                <a:ext cx="1296" cy="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>
                    <a:solidFill>
                      <a:srgbClr val="4840EC"/>
                    </a:solidFill>
                  </a:rPr>
                  <a:t>ManagerID</a:t>
                </a:r>
              </a:p>
            </p:txBody>
          </p:sp>
          <p:sp>
            <p:nvSpPr>
              <p:cNvPr id="27659" name="Rectangle 5"/>
              <p:cNvSpPr>
                <a:spLocks noChangeArrowheads="1"/>
              </p:cNvSpPr>
              <p:nvPr/>
            </p:nvSpPr>
            <p:spPr bwMode="auto">
              <a:xfrm>
                <a:off x="1584" y="2778"/>
                <a:ext cx="1296" cy="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>
                    <a:solidFill>
                      <a:srgbClr val="4840EC"/>
                    </a:solidFill>
                  </a:rPr>
                  <a:t>EmpName</a:t>
                </a:r>
              </a:p>
            </p:txBody>
          </p:sp>
          <p:sp>
            <p:nvSpPr>
              <p:cNvPr id="27660" name="Rectangle 6"/>
              <p:cNvSpPr>
                <a:spLocks noChangeArrowheads="1"/>
              </p:cNvSpPr>
              <p:nvPr/>
            </p:nvSpPr>
            <p:spPr bwMode="auto">
              <a:xfrm>
                <a:off x="1584" y="1862"/>
                <a:ext cx="1296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800">
                    <a:solidFill>
                      <a:srgbClr val="4840EC"/>
                    </a:solidFill>
                  </a:rPr>
                  <a:t>EmpID</a:t>
                </a:r>
              </a:p>
            </p:txBody>
          </p:sp>
          <p:sp>
            <p:nvSpPr>
              <p:cNvPr id="27661" name="Rectangle 7"/>
              <p:cNvSpPr>
                <a:spLocks noChangeArrowheads="1"/>
              </p:cNvSpPr>
              <p:nvPr/>
            </p:nvSpPr>
            <p:spPr bwMode="auto">
              <a:xfrm>
                <a:off x="1584" y="1386"/>
                <a:ext cx="1296" cy="476"/>
              </a:xfrm>
              <a:prstGeom prst="rect">
                <a:avLst/>
              </a:prstGeom>
              <a:solidFill>
                <a:srgbClr val="4840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b="1">
                    <a:solidFill>
                      <a:schemeClr val="bg1"/>
                    </a:solidFill>
                  </a:rPr>
                  <a:t>Employee</a:t>
                </a:r>
              </a:p>
            </p:txBody>
          </p:sp>
          <p:sp>
            <p:nvSpPr>
              <p:cNvPr id="27662" name="Line 8"/>
              <p:cNvSpPr>
                <a:spLocks noChangeShapeType="1"/>
              </p:cNvSpPr>
              <p:nvPr/>
            </p:nvSpPr>
            <p:spPr bwMode="auto">
              <a:xfrm>
                <a:off x="1584" y="1386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9"/>
              <p:cNvSpPr>
                <a:spLocks noChangeShapeType="1"/>
              </p:cNvSpPr>
              <p:nvPr/>
            </p:nvSpPr>
            <p:spPr bwMode="auto">
              <a:xfrm>
                <a:off x="1584" y="1862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10"/>
              <p:cNvSpPr>
                <a:spLocks noChangeShapeType="1"/>
              </p:cNvSpPr>
              <p:nvPr/>
            </p:nvSpPr>
            <p:spPr bwMode="auto">
              <a:xfrm>
                <a:off x="1584" y="2338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1"/>
              <p:cNvSpPr>
                <a:spLocks noChangeShapeType="1"/>
              </p:cNvSpPr>
              <p:nvPr/>
            </p:nvSpPr>
            <p:spPr bwMode="auto">
              <a:xfrm>
                <a:off x="1584" y="3218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12"/>
              <p:cNvSpPr>
                <a:spLocks noChangeShapeType="1"/>
              </p:cNvSpPr>
              <p:nvPr/>
            </p:nvSpPr>
            <p:spPr bwMode="auto">
              <a:xfrm>
                <a:off x="1584" y="1386"/>
                <a:ext cx="0" cy="18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13"/>
              <p:cNvSpPr>
                <a:spLocks noChangeShapeType="1"/>
              </p:cNvSpPr>
              <p:nvPr/>
            </p:nvSpPr>
            <p:spPr bwMode="auto">
              <a:xfrm>
                <a:off x="2880" y="1386"/>
                <a:ext cx="0" cy="18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14"/>
              <p:cNvSpPr>
                <a:spLocks noChangeShapeType="1"/>
              </p:cNvSpPr>
              <p:nvPr/>
            </p:nvSpPr>
            <p:spPr bwMode="auto">
              <a:xfrm>
                <a:off x="1584" y="2778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4" name="Line 15"/>
            <p:cNvSpPr>
              <a:spLocks noChangeShapeType="1"/>
            </p:cNvSpPr>
            <p:nvPr/>
          </p:nvSpPr>
          <p:spPr bwMode="auto">
            <a:xfrm flipH="1">
              <a:off x="2880" y="25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Line 16"/>
            <p:cNvSpPr>
              <a:spLocks noChangeShapeType="1"/>
            </p:cNvSpPr>
            <p:nvPr/>
          </p:nvSpPr>
          <p:spPr bwMode="auto">
            <a:xfrm>
              <a:off x="2880" y="205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Line 17"/>
            <p:cNvSpPr>
              <a:spLocks noChangeShapeType="1"/>
            </p:cNvSpPr>
            <p:nvPr/>
          </p:nvSpPr>
          <p:spPr bwMode="auto">
            <a:xfrm>
              <a:off x="3840" y="205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Text Box 18"/>
            <p:cNvSpPr txBox="1">
              <a:spLocks noChangeArrowheads="1"/>
            </p:cNvSpPr>
            <p:nvPr/>
          </p:nvSpPr>
          <p:spPr bwMode="auto">
            <a:xfrm>
              <a:off x="3216" y="2662"/>
              <a:ext cx="21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/>
                <a:t>ManagerID is a</a:t>
              </a:r>
            </a:p>
            <a:p>
              <a:pPr eaLnBrk="1" hangingPunct="1"/>
              <a:r>
                <a:rPr lang="en-US" sz="2400"/>
                <a:t>Foreign Key referencing</a:t>
              </a:r>
            </a:p>
            <a:p>
              <a:pPr eaLnBrk="1" hangingPunct="1"/>
              <a:r>
                <a:rPr lang="en-US" sz="2400"/>
                <a:t>the Primary Key EmpID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52528"/>
            <a:ext cx="2603201" cy="3098400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Translasikanlah</a:t>
            </a:r>
            <a:r>
              <a:rPr lang="en-US" sz="2200" dirty="0">
                <a:solidFill>
                  <a:schemeClr val="bg1"/>
                </a:solidFill>
              </a:rPr>
              <a:t> ERD </a:t>
            </a:r>
            <a:r>
              <a:rPr lang="en-US" sz="2200" dirty="0" err="1">
                <a:solidFill>
                  <a:schemeClr val="bg1"/>
                </a:solidFill>
              </a:rPr>
              <a:t>berikut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dalam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skema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basisdata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relasional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Description: \\172.21.10.1\Kuliah\1415\Sem 2\Pengenalan Basisdata\2. Materi Kuliah\w03_s03_ER Movie_Membaca 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16" y="1059582"/>
            <a:ext cx="51736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bg1"/>
                </a:solidFill>
                <a:latin typeface="Titillium Web" charset="0"/>
              </a:rPr>
              <a:t>THANKS!</a:t>
            </a:r>
            <a:endParaRPr sz="6000">
              <a:solidFill>
                <a:schemeClr val="bg1"/>
              </a:solidFill>
              <a:latin typeface="Titillium Web" charset="0"/>
            </a:endParaRPr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1036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tillium Web" charset="0"/>
              </a:rPr>
              <a:t>Any questions</a:t>
            </a:r>
            <a:r>
              <a:rPr lang="en" b="1" dirty="0" smtClean="0">
                <a:solidFill>
                  <a:schemeClr val="bg1"/>
                </a:solidFill>
                <a:latin typeface="Titillium Web" charset="0"/>
              </a:rPr>
              <a:t>?</a:t>
            </a:r>
            <a:endParaRPr b="1" dirty="0">
              <a:solidFill>
                <a:schemeClr val="bg1"/>
              </a:solidFill>
              <a:latin typeface="Titillium Web" charset="0"/>
            </a:endParaRPr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Phases of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Review of the previous slide:</a:t>
            </a:r>
          </a:p>
          <a:p>
            <a:pPr marL="762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>
              <a:spcBef>
                <a:spcPts val="600"/>
              </a:spcBef>
              <a:buFont typeface="Titillium Web"/>
              <a:buChar char="▫"/>
            </a:pPr>
            <a:r>
              <a:rPr lang="en-US" dirty="0" smtClean="0">
                <a:solidFill>
                  <a:schemeClr val="bg1"/>
                </a:solidFill>
                <a:latin typeface="Titillium Web" charset="0"/>
              </a:rPr>
              <a:t>In the next slide (this session), we will learn about ER Translation (</a:t>
            </a:r>
            <a:r>
              <a:rPr lang="en-US" sz="2000" b="1" dirty="0" smtClean="0">
                <a:solidFill>
                  <a:schemeClr val="bg1"/>
                </a:solidFill>
                <a:latin typeface="Titillium Web" charset="0"/>
              </a:rPr>
              <a:t>transform </a:t>
            </a:r>
            <a:r>
              <a:rPr lang="en-US" sz="2000" b="1" dirty="0">
                <a:solidFill>
                  <a:schemeClr val="bg1"/>
                </a:solidFill>
                <a:latin typeface="Titillium Web" charset="0"/>
              </a:rPr>
              <a:t>E-R data models into relational </a:t>
            </a:r>
            <a:r>
              <a:rPr lang="en-US" sz="2000" b="1" dirty="0" smtClean="0">
                <a:solidFill>
                  <a:schemeClr val="bg1"/>
                </a:solidFill>
                <a:latin typeface="Titillium Web" charset="0"/>
              </a:rPr>
              <a:t>designs) </a:t>
            </a:r>
            <a:r>
              <a:rPr lang="en-US" dirty="0" smtClean="0">
                <a:solidFill>
                  <a:schemeClr val="bg1"/>
                </a:solidFill>
                <a:latin typeface="Titillium Web" charset="0"/>
              </a:rPr>
              <a:t>as a part of Logical Design phase.</a:t>
            </a:r>
            <a:endParaRPr lang="en-US" dirty="0">
              <a:solidFill>
                <a:schemeClr val="bg1"/>
              </a:solidFill>
              <a:latin typeface="Titillium Web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25590" y="2093691"/>
            <a:ext cx="2390292" cy="956117"/>
            <a:chOff x="1961" y="1041997"/>
            <a:chExt cx="2390292" cy="956117"/>
          </a:xfrm>
        </p:grpSpPr>
        <p:sp>
          <p:nvSpPr>
            <p:cNvPr id="24" name="Chevron 23"/>
            <p:cNvSpPr/>
            <p:nvPr/>
          </p:nvSpPr>
          <p:spPr>
            <a:xfrm>
              <a:off x="1961" y="1041997"/>
              <a:ext cx="2390292" cy="9561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480020" y="1041997"/>
              <a:ext cx="1434175" cy="9561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1.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Conceptual Design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e.g</a:t>
              </a:r>
              <a:r>
                <a:rPr lang="en-US" sz="1400" kern="1200" dirty="0" smtClean="0"/>
                <a:t> ER Model</a:t>
              </a:r>
              <a:endParaRPr lang="en-US" sz="14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6854" y="2093691"/>
            <a:ext cx="2390292" cy="956117"/>
            <a:chOff x="2153225" y="1041997"/>
            <a:chExt cx="2390292" cy="956117"/>
          </a:xfrm>
        </p:grpSpPr>
        <p:sp>
          <p:nvSpPr>
            <p:cNvPr id="27" name="Chevron 26"/>
            <p:cNvSpPr/>
            <p:nvPr/>
          </p:nvSpPr>
          <p:spPr>
            <a:xfrm>
              <a:off x="2153225" y="1041997"/>
              <a:ext cx="2390292" cy="9561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6"/>
            <p:cNvSpPr/>
            <p:nvPr/>
          </p:nvSpPr>
          <p:spPr>
            <a:xfrm>
              <a:off x="2631284" y="1041997"/>
              <a:ext cx="1434175" cy="9561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2.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Logical Design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e.g</a:t>
              </a:r>
              <a:r>
                <a:rPr lang="en-US" sz="1400" kern="1200" dirty="0" smtClean="0"/>
                <a:t> Relational Model</a:t>
              </a:r>
              <a:endParaRPr lang="en-US" sz="14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8118" y="2093691"/>
            <a:ext cx="2390292" cy="956117"/>
            <a:chOff x="4304489" y="1041997"/>
            <a:chExt cx="2390292" cy="956117"/>
          </a:xfrm>
        </p:grpSpPr>
        <p:sp>
          <p:nvSpPr>
            <p:cNvPr id="30" name="Chevron 29"/>
            <p:cNvSpPr/>
            <p:nvPr/>
          </p:nvSpPr>
          <p:spPr>
            <a:xfrm>
              <a:off x="4304489" y="1041997"/>
              <a:ext cx="2390292" cy="9561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8"/>
            <p:cNvSpPr/>
            <p:nvPr/>
          </p:nvSpPr>
          <p:spPr>
            <a:xfrm>
              <a:off x="4782548" y="1041997"/>
              <a:ext cx="1434175" cy="9561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3.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Design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0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 Translation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2727" y="1412678"/>
            <a:ext cx="4479314" cy="309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tillium Web" charset="0"/>
              </a:rPr>
              <a:t>Lecture Objective: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Titillium Web" charset="0"/>
              </a:rPr>
              <a:t>Learn </a:t>
            </a:r>
            <a:r>
              <a:rPr lang="en-US" sz="2000" b="1" dirty="0">
                <a:solidFill>
                  <a:schemeClr val="bg1"/>
                </a:solidFill>
                <a:latin typeface="Titillium Web" charset="0"/>
              </a:rPr>
              <a:t>how to transform E-R data models into relational designs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itillium Web" charset="0"/>
              </a:rPr>
              <a:t>Learn how to represent weak entities with the relational model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itillium Web" charset="0"/>
              </a:rPr>
              <a:t>Know how to represent 1:1, 1:N, and N:M binary relationships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itillium Web" charset="0"/>
              </a:rPr>
              <a:t>Know how to represent 1:1, 1:N, and N:M recursive relationships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Representing Relationships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The maximum cardinality determines how a relationship is represented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1:1 relationship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The key from one relation is placed in the other as a </a:t>
            </a:r>
            <a:r>
              <a:rPr lang="en-US" i="1" smtClean="0">
                <a:solidFill>
                  <a:schemeClr val="bg1"/>
                </a:solidFill>
                <a:latin typeface="Titillium Web" charset="0"/>
              </a:rPr>
              <a:t>foreign key</a:t>
            </a:r>
          </a:p>
          <a:p>
            <a:pPr lvl="1"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It does not matter which table receives the foreign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 One-to-One Relationship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657350"/>
            <a:ext cx="6400800" cy="971550"/>
            <a:chOff x="768" y="2688"/>
            <a:chExt cx="4032" cy="816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768" y="2688"/>
              <a:ext cx="1152" cy="816"/>
            </a:xfrm>
            <a:prstGeom prst="rect">
              <a:avLst/>
            </a:prstGeom>
            <a:solidFill>
              <a:srgbClr val="4840E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LOCKER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3648" y="2688"/>
              <a:ext cx="1152" cy="816"/>
            </a:xfrm>
            <a:prstGeom prst="rect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2592" y="2880"/>
              <a:ext cx="384" cy="432"/>
            </a:xfrm>
            <a:prstGeom prst="diamond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1:1</a:t>
              </a:r>
            </a:p>
          </p:txBody>
        </p:sp>
        <p:cxnSp>
          <p:nvCxnSpPr>
            <p:cNvPr id="16392" name="AutoShape 7"/>
            <p:cNvCxnSpPr>
              <a:cxnSpLocks noChangeShapeType="1"/>
              <a:stCxn id="16389" idx="3"/>
              <a:endCxn id="16391" idx="1"/>
            </p:cNvCxnSpPr>
            <p:nvPr/>
          </p:nvCxnSpPr>
          <p:spPr bwMode="auto">
            <a:xfrm>
              <a:off x="1920" y="30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AutoShape 8"/>
            <p:cNvCxnSpPr>
              <a:cxnSpLocks noChangeShapeType="1"/>
              <a:stCxn id="16391" idx="3"/>
              <a:endCxn id="16390" idx="1"/>
            </p:cNvCxnSpPr>
            <p:nvPr/>
          </p:nvCxnSpPr>
          <p:spPr bwMode="auto">
            <a:xfrm>
              <a:off x="2976" y="30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One Representation of a One-to-One Relationship</a:t>
            </a:r>
          </a:p>
        </p:txBody>
      </p:sp>
      <p:grpSp>
        <p:nvGrpSpPr>
          <p:cNvPr id="17411" name="Group 29"/>
          <p:cNvGrpSpPr>
            <a:grpSpLocks/>
          </p:cNvGrpSpPr>
          <p:nvPr/>
        </p:nvGrpSpPr>
        <p:grpSpPr bwMode="auto">
          <a:xfrm>
            <a:off x="1524001" y="1428750"/>
            <a:ext cx="7319963" cy="2266950"/>
            <a:chOff x="957" y="1208"/>
            <a:chExt cx="4704" cy="1904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957" y="2160"/>
              <a:ext cx="134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LockerDesc</a:t>
              </a:r>
            </a:p>
          </p:txBody>
        </p:sp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957" y="2636"/>
              <a:ext cx="134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Location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957" y="1684"/>
              <a:ext cx="134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LockerID</a:t>
              </a: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957" y="1208"/>
              <a:ext cx="1344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Locker</a:t>
              </a:r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957" y="1208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957" y="168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957" y="216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957" y="3112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957" y="1208"/>
              <a:ext cx="0" cy="19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2301" y="1208"/>
              <a:ext cx="0" cy="19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57" y="263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4451" y="2160"/>
              <a:ext cx="121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LockerID</a:t>
              </a: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4451" y="2600"/>
              <a:ext cx="121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EmpName</a:t>
              </a: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4451" y="1684"/>
              <a:ext cx="121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17427" name="Rectangle 18"/>
            <p:cNvSpPr>
              <a:spLocks noChangeArrowheads="1"/>
            </p:cNvSpPr>
            <p:nvPr/>
          </p:nvSpPr>
          <p:spPr bwMode="auto">
            <a:xfrm>
              <a:off x="4451" y="1208"/>
              <a:ext cx="1210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4451" y="1208"/>
              <a:ext cx="12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4451" y="1684"/>
              <a:ext cx="1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4451" y="2160"/>
              <a:ext cx="1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4451" y="3040"/>
              <a:ext cx="12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>
              <a:off x="4451" y="1208"/>
              <a:ext cx="0" cy="1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5661" y="1208"/>
              <a:ext cx="0" cy="1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4451" y="2600"/>
              <a:ext cx="1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6"/>
            <p:cNvSpPr>
              <a:spLocks noChangeShapeType="1"/>
            </p:cNvSpPr>
            <p:nvPr/>
          </p:nvSpPr>
          <p:spPr bwMode="auto">
            <a:xfrm>
              <a:off x="2346" y="1928"/>
              <a:ext cx="197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3072" y="2448"/>
              <a:ext cx="1254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Foreign Key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2400" y="1440"/>
              <a:ext cx="1255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Primary Key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Another Representation of a One-to-One Relationship</a:t>
            </a:r>
          </a:p>
        </p:txBody>
      </p:sp>
      <p:grpSp>
        <p:nvGrpSpPr>
          <p:cNvPr id="18435" name="Group 29"/>
          <p:cNvGrpSpPr>
            <a:grpSpLocks/>
          </p:cNvGrpSpPr>
          <p:nvPr/>
        </p:nvGrpSpPr>
        <p:grpSpPr bwMode="auto">
          <a:xfrm>
            <a:off x="1524000" y="1371600"/>
            <a:ext cx="7315200" cy="2833688"/>
            <a:chOff x="912" y="1152"/>
            <a:chExt cx="4656" cy="2380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912" y="2104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912" y="2580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LockerDesc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912" y="3056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Location</a:t>
              </a:r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912" y="1628"/>
              <a:ext cx="13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LockerID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912" y="1152"/>
              <a:ext cx="1330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Locker</a:t>
              </a:r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3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912" y="1628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912" y="2104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912" y="3532"/>
              <a:ext cx="13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912" y="1152"/>
              <a:ext cx="0" cy="23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2242" y="1152"/>
              <a:ext cx="0" cy="23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912" y="3056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912" y="2580"/>
              <a:ext cx="1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4371" y="2104"/>
              <a:ext cx="119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EmpName</a:t>
              </a:r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4371" y="1628"/>
              <a:ext cx="119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rgbClr val="4840EC"/>
                  </a:solidFill>
                </a:rPr>
                <a:t>EmpID</a:t>
              </a:r>
            </a:p>
          </p:txBody>
        </p:sp>
        <p:sp>
          <p:nvSpPr>
            <p:cNvPr id="18452" name="Rectangle 19"/>
            <p:cNvSpPr>
              <a:spLocks noChangeArrowheads="1"/>
            </p:cNvSpPr>
            <p:nvPr/>
          </p:nvSpPr>
          <p:spPr bwMode="auto">
            <a:xfrm>
              <a:off x="4371" y="1152"/>
              <a:ext cx="1197" cy="476"/>
            </a:xfrm>
            <a:prstGeom prst="rect">
              <a:avLst/>
            </a:prstGeom>
            <a:solidFill>
              <a:srgbClr val="4840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4371" y="1152"/>
              <a:ext cx="11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4371" y="1628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>
              <a:off x="4371" y="2104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4371" y="2544"/>
              <a:ext cx="11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4371" y="1152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5568" y="1152"/>
              <a:ext cx="0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 flipH="1">
              <a:off x="2287" y="1872"/>
              <a:ext cx="2033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Text Box 27"/>
            <p:cNvSpPr txBox="1">
              <a:spLocks noChangeArrowheads="1"/>
            </p:cNvSpPr>
            <p:nvPr/>
          </p:nvSpPr>
          <p:spPr bwMode="auto">
            <a:xfrm>
              <a:off x="2304" y="2544"/>
              <a:ext cx="1242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Foreign Key</a:t>
              </a:r>
            </a:p>
          </p:txBody>
        </p:sp>
        <p:sp>
          <p:nvSpPr>
            <p:cNvPr id="18461" name="Text Box 28"/>
            <p:cNvSpPr txBox="1">
              <a:spLocks noChangeArrowheads="1"/>
            </p:cNvSpPr>
            <p:nvPr/>
          </p:nvSpPr>
          <p:spPr bwMode="auto">
            <a:xfrm>
              <a:off x="2880" y="1392"/>
              <a:ext cx="1338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dirty="0">
                  <a:solidFill>
                    <a:schemeClr val="bg1"/>
                  </a:solidFill>
                </a:rPr>
                <a:t>Primary Key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One-to-Many Relationships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Like a 1:1 relationship, a 1:N relationship is saved by placing the key from one table into another as a foreign key  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However, in a 1:N the foreign key always goes into the many-side of the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7A52DD8-5F1A-4C3F-8B81-ECEED3B710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Titillium Web" charset="0"/>
              </a:rPr>
              <a:t>A One-to-Many Relationship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771650"/>
            <a:ext cx="6846888" cy="971550"/>
            <a:chOff x="576" y="2688"/>
            <a:chExt cx="4313" cy="816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576" y="2688"/>
              <a:ext cx="1392" cy="816"/>
            </a:xfrm>
            <a:prstGeom prst="rect">
              <a:avLst/>
            </a:prstGeom>
            <a:solidFill>
              <a:srgbClr val="4840E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DEPARTMENT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3593" y="2688"/>
              <a:ext cx="1296" cy="816"/>
            </a:xfrm>
            <a:prstGeom prst="rect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2564" y="2880"/>
              <a:ext cx="432" cy="432"/>
            </a:xfrm>
            <a:prstGeom prst="diamond">
              <a:avLst/>
            </a:prstGeom>
            <a:solidFill>
              <a:srgbClr val="4840E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1:N</a:t>
              </a:r>
            </a:p>
          </p:txBody>
        </p:sp>
        <p:cxnSp>
          <p:nvCxnSpPr>
            <p:cNvPr id="20488" name="AutoShape 7"/>
            <p:cNvCxnSpPr>
              <a:cxnSpLocks noChangeShapeType="1"/>
              <a:stCxn id="20485" idx="3"/>
              <a:endCxn id="20487" idx="1"/>
            </p:cNvCxnSpPr>
            <p:nvPr/>
          </p:nvCxnSpPr>
          <p:spPr bwMode="auto">
            <a:xfrm>
              <a:off x="1968" y="3096"/>
              <a:ext cx="5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AutoShape 8"/>
            <p:cNvCxnSpPr>
              <a:cxnSpLocks noChangeShapeType="1"/>
              <a:stCxn id="20487" idx="3"/>
              <a:endCxn id="20486" idx="1"/>
            </p:cNvCxnSpPr>
            <p:nvPr/>
          </p:nvCxnSpPr>
          <p:spPr bwMode="auto">
            <a:xfrm>
              <a:off x="2996" y="3096"/>
              <a:ext cx="59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71730-6A79-4C2C-88C2-CC478004206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426</Words>
  <Application>Microsoft Office PowerPoint</Application>
  <PresentationFormat>On-screen Show (16:9)</PresentationFormat>
  <Paragraphs>129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Titillium Web</vt:lpstr>
      <vt:lpstr>Titillium Web ExtraLight</vt:lpstr>
      <vt:lpstr>Thaliard template</vt:lpstr>
      <vt:lpstr>Database Design Transform ER data models into relational designs ( ER Translation) </vt:lpstr>
      <vt:lpstr>Phases of Database Design</vt:lpstr>
      <vt:lpstr>ER Translation</vt:lpstr>
      <vt:lpstr>Representing Relationships</vt:lpstr>
      <vt:lpstr>A One-to-One Relationship Example</vt:lpstr>
      <vt:lpstr>One Representation of a One-to-One Relationship</vt:lpstr>
      <vt:lpstr>Another Representation of a One-to-One Relationship</vt:lpstr>
      <vt:lpstr>One-to-Many Relationships</vt:lpstr>
      <vt:lpstr>A One-to-Many Relationship Example</vt:lpstr>
      <vt:lpstr>Representing a One-to-Many Relationship</vt:lpstr>
      <vt:lpstr>Representing Many-to-Many Relationships</vt:lpstr>
      <vt:lpstr>A Many-to-Many Relationship Example</vt:lpstr>
      <vt:lpstr>Representing a Many-to-Many Relationship</vt:lpstr>
      <vt:lpstr>Representing Recursive Relationships</vt:lpstr>
      <vt:lpstr>A Recursive Relationship Example</vt:lpstr>
      <vt:lpstr>Representing a Recursive Relationship</vt:lpstr>
      <vt:lpstr>Exercise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Verawaty</dc:creator>
  <cp:lastModifiedBy>Verawaty</cp:lastModifiedBy>
  <cp:revision>22</cp:revision>
  <dcterms:modified xsi:type="dcterms:W3CDTF">2019-09-29T23:32:41Z</dcterms:modified>
</cp:coreProperties>
</file>