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40"/>
  </p:notesMasterIdLst>
  <p:sldIdLst>
    <p:sldId id="256" r:id="rId2"/>
    <p:sldId id="308" r:id="rId3"/>
    <p:sldId id="309" r:id="rId4"/>
    <p:sldId id="302" r:id="rId5"/>
    <p:sldId id="303" r:id="rId6"/>
    <p:sldId id="307" r:id="rId7"/>
    <p:sldId id="261" r:id="rId8"/>
    <p:sldId id="287" r:id="rId9"/>
    <p:sldId id="288" r:id="rId10"/>
    <p:sldId id="289" r:id="rId11"/>
    <p:sldId id="311" r:id="rId12"/>
    <p:sldId id="315" r:id="rId13"/>
    <p:sldId id="291" r:id="rId14"/>
    <p:sldId id="292" r:id="rId15"/>
    <p:sldId id="263" r:id="rId16"/>
    <p:sldId id="316" r:id="rId17"/>
    <p:sldId id="317" r:id="rId18"/>
    <p:sldId id="318" r:id="rId19"/>
    <p:sldId id="319" r:id="rId20"/>
    <p:sldId id="293" r:id="rId21"/>
    <p:sldId id="326" r:id="rId22"/>
    <p:sldId id="327" r:id="rId23"/>
    <p:sldId id="328" r:id="rId24"/>
    <p:sldId id="329" r:id="rId25"/>
    <p:sldId id="330" r:id="rId26"/>
    <p:sldId id="304" r:id="rId27"/>
    <p:sldId id="305" r:id="rId28"/>
    <p:sldId id="312" r:id="rId29"/>
    <p:sldId id="313" r:id="rId30"/>
    <p:sldId id="314" r:id="rId31"/>
    <p:sldId id="322" r:id="rId32"/>
    <p:sldId id="323" r:id="rId33"/>
    <p:sldId id="296" r:id="rId34"/>
    <p:sldId id="320" r:id="rId35"/>
    <p:sldId id="321" r:id="rId36"/>
    <p:sldId id="325" r:id="rId37"/>
    <p:sldId id="306" r:id="rId38"/>
    <p:sldId id="310" r:id="rId39"/>
  </p:sldIdLst>
  <p:sldSz cx="9144000" cy="5143500" type="screen16x9"/>
  <p:notesSz cx="6858000" cy="9144000"/>
  <p:embeddedFontLst>
    <p:embeddedFont>
      <p:font typeface="Roboto Slab" charset="0"/>
      <p:regular r:id="rId41"/>
      <p:bold r:id="rId42"/>
    </p:embeddedFont>
    <p:embeddedFont>
      <p:font typeface="Muli Light" charset="0"/>
      <p:regular r:id="rId43"/>
      <p:bold r:id="rId44"/>
      <p:italic r:id="rId45"/>
      <p:boldItalic r:id="rId46"/>
    </p:embeddedFont>
    <p:embeddedFont>
      <p:font typeface="Muli Black" charset="0"/>
      <p:bold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53FF9A6-0F92-40B4-A7CA-E49FD8BFD2EB}">
  <a:tblStyle styleId="{453FF9A6-0F92-40B4-A7CA-E49FD8BFD2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107" d="100"/>
          <a:sy n="107" d="100"/>
        </p:scale>
        <p:origin x="-78" y="174"/>
      </p:cViewPr>
      <p:guideLst>
        <p:guide orient="horz" pos="1620"/>
        <p:guide pos="2880"/>
      </p:guideLst>
    </p:cSldViewPr>
  </p:slideViewPr>
  <p:outlineViewPr>
    <p:cViewPr>
      <p:scale>
        <a:sx n="33" d="100"/>
        <a:sy n="33" d="100"/>
      </p:scale>
      <p:origin x="48" y="89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E4EF04-9450-4EE6-BA3C-C1CE0F5C8756}"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038560EE-70ED-4E76-886C-7948D37DE299}">
      <dgm:prSet phldrT="[Text]"/>
      <dgm:spPr/>
      <dgm:t>
        <a:bodyPr/>
        <a:lstStyle/>
        <a:p>
          <a:r>
            <a:rPr lang="en-US" dirty="0" smtClean="0"/>
            <a:t>1.</a:t>
          </a:r>
        </a:p>
        <a:p>
          <a:r>
            <a:rPr lang="en-US" dirty="0" smtClean="0"/>
            <a:t>Conceptual Design</a:t>
          </a:r>
        </a:p>
        <a:p>
          <a:r>
            <a:rPr lang="en-US" dirty="0" err="1" smtClean="0"/>
            <a:t>e.g</a:t>
          </a:r>
          <a:r>
            <a:rPr lang="en-US" dirty="0" smtClean="0"/>
            <a:t> ER Model</a:t>
          </a:r>
          <a:endParaRPr lang="en-US" dirty="0"/>
        </a:p>
      </dgm:t>
    </dgm:pt>
    <dgm:pt modelId="{F3BC337C-366E-4126-9E36-1611E679D69D}" type="parTrans" cxnId="{E61257DD-1BDC-484C-9FB4-7428CC998369}">
      <dgm:prSet/>
      <dgm:spPr/>
      <dgm:t>
        <a:bodyPr/>
        <a:lstStyle/>
        <a:p>
          <a:endParaRPr lang="en-US"/>
        </a:p>
      </dgm:t>
    </dgm:pt>
    <dgm:pt modelId="{4B4440F0-4910-44A7-B858-454E04C5B8B4}" type="sibTrans" cxnId="{E61257DD-1BDC-484C-9FB4-7428CC998369}">
      <dgm:prSet/>
      <dgm:spPr/>
      <dgm:t>
        <a:bodyPr/>
        <a:lstStyle/>
        <a:p>
          <a:endParaRPr lang="en-US"/>
        </a:p>
      </dgm:t>
    </dgm:pt>
    <dgm:pt modelId="{66757817-A4DC-40BE-826C-0A0A268834A6}">
      <dgm:prSet phldrT="[Text]"/>
      <dgm:spPr/>
      <dgm:t>
        <a:bodyPr/>
        <a:lstStyle/>
        <a:p>
          <a:r>
            <a:rPr lang="en-US" dirty="0" smtClean="0"/>
            <a:t>2.</a:t>
          </a:r>
        </a:p>
        <a:p>
          <a:r>
            <a:rPr lang="en-US" dirty="0" smtClean="0"/>
            <a:t>Logical Design</a:t>
          </a:r>
        </a:p>
        <a:p>
          <a:r>
            <a:rPr lang="en-US" dirty="0" err="1" smtClean="0"/>
            <a:t>e.g</a:t>
          </a:r>
          <a:r>
            <a:rPr lang="en-US" dirty="0" smtClean="0"/>
            <a:t> Relational Model</a:t>
          </a:r>
          <a:endParaRPr lang="en-US" dirty="0"/>
        </a:p>
      </dgm:t>
    </dgm:pt>
    <dgm:pt modelId="{712BDDB4-F71C-4749-A9A8-465371740DA5}" type="parTrans" cxnId="{32D5BE42-B113-4E6E-A717-55A21EFBAA1A}">
      <dgm:prSet/>
      <dgm:spPr/>
      <dgm:t>
        <a:bodyPr/>
        <a:lstStyle/>
        <a:p>
          <a:endParaRPr lang="en-US"/>
        </a:p>
      </dgm:t>
    </dgm:pt>
    <dgm:pt modelId="{0AE35265-0D52-44A5-BC7A-5ECA17465145}" type="sibTrans" cxnId="{32D5BE42-B113-4E6E-A717-55A21EFBAA1A}">
      <dgm:prSet/>
      <dgm:spPr/>
      <dgm:t>
        <a:bodyPr/>
        <a:lstStyle/>
        <a:p>
          <a:endParaRPr lang="en-US"/>
        </a:p>
      </dgm:t>
    </dgm:pt>
    <dgm:pt modelId="{17F1ED7B-ACFD-4C01-9959-F63A99C8CE19}">
      <dgm:prSet phldrT="[Text]"/>
      <dgm:spPr/>
      <dgm:t>
        <a:bodyPr/>
        <a:lstStyle/>
        <a:p>
          <a:r>
            <a:rPr lang="en-US" dirty="0" smtClean="0"/>
            <a:t>3.</a:t>
          </a:r>
        </a:p>
        <a:p>
          <a:r>
            <a:rPr lang="en-US" dirty="0" smtClean="0"/>
            <a:t>Physical Design</a:t>
          </a:r>
          <a:endParaRPr lang="en-US" dirty="0"/>
        </a:p>
      </dgm:t>
    </dgm:pt>
    <dgm:pt modelId="{8915130A-2C42-4559-891C-76761973156B}" type="parTrans" cxnId="{E93E3668-5810-42DE-B343-FF7187612841}">
      <dgm:prSet/>
      <dgm:spPr/>
      <dgm:t>
        <a:bodyPr/>
        <a:lstStyle/>
        <a:p>
          <a:endParaRPr lang="en-US"/>
        </a:p>
      </dgm:t>
    </dgm:pt>
    <dgm:pt modelId="{8F0FC607-6A47-45C5-96CC-1DE54306C976}" type="sibTrans" cxnId="{E93E3668-5810-42DE-B343-FF7187612841}">
      <dgm:prSet/>
      <dgm:spPr/>
      <dgm:t>
        <a:bodyPr/>
        <a:lstStyle/>
        <a:p>
          <a:endParaRPr lang="en-US"/>
        </a:p>
      </dgm:t>
    </dgm:pt>
    <dgm:pt modelId="{025B392D-4C9F-42D2-A29A-1D8F7E8A6768}" type="pres">
      <dgm:prSet presAssocID="{77E4EF04-9450-4EE6-BA3C-C1CE0F5C8756}" presName="Name0" presStyleCnt="0">
        <dgm:presLayoutVars>
          <dgm:dir/>
          <dgm:animLvl val="lvl"/>
          <dgm:resizeHandles val="exact"/>
        </dgm:presLayoutVars>
      </dgm:prSet>
      <dgm:spPr/>
      <dgm:t>
        <a:bodyPr/>
        <a:lstStyle/>
        <a:p>
          <a:endParaRPr lang="en-US"/>
        </a:p>
      </dgm:t>
    </dgm:pt>
    <dgm:pt modelId="{CBF005E1-124B-4482-96BA-743C8742346F}" type="pres">
      <dgm:prSet presAssocID="{038560EE-70ED-4E76-886C-7948D37DE299}" presName="parTxOnly" presStyleLbl="node1" presStyleIdx="0" presStyleCnt="3">
        <dgm:presLayoutVars>
          <dgm:chMax val="0"/>
          <dgm:chPref val="0"/>
          <dgm:bulletEnabled val="1"/>
        </dgm:presLayoutVars>
      </dgm:prSet>
      <dgm:spPr/>
      <dgm:t>
        <a:bodyPr/>
        <a:lstStyle/>
        <a:p>
          <a:endParaRPr lang="en-US"/>
        </a:p>
      </dgm:t>
    </dgm:pt>
    <dgm:pt modelId="{0A16C20A-8F26-4A5A-9E95-CD1B4DFBFC48}" type="pres">
      <dgm:prSet presAssocID="{4B4440F0-4910-44A7-B858-454E04C5B8B4}" presName="parTxOnlySpace" presStyleCnt="0"/>
      <dgm:spPr/>
    </dgm:pt>
    <dgm:pt modelId="{E6508A83-2652-4F1C-BDFF-D06D508719B9}" type="pres">
      <dgm:prSet presAssocID="{66757817-A4DC-40BE-826C-0A0A268834A6}" presName="parTxOnly" presStyleLbl="node1" presStyleIdx="1" presStyleCnt="3">
        <dgm:presLayoutVars>
          <dgm:chMax val="0"/>
          <dgm:chPref val="0"/>
          <dgm:bulletEnabled val="1"/>
        </dgm:presLayoutVars>
      </dgm:prSet>
      <dgm:spPr/>
      <dgm:t>
        <a:bodyPr/>
        <a:lstStyle/>
        <a:p>
          <a:endParaRPr lang="en-US"/>
        </a:p>
      </dgm:t>
    </dgm:pt>
    <dgm:pt modelId="{C0C1E5B9-D046-430E-B811-626D7CC60952}" type="pres">
      <dgm:prSet presAssocID="{0AE35265-0D52-44A5-BC7A-5ECA17465145}" presName="parTxOnlySpace" presStyleCnt="0"/>
      <dgm:spPr/>
    </dgm:pt>
    <dgm:pt modelId="{9B3439E5-441F-49F8-A702-562A38A68E92}" type="pres">
      <dgm:prSet presAssocID="{17F1ED7B-ACFD-4C01-9959-F63A99C8CE19}" presName="parTxOnly" presStyleLbl="node1" presStyleIdx="2" presStyleCnt="3">
        <dgm:presLayoutVars>
          <dgm:chMax val="0"/>
          <dgm:chPref val="0"/>
          <dgm:bulletEnabled val="1"/>
        </dgm:presLayoutVars>
      </dgm:prSet>
      <dgm:spPr/>
      <dgm:t>
        <a:bodyPr/>
        <a:lstStyle/>
        <a:p>
          <a:endParaRPr lang="en-US"/>
        </a:p>
      </dgm:t>
    </dgm:pt>
  </dgm:ptLst>
  <dgm:cxnLst>
    <dgm:cxn modelId="{F2458ADD-5456-41CB-9820-064953F5C88D}" type="presOf" srcId="{66757817-A4DC-40BE-826C-0A0A268834A6}" destId="{E6508A83-2652-4F1C-BDFF-D06D508719B9}" srcOrd="0" destOrd="0" presId="urn:microsoft.com/office/officeart/2005/8/layout/chevron1"/>
    <dgm:cxn modelId="{665EE188-4EE4-47B3-BE1F-60A47E100B75}" type="presOf" srcId="{77E4EF04-9450-4EE6-BA3C-C1CE0F5C8756}" destId="{025B392D-4C9F-42D2-A29A-1D8F7E8A6768}" srcOrd="0" destOrd="0" presId="urn:microsoft.com/office/officeart/2005/8/layout/chevron1"/>
    <dgm:cxn modelId="{E93E3668-5810-42DE-B343-FF7187612841}" srcId="{77E4EF04-9450-4EE6-BA3C-C1CE0F5C8756}" destId="{17F1ED7B-ACFD-4C01-9959-F63A99C8CE19}" srcOrd="2" destOrd="0" parTransId="{8915130A-2C42-4559-891C-76761973156B}" sibTransId="{8F0FC607-6A47-45C5-96CC-1DE54306C976}"/>
    <dgm:cxn modelId="{1807937B-2B90-40BA-9741-AD6F253724B4}" type="presOf" srcId="{17F1ED7B-ACFD-4C01-9959-F63A99C8CE19}" destId="{9B3439E5-441F-49F8-A702-562A38A68E92}" srcOrd="0" destOrd="0" presId="urn:microsoft.com/office/officeart/2005/8/layout/chevron1"/>
    <dgm:cxn modelId="{32D5BE42-B113-4E6E-A717-55A21EFBAA1A}" srcId="{77E4EF04-9450-4EE6-BA3C-C1CE0F5C8756}" destId="{66757817-A4DC-40BE-826C-0A0A268834A6}" srcOrd="1" destOrd="0" parTransId="{712BDDB4-F71C-4749-A9A8-465371740DA5}" sibTransId="{0AE35265-0D52-44A5-BC7A-5ECA17465145}"/>
    <dgm:cxn modelId="{E61257DD-1BDC-484C-9FB4-7428CC998369}" srcId="{77E4EF04-9450-4EE6-BA3C-C1CE0F5C8756}" destId="{038560EE-70ED-4E76-886C-7948D37DE299}" srcOrd="0" destOrd="0" parTransId="{F3BC337C-366E-4126-9E36-1611E679D69D}" sibTransId="{4B4440F0-4910-44A7-B858-454E04C5B8B4}"/>
    <dgm:cxn modelId="{0C0152C6-08E2-4560-AB3A-ADCC7FBD33FA}" type="presOf" srcId="{038560EE-70ED-4E76-886C-7948D37DE299}" destId="{CBF005E1-124B-4482-96BA-743C8742346F}" srcOrd="0" destOrd="0" presId="urn:microsoft.com/office/officeart/2005/8/layout/chevron1"/>
    <dgm:cxn modelId="{44CFEC63-F513-4A2F-A51A-B90AB0111FE9}" type="presParOf" srcId="{025B392D-4C9F-42D2-A29A-1D8F7E8A6768}" destId="{CBF005E1-124B-4482-96BA-743C8742346F}" srcOrd="0" destOrd="0" presId="urn:microsoft.com/office/officeart/2005/8/layout/chevron1"/>
    <dgm:cxn modelId="{515B7412-266B-4788-9BFB-A96181FC9D41}" type="presParOf" srcId="{025B392D-4C9F-42D2-A29A-1D8F7E8A6768}" destId="{0A16C20A-8F26-4A5A-9E95-CD1B4DFBFC48}" srcOrd="1" destOrd="0" presId="urn:microsoft.com/office/officeart/2005/8/layout/chevron1"/>
    <dgm:cxn modelId="{7DDF1225-A541-4161-AC71-D0A67E9EAA2D}" type="presParOf" srcId="{025B392D-4C9F-42D2-A29A-1D8F7E8A6768}" destId="{E6508A83-2652-4F1C-BDFF-D06D508719B9}" srcOrd="2" destOrd="0" presId="urn:microsoft.com/office/officeart/2005/8/layout/chevron1"/>
    <dgm:cxn modelId="{A43452E2-DF94-44F2-B74A-1ED3515C237D}" type="presParOf" srcId="{025B392D-4C9F-42D2-A29A-1D8F7E8A6768}" destId="{C0C1E5B9-D046-430E-B811-626D7CC60952}" srcOrd="3" destOrd="0" presId="urn:microsoft.com/office/officeart/2005/8/layout/chevron1"/>
    <dgm:cxn modelId="{8F31AAE3-A0C1-44B7-9680-3361D2475044}" type="presParOf" srcId="{025B392D-4C9F-42D2-A29A-1D8F7E8A6768}" destId="{9B3439E5-441F-49F8-A702-562A38A68E9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005E1-124B-4482-96BA-743C8742346F}">
      <dsp:nvSpPr>
        <dsp:cNvPr id="0" name=""/>
        <dsp:cNvSpPr/>
      </dsp:nvSpPr>
      <dsp:spPr>
        <a:xfrm>
          <a:off x="1961" y="1041997"/>
          <a:ext cx="2390292" cy="9561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1.</a:t>
          </a:r>
        </a:p>
        <a:p>
          <a:pPr lvl="0" algn="ctr" defTabSz="622300">
            <a:lnSpc>
              <a:spcPct val="90000"/>
            </a:lnSpc>
            <a:spcBef>
              <a:spcPct val="0"/>
            </a:spcBef>
            <a:spcAft>
              <a:spcPct val="35000"/>
            </a:spcAft>
          </a:pPr>
          <a:r>
            <a:rPr lang="en-US" sz="1400" kern="1200" dirty="0" smtClean="0"/>
            <a:t>Conceptual Design</a:t>
          </a:r>
        </a:p>
        <a:p>
          <a:pPr lvl="0" algn="ctr" defTabSz="622300">
            <a:lnSpc>
              <a:spcPct val="90000"/>
            </a:lnSpc>
            <a:spcBef>
              <a:spcPct val="0"/>
            </a:spcBef>
            <a:spcAft>
              <a:spcPct val="35000"/>
            </a:spcAft>
          </a:pPr>
          <a:r>
            <a:rPr lang="en-US" sz="1400" kern="1200" dirty="0" err="1" smtClean="0"/>
            <a:t>e.g</a:t>
          </a:r>
          <a:r>
            <a:rPr lang="en-US" sz="1400" kern="1200" dirty="0" smtClean="0"/>
            <a:t> ER Model</a:t>
          </a:r>
          <a:endParaRPr lang="en-US" sz="1400" kern="1200" dirty="0"/>
        </a:p>
      </dsp:txBody>
      <dsp:txXfrm>
        <a:off x="480020" y="1041997"/>
        <a:ext cx="1434175" cy="956117"/>
      </dsp:txXfrm>
    </dsp:sp>
    <dsp:sp modelId="{E6508A83-2652-4F1C-BDFF-D06D508719B9}">
      <dsp:nvSpPr>
        <dsp:cNvPr id="0" name=""/>
        <dsp:cNvSpPr/>
      </dsp:nvSpPr>
      <dsp:spPr>
        <a:xfrm>
          <a:off x="2153225" y="1041997"/>
          <a:ext cx="2390292" cy="9561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2.</a:t>
          </a:r>
        </a:p>
        <a:p>
          <a:pPr lvl="0" algn="ctr" defTabSz="622300">
            <a:lnSpc>
              <a:spcPct val="90000"/>
            </a:lnSpc>
            <a:spcBef>
              <a:spcPct val="0"/>
            </a:spcBef>
            <a:spcAft>
              <a:spcPct val="35000"/>
            </a:spcAft>
          </a:pPr>
          <a:r>
            <a:rPr lang="en-US" sz="1400" kern="1200" dirty="0" smtClean="0"/>
            <a:t>Logical Design</a:t>
          </a:r>
        </a:p>
        <a:p>
          <a:pPr lvl="0" algn="ctr" defTabSz="622300">
            <a:lnSpc>
              <a:spcPct val="90000"/>
            </a:lnSpc>
            <a:spcBef>
              <a:spcPct val="0"/>
            </a:spcBef>
            <a:spcAft>
              <a:spcPct val="35000"/>
            </a:spcAft>
          </a:pPr>
          <a:r>
            <a:rPr lang="en-US" sz="1400" kern="1200" dirty="0" err="1" smtClean="0"/>
            <a:t>e.g</a:t>
          </a:r>
          <a:r>
            <a:rPr lang="en-US" sz="1400" kern="1200" dirty="0" smtClean="0"/>
            <a:t> Relational Model</a:t>
          </a:r>
          <a:endParaRPr lang="en-US" sz="1400" kern="1200" dirty="0"/>
        </a:p>
      </dsp:txBody>
      <dsp:txXfrm>
        <a:off x="2631284" y="1041997"/>
        <a:ext cx="1434175" cy="956117"/>
      </dsp:txXfrm>
    </dsp:sp>
    <dsp:sp modelId="{9B3439E5-441F-49F8-A702-562A38A68E92}">
      <dsp:nvSpPr>
        <dsp:cNvPr id="0" name=""/>
        <dsp:cNvSpPr/>
      </dsp:nvSpPr>
      <dsp:spPr>
        <a:xfrm>
          <a:off x="4304489" y="1041997"/>
          <a:ext cx="2390292" cy="9561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3.</a:t>
          </a:r>
        </a:p>
        <a:p>
          <a:pPr lvl="0" algn="ctr" defTabSz="622300">
            <a:lnSpc>
              <a:spcPct val="90000"/>
            </a:lnSpc>
            <a:spcBef>
              <a:spcPct val="0"/>
            </a:spcBef>
            <a:spcAft>
              <a:spcPct val="35000"/>
            </a:spcAft>
          </a:pPr>
          <a:r>
            <a:rPr lang="en-US" sz="1400" kern="1200" dirty="0" smtClean="0"/>
            <a:t>Physical Design</a:t>
          </a:r>
          <a:endParaRPr lang="en-US" sz="1400" kern="1200" dirty="0"/>
        </a:p>
      </dsp:txBody>
      <dsp:txXfrm>
        <a:off x="4782548" y="1041997"/>
        <a:ext cx="1434175" cy="9561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91479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73425" y="1746975"/>
            <a:ext cx="4545900" cy="1680600"/>
          </a:xfrm>
          <a:prstGeom prst="rect">
            <a:avLst/>
          </a:prstGeom>
        </p:spPr>
        <p:txBody>
          <a:bodyPr spcFirstLastPara="1" wrap="square" lIns="91425" tIns="91425" rIns="91425" bIns="91425" anchor="ctr" anchorCtr="0"/>
          <a:lstStyle>
            <a:lvl1pPr lvl="0">
              <a:spcBef>
                <a:spcPts val="0"/>
              </a:spcBef>
              <a:spcAft>
                <a:spcPts val="0"/>
              </a:spcAft>
              <a:buClr>
                <a:srgbClr val="27868B"/>
              </a:buClr>
              <a:buSzPts val="4400"/>
              <a:buNone/>
              <a:defRPr sz="4400">
                <a:solidFill>
                  <a:srgbClr val="27868B"/>
                </a:solidFill>
              </a:defRPr>
            </a:lvl1pPr>
            <a:lvl2pPr lvl="1">
              <a:spcBef>
                <a:spcPts val="0"/>
              </a:spcBef>
              <a:spcAft>
                <a:spcPts val="0"/>
              </a:spcAft>
              <a:buClr>
                <a:srgbClr val="27868B"/>
              </a:buClr>
              <a:buSzPts val="4400"/>
              <a:buNone/>
              <a:defRPr sz="4400">
                <a:solidFill>
                  <a:srgbClr val="27868B"/>
                </a:solidFill>
              </a:defRPr>
            </a:lvl2pPr>
            <a:lvl3pPr lvl="2">
              <a:spcBef>
                <a:spcPts val="0"/>
              </a:spcBef>
              <a:spcAft>
                <a:spcPts val="0"/>
              </a:spcAft>
              <a:buClr>
                <a:srgbClr val="27868B"/>
              </a:buClr>
              <a:buSzPts val="4400"/>
              <a:buNone/>
              <a:defRPr sz="4400">
                <a:solidFill>
                  <a:srgbClr val="27868B"/>
                </a:solidFill>
              </a:defRPr>
            </a:lvl3pPr>
            <a:lvl4pPr lvl="3">
              <a:spcBef>
                <a:spcPts val="0"/>
              </a:spcBef>
              <a:spcAft>
                <a:spcPts val="0"/>
              </a:spcAft>
              <a:buClr>
                <a:srgbClr val="27868B"/>
              </a:buClr>
              <a:buSzPts val="4400"/>
              <a:buNone/>
              <a:defRPr sz="4400">
                <a:solidFill>
                  <a:srgbClr val="27868B"/>
                </a:solidFill>
              </a:defRPr>
            </a:lvl4pPr>
            <a:lvl5pPr lvl="4">
              <a:spcBef>
                <a:spcPts val="0"/>
              </a:spcBef>
              <a:spcAft>
                <a:spcPts val="0"/>
              </a:spcAft>
              <a:buClr>
                <a:srgbClr val="27868B"/>
              </a:buClr>
              <a:buSzPts val="4400"/>
              <a:buNone/>
              <a:defRPr sz="4400">
                <a:solidFill>
                  <a:srgbClr val="27868B"/>
                </a:solidFill>
              </a:defRPr>
            </a:lvl5pPr>
            <a:lvl6pPr lvl="5">
              <a:spcBef>
                <a:spcPts val="0"/>
              </a:spcBef>
              <a:spcAft>
                <a:spcPts val="0"/>
              </a:spcAft>
              <a:buClr>
                <a:srgbClr val="27868B"/>
              </a:buClr>
              <a:buSzPts val="4400"/>
              <a:buNone/>
              <a:defRPr sz="4400">
                <a:solidFill>
                  <a:srgbClr val="27868B"/>
                </a:solidFill>
              </a:defRPr>
            </a:lvl6pPr>
            <a:lvl7pPr lvl="6">
              <a:spcBef>
                <a:spcPts val="0"/>
              </a:spcBef>
              <a:spcAft>
                <a:spcPts val="0"/>
              </a:spcAft>
              <a:buClr>
                <a:srgbClr val="27868B"/>
              </a:buClr>
              <a:buSzPts val="4400"/>
              <a:buNone/>
              <a:defRPr sz="4400">
                <a:solidFill>
                  <a:srgbClr val="27868B"/>
                </a:solidFill>
              </a:defRPr>
            </a:lvl7pPr>
            <a:lvl8pPr lvl="7">
              <a:spcBef>
                <a:spcPts val="0"/>
              </a:spcBef>
              <a:spcAft>
                <a:spcPts val="0"/>
              </a:spcAft>
              <a:buClr>
                <a:srgbClr val="27868B"/>
              </a:buClr>
              <a:buSzPts val="4400"/>
              <a:buNone/>
              <a:defRPr sz="4400">
                <a:solidFill>
                  <a:srgbClr val="27868B"/>
                </a:solidFill>
              </a:defRPr>
            </a:lvl8pPr>
            <a:lvl9pPr lvl="8">
              <a:spcBef>
                <a:spcPts val="0"/>
              </a:spcBef>
              <a:spcAft>
                <a:spcPts val="0"/>
              </a:spcAft>
              <a:buClr>
                <a:srgbClr val="27868B"/>
              </a:buClr>
              <a:buSzPts val="4400"/>
              <a:buNone/>
              <a:defRPr sz="4400">
                <a:solidFill>
                  <a:srgbClr val="27868B"/>
                </a:solidFill>
              </a:defRPr>
            </a:lvl9pPr>
          </a:lstStyle>
          <a:p>
            <a:endParaRPr/>
          </a:p>
        </p:txBody>
      </p:sp>
      <p:grpSp>
        <p:nvGrpSpPr>
          <p:cNvPr id="11" name="Google Shape;11;p2"/>
          <p:cNvGrpSpPr/>
          <p:nvPr/>
        </p:nvGrpSpPr>
        <p:grpSpPr>
          <a:xfrm>
            <a:off x="0" y="-4550"/>
            <a:ext cx="9143835" cy="5152509"/>
            <a:chOff x="0" y="-4550"/>
            <a:chExt cx="9143835" cy="5152509"/>
          </a:xfrm>
        </p:grpSpPr>
        <p:sp>
          <p:nvSpPr>
            <p:cNvPr id="12" name="Google Shape;12;p2"/>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573433" y="-4550"/>
            <a:ext cx="8570402" cy="5152509"/>
            <a:chOff x="573433" y="-4550"/>
            <a:chExt cx="8570402" cy="5152509"/>
          </a:xfrm>
        </p:grpSpPr>
        <p:sp>
          <p:nvSpPr>
            <p:cNvPr id="30" name="Google Shape;30;p2"/>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0" y="-4550"/>
            <a:ext cx="9143835" cy="5152509"/>
            <a:chOff x="0" y="-4550"/>
            <a:chExt cx="9143835" cy="5152509"/>
          </a:xfrm>
        </p:grpSpPr>
        <p:sp>
          <p:nvSpPr>
            <p:cNvPr id="46" name="Google Shape;46;p2"/>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0" y="-4550"/>
            <a:ext cx="9143835" cy="5152509"/>
            <a:chOff x="0" y="-4550"/>
            <a:chExt cx="9143835" cy="5152509"/>
          </a:xfrm>
        </p:grpSpPr>
        <p:sp>
          <p:nvSpPr>
            <p:cNvPr id="63" name="Google Shape;63;p2"/>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2"/>
          <p:cNvGrpSpPr/>
          <p:nvPr/>
        </p:nvGrpSpPr>
        <p:grpSpPr>
          <a:xfrm>
            <a:off x="573433" y="-4550"/>
            <a:ext cx="8570402" cy="5152509"/>
            <a:chOff x="573433" y="-4550"/>
            <a:chExt cx="8570402" cy="5152509"/>
          </a:xfrm>
        </p:grpSpPr>
        <p:sp>
          <p:nvSpPr>
            <p:cNvPr id="84" name="Google Shape;84;p2"/>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573433" y="-4550"/>
            <a:ext cx="8570402" cy="5152509"/>
            <a:chOff x="573433" y="-4550"/>
            <a:chExt cx="8570402" cy="5152509"/>
          </a:xfrm>
        </p:grpSpPr>
        <p:sp>
          <p:nvSpPr>
            <p:cNvPr id="99" name="Google Shape;99;p2"/>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1"/>
        <p:cNvGrpSpPr/>
        <p:nvPr/>
      </p:nvGrpSpPr>
      <p:grpSpPr>
        <a:xfrm>
          <a:off x="0" y="0"/>
          <a:ext cx="0" cy="0"/>
          <a:chOff x="0" y="0"/>
          <a:chExt cx="0" cy="0"/>
        </a:xfrm>
      </p:grpSpPr>
      <p:grpSp>
        <p:nvGrpSpPr>
          <p:cNvPr id="112" name="Google Shape;112;p3"/>
          <p:cNvGrpSpPr/>
          <p:nvPr/>
        </p:nvGrpSpPr>
        <p:grpSpPr>
          <a:xfrm>
            <a:off x="4571990" y="1140477"/>
            <a:ext cx="4571845" cy="4007481"/>
            <a:chOff x="4571990" y="1140477"/>
            <a:chExt cx="4571845" cy="4007481"/>
          </a:xfrm>
        </p:grpSpPr>
        <p:sp>
          <p:nvSpPr>
            <p:cNvPr id="113" name="Google Shape;113;p3"/>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3"/>
          <p:cNvGrpSpPr/>
          <p:nvPr/>
        </p:nvGrpSpPr>
        <p:grpSpPr>
          <a:xfrm>
            <a:off x="4571990" y="-4550"/>
            <a:ext cx="4571845" cy="4579995"/>
            <a:chOff x="4571990" y="-4550"/>
            <a:chExt cx="4571845" cy="4579995"/>
          </a:xfrm>
        </p:grpSpPr>
        <p:sp>
          <p:nvSpPr>
            <p:cNvPr id="125" name="Google Shape;125;p3"/>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a:off x="4571990" y="-4550"/>
            <a:ext cx="4571845" cy="5152509"/>
            <a:chOff x="4571990" y="-4550"/>
            <a:chExt cx="4571845" cy="5152509"/>
          </a:xfrm>
        </p:grpSpPr>
        <p:sp>
          <p:nvSpPr>
            <p:cNvPr id="137" name="Google Shape;137;p3"/>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a:off x="4571990" y="-4550"/>
            <a:ext cx="4571845" cy="5152509"/>
            <a:chOff x="4571990" y="-4550"/>
            <a:chExt cx="4571845" cy="5152509"/>
          </a:xfrm>
        </p:grpSpPr>
        <p:sp>
          <p:nvSpPr>
            <p:cNvPr id="150" name="Google Shape;150;p3"/>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4571990" y="-4550"/>
            <a:ext cx="4571845" cy="5152509"/>
            <a:chOff x="4571990" y="-4550"/>
            <a:chExt cx="4571845" cy="5152509"/>
          </a:xfrm>
        </p:grpSpPr>
        <p:sp>
          <p:nvSpPr>
            <p:cNvPr id="166" name="Google Shape;166;p3"/>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
          <p:cNvGrpSpPr/>
          <p:nvPr/>
        </p:nvGrpSpPr>
        <p:grpSpPr>
          <a:xfrm>
            <a:off x="4571990" y="-4550"/>
            <a:ext cx="4571845" cy="5152509"/>
            <a:chOff x="4571990" y="-4550"/>
            <a:chExt cx="4571845" cy="5152509"/>
          </a:xfrm>
        </p:grpSpPr>
        <p:sp>
          <p:nvSpPr>
            <p:cNvPr id="179" name="Google Shape;179;p3"/>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3"/>
          <p:cNvSpPr txBox="1">
            <a:spLocks noGrp="1"/>
          </p:cNvSpPr>
          <p:nvPr>
            <p:ph type="ctrTitle"/>
          </p:nvPr>
        </p:nvSpPr>
        <p:spPr>
          <a:xfrm>
            <a:off x="543900" y="2489091"/>
            <a:ext cx="34386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1" name="Google Shape;191;p3"/>
          <p:cNvSpPr txBox="1">
            <a:spLocks noGrp="1"/>
          </p:cNvSpPr>
          <p:nvPr>
            <p:ph type="subTitle" idx="1"/>
          </p:nvPr>
        </p:nvSpPr>
        <p:spPr>
          <a:xfrm>
            <a:off x="543900" y="3593393"/>
            <a:ext cx="3438600" cy="784800"/>
          </a:xfrm>
          <a:prstGeom prst="rect">
            <a:avLst/>
          </a:prstGeom>
        </p:spPr>
        <p:txBody>
          <a:bodyPr spcFirstLastPara="1" wrap="square" lIns="91425" tIns="91425" rIns="91425" bIns="91425" anchor="t" anchorCtr="0"/>
          <a:lstStyle>
            <a:lvl1pPr lvl="0" rtl="0">
              <a:spcBef>
                <a:spcPts val="0"/>
              </a:spcBef>
              <a:spcAft>
                <a:spcPts val="0"/>
              </a:spcAft>
              <a:buClr>
                <a:srgbClr val="27868B"/>
              </a:buClr>
              <a:buSzPts val="1800"/>
              <a:buNone/>
              <a:defRPr sz="1800">
                <a:solidFill>
                  <a:srgbClr val="27868B"/>
                </a:solidFill>
              </a:defRPr>
            </a:lvl1pPr>
            <a:lvl2pPr lvl="1" rtl="0">
              <a:spcBef>
                <a:spcPts val="0"/>
              </a:spcBef>
              <a:spcAft>
                <a:spcPts val="0"/>
              </a:spcAft>
              <a:buClr>
                <a:srgbClr val="27868B"/>
              </a:buClr>
              <a:buSzPts val="1800"/>
              <a:buNone/>
              <a:defRPr sz="1800">
                <a:solidFill>
                  <a:srgbClr val="27868B"/>
                </a:solidFill>
              </a:defRPr>
            </a:lvl2pPr>
            <a:lvl3pPr lvl="2" rtl="0">
              <a:spcBef>
                <a:spcPts val="0"/>
              </a:spcBef>
              <a:spcAft>
                <a:spcPts val="0"/>
              </a:spcAft>
              <a:buClr>
                <a:srgbClr val="27868B"/>
              </a:buClr>
              <a:buSzPts val="1800"/>
              <a:buNone/>
              <a:defRPr sz="1800">
                <a:solidFill>
                  <a:srgbClr val="27868B"/>
                </a:solidFill>
              </a:defRPr>
            </a:lvl3pPr>
            <a:lvl4pPr lvl="3" rtl="0">
              <a:spcBef>
                <a:spcPts val="0"/>
              </a:spcBef>
              <a:spcAft>
                <a:spcPts val="0"/>
              </a:spcAft>
              <a:buClr>
                <a:srgbClr val="27868B"/>
              </a:buClr>
              <a:buSzPts val="1800"/>
              <a:buNone/>
              <a:defRPr sz="1800">
                <a:solidFill>
                  <a:srgbClr val="27868B"/>
                </a:solidFill>
              </a:defRPr>
            </a:lvl4pPr>
            <a:lvl5pPr lvl="4" rtl="0">
              <a:spcBef>
                <a:spcPts val="0"/>
              </a:spcBef>
              <a:spcAft>
                <a:spcPts val="0"/>
              </a:spcAft>
              <a:buClr>
                <a:srgbClr val="27868B"/>
              </a:buClr>
              <a:buSzPts val="1800"/>
              <a:buNone/>
              <a:defRPr sz="1800">
                <a:solidFill>
                  <a:srgbClr val="27868B"/>
                </a:solidFill>
              </a:defRPr>
            </a:lvl5pPr>
            <a:lvl6pPr lvl="5" rtl="0">
              <a:spcBef>
                <a:spcPts val="0"/>
              </a:spcBef>
              <a:spcAft>
                <a:spcPts val="0"/>
              </a:spcAft>
              <a:buClr>
                <a:srgbClr val="27868B"/>
              </a:buClr>
              <a:buSzPts val="1800"/>
              <a:buNone/>
              <a:defRPr sz="1800">
                <a:solidFill>
                  <a:srgbClr val="27868B"/>
                </a:solidFill>
              </a:defRPr>
            </a:lvl6pPr>
            <a:lvl7pPr lvl="6" rtl="0">
              <a:spcBef>
                <a:spcPts val="0"/>
              </a:spcBef>
              <a:spcAft>
                <a:spcPts val="0"/>
              </a:spcAft>
              <a:buClr>
                <a:srgbClr val="27868B"/>
              </a:buClr>
              <a:buSzPts val="1800"/>
              <a:buNone/>
              <a:defRPr sz="1800">
                <a:solidFill>
                  <a:srgbClr val="27868B"/>
                </a:solidFill>
              </a:defRPr>
            </a:lvl7pPr>
            <a:lvl8pPr lvl="7" rtl="0">
              <a:spcBef>
                <a:spcPts val="0"/>
              </a:spcBef>
              <a:spcAft>
                <a:spcPts val="0"/>
              </a:spcAft>
              <a:buClr>
                <a:srgbClr val="27868B"/>
              </a:buClr>
              <a:buSzPts val="1800"/>
              <a:buNone/>
              <a:defRPr sz="1800">
                <a:solidFill>
                  <a:srgbClr val="27868B"/>
                </a:solidFill>
              </a:defRPr>
            </a:lvl8pPr>
            <a:lvl9pPr lvl="8" rtl="0">
              <a:spcBef>
                <a:spcPts val="0"/>
              </a:spcBef>
              <a:spcAft>
                <a:spcPts val="0"/>
              </a:spcAft>
              <a:buClr>
                <a:srgbClr val="27868B"/>
              </a:buClr>
              <a:buSzPts val="1800"/>
              <a:buNone/>
              <a:defRPr sz="1800">
                <a:solidFill>
                  <a:srgbClr val="2786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7"/>
        <p:cNvGrpSpPr/>
        <p:nvPr/>
      </p:nvGrpSpPr>
      <p:grpSpPr>
        <a:xfrm>
          <a:off x="0" y="0"/>
          <a:ext cx="0" cy="0"/>
          <a:chOff x="0" y="0"/>
          <a:chExt cx="0" cy="0"/>
        </a:xfrm>
      </p:grpSpPr>
      <p:grpSp>
        <p:nvGrpSpPr>
          <p:cNvPr id="288" name="Google Shape;288;p5"/>
          <p:cNvGrpSpPr/>
          <p:nvPr/>
        </p:nvGrpSpPr>
        <p:grpSpPr>
          <a:xfrm>
            <a:off x="7431431" y="1712991"/>
            <a:ext cx="1712404" cy="2862454"/>
            <a:chOff x="7431431" y="1712991"/>
            <a:chExt cx="1712404" cy="2862454"/>
          </a:xfrm>
        </p:grpSpPr>
        <p:sp>
          <p:nvSpPr>
            <p:cNvPr id="289" name="Google Shape;289;p5"/>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5"/>
          <p:cNvGrpSpPr/>
          <p:nvPr/>
        </p:nvGrpSpPr>
        <p:grpSpPr>
          <a:xfrm>
            <a:off x="7431431" y="1712991"/>
            <a:ext cx="1712404" cy="2862454"/>
            <a:chOff x="7431431" y="1712991"/>
            <a:chExt cx="1712404" cy="2862454"/>
          </a:xfrm>
        </p:grpSpPr>
        <p:sp>
          <p:nvSpPr>
            <p:cNvPr id="294" name="Google Shape;294;p5"/>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5"/>
          <p:cNvGrpSpPr/>
          <p:nvPr/>
        </p:nvGrpSpPr>
        <p:grpSpPr>
          <a:xfrm>
            <a:off x="7431431" y="-4550"/>
            <a:ext cx="1712404" cy="5152509"/>
            <a:chOff x="7431431" y="-4550"/>
            <a:chExt cx="1712404" cy="5152509"/>
          </a:xfrm>
        </p:grpSpPr>
        <p:sp>
          <p:nvSpPr>
            <p:cNvPr id="297" name="Google Shape;297;p5"/>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5"/>
          <p:cNvGrpSpPr/>
          <p:nvPr/>
        </p:nvGrpSpPr>
        <p:grpSpPr>
          <a:xfrm>
            <a:off x="7431431" y="-4550"/>
            <a:ext cx="1712404" cy="5152509"/>
            <a:chOff x="7431431" y="-4550"/>
            <a:chExt cx="1712404" cy="5152509"/>
          </a:xfrm>
        </p:grpSpPr>
        <p:sp>
          <p:nvSpPr>
            <p:cNvPr id="303" name="Google Shape;303;p5"/>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5"/>
          <p:cNvGrpSpPr/>
          <p:nvPr/>
        </p:nvGrpSpPr>
        <p:grpSpPr>
          <a:xfrm>
            <a:off x="7431431" y="-4550"/>
            <a:ext cx="1712404" cy="4579995"/>
            <a:chOff x="7431431" y="-4550"/>
            <a:chExt cx="1712404" cy="4579995"/>
          </a:xfrm>
        </p:grpSpPr>
        <p:sp>
          <p:nvSpPr>
            <p:cNvPr id="311" name="Google Shape;311;p5"/>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5"/>
          <p:cNvGrpSpPr/>
          <p:nvPr/>
        </p:nvGrpSpPr>
        <p:grpSpPr>
          <a:xfrm>
            <a:off x="7431431" y="567964"/>
            <a:ext cx="1712404" cy="4579995"/>
            <a:chOff x="7431431" y="567964"/>
            <a:chExt cx="1712404" cy="4579995"/>
          </a:xfrm>
        </p:grpSpPr>
        <p:sp>
          <p:nvSpPr>
            <p:cNvPr id="317" name="Google Shape;317;p5"/>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5"/>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2" name="Google Shape;322;p5"/>
          <p:cNvSpPr txBox="1">
            <a:spLocks noGrp="1"/>
          </p:cNvSpPr>
          <p:nvPr>
            <p:ph type="body" idx="1"/>
          </p:nvPr>
        </p:nvSpPr>
        <p:spPr>
          <a:xfrm>
            <a:off x="457200" y="1504950"/>
            <a:ext cx="6408300" cy="32667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23" name="Google Shape;323;p5"/>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6"/>
        <p:cNvGrpSpPr/>
        <p:nvPr/>
      </p:nvGrpSpPr>
      <p:grpSpPr>
        <a:xfrm>
          <a:off x="0" y="0"/>
          <a:ext cx="0" cy="0"/>
          <a:chOff x="0" y="0"/>
          <a:chExt cx="0" cy="0"/>
        </a:xfrm>
      </p:grpSpPr>
      <p:grpSp>
        <p:nvGrpSpPr>
          <p:cNvPr id="407" name="Google Shape;407;p7"/>
          <p:cNvGrpSpPr/>
          <p:nvPr/>
        </p:nvGrpSpPr>
        <p:grpSpPr>
          <a:xfrm>
            <a:off x="7431431" y="1712991"/>
            <a:ext cx="1712404" cy="2862454"/>
            <a:chOff x="7431431" y="1712991"/>
            <a:chExt cx="1712404" cy="2862454"/>
          </a:xfrm>
        </p:grpSpPr>
        <p:sp>
          <p:nvSpPr>
            <p:cNvPr id="408" name="Google Shape;408;p7"/>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7"/>
          <p:cNvGrpSpPr/>
          <p:nvPr/>
        </p:nvGrpSpPr>
        <p:grpSpPr>
          <a:xfrm>
            <a:off x="7431431" y="1712991"/>
            <a:ext cx="1712404" cy="2862454"/>
            <a:chOff x="7431431" y="1712991"/>
            <a:chExt cx="1712404" cy="2862454"/>
          </a:xfrm>
        </p:grpSpPr>
        <p:sp>
          <p:nvSpPr>
            <p:cNvPr id="413" name="Google Shape;413;p7"/>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7"/>
          <p:cNvGrpSpPr/>
          <p:nvPr/>
        </p:nvGrpSpPr>
        <p:grpSpPr>
          <a:xfrm>
            <a:off x="7431431" y="-4550"/>
            <a:ext cx="1712404" cy="5152509"/>
            <a:chOff x="7431431" y="-4550"/>
            <a:chExt cx="1712404" cy="5152509"/>
          </a:xfrm>
        </p:grpSpPr>
        <p:sp>
          <p:nvSpPr>
            <p:cNvPr id="416" name="Google Shape;416;p7"/>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7"/>
          <p:cNvGrpSpPr/>
          <p:nvPr/>
        </p:nvGrpSpPr>
        <p:grpSpPr>
          <a:xfrm>
            <a:off x="7431431" y="-4550"/>
            <a:ext cx="1712404" cy="5152509"/>
            <a:chOff x="7431431" y="-4550"/>
            <a:chExt cx="1712404" cy="5152509"/>
          </a:xfrm>
        </p:grpSpPr>
        <p:sp>
          <p:nvSpPr>
            <p:cNvPr id="422" name="Google Shape;422;p7"/>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7"/>
          <p:cNvGrpSpPr/>
          <p:nvPr/>
        </p:nvGrpSpPr>
        <p:grpSpPr>
          <a:xfrm>
            <a:off x="7431431" y="-4550"/>
            <a:ext cx="1712404" cy="4579995"/>
            <a:chOff x="7431431" y="-4550"/>
            <a:chExt cx="1712404" cy="4579995"/>
          </a:xfrm>
        </p:grpSpPr>
        <p:sp>
          <p:nvSpPr>
            <p:cNvPr id="430" name="Google Shape;430;p7"/>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7"/>
          <p:cNvGrpSpPr/>
          <p:nvPr/>
        </p:nvGrpSpPr>
        <p:grpSpPr>
          <a:xfrm>
            <a:off x="7431431" y="567964"/>
            <a:ext cx="1712404" cy="4579995"/>
            <a:chOff x="7431431" y="567964"/>
            <a:chExt cx="1712404" cy="4579995"/>
          </a:xfrm>
        </p:grpSpPr>
        <p:sp>
          <p:nvSpPr>
            <p:cNvPr id="436" name="Google Shape;436;p7"/>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7"/>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1" name="Google Shape;441;p7"/>
          <p:cNvSpPr txBox="1">
            <a:spLocks noGrp="1"/>
          </p:cNvSpPr>
          <p:nvPr>
            <p:ph type="body" idx="1"/>
          </p:nvPr>
        </p:nvSpPr>
        <p:spPr>
          <a:xfrm>
            <a:off x="457200" y="1559025"/>
            <a:ext cx="3110400" cy="3012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body" idx="2"/>
          </p:nvPr>
        </p:nvSpPr>
        <p:spPr>
          <a:xfrm>
            <a:off x="3755024" y="1559025"/>
            <a:ext cx="3110400" cy="3012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3" name="Google Shape;443;p7"/>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 mosaic">
  <p:cSld name="BLANK_2">
    <p:spTree>
      <p:nvGrpSpPr>
        <p:cNvPr id="1" name="Shape 716"/>
        <p:cNvGrpSpPr/>
        <p:nvPr/>
      </p:nvGrpSpPr>
      <p:grpSpPr>
        <a:xfrm>
          <a:off x="0" y="0"/>
          <a:ext cx="0" cy="0"/>
          <a:chOff x="0" y="0"/>
          <a:chExt cx="0" cy="0"/>
        </a:xfrm>
      </p:grpSpPr>
      <p:sp>
        <p:nvSpPr>
          <p:cNvPr id="717" name="Google Shape;717;p13"/>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718" name="Google Shape;718;p13"/>
          <p:cNvGrpSpPr/>
          <p:nvPr/>
        </p:nvGrpSpPr>
        <p:grpSpPr>
          <a:xfrm>
            <a:off x="0" y="-4550"/>
            <a:ext cx="9143835" cy="5152509"/>
            <a:chOff x="0" y="-4550"/>
            <a:chExt cx="9143835" cy="5152509"/>
          </a:xfrm>
        </p:grpSpPr>
        <p:sp>
          <p:nvSpPr>
            <p:cNvPr id="719" name="Google Shape;719;p13"/>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13"/>
          <p:cNvGrpSpPr/>
          <p:nvPr/>
        </p:nvGrpSpPr>
        <p:grpSpPr>
          <a:xfrm>
            <a:off x="0" y="-4550"/>
            <a:ext cx="9143835" cy="5152509"/>
            <a:chOff x="0" y="-4550"/>
            <a:chExt cx="9143835" cy="5152509"/>
          </a:xfrm>
        </p:grpSpPr>
        <p:sp>
          <p:nvSpPr>
            <p:cNvPr id="745" name="Google Shape;745;p13"/>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13"/>
          <p:cNvGrpSpPr/>
          <p:nvPr/>
        </p:nvGrpSpPr>
        <p:grpSpPr>
          <a:xfrm>
            <a:off x="0" y="-4550"/>
            <a:ext cx="9143835" cy="5152509"/>
            <a:chOff x="0" y="-4550"/>
            <a:chExt cx="9143835" cy="5152509"/>
          </a:xfrm>
        </p:grpSpPr>
        <p:sp>
          <p:nvSpPr>
            <p:cNvPr id="770" name="Google Shape;770;p13"/>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0" y="-4550"/>
            <a:ext cx="9143835" cy="5152509"/>
            <a:chOff x="0" y="-4550"/>
            <a:chExt cx="9143835" cy="5152509"/>
          </a:xfrm>
        </p:grpSpPr>
        <p:sp>
          <p:nvSpPr>
            <p:cNvPr id="795" name="Google Shape;795;p13"/>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3"/>
          <p:cNvGrpSpPr/>
          <p:nvPr/>
        </p:nvGrpSpPr>
        <p:grpSpPr>
          <a:xfrm>
            <a:off x="0" y="-4550"/>
            <a:ext cx="9143835" cy="5152509"/>
            <a:chOff x="0" y="-4550"/>
            <a:chExt cx="9143835" cy="5152509"/>
          </a:xfrm>
        </p:grpSpPr>
        <p:sp>
          <p:nvSpPr>
            <p:cNvPr id="821" name="Google Shape;821;p13"/>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13"/>
          <p:cNvGrpSpPr/>
          <p:nvPr/>
        </p:nvGrpSpPr>
        <p:grpSpPr>
          <a:xfrm>
            <a:off x="0" y="-4550"/>
            <a:ext cx="9143835" cy="5152509"/>
            <a:chOff x="0" y="-4550"/>
            <a:chExt cx="9143835" cy="5152509"/>
          </a:xfrm>
        </p:grpSpPr>
        <p:sp>
          <p:nvSpPr>
            <p:cNvPr id="845" name="Google Shape;845;p13"/>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 mosaic small">
  <p:cSld name="BLANK_1">
    <p:spTree>
      <p:nvGrpSpPr>
        <p:cNvPr id="1" name="Shape 868"/>
        <p:cNvGrpSpPr/>
        <p:nvPr/>
      </p:nvGrpSpPr>
      <p:grpSpPr>
        <a:xfrm>
          <a:off x="0" y="0"/>
          <a:ext cx="0" cy="0"/>
          <a:chOff x="0" y="0"/>
          <a:chExt cx="0" cy="0"/>
        </a:xfrm>
      </p:grpSpPr>
      <p:sp>
        <p:nvSpPr>
          <p:cNvPr id="869" name="Google Shape;869;p14"/>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70" name="Google Shape;870;p14"/>
          <p:cNvGrpSpPr/>
          <p:nvPr/>
        </p:nvGrpSpPr>
        <p:grpSpPr>
          <a:xfrm>
            <a:off x="0" y="-4550"/>
            <a:ext cx="9176752" cy="5171054"/>
            <a:chOff x="0" y="-4550"/>
            <a:chExt cx="9176752" cy="5171054"/>
          </a:xfrm>
        </p:grpSpPr>
        <p:grpSp>
          <p:nvGrpSpPr>
            <p:cNvPr id="871" name="Google Shape;871;p14"/>
            <p:cNvGrpSpPr/>
            <p:nvPr/>
          </p:nvGrpSpPr>
          <p:grpSpPr>
            <a:xfrm>
              <a:off x="0" y="-4550"/>
              <a:ext cx="4588377" cy="2585529"/>
              <a:chOff x="0" y="-4550"/>
              <a:chExt cx="9143835" cy="5152509"/>
            </a:xfrm>
          </p:grpSpPr>
          <p:sp>
            <p:nvSpPr>
              <p:cNvPr id="872" name="Google Shape;872;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14"/>
            <p:cNvGrpSpPr/>
            <p:nvPr/>
          </p:nvGrpSpPr>
          <p:grpSpPr>
            <a:xfrm rot="10800000">
              <a:off x="4588375" y="-4550"/>
              <a:ext cx="4588377" cy="2585529"/>
              <a:chOff x="0" y="-4550"/>
              <a:chExt cx="9143835" cy="5152509"/>
            </a:xfrm>
          </p:grpSpPr>
          <p:sp>
            <p:nvSpPr>
              <p:cNvPr id="898" name="Google Shape;898;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14"/>
            <p:cNvGrpSpPr/>
            <p:nvPr/>
          </p:nvGrpSpPr>
          <p:grpSpPr>
            <a:xfrm>
              <a:off x="0" y="2580975"/>
              <a:ext cx="4588377" cy="2585529"/>
              <a:chOff x="0" y="-4550"/>
              <a:chExt cx="9143835" cy="5152509"/>
            </a:xfrm>
          </p:grpSpPr>
          <p:sp>
            <p:nvSpPr>
              <p:cNvPr id="924" name="Google Shape;924;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4"/>
            <p:cNvGrpSpPr/>
            <p:nvPr/>
          </p:nvGrpSpPr>
          <p:grpSpPr>
            <a:xfrm rot="10800000" flipH="1">
              <a:off x="4588375" y="2580975"/>
              <a:ext cx="4588377" cy="2585529"/>
              <a:chOff x="0" y="-4550"/>
              <a:chExt cx="9143835" cy="5152509"/>
            </a:xfrm>
          </p:grpSpPr>
          <p:sp>
            <p:nvSpPr>
              <p:cNvPr id="950" name="Google Shape;950;p14"/>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4"/>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4"/>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4"/>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4"/>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4"/>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4"/>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4"/>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4"/>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4"/>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4"/>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4"/>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4"/>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4"/>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5" name="Google Shape;975;p14"/>
          <p:cNvGrpSpPr/>
          <p:nvPr/>
        </p:nvGrpSpPr>
        <p:grpSpPr>
          <a:xfrm>
            <a:off x="0" y="-4550"/>
            <a:ext cx="9176752" cy="5171054"/>
            <a:chOff x="0" y="-4550"/>
            <a:chExt cx="9176752" cy="5171054"/>
          </a:xfrm>
        </p:grpSpPr>
        <p:grpSp>
          <p:nvGrpSpPr>
            <p:cNvPr id="976" name="Google Shape;976;p14"/>
            <p:cNvGrpSpPr/>
            <p:nvPr/>
          </p:nvGrpSpPr>
          <p:grpSpPr>
            <a:xfrm>
              <a:off x="0" y="-4550"/>
              <a:ext cx="4588377" cy="2585529"/>
              <a:chOff x="0" y="-4550"/>
              <a:chExt cx="9143835" cy="5152509"/>
            </a:xfrm>
          </p:grpSpPr>
          <p:sp>
            <p:nvSpPr>
              <p:cNvPr id="977" name="Google Shape;977;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14"/>
            <p:cNvGrpSpPr/>
            <p:nvPr/>
          </p:nvGrpSpPr>
          <p:grpSpPr>
            <a:xfrm rot="10800000">
              <a:off x="4588375" y="-4550"/>
              <a:ext cx="4588377" cy="2585529"/>
              <a:chOff x="0" y="-4550"/>
              <a:chExt cx="9143835" cy="5152509"/>
            </a:xfrm>
          </p:grpSpPr>
          <p:sp>
            <p:nvSpPr>
              <p:cNvPr id="1002" name="Google Shape;1002;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14"/>
            <p:cNvGrpSpPr/>
            <p:nvPr/>
          </p:nvGrpSpPr>
          <p:grpSpPr>
            <a:xfrm>
              <a:off x="0" y="2580975"/>
              <a:ext cx="4588377" cy="2585529"/>
              <a:chOff x="0" y="-4550"/>
              <a:chExt cx="9143835" cy="5152509"/>
            </a:xfrm>
          </p:grpSpPr>
          <p:sp>
            <p:nvSpPr>
              <p:cNvPr id="1027" name="Google Shape;1027;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14"/>
            <p:cNvGrpSpPr/>
            <p:nvPr/>
          </p:nvGrpSpPr>
          <p:grpSpPr>
            <a:xfrm rot="10800000" flipH="1">
              <a:off x="4588375" y="2580975"/>
              <a:ext cx="4588377" cy="2585529"/>
              <a:chOff x="0" y="-4550"/>
              <a:chExt cx="9143835" cy="5152509"/>
            </a:xfrm>
          </p:grpSpPr>
          <p:sp>
            <p:nvSpPr>
              <p:cNvPr id="1052" name="Google Shape;1052;p14"/>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4"/>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4"/>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4"/>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4"/>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4"/>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4"/>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4"/>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6" name="Google Shape;1076;p14"/>
          <p:cNvGrpSpPr/>
          <p:nvPr/>
        </p:nvGrpSpPr>
        <p:grpSpPr>
          <a:xfrm>
            <a:off x="0" y="-4550"/>
            <a:ext cx="9176752" cy="5171054"/>
            <a:chOff x="0" y="-4550"/>
            <a:chExt cx="9176752" cy="5171054"/>
          </a:xfrm>
        </p:grpSpPr>
        <p:grpSp>
          <p:nvGrpSpPr>
            <p:cNvPr id="1077" name="Google Shape;1077;p14"/>
            <p:cNvGrpSpPr/>
            <p:nvPr/>
          </p:nvGrpSpPr>
          <p:grpSpPr>
            <a:xfrm>
              <a:off x="0" y="-4550"/>
              <a:ext cx="4588377" cy="2585529"/>
              <a:chOff x="0" y="-4550"/>
              <a:chExt cx="9143835" cy="5152509"/>
            </a:xfrm>
          </p:grpSpPr>
          <p:sp>
            <p:nvSpPr>
              <p:cNvPr id="1078" name="Google Shape;1078;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14"/>
            <p:cNvGrpSpPr/>
            <p:nvPr/>
          </p:nvGrpSpPr>
          <p:grpSpPr>
            <a:xfrm rot="10800000">
              <a:off x="4588375" y="-4550"/>
              <a:ext cx="4588377" cy="2585529"/>
              <a:chOff x="0" y="-4550"/>
              <a:chExt cx="9143835" cy="5152509"/>
            </a:xfrm>
          </p:grpSpPr>
          <p:sp>
            <p:nvSpPr>
              <p:cNvPr id="1103" name="Google Shape;1103;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14"/>
            <p:cNvGrpSpPr/>
            <p:nvPr/>
          </p:nvGrpSpPr>
          <p:grpSpPr>
            <a:xfrm>
              <a:off x="0" y="2580975"/>
              <a:ext cx="4588377" cy="2585529"/>
              <a:chOff x="0" y="-4550"/>
              <a:chExt cx="9143835" cy="5152509"/>
            </a:xfrm>
          </p:grpSpPr>
          <p:sp>
            <p:nvSpPr>
              <p:cNvPr id="1128" name="Google Shape;1128;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14"/>
            <p:cNvGrpSpPr/>
            <p:nvPr/>
          </p:nvGrpSpPr>
          <p:grpSpPr>
            <a:xfrm rot="10800000" flipH="1">
              <a:off x="4588375" y="2580975"/>
              <a:ext cx="4588377" cy="2585529"/>
              <a:chOff x="0" y="-4550"/>
              <a:chExt cx="9143835" cy="5152509"/>
            </a:xfrm>
          </p:grpSpPr>
          <p:sp>
            <p:nvSpPr>
              <p:cNvPr id="1153" name="Google Shape;1153;p14"/>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7" name="Google Shape;1177;p14"/>
          <p:cNvGrpSpPr/>
          <p:nvPr/>
        </p:nvGrpSpPr>
        <p:grpSpPr>
          <a:xfrm>
            <a:off x="0" y="-4550"/>
            <a:ext cx="9176752" cy="5171054"/>
            <a:chOff x="0" y="-4550"/>
            <a:chExt cx="9176752" cy="5171054"/>
          </a:xfrm>
        </p:grpSpPr>
        <p:grpSp>
          <p:nvGrpSpPr>
            <p:cNvPr id="1178" name="Google Shape;1178;p14"/>
            <p:cNvGrpSpPr/>
            <p:nvPr/>
          </p:nvGrpSpPr>
          <p:grpSpPr>
            <a:xfrm>
              <a:off x="0" y="-4550"/>
              <a:ext cx="4588377" cy="2585529"/>
              <a:chOff x="0" y="-4550"/>
              <a:chExt cx="9143835" cy="5152509"/>
            </a:xfrm>
          </p:grpSpPr>
          <p:sp>
            <p:nvSpPr>
              <p:cNvPr id="1179" name="Google Shape;1179;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14"/>
            <p:cNvGrpSpPr/>
            <p:nvPr/>
          </p:nvGrpSpPr>
          <p:grpSpPr>
            <a:xfrm rot="10800000">
              <a:off x="4588375" y="-4550"/>
              <a:ext cx="4588377" cy="2585529"/>
              <a:chOff x="0" y="-4550"/>
              <a:chExt cx="9143835" cy="5152509"/>
            </a:xfrm>
          </p:grpSpPr>
          <p:sp>
            <p:nvSpPr>
              <p:cNvPr id="1205" name="Google Shape;1205;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14"/>
            <p:cNvGrpSpPr/>
            <p:nvPr/>
          </p:nvGrpSpPr>
          <p:grpSpPr>
            <a:xfrm>
              <a:off x="0" y="2580975"/>
              <a:ext cx="4588377" cy="2585529"/>
              <a:chOff x="0" y="-4550"/>
              <a:chExt cx="9143835" cy="5152509"/>
            </a:xfrm>
          </p:grpSpPr>
          <p:sp>
            <p:nvSpPr>
              <p:cNvPr id="1231" name="Google Shape;1231;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14"/>
            <p:cNvGrpSpPr/>
            <p:nvPr/>
          </p:nvGrpSpPr>
          <p:grpSpPr>
            <a:xfrm rot="10800000" flipH="1">
              <a:off x="4588375" y="2580975"/>
              <a:ext cx="4588377" cy="2585529"/>
              <a:chOff x="0" y="-4550"/>
              <a:chExt cx="9143835" cy="5152509"/>
            </a:xfrm>
          </p:grpSpPr>
          <p:sp>
            <p:nvSpPr>
              <p:cNvPr id="1257" name="Google Shape;1257;p14"/>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4"/>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4"/>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4"/>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4"/>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4"/>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4"/>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4"/>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4"/>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4"/>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4"/>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4"/>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2" name="Google Shape;1282;p14"/>
          <p:cNvGrpSpPr/>
          <p:nvPr/>
        </p:nvGrpSpPr>
        <p:grpSpPr>
          <a:xfrm>
            <a:off x="0" y="-4550"/>
            <a:ext cx="9176752" cy="5171054"/>
            <a:chOff x="0" y="-4550"/>
            <a:chExt cx="9176752" cy="5171054"/>
          </a:xfrm>
        </p:grpSpPr>
        <p:grpSp>
          <p:nvGrpSpPr>
            <p:cNvPr id="1283" name="Google Shape;1283;p14"/>
            <p:cNvGrpSpPr/>
            <p:nvPr/>
          </p:nvGrpSpPr>
          <p:grpSpPr>
            <a:xfrm>
              <a:off x="0" y="-4550"/>
              <a:ext cx="4588377" cy="2585529"/>
              <a:chOff x="0" y="-4550"/>
              <a:chExt cx="9143835" cy="5152509"/>
            </a:xfrm>
          </p:grpSpPr>
          <p:sp>
            <p:nvSpPr>
              <p:cNvPr id="1284" name="Google Shape;1284;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14"/>
            <p:cNvGrpSpPr/>
            <p:nvPr/>
          </p:nvGrpSpPr>
          <p:grpSpPr>
            <a:xfrm rot="10800000">
              <a:off x="4588375" y="-4550"/>
              <a:ext cx="4588377" cy="2585529"/>
              <a:chOff x="0" y="-4550"/>
              <a:chExt cx="9143835" cy="5152509"/>
            </a:xfrm>
          </p:grpSpPr>
          <p:sp>
            <p:nvSpPr>
              <p:cNvPr id="1308" name="Google Shape;1308;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14"/>
            <p:cNvGrpSpPr/>
            <p:nvPr/>
          </p:nvGrpSpPr>
          <p:grpSpPr>
            <a:xfrm>
              <a:off x="0" y="2580975"/>
              <a:ext cx="4588377" cy="2585529"/>
              <a:chOff x="0" y="-4550"/>
              <a:chExt cx="9143835" cy="5152509"/>
            </a:xfrm>
          </p:grpSpPr>
          <p:sp>
            <p:nvSpPr>
              <p:cNvPr id="1332" name="Google Shape;1332;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14"/>
            <p:cNvGrpSpPr/>
            <p:nvPr/>
          </p:nvGrpSpPr>
          <p:grpSpPr>
            <a:xfrm rot="10800000" flipH="1">
              <a:off x="4588375" y="2580975"/>
              <a:ext cx="4588377" cy="2585529"/>
              <a:chOff x="0" y="-4550"/>
              <a:chExt cx="9143835" cy="5152509"/>
            </a:xfrm>
          </p:grpSpPr>
          <p:sp>
            <p:nvSpPr>
              <p:cNvPr id="1356" name="Google Shape;1356;p14"/>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9" name="Google Shape;1379;p14"/>
          <p:cNvGrpSpPr/>
          <p:nvPr/>
        </p:nvGrpSpPr>
        <p:grpSpPr>
          <a:xfrm>
            <a:off x="0" y="-4550"/>
            <a:ext cx="9176752" cy="5171054"/>
            <a:chOff x="0" y="-4550"/>
            <a:chExt cx="9176752" cy="5171054"/>
          </a:xfrm>
        </p:grpSpPr>
        <p:grpSp>
          <p:nvGrpSpPr>
            <p:cNvPr id="1380" name="Google Shape;1380;p14"/>
            <p:cNvGrpSpPr/>
            <p:nvPr/>
          </p:nvGrpSpPr>
          <p:grpSpPr>
            <a:xfrm>
              <a:off x="0" y="-4550"/>
              <a:ext cx="4588377" cy="2585529"/>
              <a:chOff x="0" y="-4550"/>
              <a:chExt cx="9143835" cy="5152509"/>
            </a:xfrm>
          </p:grpSpPr>
          <p:sp>
            <p:nvSpPr>
              <p:cNvPr id="1381" name="Google Shape;1381;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14"/>
            <p:cNvGrpSpPr/>
            <p:nvPr/>
          </p:nvGrpSpPr>
          <p:grpSpPr>
            <a:xfrm rot="10800000">
              <a:off x="4588375" y="-4550"/>
              <a:ext cx="4588377" cy="2585529"/>
              <a:chOff x="0" y="-4550"/>
              <a:chExt cx="9143835" cy="5152509"/>
            </a:xfrm>
          </p:grpSpPr>
          <p:sp>
            <p:nvSpPr>
              <p:cNvPr id="1405" name="Google Shape;1405;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14"/>
            <p:cNvGrpSpPr/>
            <p:nvPr/>
          </p:nvGrpSpPr>
          <p:grpSpPr>
            <a:xfrm>
              <a:off x="0" y="2580975"/>
              <a:ext cx="4588377" cy="2585529"/>
              <a:chOff x="0" y="-4550"/>
              <a:chExt cx="9143835" cy="5152509"/>
            </a:xfrm>
          </p:grpSpPr>
          <p:sp>
            <p:nvSpPr>
              <p:cNvPr id="1429" name="Google Shape;1429;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14"/>
            <p:cNvGrpSpPr/>
            <p:nvPr/>
          </p:nvGrpSpPr>
          <p:grpSpPr>
            <a:xfrm rot="10800000" flipH="1">
              <a:off x="4588375" y="2580975"/>
              <a:ext cx="4588377" cy="2585529"/>
              <a:chOff x="0" y="-4550"/>
              <a:chExt cx="9143835" cy="5152509"/>
            </a:xfrm>
          </p:grpSpPr>
          <p:sp>
            <p:nvSpPr>
              <p:cNvPr id="1453" name="Google Shape;1453;p14"/>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4"/>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4"/>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4"/>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4"/>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4"/>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4"/>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4"/>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4"/>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4"/>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4"/>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4"/>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4"/>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4"/>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4"/>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4"/>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4"/>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4"/>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4"/>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4"/>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4"/>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4"/>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4"/>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10775"/>
            <a:ext cx="64083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1pPr>
            <a:lvl2pPr lvl="1">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2pPr>
            <a:lvl3pPr lvl="2">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3pPr>
            <a:lvl4pPr lvl="3">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4pPr>
            <a:lvl5pPr lvl="4">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5pPr>
            <a:lvl6pPr lvl="5">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6pPr>
            <a:lvl7pPr lvl="6">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7pPr>
            <a:lvl8pPr lvl="7">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8pPr>
            <a:lvl9pPr lvl="8">
              <a:spcBef>
                <a:spcPts val="0"/>
              </a:spcBef>
              <a:spcAft>
                <a:spcPts val="0"/>
              </a:spcAft>
              <a:buClr>
                <a:srgbClr val="9ED155"/>
              </a:buClr>
              <a:buSzPts val="3000"/>
              <a:buFont typeface="Roboto Slab"/>
              <a:buNone/>
              <a:defRPr sz="3000">
                <a:solidFill>
                  <a:srgbClr val="9ED155"/>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457200" y="1504950"/>
            <a:ext cx="6408300" cy="32667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9ED155"/>
              </a:buClr>
              <a:buSzPts val="2400"/>
              <a:buFont typeface="Muli Light"/>
              <a:buChar char="▪"/>
              <a:defRPr sz="2400">
                <a:solidFill>
                  <a:srgbClr val="266D78"/>
                </a:solidFill>
                <a:latin typeface="Muli Light"/>
                <a:ea typeface="Muli Light"/>
                <a:cs typeface="Muli Light"/>
                <a:sym typeface="Muli Light"/>
              </a:defRPr>
            </a:lvl1pPr>
            <a:lvl2pPr marL="914400" lvl="1" indent="-381000">
              <a:spcBef>
                <a:spcPts val="0"/>
              </a:spcBef>
              <a:spcAft>
                <a:spcPts val="0"/>
              </a:spcAft>
              <a:buClr>
                <a:srgbClr val="9ED155"/>
              </a:buClr>
              <a:buSzPts val="2400"/>
              <a:buFont typeface="Muli Light"/>
              <a:buChar char="□"/>
              <a:defRPr sz="2400">
                <a:solidFill>
                  <a:srgbClr val="266D78"/>
                </a:solidFill>
                <a:latin typeface="Muli Light"/>
                <a:ea typeface="Muli Light"/>
                <a:cs typeface="Muli Light"/>
                <a:sym typeface="Muli Light"/>
              </a:defRPr>
            </a:lvl2pPr>
            <a:lvl3pPr marL="1371600" lvl="2" indent="-381000">
              <a:spcBef>
                <a:spcPts val="0"/>
              </a:spcBef>
              <a:spcAft>
                <a:spcPts val="0"/>
              </a:spcAft>
              <a:buClr>
                <a:srgbClr val="9ED155"/>
              </a:buClr>
              <a:buSzPts val="2400"/>
              <a:buFont typeface="Muli Light"/>
              <a:buChar char="▫"/>
              <a:defRPr sz="2400">
                <a:solidFill>
                  <a:srgbClr val="266D78"/>
                </a:solidFill>
                <a:latin typeface="Muli Light"/>
                <a:ea typeface="Muli Light"/>
                <a:cs typeface="Muli Light"/>
                <a:sym typeface="Muli Light"/>
              </a:defRPr>
            </a:lvl3pPr>
            <a:lvl4pPr marL="1828800" lvl="3"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4pPr>
            <a:lvl5pPr marL="2286000" lvl="4"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5pPr>
            <a:lvl6pPr marL="2743200" lvl="5"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6pPr>
            <a:lvl7pPr marL="3200400" lvl="6"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7pPr>
            <a:lvl8pPr marL="3657600" lvl="7"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8pPr>
            <a:lvl9pPr marL="4114800" lvl="8" indent="-381000">
              <a:spcBef>
                <a:spcPts val="0"/>
              </a:spcBef>
              <a:spcAft>
                <a:spcPts val="0"/>
              </a:spcAft>
              <a:buClr>
                <a:srgbClr val="266D78"/>
              </a:buClr>
              <a:buSzPts val="2400"/>
              <a:buFont typeface="Muli Light"/>
              <a:buChar char="▫"/>
              <a:defRPr sz="2400">
                <a:solidFill>
                  <a:srgbClr val="266D78"/>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570575" y="4571050"/>
            <a:ext cx="573300" cy="5724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FFFF"/>
                </a:solidFill>
                <a:latin typeface="Muli Black"/>
                <a:ea typeface="Muli Black"/>
                <a:cs typeface="Muli Black"/>
                <a:sym typeface="Muli Black"/>
              </a:defRPr>
            </a:lvl1pPr>
            <a:lvl2pPr lvl="1" algn="ctr">
              <a:buNone/>
              <a:defRPr sz="1300">
                <a:solidFill>
                  <a:srgbClr val="FFFFFF"/>
                </a:solidFill>
                <a:latin typeface="Muli Black"/>
                <a:ea typeface="Muli Black"/>
                <a:cs typeface="Muli Black"/>
                <a:sym typeface="Muli Black"/>
              </a:defRPr>
            </a:lvl2pPr>
            <a:lvl3pPr lvl="2" algn="ctr">
              <a:buNone/>
              <a:defRPr sz="1300">
                <a:solidFill>
                  <a:srgbClr val="FFFFFF"/>
                </a:solidFill>
                <a:latin typeface="Muli Black"/>
                <a:ea typeface="Muli Black"/>
                <a:cs typeface="Muli Black"/>
                <a:sym typeface="Muli Black"/>
              </a:defRPr>
            </a:lvl3pPr>
            <a:lvl4pPr lvl="3" algn="ctr">
              <a:buNone/>
              <a:defRPr sz="1300">
                <a:solidFill>
                  <a:srgbClr val="FFFFFF"/>
                </a:solidFill>
                <a:latin typeface="Muli Black"/>
                <a:ea typeface="Muli Black"/>
                <a:cs typeface="Muli Black"/>
                <a:sym typeface="Muli Black"/>
              </a:defRPr>
            </a:lvl4pPr>
            <a:lvl5pPr lvl="4" algn="ctr">
              <a:buNone/>
              <a:defRPr sz="1300">
                <a:solidFill>
                  <a:srgbClr val="FFFFFF"/>
                </a:solidFill>
                <a:latin typeface="Muli Black"/>
                <a:ea typeface="Muli Black"/>
                <a:cs typeface="Muli Black"/>
                <a:sym typeface="Muli Black"/>
              </a:defRPr>
            </a:lvl5pPr>
            <a:lvl6pPr lvl="5" algn="ctr">
              <a:buNone/>
              <a:defRPr sz="1300">
                <a:solidFill>
                  <a:srgbClr val="FFFFFF"/>
                </a:solidFill>
                <a:latin typeface="Muli Black"/>
                <a:ea typeface="Muli Black"/>
                <a:cs typeface="Muli Black"/>
                <a:sym typeface="Muli Black"/>
              </a:defRPr>
            </a:lvl6pPr>
            <a:lvl7pPr lvl="6" algn="ctr">
              <a:buNone/>
              <a:defRPr sz="1300">
                <a:solidFill>
                  <a:srgbClr val="FFFFFF"/>
                </a:solidFill>
                <a:latin typeface="Muli Black"/>
                <a:ea typeface="Muli Black"/>
                <a:cs typeface="Muli Black"/>
                <a:sym typeface="Muli Black"/>
              </a:defRPr>
            </a:lvl7pPr>
            <a:lvl8pPr lvl="7" algn="ctr">
              <a:buNone/>
              <a:defRPr sz="1300">
                <a:solidFill>
                  <a:srgbClr val="FFFFFF"/>
                </a:solidFill>
                <a:latin typeface="Muli Black"/>
                <a:ea typeface="Muli Black"/>
                <a:cs typeface="Muli Black"/>
                <a:sym typeface="Muli Black"/>
              </a:defRPr>
            </a:lvl8pPr>
            <a:lvl9pPr lvl="8" algn="ctr">
              <a:buNone/>
              <a:defRPr sz="1300">
                <a:solidFill>
                  <a:srgbClr val="FFFFFF"/>
                </a:solidFill>
                <a:latin typeface="Muli Black"/>
                <a:ea typeface="Muli Black"/>
                <a:cs typeface="Muli Black"/>
                <a:sym typeface="Muli Black"/>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sp>
        <p:nvSpPr>
          <p:cNvPr id="1480" name="Google Shape;1480;p15"/>
          <p:cNvSpPr txBox="1">
            <a:spLocks noGrp="1"/>
          </p:cNvSpPr>
          <p:nvPr>
            <p:ph type="ctrTitle"/>
          </p:nvPr>
        </p:nvSpPr>
        <p:spPr>
          <a:xfrm>
            <a:off x="251520" y="1746975"/>
            <a:ext cx="5400600" cy="1680600"/>
          </a:xfrm>
          <a:prstGeom prst="rect">
            <a:avLst/>
          </a:prstGeom>
        </p:spPr>
        <p:txBody>
          <a:bodyPr spcFirstLastPara="1" wrap="square" lIns="91425" tIns="91425" rIns="91425" bIns="91425" anchor="ctr" anchorCtr="0">
            <a:noAutofit/>
          </a:bodyPr>
          <a:lstStyle/>
          <a:p>
            <a:r>
              <a:rPr lang="en" dirty="0" smtClean="0">
                <a:latin typeface="Muli Light" charset="0"/>
              </a:rPr>
              <a:t>ER Modeling</a:t>
            </a:r>
            <a:br>
              <a:rPr lang="en" dirty="0" smtClean="0">
                <a:latin typeface="Muli Light" charset="0"/>
              </a:rPr>
            </a:br>
            <a:r>
              <a:rPr lang="en" sz="1200" dirty="0" smtClean="0">
                <a:latin typeface="Muli Light" charset="0"/>
              </a:rPr>
              <a:t/>
            </a:r>
            <a:br>
              <a:rPr lang="en" sz="1200" dirty="0" smtClean="0">
                <a:latin typeface="Muli Light" charset="0"/>
              </a:rPr>
            </a:br>
            <a:endParaRPr sz="1200" dirty="0">
              <a:latin typeface="Muli Light"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cs typeface="Arial" pitchFamily="34" charset="0"/>
              </a:rPr>
              <a:t>Attributes(Cont.)</a:t>
            </a:r>
            <a:endParaRPr lang="en-US" dirty="0">
              <a:latin typeface="Muli Light" charset="0"/>
            </a:endParaRPr>
          </a:p>
        </p:txBody>
      </p:sp>
      <p:sp>
        <p:nvSpPr>
          <p:cNvPr id="3" name="Text Placeholder 2"/>
          <p:cNvSpPr>
            <a:spLocks noGrp="1"/>
          </p:cNvSpPr>
          <p:nvPr>
            <p:ph type="body" idx="1"/>
          </p:nvPr>
        </p:nvSpPr>
        <p:spPr/>
        <p:txBody>
          <a:bodyPr/>
          <a:lstStyle/>
          <a:p>
            <a:r>
              <a:rPr lang="en-US" sz="2000" dirty="0">
                <a:latin typeface="Muli Light" charset="0"/>
                <a:cs typeface="Arial" pitchFamily="34" charset="0"/>
              </a:rPr>
              <a:t>Single-valued attribute : an attribute that holds a single value for each occurrence of an entity </a:t>
            </a:r>
          </a:p>
          <a:p>
            <a:r>
              <a:rPr lang="en-US" sz="2000" dirty="0">
                <a:latin typeface="Muli Light" charset="0"/>
                <a:cs typeface="Arial" pitchFamily="34" charset="0"/>
              </a:rPr>
              <a:t>Multi-valued attribute: an attribute that holds multiple value for each occurrence of an entity, example : </a:t>
            </a:r>
            <a:endParaRPr lang="en-US" sz="2000" dirty="0" smtClean="0">
              <a:latin typeface="Muli Light" charset="0"/>
              <a:cs typeface="Arial" pitchFamily="34" charset="0"/>
            </a:endParaRPr>
          </a:p>
          <a:p>
            <a:pPr marL="76200" indent="0">
              <a:buNone/>
            </a:pPr>
            <a:endParaRPr lang="en-US" sz="2000" dirty="0" smtClean="0">
              <a:latin typeface="Muli Light" charset="0"/>
              <a:cs typeface="Arial" pitchFamily="34" charset="0"/>
            </a:endParaRPr>
          </a:p>
          <a:p>
            <a:endParaRPr lang="en-US" sz="2000" dirty="0" smtClean="0">
              <a:latin typeface="Muli Light" charset="0"/>
              <a:cs typeface="Arial" pitchFamily="34" charset="0"/>
            </a:endParaRPr>
          </a:p>
          <a:p>
            <a:r>
              <a:rPr lang="en-US" sz="2000" dirty="0" smtClean="0">
                <a:latin typeface="Muli Light" charset="0"/>
                <a:cs typeface="Arial" pitchFamily="34" charset="0"/>
              </a:rPr>
              <a:t>Derived-attribute </a:t>
            </a:r>
            <a:r>
              <a:rPr lang="en-US" sz="2000" dirty="0">
                <a:latin typeface="Muli Light" charset="0"/>
                <a:cs typeface="Arial" pitchFamily="34" charset="0"/>
              </a:rPr>
              <a:t>: Can be computed from other </a:t>
            </a:r>
            <a:r>
              <a:rPr lang="en-US" sz="2000" dirty="0" smtClean="0">
                <a:latin typeface="Muli Light" charset="0"/>
                <a:cs typeface="Arial" pitchFamily="34" charset="0"/>
              </a:rPr>
              <a:t>attributes, example </a:t>
            </a:r>
            <a:r>
              <a:rPr lang="en-US" sz="2000" dirty="0">
                <a:latin typeface="Muli Light" charset="0"/>
                <a:cs typeface="Arial" pitchFamily="34" charset="0"/>
              </a:rPr>
              <a:t>: Age</a:t>
            </a:r>
          </a:p>
          <a:p>
            <a:endParaRPr lang="en-US" dirty="0">
              <a:latin typeface="Muli Light"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931790"/>
            <a:ext cx="4170859" cy="97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4918235" y="3256507"/>
            <a:ext cx="1800200" cy="288032"/>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7073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a:t>
            </a:r>
            <a:endParaRPr lang="en-US" dirty="0"/>
          </a:p>
        </p:txBody>
      </p:sp>
      <p:sp>
        <p:nvSpPr>
          <p:cNvPr id="3" name="Text Placeholder 2"/>
          <p:cNvSpPr>
            <a:spLocks noGrp="1"/>
          </p:cNvSpPr>
          <p:nvPr>
            <p:ph type="body" idx="1"/>
          </p:nvPr>
        </p:nvSpPr>
        <p:spPr/>
        <p:txBody>
          <a:bodyPr/>
          <a:lstStyle/>
          <a:p>
            <a:r>
              <a:rPr lang="en-US" sz="1500" dirty="0"/>
              <a:t>(Why?) Every instance of an entity must be uniquely </a:t>
            </a:r>
            <a:r>
              <a:rPr lang="en-US" sz="1500" dirty="0" smtClean="0"/>
              <a:t>identified</a:t>
            </a:r>
          </a:p>
          <a:p>
            <a:pPr lvl="1"/>
            <a:r>
              <a:rPr lang="en-US" sz="1500" dirty="0" smtClean="0"/>
              <a:t>Entity</a:t>
            </a:r>
            <a:r>
              <a:rPr lang="en-US" sz="1500" dirty="0"/>
              <a:t>: Student </a:t>
            </a:r>
          </a:p>
          <a:p>
            <a:pPr lvl="1"/>
            <a:r>
              <a:rPr lang="en-US" sz="1500" dirty="0" smtClean="0"/>
              <a:t> </a:t>
            </a:r>
            <a:r>
              <a:rPr lang="en-US" sz="1500" dirty="0"/>
              <a:t>Instances (Name attribute only): </a:t>
            </a:r>
            <a:endParaRPr lang="en-US" sz="1500" dirty="0" smtClean="0"/>
          </a:p>
          <a:p>
            <a:pPr lvl="2"/>
            <a:r>
              <a:rPr lang="en-US" sz="1300" dirty="0" smtClean="0"/>
              <a:t>John </a:t>
            </a:r>
            <a:r>
              <a:rPr lang="en-US" sz="1300" dirty="0"/>
              <a:t>Smith, Jane Doe, John Smith, … </a:t>
            </a:r>
            <a:endParaRPr lang="en-US" sz="1300" dirty="0" smtClean="0"/>
          </a:p>
          <a:p>
            <a:pPr lvl="2"/>
            <a:r>
              <a:rPr lang="en-US" sz="1300" dirty="0" smtClean="0"/>
              <a:t>We </a:t>
            </a:r>
            <a:r>
              <a:rPr lang="en-US" sz="1300" dirty="0"/>
              <a:t>need some attribute other than the Name to differentiate the first John Smith from the second John </a:t>
            </a:r>
            <a:r>
              <a:rPr lang="en-US" sz="1300" dirty="0" smtClean="0"/>
              <a:t>Smith</a:t>
            </a:r>
          </a:p>
          <a:p>
            <a:r>
              <a:rPr lang="en-US" sz="1500" dirty="0" smtClean="0"/>
              <a:t>(</a:t>
            </a:r>
            <a:r>
              <a:rPr lang="en-US" sz="1500" dirty="0"/>
              <a:t>What?) An identifier can be one attribute or a collection of attributes </a:t>
            </a:r>
            <a:endParaRPr lang="en-US" sz="1500" dirty="0" smtClean="0"/>
          </a:p>
          <a:p>
            <a:pPr lvl="1"/>
            <a:r>
              <a:rPr lang="en-US" sz="1300" dirty="0" smtClean="0"/>
              <a:t>One </a:t>
            </a:r>
            <a:r>
              <a:rPr lang="en-US" sz="1300" dirty="0"/>
              <a:t>attribute as an identifier of the entity called STUDENT: </a:t>
            </a:r>
            <a:r>
              <a:rPr lang="en-US" sz="1300" dirty="0" err="1" smtClean="0"/>
              <a:t>student_no</a:t>
            </a:r>
            <a:r>
              <a:rPr lang="en-US" sz="1300" dirty="0" smtClean="0"/>
              <a:t> </a:t>
            </a:r>
          </a:p>
          <a:p>
            <a:pPr lvl="1"/>
            <a:r>
              <a:rPr lang="en-US" sz="1300" dirty="0" smtClean="0"/>
              <a:t>A </a:t>
            </a:r>
            <a:r>
              <a:rPr lang="en-US" sz="1300" dirty="0"/>
              <a:t>collection of attributes as an identifier of the entity called REGISTRATION: </a:t>
            </a:r>
            <a:r>
              <a:rPr lang="en-US" sz="1300" dirty="0" err="1"/>
              <a:t>student_no</a:t>
            </a:r>
            <a:r>
              <a:rPr lang="en-US" sz="1300" dirty="0"/>
              <a:t> </a:t>
            </a:r>
            <a:r>
              <a:rPr lang="en-US" sz="1300" dirty="0" smtClean="0"/>
              <a:t>+</a:t>
            </a:r>
            <a:r>
              <a:rPr lang="en-US" sz="1300" dirty="0" err="1" smtClean="0"/>
              <a:t>course_no</a:t>
            </a:r>
            <a:endParaRPr lang="en-US" sz="1300" dirty="0" smtClean="0"/>
          </a:p>
          <a:p>
            <a:pPr marL="457200" lvl="1">
              <a:spcBef>
                <a:spcPts val="600"/>
              </a:spcBef>
              <a:buFont typeface="Muli Light"/>
              <a:buChar char="▪"/>
            </a:pPr>
            <a:r>
              <a:rPr lang="en-US" sz="1500" dirty="0" smtClean="0"/>
              <a:t>(</a:t>
            </a:r>
            <a:r>
              <a:rPr lang="en-US" sz="1500" dirty="0"/>
              <a:t>How to denote an identifier) An underlined attribute (or a leading asterisk) denotes an identifier: </a:t>
            </a:r>
            <a:r>
              <a:rPr lang="en-US" sz="1500" u="sng" dirty="0" err="1"/>
              <a:t>student_no</a:t>
            </a:r>
            <a:r>
              <a:rPr lang="en-US" sz="1500" u="sng" dirty="0"/>
              <a:t> </a:t>
            </a:r>
            <a:r>
              <a:rPr lang="en-US" sz="1500" u="sng" dirty="0" smtClean="0"/>
              <a:t>or * </a:t>
            </a:r>
            <a:r>
              <a:rPr lang="en-US" sz="1500" dirty="0" err="1"/>
              <a:t>student_no</a:t>
            </a:r>
            <a:r>
              <a:rPr lang="en-US" sz="1500" dirty="0"/>
              <a:t>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605844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cs typeface="Arial" pitchFamily="34" charset="0"/>
              </a:rPr>
              <a:t>Relationship</a:t>
            </a:r>
            <a:endParaRPr lang="en-US" dirty="0">
              <a:latin typeface="Muli Light" charset="0"/>
            </a:endParaRPr>
          </a:p>
        </p:txBody>
      </p:sp>
      <p:sp>
        <p:nvSpPr>
          <p:cNvPr id="3" name="Text Placeholder 2"/>
          <p:cNvSpPr>
            <a:spLocks noGrp="1"/>
          </p:cNvSpPr>
          <p:nvPr>
            <p:ph type="body" idx="1"/>
          </p:nvPr>
        </p:nvSpPr>
        <p:spPr/>
        <p:txBody>
          <a:bodyPr/>
          <a:lstStyle/>
          <a:p>
            <a:r>
              <a:rPr lang="en-US" sz="2200" dirty="0">
                <a:latin typeface="Muli Light" charset="0"/>
                <a:cs typeface="Arial" pitchFamily="34" charset="0"/>
              </a:rPr>
              <a:t>Entities can be associated with one another in relationships.</a:t>
            </a:r>
          </a:p>
          <a:p>
            <a:r>
              <a:rPr lang="en-US" sz="2200" dirty="0">
                <a:latin typeface="Muli Light" charset="0"/>
                <a:cs typeface="Arial" pitchFamily="34" charset="0"/>
              </a:rPr>
              <a:t>Relationship is a set of meaningful associations among entity</a:t>
            </a:r>
            <a:r>
              <a:rPr lang="en-US" sz="2200" dirty="0" smtClean="0">
                <a:latin typeface="Muli Light" charset="0"/>
                <a:cs typeface="Arial" pitchFamily="34" charset="0"/>
              </a:rPr>
              <a:t>.</a:t>
            </a:r>
          </a:p>
          <a:p>
            <a:r>
              <a:rPr lang="en-US" sz="2200" dirty="0"/>
              <a:t>Relationship degree defines the number of entity classes participating in the relationship – Degree 2 is a binary relationship – Degree 3 is a ternary relationship</a:t>
            </a:r>
            <a:endParaRPr lang="en-US" sz="2200" dirty="0">
              <a:latin typeface="Muli Light" charset="0"/>
              <a:cs typeface="Arial"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3605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li Light" charset="0"/>
                <a:cs typeface="Arial" pitchFamily="34" charset="0"/>
              </a:rPr>
              <a:t>Relationship (Cont.)</a:t>
            </a:r>
            <a:endParaRPr lang="en-US" dirty="0">
              <a:latin typeface="Muli Light" charset="0"/>
            </a:endParaRP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31973"/>
            <a:ext cx="2952328" cy="1930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779662"/>
            <a:ext cx="2752968"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910" y="3650759"/>
            <a:ext cx="2615971" cy="11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3579" y="1635646"/>
            <a:ext cx="5904631" cy="553998"/>
          </a:xfrm>
          <a:prstGeom prst="rect">
            <a:avLst/>
          </a:prstGeom>
          <a:noFill/>
        </p:spPr>
        <p:txBody>
          <a:bodyPr wrap="square" rtlCol="0">
            <a:spAutoFit/>
          </a:bodyPr>
          <a:lstStyle/>
          <a:p>
            <a:r>
              <a:rPr lang="en-US" sz="3000" dirty="0" smtClean="0"/>
              <a:t>Degree of Relationship</a:t>
            </a:r>
            <a:endParaRPr lang="en-US" sz="3000" dirty="0"/>
          </a:p>
        </p:txBody>
      </p:sp>
    </p:spTree>
    <p:extLst>
      <p:ext uri="{BB962C8B-B14F-4D97-AF65-F5344CB8AC3E}">
        <p14:creationId xmlns:p14="http://schemas.microsoft.com/office/powerpoint/2010/main" val="3108471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cs typeface="Arial" pitchFamily="34" charset="0"/>
              </a:rPr>
              <a:t>Relationship (Cont.)</a:t>
            </a:r>
            <a:endParaRPr lang="en-US" dirty="0">
              <a:latin typeface="Muli Light" charset="0"/>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96820"/>
            <a:ext cx="5770470" cy="33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1415" y="1166156"/>
            <a:ext cx="7046929" cy="553998"/>
          </a:xfrm>
          <a:prstGeom prst="rect">
            <a:avLst/>
          </a:prstGeom>
          <a:noFill/>
        </p:spPr>
        <p:txBody>
          <a:bodyPr wrap="square" rtlCol="0">
            <a:spAutoFit/>
          </a:bodyPr>
          <a:lstStyle/>
          <a:p>
            <a:r>
              <a:rPr lang="en-US" sz="3000" dirty="0" smtClean="0"/>
              <a:t>Example of Degree of Relationship</a:t>
            </a:r>
            <a:endParaRPr lang="en-US" sz="3000" dirty="0"/>
          </a:p>
        </p:txBody>
      </p:sp>
    </p:spTree>
    <p:extLst>
      <p:ext uri="{BB962C8B-B14F-4D97-AF65-F5344CB8AC3E}">
        <p14:creationId xmlns:p14="http://schemas.microsoft.com/office/powerpoint/2010/main" val="74906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22"/>
          <p:cNvSpPr txBox="1">
            <a:spLocks noGrp="1"/>
          </p:cNvSpPr>
          <p:nvPr>
            <p:ph type="body" idx="1"/>
          </p:nvPr>
        </p:nvSpPr>
        <p:spPr>
          <a:xfrm>
            <a:off x="457200" y="1347614"/>
            <a:ext cx="3110400" cy="3223411"/>
          </a:xfrm>
          <a:prstGeom prst="rect">
            <a:avLst/>
          </a:prstGeom>
        </p:spPr>
        <p:txBody>
          <a:bodyPr spcFirstLastPara="1" wrap="square" lIns="91425" tIns="91425" rIns="91425" bIns="91425" anchor="t" anchorCtr="0">
            <a:noAutofit/>
          </a:bodyPr>
          <a:lstStyle/>
          <a:p>
            <a:pPr marL="0" lvl="0" indent="0">
              <a:buNone/>
            </a:pPr>
            <a:r>
              <a:rPr lang="en-US" sz="1400" b="1" dirty="0" smtClean="0">
                <a:latin typeface="Muli Light" charset="0"/>
              </a:rPr>
              <a:t>Cardinality </a:t>
            </a:r>
            <a:endParaRPr lang="en" sz="1400" b="1" dirty="0">
              <a:latin typeface="Muli Light" charset="0"/>
            </a:endParaRPr>
          </a:p>
          <a:p>
            <a:pPr marL="0" indent="0">
              <a:buNone/>
            </a:pPr>
            <a:r>
              <a:rPr lang="en-US" sz="1400" dirty="0" smtClean="0">
                <a:latin typeface="Muli Light" charset="0"/>
              </a:rPr>
              <a:t>describe </a:t>
            </a:r>
            <a:r>
              <a:rPr lang="en-US" sz="1400" dirty="0">
                <a:latin typeface="Muli Light" charset="0"/>
              </a:rPr>
              <a:t>the maximum number of possible relationship occurrence for an entity participating in a given </a:t>
            </a:r>
            <a:r>
              <a:rPr lang="en-US" sz="1400" dirty="0" smtClean="0">
                <a:latin typeface="Muli Light" charset="0"/>
              </a:rPr>
              <a:t>relationship</a:t>
            </a:r>
          </a:p>
          <a:p>
            <a:pPr marL="0" indent="0">
              <a:buNone/>
            </a:pPr>
            <a:r>
              <a:rPr lang="en-US" sz="1400" i="1" dirty="0" err="1" smtClean="0"/>
              <a:t>Menunjukkan</a:t>
            </a:r>
            <a:r>
              <a:rPr lang="en-US" sz="1400" i="1" dirty="0" smtClean="0"/>
              <a:t> </a:t>
            </a:r>
            <a:r>
              <a:rPr lang="en-US" sz="1400" i="1" dirty="0" err="1"/>
              <a:t>jumlah</a:t>
            </a:r>
            <a:r>
              <a:rPr lang="en-US" sz="1400" i="1" dirty="0"/>
              <a:t> </a:t>
            </a:r>
            <a:r>
              <a:rPr lang="en-US" sz="1400" i="1" dirty="0" err="1" smtClean="0"/>
              <a:t>maksimum</a:t>
            </a:r>
            <a:r>
              <a:rPr lang="en-US" sz="1400" i="1" dirty="0" smtClean="0"/>
              <a:t> </a:t>
            </a:r>
            <a:r>
              <a:rPr lang="en-US" sz="1400" i="1" dirty="0" err="1"/>
              <a:t>entitas</a:t>
            </a:r>
            <a:r>
              <a:rPr lang="en-US" sz="1400" i="1" dirty="0"/>
              <a:t> yang </a:t>
            </a:r>
            <a:r>
              <a:rPr lang="en-US" sz="1400" i="1" dirty="0" err="1"/>
              <a:t>dapat</a:t>
            </a:r>
            <a:r>
              <a:rPr lang="en-US" sz="1400" i="1" dirty="0"/>
              <a:t> </a:t>
            </a:r>
            <a:r>
              <a:rPr lang="en-US" sz="1400" i="1" dirty="0" err="1"/>
              <a:t>berelasi</a:t>
            </a:r>
            <a:r>
              <a:rPr lang="en-US" sz="1400" i="1" dirty="0"/>
              <a:t> </a:t>
            </a:r>
            <a:r>
              <a:rPr lang="en-US" sz="1400" i="1" dirty="0" err="1"/>
              <a:t>dengan</a:t>
            </a:r>
            <a:r>
              <a:rPr lang="en-US" sz="1400" i="1" dirty="0"/>
              <a:t> </a:t>
            </a:r>
            <a:r>
              <a:rPr lang="en-US" sz="1400" i="1" dirty="0" err="1"/>
              <a:t>entitas</a:t>
            </a:r>
            <a:r>
              <a:rPr lang="en-US" sz="1400" i="1" dirty="0"/>
              <a:t> </a:t>
            </a:r>
            <a:r>
              <a:rPr lang="en-US" sz="1400" i="1" dirty="0" err="1"/>
              <a:t>pada</a:t>
            </a:r>
            <a:r>
              <a:rPr lang="en-US" sz="1400" i="1" dirty="0"/>
              <a:t> </a:t>
            </a:r>
            <a:r>
              <a:rPr lang="en-US" sz="1400" i="1" dirty="0" err="1"/>
              <a:t>himpunan</a:t>
            </a:r>
            <a:r>
              <a:rPr lang="en-US" sz="1400" i="1" dirty="0"/>
              <a:t> </a:t>
            </a:r>
            <a:r>
              <a:rPr lang="en-US" sz="1400" i="1" dirty="0" err="1"/>
              <a:t>entitas</a:t>
            </a:r>
            <a:r>
              <a:rPr lang="en-US" sz="1400" i="1" dirty="0"/>
              <a:t> yang </a:t>
            </a:r>
            <a:r>
              <a:rPr lang="en-US" sz="1400" i="1" dirty="0" smtClean="0"/>
              <a:t>lain</a:t>
            </a:r>
          </a:p>
          <a:p>
            <a:pPr marL="285750" indent="-285750">
              <a:buFontTx/>
              <a:buChar char="-"/>
            </a:pPr>
            <a:r>
              <a:rPr lang="en-US" sz="1200" i="1" dirty="0" smtClean="0">
                <a:latin typeface="Muli Light" charset="0"/>
              </a:rPr>
              <a:t>1 to 1 (one to one)</a:t>
            </a:r>
          </a:p>
          <a:p>
            <a:pPr marL="285750" indent="-285750">
              <a:buFontTx/>
              <a:buChar char="-"/>
            </a:pPr>
            <a:r>
              <a:rPr lang="en-US" sz="1200" i="1" dirty="0" smtClean="0">
                <a:latin typeface="Muli Light" charset="0"/>
              </a:rPr>
              <a:t>1 to N (One to many)</a:t>
            </a:r>
          </a:p>
          <a:p>
            <a:pPr marL="285750" indent="-285750">
              <a:buFontTx/>
              <a:buChar char="-"/>
            </a:pPr>
            <a:r>
              <a:rPr lang="en-US" sz="1200" i="1" dirty="0" smtClean="0">
                <a:latin typeface="Muli Light" charset="0"/>
              </a:rPr>
              <a:t>M to N (Many to many)</a:t>
            </a:r>
            <a:endParaRPr lang="en-US" sz="1200" i="1" dirty="0">
              <a:latin typeface="Muli Light" charset="0"/>
            </a:endParaRPr>
          </a:p>
          <a:p>
            <a:pPr marL="0" lvl="0" indent="0" algn="l" rtl="0">
              <a:spcBef>
                <a:spcPts val="600"/>
              </a:spcBef>
              <a:spcAft>
                <a:spcPts val="0"/>
              </a:spcAft>
              <a:buNone/>
            </a:pPr>
            <a:endParaRPr sz="1400" b="1" dirty="0">
              <a:latin typeface="Muli Light" charset="0"/>
            </a:endParaRPr>
          </a:p>
        </p:txBody>
      </p:sp>
      <p:sp>
        <p:nvSpPr>
          <p:cNvPr id="1542" name="Google Shape;1542;p22"/>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pPr lvl="0"/>
            <a:r>
              <a:rPr lang="en-US" dirty="0">
                <a:latin typeface="Muli Light" charset="0"/>
                <a:cs typeface="Arial" pitchFamily="34" charset="0"/>
              </a:rPr>
              <a:t>Multiplicity (cardinality , participation)</a:t>
            </a:r>
            <a:endParaRPr dirty="0">
              <a:latin typeface="Muli Light" charset="0"/>
            </a:endParaRPr>
          </a:p>
        </p:txBody>
      </p:sp>
      <p:sp>
        <p:nvSpPr>
          <p:cNvPr id="1543" name="Google Shape;1543;p22"/>
          <p:cNvSpPr txBox="1">
            <a:spLocks noGrp="1"/>
          </p:cNvSpPr>
          <p:nvPr>
            <p:ph type="body" idx="2"/>
          </p:nvPr>
        </p:nvSpPr>
        <p:spPr>
          <a:xfrm>
            <a:off x="3755024" y="1419622"/>
            <a:ext cx="3110400" cy="3151403"/>
          </a:xfrm>
          <a:prstGeom prst="rect">
            <a:avLst/>
          </a:prstGeom>
        </p:spPr>
        <p:txBody>
          <a:bodyPr spcFirstLastPara="1" wrap="square" lIns="91425" tIns="91425" rIns="91425" bIns="91425" anchor="t" anchorCtr="0">
            <a:noAutofit/>
          </a:bodyPr>
          <a:lstStyle/>
          <a:p>
            <a:pPr marL="0" indent="0">
              <a:buNone/>
            </a:pPr>
            <a:r>
              <a:rPr lang="en-US" sz="1600" b="1" dirty="0">
                <a:latin typeface="Muli Light" charset="0"/>
              </a:rPr>
              <a:t>Participation</a:t>
            </a:r>
            <a:endParaRPr lang="en" sz="1600" b="1" dirty="0">
              <a:latin typeface="Muli Light" charset="0"/>
            </a:endParaRPr>
          </a:p>
          <a:p>
            <a:pPr marL="101600" indent="0">
              <a:buNone/>
            </a:pPr>
            <a:r>
              <a:rPr lang="en-US" sz="1600" dirty="0" smtClean="0">
                <a:latin typeface="Muli Light" charset="0"/>
              </a:rPr>
              <a:t>determines </a:t>
            </a:r>
            <a:r>
              <a:rPr lang="en-US" sz="1600" dirty="0">
                <a:latin typeface="Muli Light" charset="0"/>
              </a:rPr>
              <a:t>whether all or only some entity occurrences participate in a relationship. It appears on minimum values of the multiplicity</a:t>
            </a:r>
          </a:p>
          <a:p>
            <a:pPr lvl="1"/>
            <a:r>
              <a:rPr lang="en-US" sz="1600" dirty="0">
                <a:latin typeface="Muli Light" charset="0"/>
              </a:rPr>
              <a:t>0 (optional participation)</a:t>
            </a:r>
          </a:p>
          <a:p>
            <a:pPr lvl="1"/>
            <a:r>
              <a:rPr lang="en-US" sz="1600" dirty="0">
                <a:latin typeface="Muli Light" charset="0"/>
              </a:rPr>
              <a:t>1 (mandatory participation</a:t>
            </a:r>
            <a:r>
              <a:rPr lang="en-US" sz="1500" dirty="0">
                <a:latin typeface="Muli Light" charset="0"/>
              </a:rPr>
              <a:t>)</a:t>
            </a:r>
          </a:p>
        </p:txBody>
      </p:sp>
      <p:sp>
        <p:nvSpPr>
          <p:cNvPr id="1544" name="Google Shape;1544;p22"/>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One-to-one binary relationship</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02868"/>
            <a:ext cx="6273180" cy="342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62313"/>
            <a:ext cx="57721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979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smtClean="0"/>
              <a:t>One-to- many binary </a:t>
            </a:r>
            <a:r>
              <a:rPr lang="en-US" dirty="0"/>
              <a:t>relationship</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97761"/>
            <a:ext cx="6936110" cy="3431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248024"/>
            <a:ext cx="6864102" cy="148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290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smtClean="0"/>
              <a:t>many-to- </a:t>
            </a:r>
            <a:r>
              <a:rPr lang="en-US" dirty="0"/>
              <a:t>many binary relationship</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35646"/>
            <a:ext cx="6768752" cy="3380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309178"/>
            <a:ext cx="6552728" cy="1706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866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a:t>Example : One-to-one binary </a:t>
            </a:r>
            <a:r>
              <a:rPr lang="en-US" sz="2200" dirty="0" smtClean="0"/>
              <a:t>relationship with </a:t>
            </a:r>
            <a:r>
              <a:rPr lang="en-US" sz="2200" dirty="0" smtClean="0"/>
              <a:t>participation </a:t>
            </a:r>
            <a:r>
              <a:rPr lang="en-US" sz="2200" dirty="0"/>
              <a:t>(minimum cardinality)</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9622"/>
            <a:ext cx="684076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859782"/>
            <a:ext cx="662473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997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system development Life Cycle</a:t>
            </a:r>
            <a:endParaRPr lang="en-US" dirty="0"/>
          </a:p>
        </p:txBody>
      </p:sp>
      <p:sp>
        <p:nvSpPr>
          <p:cNvPr id="3" name="Text Placeholder 2"/>
          <p:cNvSpPr>
            <a:spLocks noGrp="1"/>
          </p:cNvSpPr>
          <p:nvPr>
            <p:ph type="body" idx="1"/>
          </p:nvPr>
        </p:nvSpPr>
        <p:spPr/>
        <p:txBody>
          <a:bodyPr/>
          <a:lstStyle/>
          <a:p>
            <a:r>
              <a:rPr lang="en-US" sz="1800" dirty="0" smtClean="0"/>
              <a:t>Database Planning</a:t>
            </a:r>
          </a:p>
          <a:p>
            <a:r>
              <a:rPr lang="en-US" sz="1800" dirty="0" smtClean="0"/>
              <a:t>System Definition (specifying the scope and boundaries)</a:t>
            </a:r>
          </a:p>
          <a:p>
            <a:r>
              <a:rPr lang="en-US" sz="1800" dirty="0" smtClean="0"/>
              <a:t>Requirement Collection and analysis</a:t>
            </a:r>
          </a:p>
          <a:p>
            <a:r>
              <a:rPr lang="en-US" sz="1800" dirty="0" smtClean="0"/>
              <a:t>Database design</a:t>
            </a:r>
          </a:p>
          <a:p>
            <a:r>
              <a:rPr lang="en-US" sz="1800" dirty="0" smtClean="0"/>
              <a:t>Implementation</a:t>
            </a:r>
          </a:p>
          <a:p>
            <a:r>
              <a:rPr lang="en-US" sz="1800" dirty="0" smtClean="0"/>
              <a:t>Data conversion and loading</a:t>
            </a:r>
          </a:p>
          <a:p>
            <a:r>
              <a:rPr lang="en-US" sz="1800" dirty="0" smtClean="0"/>
              <a:t>Testing</a:t>
            </a:r>
          </a:p>
          <a:p>
            <a:r>
              <a:rPr lang="en-US" sz="1800" dirty="0" smtClean="0"/>
              <a:t>Operational maintenance</a:t>
            </a:r>
            <a:endParaRPr lang="en-US"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124029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a:t>Example : One-to-one binary relationship with </a:t>
            </a:r>
            <a:r>
              <a:rPr lang="en-US" sz="2200" dirty="0" smtClean="0"/>
              <a:t>participation (minimum cardinality)</a:t>
            </a:r>
            <a:endParaRPr lang="en-US" sz="2200" dirty="0">
              <a:latin typeface="Muli Light" charset="0"/>
              <a:cs typeface="Arial" pitchFamily="34" charset="0"/>
            </a:endParaRP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5" name="Title 1"/>
          <p:cNvSpPr txBox="1">
            <a:spLocks/>
          </p:cNvSpPr>
          <p:nvPr/>
        </p:nvSpPr>
        <p:spPr>
          <a:xfrm>
            <a:off x="-108520" y="-596602"/>
            <a:ext cx="8915400" cy="1143000"/>
          </a:xfrm>
          <a:prstGeom prst="rect">
            <a:avLst/>
          </a:prstGeom>
          <a:noFill/>
          <a:ln>
            <a:noFill/>
          </a:ln>
        </p:spPr>
        <p:txBody>
          <a:bodyPr spcFirstLastPara="1" wrap="square" lIns="91425" tIns="91425" rIns="91425" bIns="91425" anchor="b"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ED155"/>
              </a:buClr>
              <a:buSzPts val="3000"/>
              <a:buFont typeface="Roboto Slab"/>
              <a:buNone/>
              <a:defRPr sz="3000" b="0" i="0" u="none" strike="noStrike" cap="none">
                <a:solidFill>
                  <a:srgbClr val="9ED155"/>
                </a:solidFill>
                <a:latin typeface="Roboto Slab"/>
                <a:ea typeface="Roboto Slab"/>
                <a:cs typeface="Roboto Slab"/>
                <a:sym typeface="Roboto Slab"/>
              </a:defRPr>
            </a:lvl1pPr>
            <a:lvl2pPr marR="0" lvl="1" algn="l" rtl="0">
              <a:lnSpc>
                <a:spcPct val="100000"/>
              </a:lnSpc>
              <a:spcBef>
                <a:spcPts val="0"/>
              </a:spcBef>
              <a:spcAft>
                <a:spcPts val="0"/>
              </a:spcAft>
              <a:buClr>
                <a:srgbClr val="9ED155"/>
              </a:buClr>
              <a:buSzPts val="3000"/>
              <a:buFont typeface="Roboto Slab"/>
              <a:buNone/>
              <a:defRPr sz="3000" b="0" i="0" u="none" strike="noStrike" cap="none">
                <a:solidFill>
                  <a:srgbClr val="9ED155"/>
                </a:solidFill>
                <a:latin typeface="Roboto Slab"/>
                <a:ea typeface="Roboto Slab"/>
                <a:cs typeface="Roboto Slab"/>
                <a:sym typeface="Roboto Slab"/>
              </a:defRPr>
            </a:lvl2pPr>
            <a:lvl3pPr marR="0" lvl="2" algn="l" rtl="0">
              <a:lnSpc>
                <a:spcPct val="100000"/>
              </a:lnSpc>
              <a:spcBef>
                <a:spcPts val="0"/>
              </a:spcBef>
              <a:spcAft>
                <a:spcPts val="0"/>
              </a:spcAft>
              <a:buClr>
                <a:srgbClr val="9ED155"/>
              </a:buClr>
              <a:buSzPts val="3000"/>
              <a:buFont typeface="Roboto Slab"/>
              <a:buNone/>
              <a:defRPr sz="3000" b="0" i="0" u="none" strike="noStrike" cap="none">
                <a:solidFill>
                  <a:srgbClr val="9ED155"/>
                </a:solidFill>
                <a:latin typeface="Roboto Slab"/>
                <a:ea typeface="Roboto Slab"/>
                <a:cs typeface="Roboto Slab"/>
                <a:sym typeface="Roboto Slab"/>
              </a:defRPr>
            </a:lvl3pPr>
            <a:lvl4pPr marR="0" lvl="3" algn="l" rtl="0">
              <a:lnSpc>
                <a:spcPct val="100000"/>
              </a:lnSpc>
              <a:spcBef>
                <a:spcPts val="0"/>
              </a:spcBef>
              <a:spcAft>
                <a:spcPts val="0"/>
              </a:spcAft>
              <a:buClr>
                <a:srgbClr val="9ED155"/>
              </a:buClr>
              <a:buSzPts val="3000"/>
              <a:buFont typeface="Roboto Slab"/>
              <a:buNone/>
              <a:defRPr sz="3000" b="0" i="0" u="none" strike="noStrike" cap="none">
                <a:solidFill>
                  <a:srgbClr val="9ED155"/>
                </a:solidFill>
                <a:latin typeface="Roboto Slab"/>
                <a:ea typeface="Roboto Slab"/>
                <a:cs typeface="Roboto Slab"/>
                <a:sym typeface="Roboto Slab"/>
              </a:defRPr>
            </a:lvl4pPr>
            <a:lvl5pPr marR="0" lvl="4" algn="l" rtl="0">
              <a:lnSpc>
                <a:spcPct val="100000"/>
              </a:lnSpc>
              <a:spcBef>
                <a:spcPts val="0"/>
              </a:spcBef>
              <a:spcAft>
                <a:spcPts val="0"/>
              </a:spcAft>
              <a:buClr>
                <a:srgbClr val="9ED155"/>
              </a:buClr>
              <a:buSzPts val="3000"/>
              <a:buFont typeface="Roboto Slab"/>
              <a:buNone/>
              <a:defRPr sz="3000" b="0" i="0" u="none" strike="noStrike" cap="none">
                <a:solidFill>
                  <a:srgbClr val="9ED155"/>
                </a:solidFill>
                <a:latin typeface="Roboto Slab"/>
                <a:ea typeface="Roboto Slab"/>
                <a:cs typeface="Roboto Slab"/>
                <a:sym typeface="Roboto Slab"/>
              </a:defRPr>
            </a:lvl5pPr>
            <a:lvl6pPr marR="0" lvl="5" algn="l" rtl="0">
              <a:lnSpc>
                <a:spcPct val="100000"/>
              </a:lnSpc>
              <a:spcBef>
                <a:spcPts val="0"/>
              </a:spcBef>
              <a:spcAft>
                <a:spcPts val="0"/>
              </a:spcAft>
              <a:buClr>
                <a:srgbClr val="9ED155"/>
              </a:buClr>
              <a:buSzPts val="3000"/>
              <a:buFont typeface="Roboto Slab"/>
              <a:buNone/>
              <a:defRPr sz="3000" b="0" i="0" u="none" strike="noStrike" cap="none">
                <a:solidFill>
                  <a:srgbClr val="9ED155"/>
                </a:solidFill>
                <a:latin typeface="Roboto Slab"/>
                <a:ea typeface="Roboto Slab"/>
                <a:cs typeface="Roboto Slab"/>
                <a:sym typeface="Roboto Slab"/>
              </a:defRPr>
            </a:lvl6pPr>
            <a:lvl7pPr marR="0" lvl="6" algn="l" rtl="0">
              <a:lnSpc>
                <a:spcPct val="100000"/>
              </a:lnSpc>
              <a:spcBef>
                <a:spcPts val="0"/>
              </a:spcBef>
              <a:spcAft>
                <a:spcPts val="0"/>
              </a:spcAft>
              <a:buClr>
                <a:srgbClr val="9ED155"/>
              </a:buClr>
              <a:buSzPts val="3000"/>
              <a:buFont typeface="Roboto Slab"/>
              <a:buNone/>
              <a:defRPr sz="3000" b="0" i="0" u="none" strike="noStrike" cap="none">
                <a:solidFill>
                  <a:srgbClr val="9ED155"/>
                </a:solidFill>
                <a:latin typeface="Roboto Slab"/>
                <a:ea typeface="Roboto Slab"/>
                <a:cs typeface="Roboto Slab"/>
                <a:sym typeface="Roboto Slab"/>
              </a:defRPr>
            </a:lvl7pPr>
            <a:lvl8pPr marR="0" lvl="7" algn="l" rtl="0">
              <a:lnSpc>
                <a:spcPct val="100000"/>
              </a:lnSpc>
              <a:spcBef>
                <a:spcPts val="0"/>
              </a:spcBef>
              <a:spcAft>
                <a:spcPts val="0"/>
              </a:spcAft>
              <a:buClr>
                <a:srgbClr val="9ED155"/>
              </a:buClr>
              <a:buSzPts val="3000"/>
              <a:buFont typeface="Roboto Slab"/>
              <a:buNone/>
              <a:defRPr sz="3000" b="0" i="0" u="none" strike="noStrike" cap="none">
                <a:solidFill>
                  <a:srgbClr val="9ED155"/>
                </a:solidFill>
                <a:latin typeface="Roboto Slab"/>
                <a:ea typeface="Roboto Slab"/>
                <a:cs typeface="Roboto Slab"/>
                <a:sym typeface="Roboto Slab"/>
              </a:defRPr>
            </a:lvl8pPr>
            <a:lvl9pPr marR="0" lvl="8" algn="l" rtl="0">
              <a:lnSpc>
                <a:spcPct val="100000"/>
              </a:lnSpc>
              <a:spcBef>
                <a:spcPts val="0"/>
              </a:spcBef>
              <a:spcAft>
                <a:spcPts val="0"/>
              </a:spcAft>
              <a:buClr>
                <a:srgbClr val="9ED155"/>
              </a:buClr>
              <a:buSzPts val="3000"/>
              <a:buFont typeface="Roboto Slab"/>
              <a:buNone/>
              <a:defRPr sz="3000" b="0" i="0" u="none" strike="noStrike" cap="none">
                <a:solidFill>
                  <a:srgbClr val="9ED155"/>
                </a:solidFill>
                <a:latin typeface="Roboto Slab"/>
                <a:ea typeface="Roboto Slab"/>
                <a:cs typeface="Roboto Slab"/>
                <a:sym typeface="Roboto Slab"/>
              </a:defRPr>
            </a:lvl9pPr>
          </a:lstStyle>
          <a:p>
            <a:endParaRPr lang="en-US" dirty="0">
              <a:latin typeface="Arial" pitchFamily="34" charset="0"/>
              <a:cs typeface="Arial"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31" y="2557760"/>
            <a:ext cx="697230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92795" y="2038658"/>
            <a:ext cx="2664296" cy="677108"/>
          </a:xfrm>
          <a:prstGeom prst="rect">
            <a:avLst/>
          </a:prstGeom>
          <a:noFill/>
        </p:spPr>
        <p:txBody>
          <a:bodyPr wrap="square" rtlCol="0">
            <a:spAutoFit/>
          </a:bodyPr>
          <a:lstStyle/>
          <a:p>
            <a:r>
              <a:rPr lang="en-US" dirty="0" smtClean="0"/>
              <a:t>One branch is managed by one member of staff</a:t>
            </a:r>
            <a:endParaRPr lang="en-US" dirty="0"/>
          </a:p>
        </p:txBody>
      </p:sp>
      <p:sp>
        <p:nvSpPr>
          <p:cNvPr id="8" name="TextBox 7"/>
          <p:cNvSpPr txBox="1"/>
          <p:nvPr/>
        </p:nvSpPr>
        <p:spPr>
          <a:xfrm>
            <a:off x="4085230" y="2038658"/>
            <a:ext cx="2664296" cy="677108"/>
          </a:xfrm>
          <a:prstGeom prst="rect">
            <a:avLst/>
          </a:prstGeom>
          <a:noFill/>
        </p:spPr>
        <p:txBody>
          <a:bodyPr wrap="square" rtlCol="0">
            <a:spAutoFit/>
          </a:bodyPr>
          <a:lstStyle/>
          <a:p>
            <a:r>
              <a:rPr lang="en-US" dirty="0" smtClean="0"/>
              <a:t>one member of staff managed one branch</a:t>
            </a:r>
            <a:endParaRPr lang="en-US" dirty="0"/>
          </a:p>
        </p:txBody>
      </p:sp>
      <p:sp>
        <p:nvSpPr>
          <p:cNvPr id="9" name="TextBox 8"/>
          <p:cNvSpPr txBox="1"/>
          <p:nvPr/>
        </p:nvSpPr>
        <p:spPr>
          <a:xfrm>
            <a:off x="412822" y="3939902"/>
            <a:ext cx="3672408" cy="969496"/>
          </a:xfrm>
          <a:prstGeom prst="rect">
            <a:avLst/>
          </a:prstGeom>
          <a:noFill/>
        </p:spPr>
        <p:txBody>
          <a:bodyPr wrap="square" rtlCol="0">
            <a:spAutoFit/>
          </a:bodyPr>
          <a:lstStyle/>
          <a:p>
            <a:r>
              <a:rPr lang="en-US" dirty="0" smtClean="0"/>
              <a:t>All branches are managed</a:t>
            </a:r>
          </a:p>
          <a:p>
            <a:r>
              <a:rPr lang="en-US" dirty="0" smtClean="0"/>
              <a:t>(mandatory participation for branch)</a:t>
            </a:r>
            <a:endParaRPr lang="en-US" dirty="0"/>
          </a:p>
        </p:txBody>
      </p:sp>
      <p:sp>
        <p:nvSpPr>
          <p:cNvPr id="10" name="TextBox 9"/>
          <p:cNvSpPr txBox="1"/>
          <p:nvPr/>
        </p:nvSpPr>
        <p:spPr>
          <a:xfrm>
            <a:off x="4637211" y="3944347"/>
            <a:ext cx="3672408" cy="677108"/>
          </a:xfrm>
          <a:prstGeom prst="rect">
            <a:avLst/>
          </a:prstGeom>
          <a:noFill/>
        </p:spPr>
        <p:txBody>
          <a:bodyPr wrap="square" rtlCol="0">
            <a:spAutoFit/>
          </a:bodyPr>
          <a:lstStyle/>
          <a:p>
            <a:r>
              <a:rPr lang="en-US" dirty="0" smtClean="0"/>
              <a:t>Not all staff manage branches</a:t>
            </a:r>
          </a:p>
          <a:p>
            <a:r>
              <a:rPr lang="en-US" dirty="0" smtClean="0"/>
              <a:t>(optional participation for staff)</a:t>
            </a:r>
            <a:endParaRPr lang="en-US" dirty="0"/>
          </a:p>
        </p:txBody>
      </p:sp>
      <p:cxnSp>
        <p:nvCxnSpPr>
          <p:cNvPr id="11" name="Straight Arrow Connector 10"/>
          <p:cNvCxnSpPr/>
          <p:nvPr/>
        </p:nvCxnSpPr>
        <p:spPr>
          <a:xfrm flipV="1">
            <a:off x="2476971" y="3277840"/>
            <a:ext cx="0" cy="1173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81227" y="3337515"/>
            <a:ext cx="0" cy="876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692995" y="2377212"/>
            <a:ext cx="1" cy="612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997251" y="2554531"/>
            <a:ext cx="0" cy="451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25043" y="1491630"/>
            <a:ext cx="1512168" cy="400110"/>
          </a:xfrm>
          <a:prstGeom prst="rect">
            <a:avLst/>
          </a:prstGeom>
          <a:noFill/>
        </p:spPr>
        <p:txBody>
          <a:bodyPr wrap="square" rtlCol="0">
            <a:spAutoFit/>
          </a:bodyPr>
          <a:lstStyle/>
          <a:p>
            <a:r>
              <a:rPr lang="en-US" sz="2000" b="1" dirty="0" smtClean="0"/>
              <a:t>cardinality</a:t>
            </a:r>
            <a:endParaRPr lang="en-US" sz="2000" b="1" dirty="0"/>
          </a:p>
        </p:txBody>
      </p:sp>
      <p:sp>
        <p:nvSpPr>
          <p:cNvPr id="16" name="TextBox 15"/>
          <p:cNvSpPr txBox="1"/>
          <p:nvPr/>
        </p:nvSpPr>
        <p:spPr>
          <a:xfrm>
            <a:off x="2975902" y="4680610"/>
            <a:ext cx="1884129" cy="400110"/>
          </a:xfrm>
          <a:prstGeom prst="rect">
            <a:avLst/>
          </a:prstGeom>
          <a:noFill/>
        </p:spPr>
        <p:txBody>
          <a:bodyPr wrap="square" rtlCol="0">
            <a:spAutoFit/>
          </a:bodyPr>
          <a:lstStyle/>
          <a:p>
            <a:r>
              <a:rPr lang="en-US" sz="2000" b="1" dirty="0" smtClean="0"/>
              <a:t>participation</a:t>
            </a:r>
            <a:endParaRPr lang="en-US" sz="2000" b="1" dirty="0"/>
          </a:p>
        </p:txBody>
      </p:sp>
      <p:cxnSp>
        <p:nvCxnSpPr>
          <p:cNvPr id="17" name="Straight Connector 16"/>
          <p:cNvCxnSpPr/>
          <p:nvPr/>
        </p:nvCxnSpPr>
        <p:spPr>
          <a:xfrm flipH="1">
            <a:off x="2692995" y="1744641"/>
            <a:ext cx="714955" cy="39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11123" y="1691685"/>
            <a:ext cx="1008949" cy="448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39752" y="4392667"/>
            <a:ext cx="1188132" cy="287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680284" y="4299942"/>
            <a:ext cx="1179747" cy="4403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19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Entity</a:t>
            </a:r>
            <a:endParaRPr lang="en-US" dirty="0"/>
          </a:p>
        </p:txBody>
      </p:sp>
      <p:sp>
        <p:nvSpPr>
          <p:cNvPr id="3" name="Text Placeholder 2"/>
          <p:cNvSpPr>
            <a:spLocks noGrp="1"/>
          </p:cNvSpPr>
          <p:nvPr>
            <p:ph type="body" idx="1"/>
          </p:nvPr>
        </p:nvSpPr>
        <p:spPr>
          <a:xfrm>
            <a:off x="457200" y="1504950"/>
            <a:ext cx="6408300" cy="1426840"/>
          </a:xfrm>
        </p:spPr>
        <p:txBody>
          <a:bodyPr/>
          <a:lstStyle/>
          <a:p>
            <a:r>
              <a:rPr lang="en-US" sz="2000" dirty="0"/>
              <a:t>A weak entity is an entity that cannot exist in the database without the existence on another </a:t>
            </a:r>
            <a:r>
              <a:rPr lang="en-US" sz="2000" dirty="0" smtClean="0"/>
              <a:t>entity </a:t>
            </a:r>
          </a:p>
          <a:p>
            <a:r>
              <a:rPr lang="en-US" sz="2000" dirty="0" smtClean="0"/>
              <a:t>For </a:t>
            </a:r>
            <a:r>
              <a:rPr lang="en-US" sz="2000" dirty="0"/>
              <a:t>example, an employee’s dependents cannot exist in a database without the employee existing in the database</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79862"/>
            <a:ext cx="69723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102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ID-Dependent Weak Entities</a:t>
            </a:r>
          </a:p>
        </p:txBody>
      </p:sp>
      <p:sp>
        <p:nvSpPr>
          <p:cNvPr id="3" name="Text Placeholder 2"/>
          <p:cNvSpPr>
            <a:spLocks noGrp="1"/>
          </p:cNvSpPr>
          <p:nvPr>
            <p:ph type="body" idx="1"/>
          </p:nvPr>
        </p:nvSpPr>
        <p:spPr/>
        <p:txBody>
          <a:bodyPr/>
          <a:lstStyle/>
          <a:p>
            <a:r>
              <a:rPr lang="en-US" dirty="0"/>
              <a:t>An ID-Dependent weak entity is a weak entity that must include the identifier of its parent entity as part of its composite primary key</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63838"/>
            <a:ext cx="69913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898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Entity Identifier: ID-Dependent </a:t>
            </a:r>
          </a:p>
        </p:txBody>
      </p:sp>
      <p:sp>
        <p:nvSpPr>
          <p:cNvPr id="3" name="Text Placeholder 2"/>
          <p:cNvSpPr>
            <a:spLocks noGrp="1"/>
          </p:cNvSpPr>
          <p:nvPr>
            <p:ph type="body" idx="1"/>
          </p:nvPr>
        </p:nvSpPr>
        <p:spPr>
          <a:xfrm>
            <a:off x="457200" y="1504950"/>
            <a:ext cx="6408300" cy="2146920"/>
          </a:xfrm>
        </p:spPr>
        <p:txBody>
          <a:bodyPr/>
          <a:lstStyle/>
          <a:p>
            <a:r>
              <a:rPr lang="en-US" sz="2000" dirty="0"/>
              <a:t>An ID-dependent weak entity has a composite identifier </a:t>
            </a:r>
            <a:endParaRPr lang="en-US" sz="2000" dirty="0" smtClean="0"/>
          </a:p>
          <a:p>
            <a:pPr lvl="1"/>
            <a:r>
              <a:rPr lang="en-US" sz="2000" dirty="0" smtClean="0"/>
              <a:t>The </a:t>
            </a:r>
            <a:r>
              <a:rPr lang="en-US" sz="2000" dirty="0"/>
              <a:t>first part of the identifier is the identifier for the strong entity </a:t>
            </a:r>
            <a:endParaRPr lang="en-US" sz="2000" dirty="0" smtClean="0"/>
          </a:p>
          <a:p>
            <a:pPr lvl="1"/>
            <a:r>
              <a:rPr lang="en-US" sz="2000" dirty="0" smtClean="0"/>
              <a:t>The </a:t>
            </a:r>
            <a:r>
              <a:rPr lang="en-US" sz="2000" dirty="0"/>
              <a:t>second part of the identifier is the identifier for the weak entity itself</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86177"/>
            <a:ext cx="6953250" cy="136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7523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Entity Identifier: Non-ID-dependent</a:t>
            </a:r>
          </a:p>
        </p:txBody>
      </p:sp>
      <p:sp>
        <p:nvSpPr>
          <p:cNvPr id="3" name="Text Placeholder 2"/>
          <p:cNvSpPr>
            <a:spLocks noGrp="1"/>
          </p:cNvSpPr>
          <p:nvPr>
            <p:ph type="body" idx="1"/>
          </p:nvPr>
        </p:nvSpPr>
        <p:spPr/>
        <p:txBody>
          <a:bodyPr/>
          <a:lstStyle/>
          <a:p>
            <a:r>
              <a:rPr lang="en-US" dirty="0"/>
              <a:t>A non-ID-dependent weak entity may have a single or composite identifier, and the identifier of the parent entity will be a foreign key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63838"/>
            <a:ext cx="70008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181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Entity Relationships</a:t>
            </a:r>
          </a:p>
        </p:txBody>
      </p:sp>
      <p:sp>
        <p:nvSpPr>
          <p:cNvPr id="3" name="Text Placeholder 2"/>
          <p:cNvSpPr>
            <a:spLocks noGrp="1"/>
          </p:cNvSpPr>
          <p:nvPr>
            <p:ph type="body" idx="1"/>
          </p:nvPr>
        </p:nvSpPr>
        <p:spPr/>
        <p:txBody>
          <a:bodyPr/>
          <a:lstStyle/>
          <a:p>
            <a:r>
              <a:rPr lang="en-US" dirty="0"/>
              <a:t>The relationship between a strong and weak entity is termed an identifying relationship if the weak entity is ID-dependent </a:t>
            </a:r>
            <a:endParaRPr lang="en-US" dirty="0" smtClean="0"/>
          </a:p>
          <a:p>
            <a:r>
              <a:rPr lang="en-US" dirty="0" smtClean="0"/>
              <a:t>The </a:t>
            </a:r>
            <a:r>
              <a:rPr lang="en-US" dirty="0"/>
              <a:t>relationship between a strong and weak entity is termed a </a:t>
            </a:r>
            <a:r>
              <a:rPr lang="en-US" dirty="0" err="1"/>
              <a:t>nonidentifying</a:t>
            </a:r>
            <a:r>
              <a:rPr lang="en-US" dirty="0"/>
              <a:t> relationship if the weak entity is non-ID-dependent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218578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uli Light" charset="0"/>
              </a:rPr>
              <a:t>ER Model Notation</a:t>
            </a:r>
            <a:endParaRPr lang="en-US" dirty="0">
              <a:latin typeface="Muli Light"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913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li Light" charset="0"/>
              </a:rPr>
              <a:t>ER Modeling Notation</a:t>
            </a:r>
            <a:endParaRPr lang="en-US" dirty="0">
              <a:latin typeface="Muli Light" charset="0"/>
            </a:endParaRPr>
          </a:p>
        </p:txBody>
      </p:sp>
      <p:sp>
        <p:nvSpPr>
          <p:cNvPr id="3" name="Text Placeholder 2"/>
          <p:cNvSpPr>
            <a:spLocks noGrp="1"/>
          </p:cNvSpPr>
          <p:nvPr>
            <p:ph type="body" idx="1"/>
          </p:nvPr>
        </p:nvSpPr>
        <p:spPr/>
        <p:txBody>
          <a:bodyPr/>
          <a:lstStyle/>
          <a:p>
            <a:r>
              <a:rPr lang="en-US" dirty="0">
                <a:latin typeface="Muli Light" charset="0"/>
                <a:cs typeface="Arial" pitchFamily="34" charset="0"/>
              </a:rPr>
              <a:t>Diamond Notation (Chen)</a:t>
            </a:r>
          </a:p>
          <a:p>
            <a:r>
              <a:rPr lang="en-US" dirty="0">
                <a:latin typeface="Muli Light" charset="0"/>
                <a:cs typeface="Arial" pitchFamily="34" charset="0"/>
              </a:rPr>
              <a:t>Crow’s foot notation (Martin)</a:t>
            </a:r>
          </a:p>
          <a:p>
            <a:r>
              <a:rPr lang="en-US" dirty="0">
                <a:latin typeface="Muli Light" charset="0"/>
                <a:cs typeface="Arial" pitchFamily="34" charset="0"/>
              </a:rPr>
              <a:t>OMT-style notation (</a:t>
            </a:r>
            <a:r>
              <a:rPr lang="en-US" dirty="0" err="1">
                <a:latin typeface="Muli Light" charset="0"/>
                <a:cs typeface="Arial" pitchFamily="34" charset="0"/>
              </a:rPr>
              <a:t>Rumbaugh</a:t>
            </a:r>
            <a:r>
              <a:rPr lang="en-US" dirty="0">
                <a:latin typeface="Muli Light" charset="0"/>
                <a:cs typeface="Arial" pitchFamily="34" charset="0"/>
              </a:rPr>
              <a:t>)</a:t>
            </a:r>
          </a:p>
          <a:p>
            <a:r>
              <a:rPr lang="en-US" dirty="0" smtClean="0">
                <a:latin typeface="Muli Light" charset="0"/>
                <a:cs typeface="Arial" pitchFamily="34" charset="0"/>
              </a:rPr>
              <a:t>Oracle Notation</a:t>
            </a:r>
          </a:p>
          <a:p>
            <a:r>
              <a:rPr lang="en-US" dirty="0" smtClean="0">
                <a:latin typeface="Muli Light" charset="0"/>
                <a:cs typeface="Arial" pitchFamily="34" charset="0"/>
              </a:rPr>
              <a:t>UML Notation</a:t>
            </a:r>
          </a:p>
          <a:p>
            <a:endParaRPr lang="en-US" dirty="0">
              <a:latin typeface="Muli Light" charset="0"/>
              <a:cs typeface="Arial" pitchFamily="34" charset="0"/>
            </a:endParaRPr>
          </a:p>
          <a:p>
            <a:endParaRPr lang="en-US" dirty="0">
              <a:latin typeface="Muli Light"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389322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cs typeface="Arial" pitchFamily="34" charset="0"/>
              </a:rPr>
              <a:t>Diamond Notation (Chen</a:t>
            </a:r>
            <a:r>
              <a:rPr lang="en-US" dirty="0" smtClean="0">
                <a:latin typeface="Muli Light" charset="0"/>
                <a:cs typeface="Arial" pitchFamily="34" charset="0"/>
              </a:rPr>
              <a:t>)</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7614"/>
            <a:ext cx="6336704"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812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cs typeface="Arial" pitchFamily="34" charset="0"/>
              </a:rPr>
              <a:t>Crow’s foot notation (Martin</a:t>
            </a:r>
            <a:r>
              <a:rPr lang="en-US" dirty="0" smtClean="0">
                <a:latin typeface="Muli Light" charset="0"/>
                <a:cs typeface="Arial" pitchFamily="34" charset="0"/>
              </a:rPr>
              <a:t>)</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09" y="1491630"/>
            <a:ext cx="6685512" cy="351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512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Database Design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graphicFrame>
        <p:nvGraphicFramePr>
          <p:cNvPr id="5" name="Diagram 4"/>
          <p:cNvGraphicFramePr/>
          <p:nvPr>
            <p:extLst>
              <p:ext uri="{D42A27DB-BD31-4B8C-83A1-F6EECF244321}">
                <p14:modId xmlns:p14="http://schemas.microsoft.com/office/powerpoint/2010/main" val="3647616323"/>
              </p:ext>
            </p:extLst>
          </p:nvPr>
        </p:nvGraphicFramePr>
        <p:xfrm>
          <a:off x="467544" y="1563638"/>
          <a:ext cx="6696744" cy="3040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676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cs typeface="Arial" pitchFamily="34" charset="0"/>
              </a:rPr>
              <a:t>OMT-style notation (</a:t>
            </a:r>
            <a:r>
              <a:rPr lang="en-US" dirty="0" err="1">
                <a:latin typeface="Muli Light" charset="0"/>
                <a:cs typeface="Arial" pitchFamily="34" charset="0"/>
              </a:rPr>
              <a:t>Rumbaugh</a:t>
            </a:r>
            <a:r>
              <a:rPr lang="en-US" dirty="0" smtClean="0">
                <a:latin typeface="Muli Light" charset="0"/>
                <a:cs typeface="Arial" pitchFamily="34" charset="0"/>
              </a:rPr>
              <a:t>)</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7614"/>
            <a:ext cx="6238850" cy="334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486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99782"/>
            <a:ext cx="5688112" cy="3843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8548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7574"/>
            <a:ext cx="6495678" cy="4417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2645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uli Light" charset="0"/>
              </a:rPr>
              <a:t>Exercise</a:t>
            </a:r>
            <a:endParaRPr lang="en-US" dirty="0">
              <a:latin typeface="Muli Light"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6090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Complete the relationship</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91630"/>
            <a:ext cx="563728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033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 Complete </a:t>
            </a:r>
            <a:r>
              <a:rPr lang="en-US" dirty="0"/>
              <a:t>the relationship</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7614"/>
            <a:ext cx="5210944" cy="348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49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cs typeface="Arial" pitchFamily="34" charset="0"/>
              </a:rPr>
              <a:t>Exercise </a:t>
            </a:r>
            <a:r>
              <a:rPr lang="en-US" dirty="0" smtClean="0">
                <a:latin typeface="Muli Light" charset="0"/>
                <a:cs typeface="Arial" pitchFamily="34" charset="0"/>
              </a:rPr>
              <a:t>3</a:t>
            </a:r>
            <a:endParaRPr lang="en-US" dirty="0"/>
          </a:p>
        </p:txBody>
      </p:sp>
      <p:sp>
        <p:nvSpPr>
          <p:cNvPr id="3" name="Text Placeholder 2"/>
          <p:cNvSpPr>
            <a:spLocks noGrp="1"/>
          </p:cNvSpPr>
          <p:nvPr>
            <p:ph type="body" idx="1"/>
          </p:nvPr>
        </p:nvSpPr>
        <p:spPr>
          <a:xfrm>
            <a:off x="457200" y="1559025"/>
            <a:ext cx="6131024" cy="3012000"/>
          </a:xfrm>
        </p:spPr>
        <p:txBody>
          <a:bodyPr/>
          <a:lstStyle/>
          <a:p>
            <a:r>
              <a:rPr lang="en-US" dirty="0">
                <a:latin typeface="Muli Light" charset="0"/>
                <a:cs typeface="Arial" pitchFamily="34" charset="0"/>
              </a:rPr>
              <a:t>Create an ER Model of the following description</a:t>
            </a:r>
          </a:p>
          <a:p>
            <a:pPr marL="0" lvl="0" indent="0">
              <a:buNone/>
            </a:pPr>
            <a:r>
              <a:rPr lang="en-US" dirty="0">
                <a:latin typeface="Muli Light" charset="0"/>
              </a:rPr>
              <a:t>A customer can place an order for one or more products. Customers that have not placed any orders can be included in the customer database for purposes of marketing research. Products that have not been ordered can be part of the product database. An order has to be associated with at least one product but can be associated with many products. </a:t>
            </a:r>
            <a:endParaRPr lang="en-US" b="1" dirty="0">
              <a:latin typeface="Muli Light" charset="0"/>
            </a:endParaRPr>
          </a:p>
          <a:p>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3716353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22"/>
          <p:cNvSpPr txBox="1">
            <a:spLocks noGrp="1"/>
          </p:cNvSpPr>
          <p:nvPr>
            <p:ph type="body" idx="1"/>
          </p:nvPr>
        </p:nvSpPr>
        <p:spPr>
          <a:xfrm>
            <a:off x="457200" y="1559025"/>
            <a:ext cx="6491064" cy="3012000"/>
          </a:xfrm>
          <a:prstGeom prst="rect">
            <a:avLst/>
          </a:prstGeom>
        </p:spPr>
        <p:txBody>
          <a:bodyPr spcFirstLastPara="1" wrap="square" lIns="91425" tIns="91425" rIns="91425" bIns="91425" anchor="t" anchorCtr="0">
            <a:noAutofit/>
          </a:bodyPr>
          <a:lstStyle/>
          <a:p>
            <a:r>
              <a:rPr lang="en-US" sz="1600" dirty="0">
                <a:latin typeface="Muli Light" charset="0"/>
                <a:cs typeface="Arial" pitchFamily="34" charset="0"/>
              </a:rPr>
              <a:t>Create an ER Model for each of the following description</a:t>
            </a:r>
          </a:p>
          <a:p>
            <a:pPr marL="1017741" lvl="1" indent="-538804">
              <a:buFont typeface="+mj-lt"/>
              <a:buAutoNum type="alphaLcParenR"/>
            </a:pPr>
            <a:r>
              <a:rPr lang="en-US" sz="1600" dirty="0">
                <a:latin typeface="Muli Light" charset="0"/>
                <a:cs typeface="Arial" pitchFamily="34" charset="0"/>
              </a:rPr>
              <a:t>Each company operates four departments and each department belongs to one company</a:t>
            </a:r>
          </a:p>
          <a:p>
            <a:pPr marL="1017741" lvl="1" indent="-538804">
              <a:buFont typeface="+mj-lt"/>
              <a:buAutoNum type="alphaLcParenR"/>
            </a:pPr>
            <a:r>
              <a:rPr lang="en-US" sz="1600" dirty="0">
                <a:latin typeface="Muli Light" charset="0"/>
                <a:cs typeface="Arial" pitchFamily="34" charset="0"/>
              </a:rPr>
              <a:t>Each department in part(a) employs one or more employees, and each employee works for one department</a:t>
            </a:r>
          </a:p>
          <a:p>
            <a:pPr marL="1017741" lvl="1" indent="-538804">
              <a:buFont typeface="+mj-lt"/>
              <a:buAutoNum type="alphaLcParenR"/>
            </a:pPr>
            <a:r>
              <a:rPr lang="en-US" sz="1600" dirty="0">
                <a:latin typeface="Muli Light" charset="0"/>
                <a:cs typeface="Arial" pitchFamily="34" charset="0"/>
              </a:rPr>
              <a:t>Each of the employee in part (b) may or may not have one or more dependents and each dependent belongs to one employee</a:t>
            </a:r>
          </a:p>
          <a:p>
            <a:pPr marL="1017741" lvl="1" indent="-538804">
              <a:buFont typeface="+mj-lt"/>
              <a:buAutoNum type="alphaLcParenR"/>
            </a:pPr>
            <a:r>
              <a:rPr lang="en-US" sz="1600" dirty="0">
                <a:latin typeface="Muli Light" charset="0"/>
                <a:cs typeface="Arial" pitchFamily="34" charset="0"/>
              </a:rPr>
              <a:t>Each employee in part (c)may or may not have an employment history</a:t>
            </a:r>
          </a:p>
          <a:p>
            <a:pPr marL="1017741" lvl="1" indent="-538804">
              <a:buFont typeface="+mj-lt"/>
              <a:buAutoNum type="alphaLcParenR"/>
            </a:pPr>
            <a:r>
              <a:rPr lang="en-US" sz="1600" dirty="0">
                <a:latin typeface="Muli Light" charset="0"/>
                <a:cs typeface="Arial" pitchFamily="34" charset="0"/>
              </a:rPr>
              <a:t>Represent all the ER model described in (a),(b),(c) and (d) as a single ER Model</a:t>
            </a:r>
          </a:p>
          <a:p>
            <a:pPr marL="0" lvl="0" indent="0" algn="l" rtl="0">
              <a:spcBef>
                <a:spcPts val="600"/>
              </a:spcBef>
              <a:spcAft>
                <a:spcPts val="0"/>
              </a:spcAft>
              <a:buNone/>
            </a:pPr>
            <a:endParaRPr sz="1600" b="1" dirty="0">
              <a:latin typeface="Muli Light" charset="0"/>
            </a:endParaRPr>
          </a:p>
        </p:txBody>
      </p:sp>
      <p:sp>
        <p:nvSpPr>
          <p:cNvPr id="1542" name="Google Shape;1542;p22"/>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pPr lvl="0"/>
            <a:r>
              <a:rPr lang="en-US" dirty="0" smtClean="0">
                <a:latin typeface="Muli Light" charset="0"/>
                <a:cs typeface="Arial" pitchFamily="34" charset="0"/>
              </a:rPr>
              <a:t>Exercise 4</a:t>
            </a:r>
            <a:endParaRPr dirty="0">
              <a:latin typeface="Muli Light" charset="0"/>
            </a:endParaRPr>
          </a:p>
        </p:txBody>
      </p:sp>
      <p:sp>
        <p:nvSpPr>
          <p:cNvPr id="1544" name="Google Shape;1544;p22"/>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3667992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r>
              <a:rPr lang="en-US" dirty="0" smtClean="0">
                <a:sym typeface="Wingdings" pitchFamily="2" charset="2"/>
              </a:rPr>
              <a:t></a:t>
            </a:r>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3636771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li Light" charset="0"/>
              </a:rPr>
              <a:t>ER Modeling</a:t>
            </a:r>
            <a:endParaRPr lang="en-US" dirty="0">
              <a:latin typeface="Muli Light" charset="0"/>
            </a:endParaRPr>
          </a:p>
        </p:txBody>
      </p:sp>
      <p:sp>
        <p:nvSpPr>
          <p:cNvPr id="3" name="Text Placeholder 2"/>
          <p:cNvSpPr>
            <a:spLocks noGrp="1"/>
          </p:cNvSpPr>
          <p:nvPr>
            <p:ph type="body" idx="1"/>
          </p:nvPr>
        </p:nvSpPr>
        <p:spPr/>
        <p:txBody>
          <a:bodyPr/>
          <a:lstStyle/>
          <a:p>
            <a:r>
              <a:rPr lang="en-US" sz="2000" dirty="0">
                <a:latin typeface="Muli Light" charset="0"/>
                <a:cs typeface="Arial" pitchFamily="34" charset="0"/>
              </a:rPr>
              <a:t>One of the most difficult aspect of database design is :</a:t>
            </a:r>
          </a:p>
          <a:p>
            <a:pPr marL="408150" lvl="1" indent="0">
              <a:buNone/>
            </a:pPr>
            <a:r>
              <a:rPr lang="en-US" sz="2000" i="1" dirty="0">
                <a:latin typeface="Muli Light" charset="0"/>
                <a:cs typeface="Arial" pitchFamily="34" charset="0"/>
              </a:rPr>
              <a:t>The fact that designers, programmers, and end-user tend to view data and its use in different ways</a:t>
            </a:r>
          </a:p>
          <a:p>
            <a:r>
              <a:rPr lang="en-US" sz="2000" dirty="0">
                <a:latin typeface="Muli Light" charset="0"/>
                <a:cs typeface="Arial" pitchFamily="34" charset="0"/>
              </a:rPr>
              <a:t>To ensure that we get a precise understanding of the nature of the data and how it is used by the enterprise, we need a model for communication that is non technical and free of ambiguities, the </a:t>
            </a:r>
            <a:r>
              <a:rPr lang="en-US" sz="2000" b="1" dirty="0">
                <a:latin typeface="Muli Light" charset="0"/>
                <a:cs typeface="Arial" pitchFamily="34" charset="0"/>
              </a:rPr>
              <a:t>Entity-Relationship (ER)model is one of </a:t>
            </a:r>
            <a:r>
              <a:rPr lang="en-US" sz="2000" b="1" dirty="0" smtClean="0">
                <a:latin typeface="Muli Light" charset="0"/>
                <a:cs typeface="Arial" pitchFamily="34" charset="0"/>
              </a:rPr>
              <a:t>example.</a:t>
            </a:r>
            <a:endParaRPr lang="en-US" sz="2000" b="1" dirty="0">
              <a:latin typeface="Muli Light" charset="0"/>
              <a:cs typeface="Arial" pitchFamily="34" charset="0"/>
            </a:endParaRPr>
          </a:p>
          <a:p>
            <a:endParaRPr lang="en-US" sz="2000" dirty="0">
              <a:latin typeface="Muli Light"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529280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rPr>
              <a:t>ER </a:t>
            </a:r>
            <a:r>
              <a:rPr lang="en-US" dirty="0" smtClean="0">
                <a:latin typeface="Muli Light" charset="0"/>
              </a:rPr>
              <a:t>Modeling (Cont.)</a:t>
            </a:r>
            <a:endParaRPr lang="en-US" dirty="0">
              <a:latin typeface="Muli Light" charset="0"/>
            </a:endParaRPr>
          </a:p>
        </p:txBody>
      </p:sp>
      <p:sp>
        <p:nvSpPr>
          <p:cNvPr id="3" name="Text Placeholder 2"/>
          <p:cNvSpPr>
            <a:spLocks noGrp="1"/>
          </p:cNvSpPr>
          <p:nvPr>
            <p:ph type="body" idx="1"/>
          </p:nvPr>
        </p:nvSpPr>
        <p:spPr/>
        <p:txBody>
          <a:bodyPr/>
          <a:lstStyle/>
          <a:p>
            <a:r>
              <a:rPr lang="en-US" sz="2000" dirty="0">
                <a:latin typeface="Muli Light" charset="0"/>
                <a:cs typeface="Arial" pitchFamily="34" charset="0"/>
              </a:rPr>
              <a:t>ER Modeling is a top-down approach to database design</a:t>
            </a:r>
          </a:p>
          <a:p>
            <a:pPr lvl="1"/>
            <a:r>
              <a:rPr lang="en-US" sz="2000" dirty="0">
                <a:latin typeface="Muli Light" charset="0"/>
                <a:cs typeface="Arial" pitchFamily="34" charset="0"/>
              </a:rPr>
              <a:t>Begin by identifying the important data  called </a:t>
            </a:r>
            <a:r>
              <a:rPr lang="en-US" sz="2000" i="1" dirty="0">
                <a:latin typeface="Muli Light" charset="0"/>
                <a:cs typeface="Arial" pitchFamily="34" charset="0"/>
              </a:rPr>
              <a:t>entities</a:t>
            </a:r>
            <a:r>
              <a:rPr lang="en-US" sz="2000" dirty="0">
                <a:latin typeface="Muli Light" charset="0"/>
                <a:cs typeface="Arial" pitchFamily="34" charset="0"/>
              </a:rPr>
              <a:t> and </a:t>
            </a:r>
            <a:r>
              <a:rPr lang="en-US" sz="2000" i="1" dirty="0">
                <a:latin typeface="Muli Light" charset="0"/>
                <a:cs typeface="Arial" pitchFamily="34" charset="0"/>
              </a:rPr>
              <a:t>relationship</a:t>
            </a:r>
            <a:r>
              <a:rPr lang="en-US" sz="2000" dirty="0">
                <a:latin typeface="Muli Light" charset="0"/>
                <a:cs typeface="Arial" pitchFamily="34" charset="0"/>
              </a:rPr>
              <a:t> between the data that must be represented in the model</a:t>
            </a:r>
          </a:p>
          <a:p>
            <a:pPr lvl="1"/>
            <a:r>
              <a:rPr lang="en-US" sz="2000" dirty="0">
                <a:latin typeface="Muli Light" charset="0"/>
                <a:cs typeface="Arial" pitchFamily="34" charset="0"/>
              </a:rPr>
              <a:t>Then add some more details, such as:</a:t>
            </a:r>
          </a:p>
          <a:p>
            <a:pPr lvl="2"/>
            <a:r>
              <a:rPr lang="en-US" sz="2000" dirty="0">
                <a:latin typeface="Muli Light" charset="0"/>
                <a:cs typeface="Arial" pitchFamily="34" charset="0"/>
              </a:rPr>
              <a:t>The information we want to hold about the entities and relationship called attributes</a:t>
            </a:r>
          </a:p>
          <a:p>
            <a:pPr lvl="2"/>
            <a:r>
              <a:rPr lang="en-US" sz="2000" dirty="0">
                <a:latin typeface="Muli Light" charset="0"/>
                <a:cs typeface="Arial" pitchFamily="34" charset="0"/>
              </a:rPr>
              <a:t>Any constraint</a:t>
            </a:r>
          </a:p>
          <a:p>
            <a:endParaRPr lang="en-US" dirty="0">
              <a:latin typeface="Muli Light"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814232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8"/>
          <p:cNvSpPr txBox="1">
            <a:spLocks noGrp="1"/>
          </p:cNvSpPr>
          <p:nvPr>
            <p:ph type="ctrTitle"/>
          </p:nvPr>
        </p:nvSpPr>
        <p:spPr>
          <a:xfrm>
            <a:off x="543900" y="2489091"/>
            <a:ext cx="381207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Muli Light" charset="0"/>
              </a:rPr>
              <a:t>Basic Concept of ER Modeling</a:t>
            </a:r>
            <a:endParaRPr dirty="0">
              <a:latin typeface="Muli Light" charset="0"/>
            </a:endParaRPr>
          </a:p>
        </p:txBody>
      </p:sp>
      <p:sp>
        <p:nvSpPr>
          <p:cNvPr id="1503" name="Google Shape;1503;p18"/>
          <p:cNvSpPr txBox="1">
            <a:spLocks noGrp="1"/>
          </p:cNvSpPr>
          <p:nvPr>
            <p:ph type="subTitle" idx="1"/>
          </p:nvPr>
        </p:nvSpPr>
        <p:spPr>
          <a:xfrm>
            <a:off x="543900" y="3593393"/>
            <a:ext cx="3438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515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0"/>
          <p:cNvSpPr txBox="1">
            <a:spLocks noGrp="1"/>
          </p:cNvSpPr>
          <p:nvPr>
            <p:ph type="title"/>
          </p:nvPr>
        </p:nvSpPr>
        <p:spPr>
          <a:xfrm>
            <a:off x="457200" y="510775"/>
            <a:ext cx="6408300" cy="857400"/>
          </a:xfrm>
          <a:prstGeom prst="rect">
            <a:avLst/>
          </a:prstGeom>
        </p:spPr>
        <p:txBody>
          <a:bodyPr spcFirstLastPara="1" wrap="square" lIns="91425" tIns="91425" rIns="91425" bIns="91425" anchor="b" anchorCtr="0">
            <a:noAutofit/>
          </a:bodyPr>
          <a:lstStyle/>
          <a:p>
            <a:pPr lvl="0"/>
            <a:r>
              <a:rPr lang="en" dirty="0">
                <a:latin typeface="Muli Light" charset="0"/>
              </a:rPr>
              <a:t>Basic Concept of ER Modeling</a:t>
            </a:r>
            <a:endParaRPr dirty="0">
              <a:latin typeface="Muli Light" charset="0"/>
            </a:endParaRPr>
          </a:p>
        </p:txBody>
      </p:sp>
      <p:sp>
        <p:nvSpPr>
          <p:cNvPr id="1515" name="Google Shape;1515;p20"/>
          <p:cNvSpPr txBox="1">
            <a:spLocks noGrp="1"/>
          </p:cNvSpPr>
          <p:nvPr>
            <p:ph type="body" idx="1"/>
          </p:nvPr>
        </p:nvSpPr>
        <p:spPr>
          <a:xfrm>
            <a:off x="457200" y="1504950"/>
            <a:ext cx="6408300" cy="3266700"/>
          </a:xfrm>
          <a:prstGeom prst="rect">
            <a:avLst/>
          </a:prstGeom>
        </p:spPr>
        <p:txBody>
          <a:bodyPr spcFirstLastPara="1" wrap="square" lIns="91425" tIns="91425" rIns="91425" bIns="91425" anchor="t" anchorCtr="0">
            <a:noAutofit/>
          </a:bodyPr>
          <a:lstStyle/>
          <a:p>
            <a:r>
              <a:rPr lang="en-US" dirty="0" smtClean="0">
                <a:latin typeface="Muli Light" charset="0"/>
                <a:cs typeface="Arial" pitchFamily="34" charset="0"/>
              </a:rPr>
              <a:t>Entities</a:t>
            </a:r>
            <a:endParaRPr lang="en-US" dirty="0">
              <a:latin typeface="Muli Light" charset="0"/>
              <a:cs typeface="Arial" pitchFamily="34" charset="0"/>
            </a:endParaRPr>
          </a:p>
          <a:p>
            <a:r>
              <a:rPr lang="en-US" dirty="0" smtClean="0">
                <a:latin typeface="Muli Light" charset="0"/>
                <a:cs typeface="Arial" pitchFamily="34" charset="0"/>
              </a:rPr>
              <a:t>Relationship </a:t>
            </a:r>
            <a:endParaRPr lang="en-US" dirty="0">
              <a:latin typeface="Muli Light" charset="0"/>
              <a:cs typeface="Arial" pitchFamily="34" charset="0"/>
            </a:endParaRPr>
          </a:p>
          <a:p>
            <a:r>
              <a:rPr lang="en-US" dirty="0" smtClean="0">
                <a:latin typeface="Muli Light" charset="0"/>
                <a:cs typeface="Arial" pitchFamily="34" charset="0"/>
              </a:rPr>
              <a:t>Attributes </a:t>
            </a:r>
            <a:endParaRPr lang="en-US" dirty="0">
              <a:latin typeface="Muli Light" charset="0"/>
              <a:cs typeface="Arial" pitchFamily="34" charset="0"/>
            </a:endParaRPr>
          </a:p>
          <a:p>
            <a:r>
              <a:rPr lang="en-US" dirty="0" smtClean="0">
                <a:latin typeface="Muli Light" charset="0"/>
                <a:cs typeface="Arial" pitchFamily="34" charset="0"/>
              </a:rPr>
              <a:t>Identifier</a:t>
            </a:r>
            <a:endParaRPr lang="en-US" dirty="0">
              <a:latin typeface="Muli Light" charset="0"/>
              <a:cs typeface="Arial" pitchFamily="34" charset="0"/>
            </a:endParaRPr>
          </a:p>
          <a:p>
            <a:r>
              <a:rPr lang="en-US" dirty="0">
                <a:latin typeface="Muli Light" charset="0"/>
                <a:cs typeface="Arial" pitchFamily="34" charset="0"/>
              </a:rPr>
              <a:t>Multiplicity (cardinality and participation</a:t>
            </a:r>
            <a:r>
              <a:rPr lang="en-US" dirty="0" smtClean="0">
                <a:latin typeface="Muli Light" charset="0"/>
                <a:cs typeface="Arial" pitchFamily="34" charset="0"/>
              </a:rPr>
              <a:t>)</a:t>
            </a:r>
            <a:endParaRPr dirty="0">
              <a:latin typeface="Muli Light" charset="0"/>
            </a:endParaRPr>
          </a:p>
        </p:txBody>
      </p:sp>
      <p:sp>
        <p:nvSpPr>
          <p:cNvPr id="1516" name="Google Shape;1516;p20"/>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cs typeface="Arial" pitchFamily="34" charset="0"/>
              </a:rPr>
              <a:t>Entity</a:t>
            </a:r>
            <a:endParaRPr lang="en-US" dirty="0">
              <a:latin typeface="Muli Light" charset="0"/>
            </a:endParaRPr>
          </a:p>
        </p:txBody>
      </p:sp>
      <p:sp>
        <p:nvSpPr>
          <p:cNvPr id="3" name="Text Placeholder 2"/>
          <p:cNvSpPr>
            <a:spLocks noGrp="1"/>
          </p:cNvSpPr>
          <p:nvPr>
            <p:ph type="body" idx="1"/>
          </p:nvPr>
        </p:nvSpPr>
        <p:spPr/>
        <p:txBody>
          <a:bodyPr/>
          <a:lstStyle/>
          <a:p>
            <a:r>
              <a:rPr lang="en-US" dirty="0">
                <a:latin typeface="Muli Light" charset="0"/>
                <a:cs typeface="Arial" pitchFamily="34" charset="0"/>
              </a:rPr>
              <a:t>An entity is something that users want to track</a:t>
            </a:r>
          </a:p>
          <a:p>
            <a:r>
              <a:rPr lang="en-US" dirty="0">
                <a:latin typeface="Muli Light" charset="0"/>
                <a:cs typeface="Arial" pitchFamily="34" charset="0"/>
              </a:rPr>
              <a:t>Example: </a:t>
            </a:r>
          </a:p>
          <a:p>
            <a:pPr lvl="1"/>
            <a:r>
              <a:rPr lang="en-US" dirty="0">
                <a:latin typeface="Muli Light" charset="0"/>
                <a:cs typeface="Arial" pitchFamily="34" charset="0"/>
              </a:rPr>
              <a:t>Student</a:t>
            </a:r>
          </a:p>
          <a:p>
            <a:pPr lvl="1"/>
            <a:r>
              <a:rPr lang="en-US" dirty="0">
                <a:latin typeface="Muli Light" charset="0"/>
                <a:cs typeface="Arial" pitchFamily="34" charset="0"/>
              </a:rPr>
              <a:t>Course</a:t>
            </a:r>
          </a:p>
          <a:p>
            <a:pPr lvl="1"/>
            <a:r>
              <a:rPr lang="en-US" dirty="0">
                <a:latin typeface="Muli Light" charset="0"/>
                <a:cs typeface="Arial" pitchFamily="34" charset="0"/>
              </a:rPr>
              <a:t>Lecture</a:t>
            </a:r>
          </a:p>
          <a:p>
            <a:endParaRPr lang="en-US" dirty="0">
              <a:latin typeface="Muli Light"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915638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uli Light" charset="0"/>
                <a:cs typeface="Arial" pitchFamily="34" charset="0"/>
              </a:rPr>
              <a:t>Attributes</a:t>
            </a:r>
            <a:endParaRPr lang="en-US" dirty="0">
              <a:latin typeface="Muli Light" charset="0"/>
            </a:endParaRPr>
          </a:p>
        </p:txBody>
      </p:sp>
      <p:sp>
        <p:nvSpPr>
          <p:cNvPr id="3" name="Text Placeholder 2"/>
          <p:cNvSpPr>
            <a:spLocks noGrp="1"/>
          </p:cNvSpPr>
          <p:nvPr>
            <p:ph type="body" idx="1"/>
          </p:nvPr>
        </p:nvSpPr>
        <p:spPr/>
        <p:txBody>
          <a:bodyPr/>
          <a:lstStyle/>
          <a:p>
            <a:r>
              <a:rPr lang="en-US" sz="1800" dirty="0">
                <a:latin typeface="Muli Light" charset="0"/>
                <a:cs typeface="Arial" pitchFamily="34" charset="0"/>
              </a:rPr>
              <a:t>Entities have attributes that describe the entity’s characteristics</a:t>
            </a:r>
          </a:p>
          <a:p>
            <a:r>
              <a:rPr lang="en-US" sz="1800" dirty="0">
                <a:latin typeface="Muli Light" charset="0"/>
                <a:cs typeface="Arial" pitchFamily="34" charset="0"/>
              </a:rPr>
              <a:t>Example:</a:t>
            </a:r>
          </a:p>
          <a:p>
            <a:pPr lvl="1"/>
            <a:r>
              <a:rPr lang="en-US" sz="1800" dirty="0">
                <a:latin typeface="Muli Light" charset="0"/>
                <a:cs typeface="Arial" pitchFamily="34" charset="0"/>
              </a:rPr>
              <a:t>Attributes for Student entity:</a:t>
            </a:r>
          </a:p>
          <a:p>
            <a:pPr lvl="2"/>
            <a:r>
              <a:rPr lang="en-US" sz="1800" dirty="0">
                <a:latin typeface="Muli Light" charset="0"/>
                <a:cs typeface="Arial" pitchFamily="34" charset="0"/>
              </a:rPr>
              <a:t>ID</a:t>
            </a:r>
          </a:p>
          <a:p>
            <a:pPr lvl="2"/>
            <a:r>
              <a:rPr lang="en-US" sz="1800" dirty="0">
                <a:latin typeface="Muli Light" charset="0"/>
                <a:cs typeface="Arial" pitchFamily="34" charset="0"/>
              </a:rPr>
              <a:t>Name</a:t>
            </a:r>
          </a:p>
          <a:p>
            <a:pPr lvl="2"/>
            <a:r>
              <a:rPr lang="en-US" sz="1800" dirty="0" err="1">
                <a:latin typeface="Muli Light" charset="0"/>
                <a:cs typeface="Arial" pitchFamily="34" charset="0"/>
              </a:rPr>
              <a:t>DoB</a:t>
            </a:r>
            <a:endParaRPr lang="en-US" sz="1800" dirty="0">
              <a:latin typeface="Muli Light" charset="0"/>
              <a:cs typeface="Arial" pitchFamily="34" charset="0"/>
            </a:endParaRPr>
          </a:p>
          <a:p>
            <a:pPr lvl="2"/>
            <a:r>
              <a:rPr lang="en-US" sz="1800" dirty="0">
                <a:latin typeface="Muli Light" charset="0"/>
                <a:cs typeface="Arial" pitchFamily="34" charset="0"/>
              </a:rPr>
              <a:t>Class</a:t>
            </a:r>
          </a:p>
          <a:p>
            <a:pPr lvl="1"/>
            <a:r>
              <a:rPr lang="en-US" sz="1800" dirty="0">
                <a:latin typeface="Muli Light" charset="0"/>
                <a:cs typeface="Arial" pitchFamily="34" charset="0"/>
              </a:rPr>
              <a:t>Attributes for Course entity :</a:t>
            </a:r>
          </a:p>
          <a:p>
            <a:pPr lvl="2"/>
            <a:r>
              <a:rPr lang="en-US" sz="1800" dirty="0">
                <a:latin typeface="Muli Light" charset="0"/>
                <a:cs typeface="Arial" pitchFamily="34" charset="0"/>
              </a:rPr>
              <a:t>ID</a:t>
            </a:r>
          </a:p>
          <a:p>
            <a:pPr lvl="2"/>
            <a:r>
              <a:rPr lang="en-US" sz="1800" dirty="0">
                <a:latin typeface="Muli Light" charset="0"/>
                <a:cs typeface="Arial" pitchFamily="34" charset="0"/>
              </a:rPr>
              <a:t>Course Name</a:t>
            </a:r>
          </a:p>
          <a:p>
            <a:endParaRPr lang="en-US" dirty="0">
              <a:latin typeface="Muli Light"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165080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Ny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1099</Words>
  <Application>Microsoft Office PowerPoint</Application>
  <PresentationFormat>On-screen Show (16:9)</PresentationFormat>
  <Paragraphs>173</Paragraphs>
  <Slides>38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Roboto Slab</vt:lpstr>
      <vt:lpstr>Wingdings</vt:lpstr>
      <vt:lpstr>Muli Light</vt:lpstr>
      <vt:lpstr>Muli Black</vt:lpstr>
      <vt:lpstr>Nym template</vt:lpstr>
      <vt:lpstr>ER Modeling  </vt:lpstr>
      <vt:lpstr>Database system development Life Cycle</vt:lpstr>
      <vt:lpstr>Phases of Database Design</vt:lpstr>
      <vt:lpstr>ER Modeling</vt:lpstr>
      <vt:lpstr>ER Modeling (Cont.)</vt:lpstr>
      <vt:lpstr>Basic Concept of ER Modeling</vt:lpstr>
      <vt:lpstr>Basic Concept of ER Modeling</vt:lpstr>
      <vt:lpstr>Entity</vt:lpstr>
      <vt:lpstr>Attributes</vt:lpstr>
      <vt:lpstr>Attributes(Cont.)</vt:lpstr>
      <vt:lpstr>Identifiers</vt:lpstr>
      <vt:lpstr>Relationship</vt:lpstr>
      <vt:lpstr>Relationship (Cont.)</vt:lpstr>
      <vt:lpstr>Relationship (Cont.)</vt:lpstr>
      <vt:lpstr>Multiplicity (cardinality , participation)</vt:lpstr>
      <vt:lpstr>Example : One-to-one binary relationship</vt:lpstr>
      <vt:lpstr>Example : One-to- many binary relationship</vt:lpstr>
      <vt:lpstr>Example : many-to- many binary relationship</vt:lpstr>
      <vt:lpstr>Example : One-to-one binary relationship with participation (minimum cardinality)</vt:lpstr>
      <vt:lpstr>Example : One-to-one binary relationship with participation (minimum cardinality)</vt:lpstr>
      <vt:lpstr>Weak Entity</vt:lpstr>
      <vt:lpstr>ID-Dependent Weak Entities</vt:lpstr>
      <vt:lpstr>Weak Entity Identifier: ID-Dependent </vt:lpstr>
      <vt:lpstr>Weak Entity Identifier: Non-ID-dependent</vt:lpstr>
      <vt:lpstr>Weak Entity Relationships</vt:lpstr>
      <vt:lpstr>ER Model Notation</vt:lpstr>
      <vt:lpstr>ER Modeling Notation</vt:lpstr>
      <vt:lpstr>Diamond Notation (Chen)</vt:lpstr>
      <vt:lpstr>Crow’s foot notation (Martin)</vt:lpstr>
      <vt:lpstr>OMT-style notation (Rumbaugh)</vt:lpstr>
      <vt:lpstr>PowerPoint Presentation</vt:lpstr>
      <vt:lpstr>PowerPoint Presentation</vt:lpstr>
      <vt:lpstr>Exercise</vt:lpstr>
      <vt:lpstr>Exercise 1: Complete the relationship</vt:lpstr>
      <vt:lpstr>Exercise 2 : Complete the relationship</vt:lpstr>
      <vt:lpstr>Exercise 3</vt:lpstr>
      <vt:lpstr>Exercise 4</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Verawaty</dc:creator>
  <cp:lastModifiedBy>Verawaty</cp:lastModifiedBy>
  <cp:revision>78</cp:revision>
  <dcterms:modified xsi:type="dcterms:W3CDTF">2018-09-18T03:31:39Z</dcterms:modified>
</cp:coreProperties>
</file>