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316" r:id="rId3"/>
    <p:sldId id="317" r:id="rId4"/>
    <p:sldId id="318" r:id="rId5"/>
    <p:sldId id="319" r:id="rId6"/>
    <p:sldId id="320" r:id="rId7"/>
    <p:sldId id="323" r:id="rId8"/>
    <p:sldId id="322" r:id="rId9"/>
    <p:sldId id="324" r:id="rId10"/>
    <p:sldId id="325" r:id="rId11"/>
    <p:sldId id="326" r:id="rId12"/>
    <p:sldId id="327" r:id="rId13"/>
    <p:sldId id="329" r:id="rId14"/>
    <p:sldId id="328" r:id="rId15"/>
    <p:sldId id="330" r:id="rId16"/>
    <p:sldId id="331" r:id="rId17"/>
    <p:sldId id="332" r:id="rId18"/>
    <p:sldId id="334" r:id="rId19"/>
    <p:sldId id="310" r:id="rId20"/>
  </p:sldIdLst>
  <p:sldSz cx="9144000" cy="5143500" type="screen16x9"/>
  <p:notesSz cx="6858000" cy="9144000"/>
  <p:embeddedFontLst>
    <p:embeddedFont>
      <p:font typeface="Roboto Slab" charset="0"/>
      <p:regular r:id="rId22"/>
      <p:bold r:id="rId23"/>
    </p:embeddedFont>
    <p:embeddedFont>
      <p:font typeface="Muli Light" charset="0"/>
      <p:regular r:id="rId24"/>
      <p:bold r:id="rId25"/>
      <p:italic r:id="rId26"/>
      <p:boldItalic r:id="rId27"/>
    </p:embeddedFont>
    <p:embeddedFont>
      <p:font typeface="Muli Black" charset="0"/>
      <p:bold r:id="rId28"/>
      <p:boldItalic r:id="rId29"/>
    </p:embeddedFont>
    <p:embeddedFont>
      <p:font typeface="Gill Sans MT Condensed" pitchFamily="3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53FF9A6-0F92-40B4-A7CA-E49FD8BFD2EB}">
  <a:tblStyle styleId="{453FF9A6-0F92-40B4-A7CA-E49FD8BFD2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107" d="100"/>
          <a:sy n="107" d="100"/>
        </p:scale>
        <p:origin x="-78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8" y="89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1479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3C8C9-92A5-418A-8B88-C801DF18C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9" r:id="rId4"/>
    <p:sldLayoutId id="2147483660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251520" y="1746975"/>
            <a:ext cx="54006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smtClean="0">
                <a:latin typeface="Muli Light" charset="0"/>
              </a:rPr>
              <a:t>Introduction to Database</a:t>
            </a:r>
            <a:r>
              <a:rPr lang="en" dirty="0" smtClean="0">
                <a:latin typeface="Muli Light" charset="0"/>
              </a:rPr>
              <a:t/>
            </a:r>
            <a:br>
              <a:rPr lang="en" dirty="0" smtClean="0">
                <a:latin typeface="Muli Light" charset="0"/>
              </a:rPr>
            </a:br>
            <a:r>
              <a:rPr lang="en-US" sz="1200" dirty="0">
                <a:latin typeface="Muli Light" charset="0"/>
              </a:rPr>
              <a:t>IF32181/ </a:t>
            </a:r>
            <a:r>
              <a:rPr lang="en" sz="1200" dirty="0">
                <a:latin typeface="Muli Light" charset="0"/>
              </a:rPr>
              <a:t>Basisdata </a:t>
            </a:r>
            <a:r>
              <a:rPr lang="en" sz="1200" dirty="0" smtClean="0">
                <a:latin typeface="Muli Light" charset="0"/>
              </a:rPr>
              <a:t/>
            </a:r>
            <a:br>
              <a:rPr lang="en" sz="1200" dirty="0" smtClean="0">
                <a:latin typeface="Muli Light" charset="0"/>
              </a:rPr>
            </a:br>
            <a:r>
              <a:rPr lang="en" sz="1200" dirty="0" smtClean="0">
                <a:latin typeface="Muli Light" charset="0"/>
              </a:rPr>
              <a:t>Verawaty Situmorang</a:t>
            </a:r>
            <a:br>
              <a:rPr lang="en" sz="1200" dirty="0" smtClean="0">
                <a:latin typeface="Muli Light" charset="0"/>
              </a:rPr>
            </a:br>
            <a:endParaRPr sz="1200" dirty="0">
              <a:latin typeface="Muli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143000"/>
            <a:ext cx="7696200" cy="3771900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sz="2400" smtClean="0"/>
              <a:t>Kemubaziran data</a:t>
            </a:r>
          </a:p>
          <a:p>
            <a:pPr lvl="1" eaLnBrk="1" hangingPunct="1"/>
            <a:r>
              <a:rPr lang="en-US" sz="2000" smtClean="0"/>
              <a:t>Setiap program aplikasi menggunakan data tersendiri.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400" smtClean="0"/>
              <a:t>Keterbatasan berbagi data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400" smtClean="0"/>
              <a:t>Ketidakkonsistenan dan kurangnya integritas	</a:t>
            </a:r>
          </a:p>
          <a:p>
            <a:pPr lvl="1" eaLnBrk="1" hangingPunct="1"/>
            <a:r>
              <a:rPr lang="en-US" sz="2000" smtClean="0"/>
              <a:t>Adanya perubahan terhadap data yang sama, tetapi tidak semuanya diubah</a:t>
            </a:r>
          </a:p>
          <a:p>
            <a:pPr lvl="1" eaLnBrk="1" hangingPunct="1"/>
            <a:r>
              <a:rPr lang="en-US" sz="2000" smtClean="0"/>
              <a:t>Ketidakkonsiten berkaitan erat dengan integritas</a:t>
            </a:r>
          </a:p>
          <a:p>
            <a:pPr lvl="2" eaLnBrk="1" hangingPunct="1"/>
            <a:r>
              <a:rPr lang="en-US" sz="1800" b="1" smtClean="0"/>
              <a:t>Integritas : data selalu dalam keadaan valid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400" smtClean="0"/>
              <a:t>Ketidakluwesan</a:t>
            </a:r>
          </a:p>
          <a:p>
            <a:pPr lvl="1" eaLnBrk="1" hangingPunct="1"/>
            <a:r>
              <a:rPr lang="en-US" sz="2000" smtClean="0"/>
              <a:t>Terletak pada hal pengembangan atau perubahan</a:t>
            </a:r>
          </a:p>
          <a:p>
            <a:pPr lvl="1" eaLnBrk="1" hangingPunct="1"/>
            <a:r>
              <a:rPr lang="en-US" sz="2000" smtClean="0"/>
              <a:t>Jika terdapat perubahan struktur pada berkas , maka setiap program harus diubah</a:t>
            </a:r>
          </a:p>
        </p:txBody>
      </p:sp>
      <p:sp>
        <p:nvSpPr>
          <p:cNvPr id="1638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772AB2A8-22AC-4492-AAB3-99332E0E12AA}" type="slidenum">
              <a:rPr lang="en-US" smtClean="0">
                <a:solidFill>
                  <a:srgbClr val="4840EC"/>
                </a:solidFill>
                <a:latin typeface="Gill Sans MT Condensed" pitchFamily="34" charset="0"/>
              </a:rPr>
              <a:pPr/>
              <a:t>10</a:t>
            </a:fld>
            <a:endParaRPr lang="en-US" smtClean="0">
              <a:solidFill>
                <a:srgbClr val="4840EC"/>
              </a:solidFill>
              <a:latin typeface="Gill Sans MT Condense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File-based processing (Cont.)</a:t>
            </a:r>
          </a:p>
        </p:txBody>
      </p:sp>
    </p:spTree>
    <p:extLst>
      <p:ext uri="{BB962C8B-B14F-4D97-AF65-F5344CB8AC3E}">
        <p14:creationId xmlns:p14="http://schemas.microsoft.com/office/powerpoint/2010/main" val="12456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63C8C9-92A5-418A-8B88-C801DF18C2C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91630"/>
            <a:ext cx="677168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3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four components of a </a:t>
            </a:r>
            <a:r>
              <a:rPr lang="en-US" i="1" dirty="0"/>
              <a:t>database system </a:t>
            </a:r>
            <a:r>
              <a:rPr lang="en-US" dirty="0"/>
              <a:t>are:</a:t>
            </a:r>
            <a:br>
              <a:rPr lang="en-US" dirty="0"/>
            </a:br>
            <a:r>
              <a:rPr lang="en-US" dirty="0"/>
              <a:t>• Users</a:t>
            </a:r>
            <a:br>
              <a:rPr lang="en-US" dirty="0"/>
            </a:br>
            <a:r>
              <a:rPr lang="en-US" dirty="0"/>
              <a:t>• Database Application</a:t>
            </a:r>
            <a:br>
              <a:rPr lang="en-US" dirty="0"/>
            </a:br>
            <a:r>
              <a:rPr lang="en-US" dirty="0"/>
              <a:t>• Database Management System (DBMS)</a:t>
            </a:r>
            <a:br>
              <a:rPr lang="en-US" dirty="0"/>
            </a:br>
            <a:r>
              <a:rPr lang="en-US" dirty="0"/>
              <a:t>• Database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63C8C9-92A5-418A-8B88-C801DF18C2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63035"/>
            <a:ext cx="6151461" cy="147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6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of a database system will</a:t>
            </a:r>
            <a:br>
              <a:rPr lang="en-US" dirty="0"/>
            </a:br>
            <a:r>
              <a:rPr lang="en-US" dirty="0"/>
              <a:t>• Use a database application to track things</a:t>
            </a:r>
            <a:br>
              <a:rPr lang="en-US" dirty="0"/>
            </a:br>
            <a:r>
              <a:rPr lang="en-US" dirty="0"/>
              <a:t>• Use forms to enter, read, delete and query data</a:t>
            </a:r>
            <a:br>
              <a:rPr lang="en-US" dirty="0"/>
            </a:br>
            <a:r>
              <a:rPr lang="en-US" dirty="0"/>
              <a:t>• Produce reports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63C8C9-92A5-418A-8B88-C801DF18C2C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Pemrogram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• </a:t>
            </a:r>
            <a:r>
              <a:rPr lang="en-US" sz="1800" dirty="0" err="1"/>
              <a:t>Membuat</a:t>
            </a:r>
            <a:r>
              <a:rPr lang="en-US" sz="1800" dirty="0"/>
              <a:t> program </a:t>
            </a:r>
            <a:r>
              <a:rPr lang="en-US" sz="1800" dirty="0" err="1"/>
              <a:t>aplikasi</a:t>
            </a:r>
            <a:r>
              <a:rPr lang="en-US" sz="1800" dirty="0"/>
              <a:t> yang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basisdata</a:t>
            </a:r>
            <a:r>
              <a:rPr lang="en-US" sz="1800" dirty="0"/>
              <a:t> (</a:t>
            </a:r>
            <a:r>
              <a:rPr lang="en-US" sz="1800" i="1" dirty="0"/>
              <a:t>database application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•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akhir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1.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: </a:t>
            </a:r>
            <a:r>
              <a:rPr lang="en-US" sz="1800" dirty="0" err="1"/>
              <a:t>mengoperasikan</a:t>
            </a:r>
            <a:r>
              <a:rPr lang="en-US" sz="1800" dirty="0"/>
              <a:t> program </a:t>
            </a:r>
            <a:r>
              <a:rPr lang="en-US" sz="1800" dirty="0" err="1"/>
              <a:t>aplikasi</a:t>
            </a:r>
            <a:r>
              <a:rPr lang="en-US" sz="1800" dirty="0"/>
              <a:t> yang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pemrogram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aplikasi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2.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interaktif</a:t>
            </a:r>
            <a:r>
              <a:rPr lang="en-US" sz="1800" dirty="0"/>
              <a:t> :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perintah-perintah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antarmuka</a:t>
            </a:r>
            <a:r>
              <a:rPr lang="en-US" sz="1800" dirty="0"/>
              <a:t> </a:t>
            </a:r>
            <a:r>
              <a:rPr lang="en-US" sz="1800" dirty="0" err="1"/>
              <a:t>basisdata</a:t>
            </a:r>
            <a:r>
              <a:rPr lang="en-US" sz="1800" dirty="0"/>
              <a:t> yang</a:t>
            </a:r>
            <a:br>
              <a:rPr lang="en-US" sz="1800" dirty="0"/>
            </a:br>
            <a:r>
              <a:rPr lang="en-US" sz="1800" dirty="0" err="1"/>
              <a:t>tersedia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• Administrator </a:t>
            </a:r>
            <a:r>
              <a:rPr lang="en-US" sz="1800" dirty="0" err="1"/>
              <a:t>basisdata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• </a:t>
            </a:r>
            <a:r>
              <a:rPr lang="en-US" sz="1800" dirty="0" err="1"/>
              <a:t>Bertanggung</a:t>
            </a:r>
            <a:r>
              <a:rPr lang="en-US" sz="1800" dirty="0"/>
              <a:t> </a:t>
            </a:r>
            <a:r>
              <a:rPr lang="en-US" sz="1800" dirty="0" err="1"/>
              <a:t>jawab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pengelolaan</a:t>
            </a:r>
            <a:r>
              <a:rPr lang="en-US" sz="1800" dirty="0"/>
              <a:t> </a:t>
            </a:r>
            <a:r>
              <a:rPr lang="en-US" sz="1800" dirty="0" err="1"/>
              <a:t>basisdata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63C8C9-92A5-418A-8B88-C801DF18C2C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database is a </a:t>
            </a:r>
            <a:r>
              <a:rPr lang="en-US" sz="2000" i="1" dirty="0"/>
              <a:t>self-describing </a:t>
            </a:r>
            <a:r>
              <a:rPr lang="en-US" sz="2000" dirty="0"/>
              <a:t>collection of </a:t>
            </a:r>
            <a:r>
              <a:rPr lang="en-US" sz="2000" i="1" dirty="0"/>
              <a:t>related </a:t>
            </a:r>
            <a:r>
              <a:rPr lang="en-US" sz="2000" dirty="0"/>
              <a:t>records</a:t>
            </a:r>
            <a:br>
              <a:rPr lang="en-US" sz="2000" dirty="0"/>
            </a:br>
            <a:r>
              <a:rPr lang="en-US" sz="2000" dirty="0"/>
              <a:t>• Self-describing</a:t>
            </a:r>
            <a:br>
              <a:rPr lang="en-US" sz="2000" dirty="0"/>
            </a:br>
            <a:r>
              <a:rPr lang="en-US" sz="2000" dirty="0"/>
              <a:t>• The database itself contains the definition of its structure</a:t>
            </a:r>
            <a:br>
              <a:rPr lang="en-US" sz="2000" dirty="0"/>
            </a:br>
            <a:r>
              <a:rPr lang="en-US" sz="2000" dirty="0"/>
              <a:t>• Metadata (data about data) is data describing the structure of the database</a:t>
            </a:r>
            <a:br>
              <a:rPr lang="en-US" sz="2000" dirty="0"/>
            </a:br>
            <a:r>
              <a:rPr lang="en-US" sz="2000" dirty="0"/>
              <a:t>data</a:t>
            </a:r>
            <a:br>
              <a:rPr lang="en-US" sz="2000" dirty="0"/>
            </a:br>
            <a:r>
              <a:rPr lang="en-US" sz="2000" dirty="0"/>
              <a:t>• Tables within a relational database are related to each other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63C8C9-92A5-418A-8B88-C801DF18C2C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database management system (DBMS)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database management system (DBMS) serves as </a:t>
            </a:r>
            <a:r>
              <a:rPr lang="en-US" sz="2000" dirty="0" smtClean="0"/>
              <a:t>an intermediary </a:t>
            </a:r>
            <a:r>
              <a:rPr lang="en-US" sz="2000" dirty="0"/>
              <a:t>between database applications and </a:t>
            </a:r>
            <a:r>
              <a:rPr lang="en-US" sz="2000" dirty="0" smtClean="0"/>
              <a:t>the database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• The DBMS manages and controls database activities</a:t>
            </a:r>
            <a:br>
              <a:rPr lang="en-US" sz="2000" dirty="0"/>
            </a:br>
            <a:r>
              <a:rPr lang="en-US" sz="2000" dirty="0"/>
              <a:t>• The DBMS creates, processes and administers the </a:t>
            </a:r>
            <a:r>
              <a:rPr lang="en-US" sz="2000" dirty="0" smtClean="0"/>
              <a:t>databases it </a:t>
            </a:r>
            <a:r>
              <a:rPr lang="en-US" sz="2000" dirty="0"/>
              <a:t>controls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63C8C9-92A5-418A-8B88-C801DF18C2C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9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/>
              <a:t>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database application is a set of one or more computer programs</a:t>
            </a:r>
            <a:br>
              <a:rPr lang="en-US" dirty="0"/>
            </a:br>
            <a:r>
              <a:rPr lang="en-US" dirty="0"/>
              <a:t>that serves as an intermediary between the user and the </a:t>
            </a:r>
            <a:r>
              <a:rPr lang="en-US" dirty="0" smtClean="0"/>
              <a:t>DBMS</a:t>
            </a:r>
          </a:p>
          <a:p>
            <a:pPr marL="7620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727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Database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and process </a:t>
            </a:r>
            <a:r>
              <a:rPr lang="en-US" dirty="0" smtClean="0"/>
              <a:t>forms</a:t>
            </a:r>
          </a:p>
          <a:p>
            <a:r>
              <a:rPr lang="en-US" dirty="0" smtClean="0"/>
              <a:t>Process user queries</a:t>
            </a:r>
            <a:endParaRPr lang="en-US" dirty="0"/>
          </a:p>
          <a:p>
            <a:r>
              <a:rPr lang="en-US" dirty="0" smtClean="0"/>
              <a:t>Create and process reports</a:t>
            </a:r>
            <a:endParaRPr lang="en-US" dirty="0"/>
          </a:p>
          <a:p>
            <a:r>
              <a:rPr lang="en-US" dirty="0" smtClean="0"/>
              <a:t>Execute application logic</a:t>
            </a:r>
            <a:endParaRPr lang="en-US" dirty="0"/>
          </a:p>
          <a:p>
            <a:r>
              <a:rPr lang="en-US" dirty="0" smtClean="0"/>
              <a:t>Control database </a:t>
            </a:r>
            <a:r>
              <a:rPr lang="en-US" dirty="0"/>
              <a:t>applications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3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67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dirty="0" err="1"/>
              <a:t>Definisi</a:t>
            </a:r>
            <a:r>
              <a:rPr lang="en-US" dirty="0"/>
              <a:t> Basis data?</a:t>
            </a:r>
          </a:p>
          <a:p>
            <a:pPr algn="just" eaLnBrk="1" hangingPunct="1"/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Data</a:t>
            </a:r>
          </a:p>
          <a:p>
            <a:pPr algn="just" eaLnBrk="1" hangingPunct="1"/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Basis data?</a:t>
            </a:r>
          </a:p>
          <a:p>
            <a:pPr algn="just" eaLnBrk="1" hangingPunct="1"/>
            <a:r>
              <a:rPr lang="en-US" dirty="0" err="1"/>
              <a:t>Tujuan</a:t>
            </a:r>
            <a:r>
              <a:rPr lang="en-US" dirty="0"/>
              <a:t> Basis data</a:t>
            </a:r>
          </a:p>
          <a:p>
            <a:pPr algn="just" eaLnBrk="1" hangingPunct="1"/>
            <a:r>
              <a:rPr lang="en-US" dirty="0" err="1"/>
              <a:t>Mengenal</a:t>
            </a:r>
            <a:r>
              <a:rPr lang="en-US" dirty="0"/>
              <a:t> DBMS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67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 smtClean="0"/>
              <a:t>Informasi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000" dirty="0" smtClean="0"/>
              <a:t>Data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err="1"/>
              <a:t>Fakta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, orang, </a:t>
            </a:r>
            <a:r>
              <a:rPr lang="en-US" sz="2000" dirty="0" err="1"/>
              <a:t>dll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err="1"/>
              <a:t>Menyatakan</a:t>
            </a:r>
            <a:r>
              <a:rPr lang="en-US" sz="2000" dirty="0"/>
              <a:t> </a:t>
            </a:r>
            <a:r>
              <a:rPr lang="en-US" sz="2000" dirty="0" err="1"/>
              <a:t>nilai-nilai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aktual</a:t>
            </a:r>
            <a:r>
              <a:rPr lang="en-US" sz="2000" dirty="0"/>
              <a:t> yang </a:t>
            </a:r>
            <a:r>
              <a:rPr lang="en-US" sz="2000" dirty="0" err="1"/>
              <a:t>terkandung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basisdata</a:t>
            </a:r>
            <a:r>
              <a:rPr lang="en-US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Dinyatakan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(</a:t>
            </a:r>
            <a:r>
              <a:rPr lang="en-US" sz="2000" dirty="0" err="1"/>
              <a:t>angka</a:t>
            </a:r>
            <a:r>
              <a:rPr lang="en-US" sz="2000" dirty="0"/>
              <a:t>, </a:t>
            </a:r>
            <a:r>
              <a:rPr lang="en-US" sz="2000" dirty="0" err="1"/>
              <a:t>deretan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Informasi</a:t>
            </a:r>
            <a:r>
              <a:rPr lang="en-US" sz="2000" dirty="0"/>
              <a:t> : 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analisis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sintesis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data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Menyatakan</a:t>
            </a:r>
            <a:r>
              <a:rPr lang="en-US" sz="2000" dirty="0"/>
              <a:t> </a:t>
            </a:r>
            <a:r>
              <a:rPr lang="en-US" sz="2000" dirty="0" err="1"/>
              <a:t>makna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dipahami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endParaRPr 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pengambilan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7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Basisdata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u="sng" dirty="0"/>
              <a:t>Chou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Basis data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kumpulan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bermanfaat</a:t>
            </a:r>
            <a:r>
              <a:rPr lang="en-US" sz="1600" dirty="0"/>
              <a:t> yang </a:t>
            </a:r>
            <a:r>
              <a:rPr lang="en-US" sz="1600" dirty="0" err="1"/>
              <a:t>diorganisasikan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tatacara</a:t>
            </a:r>
            <a:r>
              <a:rPr lang="en-US" sz="1600" dirty="0"/>
              <a:t> yang </a:t>
            </a:r>
            <a:r>
              <a:rPr lang="en-US" sz="1600" dirty="0" err="1"/>
              <a:t>khusus</a:t>
            </a: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1600" u="sng" dirty="0" err="1"/>
              <a:t>Fabbri</a:t>
            </a:r>
            <a:r>
              <a:rPr lang="en-US" sz="1600" u="sng" dirty="0"/>
              <a:t> </a:t>
            </a:r>
            <a:r>
              <a:rPr lang="en-US" sz="1600" u="sng" dirty="0" err="1"/>
              <a:t>dan</a:t>
            </a:r>
            <a:r>
              <a:rPr lang="en-US" sz="1600" u="sng" dirty="0"/>
              <a:t> Schwab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Basis data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berkas</a:t>
            </a:r>
            <a:r>
              <a:rPr lang="en-US" sz="1600" dirty="0"/>
              <a:t> </a:t>
            </a:r>
            <a:r>
              <a:rPr lang="en-US" sz="1600" dirty="0" err="1"/>
              <a:t>terpadu</a:t>
            </a:r>
            <a:r>
              <a:rPr lang="en-US" sz="1600" dirty="0"/>
              <a:t> yang </a:t>
            </a:r>
            <a:r>
              <a:rPr lang="en-US" sz="1600" dirty="0" err="1"/>
              <a:t>dirancang</a:t>
            </a:r>
            <a:r>
              <a:rPr lang="en-US" sz="1600" dirty="0"/>
              <a:t> </a:t>
            </a:r>
            <a:r>
              <a:rPr lang="en-US" sz="1600" dirty="0" err="1"/>
              <a:t>terutama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meminimalkan</a:t>
            </a:r>
            <a:r>
              <a:rPr lang="en-US" sz="1600" dirty="0"/>
              <a:t> </a:t>
            </a:r>
            <a:r>
              <a:rPr lang="en-US" sz="1600" dirty="0" err="1"/>
              <a:t>pengulangan</a:t>
            </a:r>
            <a:r>
              <a:rPr lang="en-US" sz="1600" dirty="0"/>
              <a:t> data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u="sng" dirty="0"/>
              <a:t>Date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Basis data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dianggap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tempat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sekumpulan</a:t>
            </a:r>
            <a:r>
              <a:rPr lang="en-US" sz="1600" dirty="0"/>
              <a:t> </a:t>
            </a:r>
            <a:r>
              <a:rPr lang="en-US" sz="1600" dirty="0" err="1"/>
              <a:t>berkas</a:t>
            </a:r>
            <a:r>
              <a:rPr lang="en-US" sz="1600" dirty="0"/>
              <a:t> data </a:t>
            </a:r>
            <a:r>
              <a:rPr lang="en-US" sz="1600" dirty="0" err="1"/>
              <a:t>terkomputerisasi</a:t>
            </a:r>
            <a:endParaRPr 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/>
              <a:t>Sistem</a:t>
            </a:r>
            <a:r>
              <a:rPr lang="en-US" sz="1600" dirty="0"/>
              <a:t> basis data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terkomputerisasi</a:t>
            </a:r>
            <a:r>
              <a:rPr lang="en-US" sz="1600" dirty="0"/>
              <a:t> yang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utamanya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memelihara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tersedia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dibutuhkan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78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 smtClean="0"/>
              <a:t>Basisdata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Kumpulan file/table/</a:t>
            </a:r>
            <a:r>
              <a:rPr lang="en-US" sz="2000" dirty="0" err="1"/>
              <a:t>arsip</a:t>
            </a:r>
            <a:r>
              <a:rPr lang="en-US" sz="2000" dirty="0"/>
              <a:t> yang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berhubungan</a:t>
            </a:r>
            <a:r>
              <a:rPr lang="en-US" sz="2000" dirty="0"/>
              <a:t> yang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media </a:t>
            </a:r>
            <a:r>
              <a:rPr lang="en-US" sz="2000" dirty="0" err="1"/>
              <a:t>penyimpanan</a:t>
            </a:r>
            <a:r>
              <a:rPr lang="en-US" sz="2000" dirty="0"/>
              <a:t> </a:t>
            </a:r>
            <a:r>
              <a:rPr lang="en-US" sz="2000" dirty="0" err="1"/>
              <a:t>elektronis</a:t>
            </a:r>
            <a:endParaRPr lang="en-US" sz="20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algn="just" eaLnBrk="1" hangingPunct="1">
              <a:lnSpc>
                <a:spcPct val="90000"/>
              </a:lnSpc>
            </a:pPr>
            <a:r>
              <a:rPr lang="en-US" sz="2000" dirty="0" err="1"/>
              <a:t>Prinsip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: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err="1"/>
              <a:t>Pengaturan</a:t>
            </a:r>
            <a:r>
              <a:rPr lang="en-US" sz="1800" dirty="0"/>
              <a:t> data/</a:t>
            </a:r>
            <a:r>
              <a:rPr lang="en-US" sz="1800" dirty="0" err="1"/>
              <a:t>arsip</a:t>
            </a:r>
            <a:endParaRPr lang="en-US" sz="1800" dirty="0"/>
          </a:p>
          <a:p>
            <a:pPr algn="just" eaLnBrk="1" hangingPunct="1">
              <a:lnSpc>
                <a:spcPct val="90000"/>
              </a:lnSpc>
            </a:pP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err="1"/>
              <a:t>Kemudahan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kecepatan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pengambilan</a:t>
            </a:r>
            <a:r>
              <a:rPr lang="en-US" sz="1800" dirty="0"/>
              <a:t> data/</a:t>
            </a:r>
            <a:r>
              <a:rPr lang="en-US" sz="1800" dirty="0" err="1"/>
              <a:t>arsip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47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Manual (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smtClean="0"/>
              <a:t>manual)</a:t>
            </a:r>
          </a:p>
          <a:p>
            <a:pPr eaLnBrk="1" hangingPunct="1"/>
            <a:r>
              <a:rPr lang="en-US" dirty="0" smtClean="0"/>
              <a:t>File-based processing(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Database </a:t>
            </a:r>
            <a:r>
              <a:rPr lang="en-US" dirty="0"/>
              <a:t>processing(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basis data</a:t>
            </a:r>
            <a:r>
              <a:rPr lang="en-US" dirty="0" smtClean="0"/>
              <a:t>)</a:t>
            </a:r>
          </a:p>
          <a:p>
            <a:pPr marL="76200" indent="0" algn="just" eaLnBrk="1" hangingPunct="1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76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71600"/>
            <a:ext cx="7696200" cy="3771900"/>
          </a:xfrm>
        </p:spPr>
        <p:txBody>
          <a:bodyPr/>
          <a:lstStyle/>
          <a:p>
            <a:pPr eaLnBrk="1" hangingPunct="1"/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kertas</a:t>
            </a:r>
            <a:endParaRPr lang="en-US" dirty="0" smtClean="0"/>
          </a:p>
          <a:p>
            <a:pPr eaLnBrk="1" hangingPunct="1"/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setumpuk</a:t>
            </a:r>
            <a:r>
              <a:rPr lang="en-US" dirty="0" smtClean="0"/>
              <a:t> </a:t>
            </a:r>
            <a:r>
              <a:rPr lang="en-US" dirty="0" err="1" smtClean="0"/>
              <a:t>rekaman</a:t>
            </a:r>
            <a:r>
              <a:rPr lang="en-US" dirty="0" smtClean="0"/>
              <a:t> yang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rak-rak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endParaRPr lang="en-US" dirty="0" smtClean="0"/>
          </a:p>
        </p:txBody>
      </p:sp>
      <p:sp>
        <p:nvSpPr>
          <p:cNvPr id="1331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747805A6-AE70-4901-B80B-A5453E2D19D1}" type="slidenum">
              <a:rPr lang="en-US" smtClean="0">
                <a:solidFill>
                  <a:srgbClr val="4840EC"/>
                </a:solidFill>
                <a:latin typeface="Gill Sans MT Condensed" pitchFamily="34" charset="0"/>
              </a:rPr>
              <a:pPr/>
              <a:t>7</a:t>
            </a:fld>
            <a:endParaRPr lang="en-US" smtClean="0">
              <a:solidFill>
                <a:srgbClr val="4840EC"/>
              </a:solidFill>
              <a:latin typeface="Gill Sans MT Condense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File-based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6562"/>
            <a:ext cx="5969670" cy="3332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6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200150"/>
            <a:ext cx="7696200" cy="377190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terkomputerisasi</a:t>
            </a:r>
            <a:r>
              <a:rPr lang="en-US" sz="2400" dirty="0" smtClean="0"/>
              <a:t>, </a:t>
            </a:r>
            <a:r>
              <a:rPr lang="en-US" sz="2400" dirty="0" err="1" smtClean="0"/>
              <a:t>sekelompok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rekaman</a:t>
            </a:r>
            <a:r>
              <a:rPr lang="en-US" sz="2400" dirty="0" smtClean="0"/>
              <a:t> </a:t>
            </a:r>
            <a:r>
              <a:rPr lang="en-US" sz="2400" dirty="0" err="1" smtClean="0"/>
              <a:t>disimpan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sejumlah</a:t>
            </a:r>
            <a:r>
              <a:rPr lang="en-US" sz="2400" dirty="0" smtClean="0"/>
              <a:t> </a:t>
            </a:r>
            <a:r>
              <a:rPr lang="en-US" sz="2400" dirty="0" err="1" smtClean="0"/>
              <a:t>berkas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terpisah</a:t>
            </a:r>
            <a:endParaRPr lang="en-US" sz="2400" dirty="0" smtClean="0"/>
          </a:p>
          <a:p>
            <a:pPr eaLnBrk="1" hangingPunct="1"/>
            <a:r>
              <a:rPr lang="en-US" sz="2400" u="sng" dirty="0" err="1" smtClean="0"/>
              <a:t>Kelebihan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dibandingkan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sistem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pemrosesan</a:t>
            </a:r>
            <a:r>
              <a:rPr lang="en-US" sz="2400" u="sng" dirty="0" smtClean="0"/>
              <a:t> manual</a:t>
            </a:r>
            <a:endParaRPr lang="en-US" sz="2400" dirty="0" smtClean="0"/>
          </a:p>
          <a:p>
            <a:pPr lvl="1" eaLnBrk="1" hangingPunct="1"/>
            <a:r>
              <a:rPr lang="en-US" sz="2000" dirty="0" err="1" smtClean="0"/>
              <a:t>Kecepatan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keakuratan</a:t>
            </a:r>
            <a:endParaRPr lang="en-US" sz="2000" dirty="0" smtClean="0"/>
          </a:p>
          <a:p>
            <a:pPr lvl="1" eaLnBrk="1" hangingPunct="1">
              <a:buFontTx/>
              <a:buNone/>
            </a:pPr>
            <a:endParaRPr lang="en-US" sz="2000" dirty="0" smtClean="0"/>
          </a:p>
          <a:p>
            <a:pPr eaLnBrk="1" hangingPunct="1"/>
            <a:r>
              <a:rPr lang="en-US" sz="2400" u="sng" dirty="0" err="1" smtClean="0"/>
              <a:t>Kelemahan</a:t>
            </a:r>
            <a:r>
              <a:rPr lang="en-US" sz="2400" dirty="0" smtClean="0"/>
              <a:t> : </a:t>
            </a:r>
            <a:r>
              <a:rPr lang="en-US" sz="2400" dirty="0" err="1" smtClean="0"/>
              <a:t>perancangan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didasarkan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endParaRPr lang="en-US" sz="2400" dirty="0" smtClean="0"/>
          </a:p>
          <a:p>
            <a:pPr lvl="1" eaLnBrk="1" hangingPunct="1"/>
            <a:r>
              <a:rPr lang="en-US" sz="2000" dirty="0" err="1" smtClean="0"/>
              <a:t>Kemubaziran</a:t>
            </a:r>
            <a:r>
              <a:rPr lang="en-US" sz="2000" dirty="0" smtClean="0"/>
              <a:t> data</a:t>
            </a:r>
          </a:p>
          <a:p>
            <a:pPr lvl="1" eaLnBrk="1" hangingPunct="1"/>
            <a:r>
              <a:rPr lang="en-US" sz="2000" dirty="0" err="1" smtClean="0"/>
              <a:t>Keterbatasan</a:t>
            </a:r>
            <a:r>
              <a:rPr lang="en-US" sz="2000" dirty="0" smtClean="0"/>
              <a:t> </a:t>
            </a:r>
            <a:r>
              <a:rPr lang="en-US" sz="2000" dirty="0" err="1" smtClean="0"/>
              <a:t>berbagi</a:t>
            </a:r>
            <a:r>
              <a:rPr lang="en-US" sz="2000" dirty="0" smtClean="0"/>
              <a:t> data</a:t>
            </a:r>
          </a:p>
          <a:p>
            <a:pPr lvl="1" eaLnBrk="1" hangingPunct="1"/>
            <a:r>
              <a:rPr lang="en-US" sz="2000" dirty="0" err="1" smtClean="0"/>
              <a:t>Ketidakkonsistenan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kurangnya</a:t>
            </a:r>
            <a:r>
              <a:rPr lang="en-US" sz="2000" dirty="0" smtClean="0"/>
              <a:t> </a:t>
            </a:r>
            <a:r>
              <a:rPr lang="en-US" sz="2000" dirty="0" err="1" smtClean="0"/>
              <a:t>integritas</a:t>
            </a:r>
            <a:endParaRPr lang="en-US" sz="2000" dirty="0" smtClean="0"/>
          </a:p>
          <a:p>
            <a:pPr lvl="1" eaLnBrk="1" hangingPunct="1"/>
            <a:r>
              <a:rPr lang="en-US" sz="2000" dirty="0" err="1" smtClean="0"/>
              <a:t>Ketidakluwesan</a:t>
            </a:r>
            <a:endParaRPr lang="en-US" sz="2000" dirty="0" smtClean="0"/>
          </a:p>
          <a:p>
            <a:pPr lvl="1" algn="just" eaLnBrk="1" hangingPunct="1"/>
            <a:endParaRPr lang="en-US" sz="2000" dirty="0" smtClean="0"/>
          </a:p>
          <a:p>
            <a:pPr lvl="1" algn="just" eaLnBrk="1" hangingPunct="1">
              <a:buFontTx/>
              <a:buNone/>
            </a:pPr>
            <a:endParaRPr lang="en-US" sz="2000" dirty="0" smtClean="0"/>
          </a:p>
        </p:txBody>
      </p:sp>
      <p:sp>
        <p:nvSpPr>
          <p:cNvPr id="1536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5D8655D-6855-4983-B1C1-032149E64EB5}" type="slidenum">
              <a:rPr lang="en-US" smtClean="0">
                <a:solidFill>
                  <a:srgbClr val="4840EC"/>
                </a:solidFill>
                <a:latin typeface="Gill Sans MT Condensed" pitchFamily="34" charset="0"/>
              </a:rPr>
              <a:pPr/>
              <a:t>9</a:t>
            </a:fld>
            <a:endParaRPr lang="en-US" smtClean="0">
              <a:solidFill>
                <a:srgbClr val="4840EC"/>
              </a:solidFill>
              <a:latin typeface="Gill Sans MT Condense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File-based </a:t>
            </a:r>
            <a:r>
              <a:rPr lang="en-US" dirty="0" smtClean="0"/>
              <a:t>processing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381</Words>
  <Application>Microsoft Office PowerPoint</Application>
  <PresentationFormat>On-screen Show (16:9)</PresentationFormat>
  <Paragraphs>103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Roboto Slab</vt:lpstr>
      <vt:lpstr>Muli Light</vt:lpstr>
      <vt:lpstr>Wingdings</vt:lpstr>
      <vt:lpstr>Muli Black</vt:lpstr>
      <vt:lpstr>Gill Sans MT Condensed</vt:lpstr>
      <vt:lpstr>Nym template</vt:lpstr>
      <vt:lpstr>Introduction to Database IF32181/ Basisdata  Verawaty Situmorang </vt:lpstr>
      <vt:lpstr>Outline</vt:lpstr>
      <vt:lpstr>Data dan Informasi</vt:lpstr>
      <vt:lpstr>Definisi Basisdata</vt:lpstr>
      <vt:lpstr>Definisi Basisdata(Cont.)</vt:lpstr>
      <vt:lpstr>Sejarah pemrosesan data</vt:lpstr>
      <vt:lpstr>Manual System</vt:lpstr>
      <vt:lpstr>File-based processing</vt:lpstr>
      <vt:lpstr>File-based processing (Cont.)</vt:lpstr>
      <vt:lpstr>File-based processing (Cont.)</vt:lpstr>
      <vt:lpstr>Database Processing</vt:lpstr>
      <vt:lpstr>Database System</vt:lpstr>
      <vt:lpstr>User</vt:lpstr>
      <vt:lpstr>User (Cont.)</vt:lpstr>
      <vt:lpstr>Database</vt:lpstr>
      <vt:lpstr>database management system (DBMS)</vt:lpstr>
      <vt:lpstr>Database application</vt:lpstr>
      <vt:lpstr>Function of Database Application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Verawaty</dc:creator>
  <cp:lastModifiedBy>Verawaty</cp:lastModifiedBy>
  <cp:revision>65</cp:revision>
  <dcterms:modified xsi:type="dcterms:W3CDTF">2018-09-17T23:18:49Z</dcterms:modified>
</cp:coreProperties>
</file>