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8" r:id="rId3"/>
    <p:sldId id="287" r:id="rId4"/>
    <p:sldId id="262" r:id="rId5"/>
    <p:sldId id="289" r:id="rId6"/>
    <p:sldId id="290" r:id="rId7"/>
    <p:sldId id="292" r:id="rId8"/>
    <p:sldId id="291" r:id="rId9"/>
    <p:sldId id="293" r:id="rId10"/>
    <p:sldId id="263" r:id="rId11"/>
    <p:sldId id="265" r:id="rId12"/>
    <p:sldId id="267" r:id="rId13"/>
    <p:sldId id="268" r:id="rId14"/>
    <p:sldId id="285"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B07E"/>
    <a:srgbClr val="2B2D2C"/>
    <a:srgbClr val="090D0E"/>
    <a:srgbClr val="111516"/>
    <a:srgbClr val="232524"/>
    <a:srgbClr val="212226"/>
    <a:srgbClr val="2A2A2A"/>
    <a:srgbClr val="2C2C2C"/>
    <a:srgbClr val="282828"/>
    <a:srgbClr val="2B2B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050" autoAdjust="0"/>
  </p:normalViewPr>
  <p:slideViewPr>
    <p:cSldViewPr snapToGrid="0">
      <p:cViewPr varScale="1">
        <p:scale>
          <a:sx n="83" d="100"/>
          <a:sy n="83" d="100"/>
        </p:scale>
        <p:origin x="629"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48A081-C101-4C04-8A93-B45037D41F20}" type="datetimeFigureOut">
              <a:rPr lang="zh-CN" altLang="en-US" smtClean="0"/>
              <a:t>2017/7/13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5A4311-4766-49D6-999F-2921BF181D74}" type="slidenum">
              <a:rPr lang="zh-CN" altLang="en-US" smtClean="0"/>
              <a:t>‹#›</a:t>
            </a:fld>
            <a:endParaRPr lang="zh-CN" altLang="en-US"/>
          </a:p>
        </p:txBody>
      </p:sp>
    </p:spTree>
    <p:extLst>
      <p:ext uri="{BB962C8B-B14F-4D97-AF65-F5344CB8AC3E}">
        <p14:creationId xmlns:p14="http://schemas.microsoft.com/office/powerpoint/2010/main" val="2267959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50E55ADC-9086-44BD-AF55-998EF314F627}" type="datetimeFigureOut">
              <a:rPr lang="zh-CN" altLang="en-US" smtClean="0"/>
              <a:t>2017/7/13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C3FD362-844A-417A-8105-2707644DD9E3}" type="slidenum">
              <a:rPr lang="zh-CN" altLang="en-US" smtClean="0"/>
              <a:t>‹#›</a:t>
            </a:fld>
            <a:endParaRPr lang="zh-CN" altLang="en-US"/>
          </a:p>
        </p:txBody>
      </p:sp>
    </p:spTree>
    <p:extLst>
      <p:ext uri="{BB962C8B-B14F-4D97-AF65-F5344CB8AC3E}">
        <p14:creationId xmlns:p14="http://schemas.microsoft.com/office/powerpoint/2010/main" val="3763292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4000">
        <p15:prstTrans prst="pageCurlDouble"/>
      </p:transition>
    </mc:Choice>
    <mc:Fallback xmlns="">
      <p:transition spd="slow" advClick="0" advTm="4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0E55ADC-9086-44BD-AF55-998EF314F627}" type="datetimeFigureOut">
              <a:rPr lang="zh-CN" altLang="en-US" smtClean="0"/>
              <a:t>2017/7/13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C3FD362-844A-417A-8105-2707644DD9E3}" type="slidenum">
              <a:rPr lang="zh-CN" altLang="en-US" smtClean="0"/>
              <a:t>‹#›</a:t>
            </a:fld>
            <a:endParaRPr lang="zh-CN" altLang="en-US"/>
          </a:p>
        </p:txBody>
      </p:sp>
    </p:spTree>
    <p:extLst>
      <p:ext uri="{BB962C8B-B14F-4D97-AF65-F5344CB8AC3E}">
        <p14:creationId xmlns:p14="http://schemas.microsoft.com/office/powerpoint/2010/main" val="5510014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4000">
        <p15:prstTrans prst="pageCurlDouble"/>
      </p:transition>
    </mc:Choice>
    <mc:Fallback xmlns="">
      <p:transition spd="slow" advClick="0" advTm="4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0E55ADC-9086-44BD-AF55-998EF314F627}" type="datetimeFigureOut">
              <a:rPr lang="zh-CN" altLang="en-US" smtClean="0"/>
              <a:t>2017/7/13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C3FD362-844A-417A-8105-2707644DD9E3}" type="slidenum">
              <a:rPr lang="zh-CN" altLang="en-US" smtClean="0"/>
              <a:t>‹#›</a:t>
            </a:fld>
            <a:endParaRPr lang="zh-CN" altLang="en-US"/>
          </a:p>
        </p:txBody>
      </p:sp>
    </p:spTree>
    <p:extLst>
      <p:ext uri="{BB962C8B-B14F-4D97-AF65-F5344CB8AC3E}">
        <p14:creationId xmlns:p14="http://schemas.microsoft.com/office/powerpoint/2010/main" val="32741740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4000">
        <p15:prstTrans prst="pageCurlDouble"/>
      </p:transition>
    </mc:Choice>
    <mc:Fallback xmlns="">
      <p:transition spd="slow" advClick="0" advTm="4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0E55ADC-9086-44BD-AF55-998EF314F627}" type="datetimeFigureOut">
              <a:rPr lang="zh-CN" altLang="en-US" smtClean="0"/>
              <a:t>2017/7/13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C3FD362-844A-417A-8105-2707644DD9E3}" type="slidenum">
              <a:rPr lang="zh-CN" altLang="en-US" smtClean="0"/>
              <a:t>‹#›</a:t>
            </a:fld>
            <a:endParaRPr lang="zh-CN" altLang="en-US"/>
          </a:p>
        </p:txBody>
      </p:sp>
    </p:spTree>
    <p:extLst>
      <p:ext uri="{BB962C8B-B14F-4D97-AF65-F5344CB8AC3E}">
        <p14:creationId xmlns:p14="http://schemas.microsoft.com/office/powerpoint/2010/main" val="37902298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4000">
        <p15:prstTrans prst="pageCurlDouble"/>
      </p:transition>
    </mc:Choice>
    <mc:Fallback xmlns="">
      <p:transition spd="slow" advClick="0" advTm="4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50E55ADC-9086-44BD-AF55-998EF314F627}" type="datetimeFigureOut">
              <a:rPr lang="zh-CN" altLang="en-US" smtClean="0"/>
              <a:t>2017/7/13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C3FD362-844A-417A-8105-2707644DD9E3}" type="slidenum">
              <a:rPr lang="zh-CN" altLang="en-US" smtClean="0"/>
              <a:t>‹#›</a:t>
            </a:fld>
            <a:endParaRPr lang="zh-CN" altLang="en-US"/>
          </a:p>
        </p:txBody>
      </p:sp>
    </p:spTree>
    <p:extLst>
      <p:ext uri="{BB962C8B-B14F-4D97-AF65-F5344CB8AC3E}">
        <p14:creationId xmlns:p14="http://schemas.microsoft.com/office/powerpoint/2010/main" val="37930411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4000">
        <p15:prstTrans prst="pageCurlDouble"/>
      </p:transition>
    </mc:Choice>
    <mc:Fallback xmlns="">
      <p:transition spd="slow" advClick="0" advTm="4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0E55ADC-9086-44BD-AF55-998EF314F627}" type="datetimeFigureOut">
              <a:rPr lang="zh-CN" altLang="en-US" smtClean="0"/>
              <a:t>2017/7/13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C3FD362-844A-417A-8105-2707644DD9E3}" type="slidenum">
              <a:rPr lang="zh-CN" altLang="en-US" smtClean="0"/>
              <a:t>‹#›</a:t>
            </a:fld>
            <a:endParaRPr lang="zh-CN" altLang="en-US"/>
          </a:p>
        </p:txBody>
      </p:sp>
    </p:spTree>
    <p:extLst>
      <p:ext uri="{BB962C8B-B14F-4D97-AF65-F5344CB8AC3E}">
        <p14:creationId xmlns:p14="http://schemas.microsoft.com/office/powerpoint/2010/main" val="42300729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4000">
        <p15:prstTrans prst="pageCurlDouble"/>
      </p:transition>
    </mc:Choice>
    <mc:Fallback xmlns="">
      <p:transition spd="slow" advClick="0" advTm="4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0E55ADC-9086-44BD-AF55-998EF314F627}" type="datetimeFigureOut">
              <a:rPr lang="zh-CN" altLang="en-US" smtClean="0"/>
              <a:t>2017/7/13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C3FD362-844A-417A-8105-2707644DD9E3}" type="slidenum">
              <a:rPr lang="zh-CN" altLang="en-US" smtClean="0"/>
              <a:t>‹#›</a:t>
            </a:fld>
            <a:endParaRPr lang="zh-CN" altLang="en-US"/>
          </a:p>
        </p:txBody>
      </p:sp>
    </p:spTree>
    <p:extLst>
      <p:ext uri="{BB962C8B-B14F-4D97-AF65-F5344CB8AC3E}">
        <p14:creationId xmlns:p14="http://schemas.microsoft.com/office/powerpoint/2010/main" val="28025943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4000">
        <p15:prstTrans prst="pageCurlDouble"/>
      </p:transition>
    </mc:Choice>
    <mc:Fallback xmlns="">
      <p:transition spd="slow" advClick="0" advTm="4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0E55ADC-9086-44BD-AF55-998EF314F627}" type="datetimeFigureOut">
              <a:rPr lang="zh-CN" altLang="en-US" smtClean="0"/>
              <a:t>2017/7/13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C3FD362-844A-417A-8105-2707644DD9E3}" type="slidenum">
              <a:rPr lang="zh-CN" altLang="en-US" smtClean="0"/>
              <a:t>‹#›</a:t>
            </a:fld>
            <a:endParaRPr lang="zh-CN" altLang="en-US"/>
          </a:p>
        </p:txBody>
      </p:sp>
    </p:spTree>
    <p:extLst>
      <p:ext uri="{BB962C8B-B14F-4D97-AF65-F5344CB8AC3E}">
        <p14:creationId xmlns:p14="http://schemas.microsoft.com/office/powerpoint/2010/main" val="30178715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4000">
        <p15:prstTrans prst="pageCurlDouble"/>
      </p:transition>
    </mc:Choice>
    <mc:Fallback xmlns="">
      <p:transition spd="slow" advClick="0" advTm="4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0E55ADC-9086-44BD-AF55-998EF314F627}" type="datetimeFigureOut">
              <a:rPr lang="zh-CN" altLang="en-US" smtClean="0"/>
              <a:t>2017/7/13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C3FD362-844A-417A-8105-2707644DD9E3}" type="slidenum">
              <a:rPr lang="zh-CN" altLang="en-US" smtClean="0"/>
              <a:t>‹#›</a:t>
            </a:fld>
            <a:endParaRPr lang="zh-CN" altLang="en-US"/>
          </a:p>
        </p:txBody>
      </p:sp>
    </p:spTree>
    <p:extLst>
      <p:ext uri="{BB962C8B-B14F-4D97-AF65-F5344CB8AC3E}">
        <p14:creationId xmlns:p14="http://schemas.microsoft.com/office/powerpoint/2010/main" val="28710325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4000">
        <p15:prstTrans prst="pageCurlDouble"/>
      </p:transition>
    </mc:Choice>
    <mc:Fallback xmlns="">
      <p:transition spd="slow" advClick="0" advTm="4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50E55ADC-9086-44BD-AF55-998EF314F627}" type="datetimeFigureOut">
              <a:rPr lang="zh-CN" altLang="en-US" smtClean="0"/>
              <a:t>2017/7/13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C3FD362-844A-417A-8105-2707644DD9E3}" type="slidenum">
              <a:rPr lang="zh-CN" altLang="en-US" smtClean="0"/>
              <a:t>‹#›</a:t>
            </a:fld>
            <a:endParaRPr lang="zh-CN" altLang="en-US"/>
          </a:p>
        </p:txBody>
      </p:sp>
    </p:spTree>
    <p:extLst>
      <p:ext uri="{BB962C8B-B14F-4D97-AF65-F5344CB8AC3E}">
        <p14:creationId xmlns:p14="http://schemas.microsoft.com/office/powerpoint/2010/main" val="4136831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4000">
        <p15:prstTrans prst="pageCurlDouble"/>
      </p:transition>
    </mc:Choice>
    <mc:Fallback xmlns="">
      <p:transition spd="slow" advClick="0" advTm="4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50E55ADC-9086-44BD-AF55-998EF314F627}" type="datetimeFigureOut">
              <a:rPr lang="zh-CN" altLang="en-US" smtClean="0"/>
              <a:t>2017/7/13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C3FD362-844A-417A-8105-2707644DD9E3}" type="slidenum">
              <a:rPr lang="zh-CN" altLang="en-US" smtClean="0"/>
              <a:t>‹#›</a:t>
            </a:fld>
            <a:endParaRPr lang="zh-CN" altLang="en-US"/>
          </a:p>
        </p:txBody>
      </p:sp>
    </p:spTree>
    <p:extLst>
      <p:ext uri="{BB962C8B-B14F-4D97-AF65-F5344CB8AC3E}">
        <p14:creationId xmlns:p14="http://schemas.microsoft.com/office/powerpoint/2010/main" val="18416185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4000">
        <p15:prstTrans prst="pageCurlDouble"/>
      </p:transition>
    </mc:Choice>
    <mc:Fallback xmlns="">
      <p:transition spd="slow" advClick="0" advTm="4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E55ADC-9086-44BD-AF55-998EF314F627}" type="datetimeFigureOut">
              <a:rPr lang="zh-CN" altLang="en-US" smtClean="0"/>
              <a:t>2017/7/13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3FD362-844A-417A-8105-2707644DD9E3}" type="slidenum">
              <a:rPr lang="zh-CN" altLang="en-US" smtClean="0"/>
              <a:t>‹#›</a:t>
            </a:fld>
            <a:endParaRPr lang="zh-CN" altLang="en-US"/>
          </a:p>
        </p:txBody>
      </p:sp>
    </p:spTree>
    <p:extLst>
      <p:ext uri="{BB962C8B-B14F-4D97-AF65-F5344CB8AC3E}">
        <p14:creationId xmlns:p14="http://schemas.microsoft.com/office/powerpoint/2010/main" val="3927250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http://schemas.microsoft.com/office/powerpoint/2012/main">
    <mc:Choice Requires="p15">
      <p:transition xmlns:p14="http://schemas.microsoft.com/office/powerpoint/2010/main" spd="slow" p14:dur="1250" advClick="0" advTm="4000">
        <p15:prstTrans prst="pageCurlDouble"/>
      </p:transition>
    </mc:Choice>
    <mc:Fallback xmlns="">
      <p:transition spd="slow" advClick="0" advTm="4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a:cxnSpLocks/>
          </p:cNvCxnSpPr>
          <p:nvPr/>
        </p:nvCxnSpPr>
        <p:spPr>
          <a:xfrm>
            <a:off x="9357360" y="5695158"/>
            <a:ext cx="2446018"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32524"/>
                </a:gs>
                <a:gs pos="99000">
                  <a:srgbClr val="2C2C2C"/>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cxnSpLocks/>
          </p:cNvCxnSpPr>
          <p:nvPr/>
        </p:nvCxnSpPr>
        <p:spPr>
          <a:xfrm>
            <a:off x="6316499" y="5385507"/>
            <a:ext cx="5814058"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32524"/>
                </a:gs>
                <a:gs pos="99000">
                  <a:srgbClr val="2C2C2C"/>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2023352" y="1227369"/>
            <a:ext cx="2731540" cy="1446550"/>
          </a:xfrm>
          <a:prstGeom prst="rect">
            <a:avLst/>
          </a:prstGeom>
          <a:noFill/>
        </p:spPr>
        <p:txBody>
          <a:bodyPr wrap="square" rtlCol="0">
            <a:spAutoFit/>
          </a:bodyPr>
          <a:lstStyle/>
          <a:p>
            <a:r>
              <a:rPr lang="en-US" altLang="zh-CN" sz="8800" dirty="0">
                <a:gradFill flip="none" rotWithShape="1">
                  <a:gsLst>
                    <a:gs pos="73000">
                      <a:schemeClr val="tx1">
                        <a:lumMod val="50000"/>
                        <a:lumOff val="50000"/>
                      </a:schemeClr>
                    </a:gs>
                    <a:gs pos="0">
                      <a:schemeClr val="accent5">
                        <a:lumMod val="0"/>
                        <a:lumOff val="100000"/>
                      </a:schemeClr>
                    </a:gs>
                    <a:gs pos="35000">
                      <a:schemeClr val="accent5">
                        <a:lumMod val="0"/>
                        <a:lumOff val="100000"/>
                      </a:schemeClr>
                    </a:gs>
                    <a:gs pos="100000">
                      <a:schemeClr val="tx1">
                        <a:lumMod val="75000"/>
                        <a:lumOff val="25000"/>
                      </a:schemeClr>
                    </a:gs>
                  </a:gsLst>
                  <a:path path="circle">
                    <a:fillToRect l="50000" t="-80000" r="50000" b="180000"/>
                  </a:path>
                  <a:tileRect/>
                </a:gradFill>
                <a:latin typeface="Segoe UI" panose="020B0502040204020203" pitchFamily="34" charset="0"/>
                <a:cs typeface="Segoe UI" panose="020B0502040204020203" pitchFamily="34" charset="0"/>
              </a:rPr>
              <a:t>2017</a:t>
            </a:r>
            <a:endParaRPr lang="zh-CN" altLang="en-US" sz="8800" dirty="0">
              <a:gradFill flip="none" rotWithShape="1">
                <a:gsLst>
                  <a:gs pos="73000">
                    <a:schemeClr val="tx1">
                      <a:lumMod val="50000"/>
                      <a:lumOff val="50000"/>
                    </a:schemeClr>
                  </a:gs>
                  <a:gs pos="0">
                    <a:schemeClr val="accent5">
                      <a:lumMod val="0"/>
                      <a:lumOff val="100000"/>
                    </a:schemeClr>
                  </a:gs>
                  <a:gs pos="35000">
                    <a:schemeClr val="accent5">
                      <a:lumMod val="0"/>
                      <a:lumOff val="100000"/>
                    </a:schemeClr>
                  </a:gs>
                  <a:gs pos="100000">
                    <a:schemeClr val="tx1">
                      <a:lumMod val="75000"/>
                      <a:lumOff val="25000"/>
                    </a:schemeClr>
                  </a:gs>
                </a:gsLst>
                <a:path path="circle">
                  <a:fillToRect l="50000" t="-80000" r="50000" b="180000"/>
                </a:path>
                <a:tileRect/>
              </a:gradFill>
              <a:latin typeface="Segoe UI" panose="020B0502040204020203" pitchFamily="34" charset="0"/>
              <a:cs typeface="Segoe UI" panose="020B0502040204020203" pitchFamily="34" charset="0"/>
            </a:endParaRPr>
          </a:p>
        </p:txBody>
      </p:sp>
      <p:sp>
        <p:nvSpPr>
          <p:cNvPr id="5" name="文本框 4"/>
          <p:cNvSpPr txBox="1"/>
          <p:nvPr/>
        </p:nvSpPr>
        <p:spPr>
          <a:xfrm>
            <a:off x="2023352" y="2623230"/>
            <a:ext cx="3143809" cy="923330"/>
          </a:xfrm>
          <a:prstGeom prst="rect">
            <a:avLst/>
          </a:prstGeom>
          <a:noFill/>
        </p:spPr>
        <p:txBody>
          <a:bodyPr wrap="none" rtlCol="0">
            <a:spAutoFit/>
          </a:bodyPr>
          <a:lstStyle/>
          <a:p>
            <a:r>
              <a:rPr lang="zh-CN" altLang="en-US" sz="5400" dirty="0">
                <a:solidFill>
                  <a:schemeClr val="bg1">
                    <a:lumMod val="85000"/>
                  </a:schemeClr>
                </a:solidFill>
                <a:latin typeface="Segoe UI" panose="020B0502040204020203" pitchFamily="34" charset="0"/>
                <a:cs typeface="Segoe UI" panose="020B0502040204020203" pitchFamily="34" charset="0"/>
              </a:rPr>
              <a:t>信息</a:t>
            </a:r>
            <a:r>
              <a:rPr lang="en-US" altLang="zh-CN" sz="5400" dirty="0" smtClean="0">
                <a:solidFill>
                  <a:schemeClr val="bg1">
                    <a:lumMod val="95000"/>
                  </a:schemeClr>
                </a:solidFill>
                <a:latin typeface="Segoe UI" panose="020B0502040204020203" pitchFamily="34" charset="0"/>
                <a:cs typeface="Segoe UI" panose="020B0502040204020203" pitchFamily="34" charset="0"/>
              </a:rPr>
              <a:t> </a:t>
            </a:r>
            <a:r>
              <a:rPr lang="zh-CN" altLang="en-US" sz="5400" dirty="0" smtClean="0">
                <a:solidFill>
                  <a:srgbClr val="E0B07E"/>
                </a:solidFill>
                <a:latin typeface="Segoe UI" panose="020B0502040204020203" pitchFamily="34" charset="0"/>
                <a:cs typeface="Segoe UI" panose="020B0502040204020203" pitchFamily="34" charset="0"/>
              </a:rPr>
              <a:t>安全</a:t>
            </a:r>
            <a:endParaRPr lang="zh-CN" altLang="en-US" sz="5400" dirty="0">
              <a:solidFill>
                <a:srgbClr val="E0B07E"/>
              </a:solidFill>
              <a:latin typeface="Segoe UI" panose="020B0502040204020203" pitchFamily="34" charset="0"/>
              <a:cs typeface="Segoe UI" panose="020B0502040204020203" pitchFamily="34" charset="0"/>
            </a:endParaRPr>
          </a:p>
        </p:txBody>
      </p:sp>
      <p:sp>
        <p:nvSpPr>
          <p:cNvPr id="6" name="矩形 5"/>
          <p:cNvSpPr/>
          <p:nvPr/>
        </p:nvSpPr>
        <p:spPr>
          <a:xfrm>
            <a:off x="2110900" y="3736010"/>
            <a:ext cx="7830768" cy="307777"/>
          </a:xfrm>
          <a:prstGeom prst="rect">
            <a:avLst/>
          </a:prstGeom>
        </p:spPr>
        <p:txBody>
          <a:bodyPr wrap="square">
            <a:spAutoFit/>
          </a:bodyPr>
          <a:lstStyle/>
          <a:p>
            <a:r>
              <a:rPr lang="zh-CN" altLang="en-US" sz="1400" dirty="0" smtClean="0">
                <a:solidFill>
                  <a:schemeClr val="bg1">
                    <a:lumMod val="85000"/>
                  </a:schemeClr>
                </a:solidFill>
                <a:latin typeface="Segoe UI" panose="020B0502040204020203" pitchFamily="34" charset="0"/>
                <a:cs typeface="Segoe UI" panose="020B0502040204020203" pitchFamily="34" charset="0"/>
              </a:rPr>
              <a:t>加固一个网站，使用</a:t>
            </a:r>
            <a:r>
              <a:rPr lang="en-US" altLang="zh-CN" sz="1400" dirty="0" smtClean="0">
                <a:solidFill>
                  <a:schemeClr val="bg1">
                    <a:lumMod val="85000"/>
                  </a:schemeClr>
                </a:solidFill>
                <a:latin typeface="Segoe UI" panose="020B0502040204020203" pitchFamily="34" charset="0"/>
                <a:cs typeface="Segoe UI" panose="020B0502040204020203" pitchFamily="34" charset="0"/>
              </a:rPr>
              <a:t>spring security</a:t>
            </a:r>
            <a:r>
              <a:rPr lang="zh-CN" altLang="en-US" sz="1400" dirty="0" smtClean="0">
                <a:solidFill>
                  <a:schemeClr val="bg1">
                    <a:lumMod val="85000"/>
                  </a:schemeClr>
                </a:solidFill>
                <a:latin typeface="Segoe UI" panose="020B0502040204020203" pitchFamily="34" charset="0"/>
                <a:cs typeface="Segoe UI" panose="020B0502040204020203" pitchFamily="34" charset="0"/>
              </a:rPr>
              <a:t>进行登录认证和角色控制</a:t>
            </a:r>
            <a:endParaRPr lang="zh-CN" altLang="en-US" sz="1400" dirty="0">
              <a:solidFill>
                <a:schemeClr val="bg1">
                  <a:lumMod val="85000"/>
                </a:schemeClr>
              </a:solidFill>
              <a:latin typeface="Segoe UI" panose="020B0502040204020203" pitchFamily="34" charset="0"/>
              <a:cs typeface="Segoe UI" panose="020B0502040204020203" pitchFamily="34" charset="0"/>
            </a:endParaRPr>
          </a:p>
        </p:txBody>
      </p:sp>
      <p:grpSp>
        <p:nvGrpSpPr>
          <p:cNvPr id="2" name="组合 1"/>
          <p:cNvGrpSpPr/>
          <p:nvPr/>
        </p:nvGrpSpPr>
        <p:grpSpPr>
          <a:xfrm>
            <a:off x="9719471" y="4475110"/>
            <a:ext cx="1721796" cy="369650"/>
            <a:chOff x="2244172" y="4572771"/>
            <a:chExt cx="1721796" cy="369650"/>
          </a:xfrm>
        </p:grpSpPr>
        <p:sp>
          <p:nvSpPr>
            <p:cNvPr id="7" name="矩形 6"/>
            <p:cNvSpPr/>
            <p:nvPr/>
          </p:nvSpPr>
          <p:spPr>
            <a:xfrm>
              <a:off x="2244172" y="4572771"/>
              <a:ext cx="1721796" cy="36965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2665847" y="4580687"/>
              <a:ext cx="723275" cy="307777"/>
            </a:xfrm>
            <a:prstGeom prst="rect">
              <a:avLst/>
            </a:prstGeom>
            <a:noFill/>
          </p:spPr>
          <p:txBody>
            <a:bodyPr wrap="none" rtlCol="0">
              <a:spAutoFit/>
            </a:bodyPr>
            <a:lstStyle/>
            <a:p>
              <a:r>
                <a:rPr lang="zh-CN" altLang="en-US" sz="1400" dirty="0" smtClean="0">
                  <a:solidFill>
                    <a:schemeClr val="bg1">
                      <a:lumMod val="85000"/>
                    </a:schemeClr>
                  </a:solidFill>
                </a:rPr>
                <a:t>钟玉生</a:t>
              </a:r>
              <a:endParaRPr lang="zh-CN" altLang="en-US" sz="1400" dirty="0">
                <a:solidFill>
                  <a:schemeClr val="bg1">
                    <a:lumMod val="85000"/>
                  </a:schemeClr>
                </a:solidFill>
              </a:endParaRPr>
            </a:p>
          </p:txBody>
        </p:sp>
      </p:grpSp>
      <p:cxnSp>
        <p:nvCxnSpPr>
          <p:cNvPr id="23" name="直接连接符 22"/>
          <p:cNvCxnSpPr>
            <a:cxnSpLocks/>
          </p:cNvCxnSpPr>
          <p:nvPr/>
        </p:nvCxnSpPr>
        <p:spPr>
          <a:xfrm>
            <a:off x="1673157" y="1227369"/>
            <a:ext cx="0" cy="401584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090D0E"/>
                </a:gs>
                <a:gs pos="99000">
                  <a:srgbClr val="212226"/>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sp>
        <p:nvSpPr>
          <p:cNvPr id="10" name="平行四边形 9"/>
          <p:cNvSpPr/>
          <p:nvPr/>
        </p:nvSpPr>
        <p:spPr>
          <a:xfrm>
            <a:off x="7756203" y="5264686"/>
            <a:ext cx="729206" cy="241642"/>
          </a:xfrm>
          <a:prstGeom prst="parallelogram">
            <a:avLst>
              <a:gd name="adj" fmla="val 69728"/>
            </a:avLst>
          </a:prstGeom>
          <a:solidFill>
            <a:srgbClr val="E0B07E"/>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平行四边形 10"/>
          <p:cNvSpPr/>
          <p:nvPr/>
        </p:nvSpPr>
        <p:spPr>
          <a:xfrm>
            <a:off x="10796644" y="5628247"/>
            <a:ext cx="403840" cy="133823"/>
          </a:xfrm>
          <a:prstGeom prst="parallelogram">
            <a:avLst>
              <a:gd name="adj" fmla="val 69728"/>
            </a:avLst>
          </a:prstGeom>
          <a:solidFill>
            <a:schemeClr val="bg1">
              <a:lumMod val="50000"/>
              <a:alpha val="8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p:nvSpPr>
        <p:spPr>
          <a:xfrm>
            <a:off x="9638103" y="4999585"/>
            <a:ext cx="593917" cy="196810"/>
          </a:xfrm>
          <a:prstGeom prst="parallelogram">
            <a:avLst>
              <a:gd name="adj" fmla="val 69728"/>
            </a:avLst>
          </a:prstGeom>
          <a:solidFill>
            <a:schemeClr val="bg1">
              <a:lumMod val="65000"/>
              <a:alpha val="8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平行四边形 27"/>
          <p:cNvSpPr/>
          <p:nvPr/>
        </p:nvSpPr>
        <p:spPr>
          <a:xfrm>
            <a:off x="11468046" y="4888464"/>
            <a:ext cx="335332" cy="111121"/>
          </a:xfrm>
          <a:prstGeom prst="parallelogram">
            <a:avLst>
              <a:gd name="adj" fmla="val 69728"/>
            </a:avLst>
          </a:prstGeom>
          <a:solidFill>
            <a:srgbClr val="E0B07E">
              <a:alpha val="43000"/>
            </a:srgb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768619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4000">
        <p15:prstTrans prst="pageCurlDouble"/>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arn(outHorizontal)">
                                      <p:cBhvr>
                                        <p:cTn id="7" dur="1000"/>
                                        <p:tgtEl>
                                          <p:spTgt spid="23"/>
                                        </p:tgtEl>
                                      </p:cBhvr>
                                    </p:animEffect>
                                  </p:childTnLst>
                                </p:cTn>
                              </p:par>
                              <p:par>
                                <p:cTn id="8" presetID="22" presetClass="entr" presetSubtype="8" fill="hold" grpId="0" nodeType="withEffect">
                                  <p:stCondLst>
                                    <p:cond delay="500"/>
                                  </p:stCondLst>
                                  <p:iterate type="lt">
                                    <p:tmPct val="10000"/>
                                  </p:iterate>
                                  <p:childTnLst>
                                    <p:set>
                                      <p:cBhvr>
                                        <p:cTn id="9" dur="1" fill="hold">
                                          <p:stCondLst>
                                            <p:cond delay="0"/>
                                          </p:stCondLst>
                                        </p:cTn>
                                        <p:tgtEl>
                                          <p:spTgt spid="4"/>
                                        </p:tgtEl>
                                        <p:attrNameLst>
                                          <p:attrName>style.visibility</p:attrName>
                                        </p:attrNameLst>
                                      </p:cBhvr>
                                      <p:to>
                                        <p:strVal val="visible"/>
                                      </p:to>
                                    </p:set>
                                    <p:animEffect transition="in" filter="wipe(left)">
                                      <p:cBhvr>
                                        <p:cTn id="10" dur="2000"/>
                                        <p:tgtEl>
                                          <p:spTgt spid="4"/>
                                        </p:tgtEl>
                                      </p:cBhvr>
                                    </p:animEffect>
                                  </p:childTnLst>
                                </p:cTn>
                              </p:par>
                              <p:par>
                                <p:cTn id="11" presetID="22" presetClass="entr" presetSubtype="8" fill="hold" grpId="0" nodeType="withEffect">
                                  <p:stCondLst>
                                    <p:cond delay="750"/>
                                  </p:stCondLst>
                                  <p:iterate type="lt">
                                    <p:tmPct val="10000"/>
                                  </p:iterate>
                                  <p:childTnLst>
                                    <p:set>
                                      <p:cBhvr>
                                        <p:cTn id="12" dur="1" fill="hold">
                                          <p:stCondLst>
                                            <p:cond delay="0"/>
                                          </p:stCondLst>
                                        </p:cTn>
                                        <p:tgtEl>
                                          <p:spTgt spid="5"/>
                                        </p:tgtEl>
                                        <p:attrNameLst>
                                          <p:attrName>style.visibility</p:attrName>
                                        </p:attrNameLst>
                                      </p:cBhvr>
                                      <p:to>
                                        <p:strVal val="visible"/>
                                      </p:to>
                                    </p:set>
                                    <p:animEffect transition="in" filter="wipe(left)">
                                      <p:cBhvr>
                                        <p:cTn id="13" dur="2000"/>
                                        <p:tgtEl>
                                          <p:spTgt spid="5"/>
                                        </p:tgtEl>
                                      </p:cBhvr>
                                    </p:animEffect>
                                  </p:childTnLst>
                                </p:cTn>
                              </p:par>
                              <p:par>
                                <p:cTn id="14" presetID="42" presetClass="entr" presetSubtype="0" fill="hold" grpId="0" nodeType="withEffect">
                                  <p:stCondLst>
                                    <p:cond delay="20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3000"/>
                                        <p:tgtEl>
                                          <p:spTgt spid="6"/>
                                        </p:tgtEl>
                                      </p:cBhvr>
                                    </p:animEffect>
                                    <p:anim calcmode="lin" valueType="num">
                                      <p:cBhvr>
                                        <p:cTn id="17" dur="3000" fill="hold"/>
                                        <p:tgtEl>
                                          <p:spTgt spid="6"/>
                                        </p:tgtEl>
                                        <p:attrNameLst>
                                          <p:attrName>ppt_x</p:attrName>
                                        </p:attrNameLst>
                                      </p:cBhvr>
                                      <p:tavLst>
                                        <p:tav tm="0">
                                          <p:val>
                                            <p:strVal val="#ppt_x"/>
                                          </p:val>
                                        </p:tav>
                                        <p:tav tm="100000">
                                          <p:val>
                                            <p:strVal val="#ppt_x"/>
                                          </p:val>
                                        </p:tav>
                                      </p:tavLst>
                                    </p:anim>
                                    <p:anim calcmode="lin" valueType="num">
                                      <p:cBhvr>
                                        <p:cTn id="18" dur="3000" fill="hold"/>
                                        <p:tgtEl>
                                          <p:spTgt spid="6"/>
                                        </p:tgtEl>
                                        <p:attrNameLst>
                                          <p:attrName>ppt_y</p:attrName>
                                        </p:attrNameLst>
                                      </p:cBhvr>
                                      <p:tavLst>
                                        <p:tav tm="0">
                                          <p:val>
                                            <p:strVal val="#ppt_y+.1"/>
                                          </p:val>
                                        </p:tav>
                                        <p:tav tm="100000">
                                          <p:val>
                                            <p:strVal val="#ppt_y"/>
                                          </p:val>
                                        </p:tav>
                                      </p:tavLst>
                                    </p:anim>
                                  </p:childTnLst>
                                </p:cTn>
                              </p:par>
                              <p:par>
                                <p:cTn id="19" presetID="16" presetClass="entr" presetSubtype="26" fill="hold" nodeType="withEffect">
                                  <p:stCondLst>
                                    <p:cond delay="3000"/>
                                  </p:stCondLst>
                                  <p:childTnLst>
                                    <p:set>
                                      <p:cBhvr>
                                        <p:cTn id="20" dur="1" fill="hold">
                                          <p:stCondLst>
                                            <p:cond delay="0"/>
                                          </p:stCondLst>
                                        </p:cTn>
                                        <p:tgtEl>
                                          <p:spTgt spid="2"/>
                                        </p:tgtEl>
                                        <p:attrNameLst>
                                          <p:attrName>style.visibility</p:attrName>
                                        </p:attrNameLst>
                                      </p:cBhvr>
                                      <p:to>
                                        <p:strVal val="visible"/>
                                      </p:to>
                                    </p:set>
                                    <p:animEffect transition="in" filter="barn(inHorizontal)">
                                      <p:cBhvr>
                                        <p:cTn id="21" dur="2000"/>
                                        <p:tgtEl>
                                          <p:spTgt spid="2"/>
                                        </p:tgtEl>
                                      </p:cBhvr>
                                    </p:animEffect>
                                  </p:childTnLst>
                                </p:cTn>
                              </p:par>
                              <p:par>
                                <p:cTn id="22" presetID="22" presetClass="entr" presetSubtype="2" fill="hold" nodeType="withEffect">
                                  <p:stCondLst>
                                    <p:cond delay="2500"/>
                                  </p:stCondLst>
                                  <p:childTnLst>
                                    <p:set>
                                      <p:cBhvr>
                                        <p:cTn id="23" dur="1" fill="hold">
                                          <p:stCondLst>
                                            <p:cond delay="0"/>
                                          </p:stCondLst>
                                        </p:cTn>
                                        <p:tgtEl>
                                          <p:spTgt spid="22"/>
                                        </p:tgtEl>
                                        <p:attrNameLst>
                                          <p:attrName>style.visibility</p:attrName>
                                        </p:attrNameLst>
                                      </p:cBhvr>
                                      <p:to>
                                        <p:strVal val="visible"/>
                                      </p:to>
                                    </p:set>
                                    <p:animEffect transition="in" filter="wipe(right)">
                                      <p:cBhvr>
                                        <p:cTn id="24" dur="1000"/>
                                        <p:tgtEl>
                                          <p:spTgt spid="22"/>
                                        </p:tgtEl>
                                      </p:cBhvr>
                                    </p:animEffect>
                                  </p:childTnLst>
                                </p:cTn>
                              </p:par>
                              <p:par>
                                <p:cTn id="25" presetID="2" presetClass="entr" presetSubtype="2" decel="100000" fill="hold" grpId="0" nodeType="withEffect">
                                  <p:stCondLst>
                                    <p:cond delay="300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2000" fill="hold"/>
                                        <p:tgtEl>
                                          <p:spTgt spid="10"/>
                                        </p:tgtEl>
                                        <p:attrNameLst>
                                          <p:attrName>ppt_x</p:attrName>
                                        </p:attrNameLst>
                                      </p:cBhvr>
                                      <p:tavLst>
                                        <p:tav tm="0">
                                          <p:val>
                                            <p:strVal val="1+#ppt_w/2"/>
                                          </p:val>
                                        </p:tav>
                                        <p:tav tm="100000">
                                          <p:val>
                                            <p:strVal val="#ppt_x"/>
                                          </p:val>
                                        </p:tav>
                                      </p:tavLst>
                                    </p:anim>
                                    <p:anim calcmode="lin" valueType="num">
                                      <p:cBhvr additive="base">
                                        <p:cTn id="28" dur="2000" fill="hold"/>
                                        <p:tgtEl>
                                          <p:spTgt spid="10"/>
                                        </p:tgtEl>
                                        <p:attrNameLst>
                                          <p:attrName>ppt_y</p:attrName>
                                        </p:attrNameLst>
                                      </p:cBhvr>
                                      <p:tavLst>
                                        <p:tav tm="0">
                                          <p:val>
                                            <p:strVal val="#ppt_y"/>
                                          </p:val>
                                        </p:tav>
                                        <p:tav tm="100000">
                                          <p:val>
                                            <p:strVal val="#ppt_y"/>
                                          </p:val>
                                        </p:tav>
                                      </p:tavLst>
                                    </p:anim>
                                  </p:childTnLst>
                                </p:cTn>
                              </p:par>
                              <p:par>
                                <p:cTn id="29" presetID="63" presetClass="path" presetSubtype="0" accel="50000" decel="50000" fill="hold" grpId="1" nodeType="withEffect">
                                  <p:stCondLst>
                                    <p:cond delay="5000"/>
                                  </p:stCondLst>
                                  <p:childTnLst>
                                    <p:animMotion origin="layout" path="M 4.375E-6 4.81481E-6 L 0.05651 4.81481E-6 " pathEditMode="relative" rAng="0" ptsTypes="AA">
                                      <p:cBhvr>
                                        <p:cTn id="30" dur="2000" fill="hold"/>
                                        <p:tgtEl>
                                          <p:spTgt spid="10"/>
                                        </p:tgtEl>
                                        <p:attrNameLst>
                                          <p:attrName>ppt_x</p:attrName>
                                          <p:attrName>ppt_y</p:attrName>
                                        </p:attrNameLst>
                                      </p:cBhvr>
                                      <p:rCtr x="2826" y="0"/>
                                    </p:animMotion>
                                  </p:childTnLst>
                                </p:cTn>
                              </p:par>
                              <p:par>
                                <p:cTn id="31" presetID="22" presetClass="entr" presetSubtype="2" fill="hold" nodeType="withEffect">
                                  <p:stCondLst>
                                    <p:cond delay="3250"/>
                                  </p:stCondLst>
                                  <p:childTnLst>
                                    <p:set>
                                      <p:cBhvr>
                                        <p:cTn id="32" dur="1" fill="hold">
                                          <p:stCondLst>
                                            <p:cond delay="0"/>
                                          </p:stCondLst>
                                        </p:cTn>
                                        <p:tgtEl>
                                          <p:spTgt spid="24"/>
                                        </p:tgtEl>
                                        <p:attrNameLst>
                                          <p:attrName>style.visibility</p:attrName>
                                        </p:attrNameLst>
                                      </p:cBhvr>
                                      <p:to>
                                        <p:strVal val="visible"/>
                                      </p:to>
                                    </p:set>
                                    <p:animEffect transition="in" filter="wipe(right)">
                                      <p:cBhvr>
                                        <p:cTn id="33" dur="1000"/>
                                        <p:tgtEl>
                                          <p:spTgt spid="24"/>
                                        </p:tgtEl>
                                      </p:cBhvr>
                                    </p:animEffect>
                                  </p:childTnLst>
                                </p:cTn>
                              </p:par>
                              <p:par>
                                <p:cTn id="34" presetID="2" presetClass="entr" presetSubtype="2" decel="100000" fill="hold" grpId="0" nodeType="withEffect">
                                  <p:stCondLst>
                                    <p:cond delay="3500"/>
                                  </p:stCondLst>
                                  <p:childTnLst>
                                    <p:set>
                                      <p:cBhvr>
                                        <p:cTn id="35" dur="1" fill="hold">
                                          <p:stCondLst>
                                            <p:cond delay="0"/>
                                          </p:stCondLst>
                                        </p:cTn>
                                        <p:tgtEl>
                                          <p:spTgt spid="11"/>
                                        </p:tgtEl>
                                        <p:attrNameLst>
                                          <p:attrName>style.visibility</p:attrName>
                                        </p:attrNameLst>
                                      </p:cBhvr>
                                      <p:to>
                                        <p:strVal val="visible"/>
                                      </p:to>
                                    </p:set>
                                    <p:anim calcmode="lin" valueType="num">
                                      <p:cBhvr additive="base">
                                        <p:cTn id="36" dur="2000" fill="hold"/>
                                        <p:tgtEl>
                                          <p:spTgt spid="11"/>
                                        </p:tgtEl>
                                        <p:attrNameLst>
                                          <p:attrName>ppt_x</p:attrName>
                                        </p:attrNameLst>
                                      </p:cBhvr>
                                      <p:tavLst>
                                        <p:tav tm="0">
                                          <p:val>
                                            <p:strVal val="1+#ppt_w/2"/>
                                          </p:val>
                                        </p:tav>
                                        <p:tav tm="100000">
                                          <p:val>
                                            <p:strVal val="#ppt_x"/>
                                          </p:val>
                                        </p:tav>
                                      </p:tavLst>
                                    </p:anim>
                                    <p:anim calcmode="lin" valueType="num">
                                      <p:cBhvr additive="base">
                                        <p:cTn id="37" dur="2000" fill="hold"/>
                                        <p:tgtEl>
                                          <p:spTgt spid="11"/>
                                        </p:tgtEl>
                                        <p:attrNameLst>
                                          <p:attrName>ppt_y</p:attrName>
                                        </p:attrNameLst>
                                      </p:cBhvr>
                                      <p:tavLst>
                                        <p:tav tm="0">
                                          <p:val>
                                            <p:strVal val="#ppt_y"/>
                                          </p:val>
                                        </p:tav>
                                        <p:tav tm="100000">
                                          <p:val>
                                            <p:strVal val="#ppt_y"/>
                                          </p:val>
                                        </p:tav>
                                      </p:tavLst>
                                    </p:anim>
                                  </p:childTnLst>
                                </p:cTn>
                              </p:par>
                              <p:par>
                                <p:cTn id="38" presetID="63" presetClass="path" presetSubtype="0" accel="50000" decel="50000" fill="hold" grpId="1" nodeType="withEffect">
                                  <p:stCondLst>
                                    <p:cond delay="5750"/>
                                  </p:stCondLst>
                                  <p:childTnLst>
                                    <p:animMotion origin="layout" path="M 4.375E-6 4.81481E-6 L 0.05651 4.81481E-6 " pathEditMode="relative" rAng="0" ptsTypes="AA">
                                      <p:cBhvr>
                                        <p:cTn id="39" dur="2000" fill="hold"/>
                                        <p:tgtEl>
                                          <p:spTgt spid="11"/>
                                        </p:tgtEl>
                                        <p:attrNameLst>
                                          <p:attrName>ppt_x</p:attrName>
                                          <p:attrName>ppt_y</p:attrName>
                                        </p:attrNameLst>
                                      </p:cBhvr>
                                      <p:rCtr x="2826" y="0"/>
                                    </p:animMotion>
                                  </p:childTnLst>
                                </p:cTn>
                              </p:par>
                              <p:par>
                                <p:cTn id="40" presetID="2" presetClass="entr" presetSubtype="2" decel="100000" fill="hold" grpId="0" nodeType="withEffect">
                                  <p:stCondLst>
                                    <p:cond delay="3750"/>
                                  </p:stCondLst>
                                  <p:childTnLst>
                                    <p:set>
                                      <p:cBhvr>
                                        <p:cTn id="41" dur="1" fill="hold">
                                          <p:stCondLst>
                                            <p:cond delay="0"/>
                                          </p:stCondLst>
                                        </p:cTn>
                                        <p:tgtEl>
                                          <p:spTgt spid="12"/>
                                        </p:tgtEl>
                                        <p:attrNameLst>
                                          <p:attrName>style.visibility</p:attrName>
                                        </p:attrNameLst>
                                      </p:cBhvr>
                                      <p:to>
                                        <p:strVal val="visible"/>
                                      </p:to>
                                    </p:set>
                                    <p:anim calcmode="lin" valueType="num">
                                      <p:cBhvr additive="base">
                                        <p:cTn id="42" dur="2000" fill="hold"/>
                                        <p:tgtEl>
                                          <p:spTgt spid="12"/>
                                        </p:tgtEl>
                                        <p:attrNameLst>
                                          <p:attrName>ppt_x</p:attrName>
                                        </p:attrNameLst>
                                      </p:cBhvr>
                                      <p:tavLst>
                                        <p:tav tm="0">
                                          <p:val>
                                            <p:strVal val="1+#ppt_w/2"/>
                                          </p:val>
                                        </p:tav>
                                        <p:tav tm="100000">
                                          <p:val>
                                            <p:strVal val="#ppt_x"/>
                                          </p:val>
                                        </p:tav>
                                      </p:tavLst>
                                    </p:anim>
                                    <p:anim calcmode="lin" valueType="num">
                                      <p:cBhvr additive="base">
                                        <p:cTn id="43" dur="2000" fill="hold"/>
                                        <p:tgtEl>
                                          <p:spTgt spid="12"/>
                                        </p:tgtEl>
                                        <p:attrNameLst>
                                          <p:attrName>ppt_y</p:attrName>
                                        </p:attrNameLst>
                                      </p:cBhvr>
                                      <p:tavLst>
                                        <p:tav tm="0">
                                          <p:val>
                                            <p:strVal val="#ppt_y"/>
                                          </p:val>
                                        </p:tav>
                                        <p:tav tm="100000">
                                          <p:val>
                                            <p:strVal val="#ppt_y"/>
                                          </p:val>
                                        </p:tav>
                                      </p:tavLst>
                                    </p:anim>
                                  </p:childTnLst>
                                </p:cTn>
                              </p:par>
                              <p:par>
                                <p:cTn id="44" presetID="63" presetClass="path" presetSubtype="0" accel="50000" decel="50000" fill="hold" grpId="1" nodeType="withEffect">
                                  <p:stCondLst>
                                    <p:cond delay="6000"/>
                                  </p:stCondLst>
                                  <p:childTnLst>
                                    <p:animMotion origin="layout" path="M 4.375E-6 4.81481E-6 L 0.05651 4.81481E-6 " pathEditMode="relative" rAng="0" ptsTypes="AA">
                                      <p:cBhvr>
                                        <p:cTn id="45" dur="2000" fill="hold"/>
                                        <p:tgtEl>
                                          <p:spTgt spid="12"/>
                                        </p:tgtEl>
                                        <p:attrNameLst>
                                          <p:attrName>ppt_x</p:attrName>
                                          <p:attrName>ppt_y</p:attrName>
                                        </p:attrNameLst>
                                      </p:cBhvr>
                                      <p:rCtr x="2826" y="0"/>
                                    </p:animMotion>
                                  </p:childTnLst>
                                </p:cTn>
                              </p:par>
                              <p:par>
                                <p:cTn id="46" presetID="2" presetClass="entr" presetSubtype="2" decel="100000" fill="hold" grpId="0" nodeType="withEffect">
                                  <p:stCondLst>
                                    <p:cond delay="3750"/>
                                  </p:stCondLst>
                                  <p:childTnLst>
                                    <p:set>
                                      <p:cBhvr>
                                        <p:cTn id="47" dur="1" fill="hold">
                                          <p:stCondLst>
                                            <p:cond delay="0"/>
                                          </p:stCondLst>
                                        </p:cTn>
                                        <p:tgtEl>
                                          <p:spTgt spid="28"/>
                                        </p:tgtEl>
                                        <p:attrNameLst>
                                          <p:attrName>style.visibility</p:attrName>
                                        </p:attrNameLst>
                                      </p:cBhvr>
                                      <p:to>
                                        <p:strVal val="visible"/>
                                      </p:to>
                                    </p:set>
                                    <p:anim calcmode="lin" valueType="num">
                                      <p:cBhvr additive="base">
                                        <p:cTn id="48" dur="2000" fill="hold"/>
                                        <p:tgtEl>
                                          <p:spTgt spid="28"/>
                                        </p:tgtEl>
                                        <p:attrNameLst>
                                          <p:attrName>ppt_x</p:attrName>
                                        </p:attrNameLst>
                                      </p:cBhvr>
                                      <p:tavLst>
                                        <p:tav tm="0">
                                          <p:val>
                                            <p:strVal val="1+#ppt_w/2"/>
                                          </p:val>
                                        </p:tav>
                                        <p:tav tm="100000">
                                          <p:val>
                                            <p:strVal val="#ppt_x"/>
                                          </p:val>
                                        </p:tav>
                                      </p:tavLst>
                                    </p:anim>
                                    <p:anim calcmode="lin" valueType="num">
                                      <p:cBhvr additive="base">
                                        <p:cTn id="49" dur="2000" fill="hold"/>
                                        <p:tgtEl>
                                          <p:spTgt spid="28"/>
                                        </p:tgtEl>
                                        <p:attrNameLst>
                                          <p:attrName>ppt_y</p:attrName>
                                        </p:attrNameLst>
                                      </p:cBhvr>
                                      <p:tavLst>
                                        <p:tav tm="0">
                                          <p:val>
                                            <p:strVal val="#ppt_y"/>
                                          </p:val>
                                        </p:tav>
                                        <p:tav tm="100000">
                                          <p:val>
                                            <p:strVal val="#ppt_y"/>
                                          </p:val>
                                        </p:tav>
                                      </p:tavLst>
                                    </p:anim>
                                  </p:childTnLst>
                                </p:cTn>
                              </p:par>
                              <p:par>
                                <p:cTn id="50" presetID="63" presetClass="path" presetSubtype="0" accel="50000" decel="50000" fill="hold" grpId="1" nodeType="withEffect">
                                  <p:stCondLst>
                                    <p:cond delay="5750"/>
                                  </p:stCondLst>
                                  <p:childTnLst>
                                    <p:animMotion origin="layout" path="M 4.375E-6 4.81481E-6 L 0.05651 4.81481E-6 " pathEditMode="relative" rAng="0" ptsTypes="AA">
                                      <p:cBhvr>
                                        <p:cTn id="51" dur="2000" fill="hold"/>
                                        <p:tgtEl>
                                          <p:spTgt spid="28"/>
                                        </p:tgtEl>
                                        <p:attrNameLst>
                                          <p:attrName>ppt_x</p:attrName>
                                          <p:attrName>ppt_y</p:attrName>
                                        </p:attrNameLst>
                                      </p:cBhvr>
                                      <p:rCtr x="282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10" grpId="0" animBg="1"/>
      <p:bldP spid="10" grpId="1" animBg="1"/>
      <p:bldP spid="11" grpId="0" animBg="1"/>
      <p:bldP spid="11" grpId="1" animBg="1"/>
      <p:bldP spid="12" grpId="0" animBg="1"/>
      <p:bldP spid="12" grpId="1" animBg="1"/>
      <p:bldP spid="28" grpId="0" animBg="1"/>
      <p:bldP spid="28"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54608" y="172304"/>
            <a:ext cx="2007312" cy="461665"/>
          </a:xfrm>
          <a:prstGeom prst="rect">
            <a:avLst/>
          </a:prstGeom>
          <a:noFill/>
        </p:spPr>
        <p:txBody>
          <a:bodyPr wrap="square" rtlCol="0">
            <a:spAutoFit/>
          </a:bodyPr>
          <a:lstStyle/>
          <a:p>
            <a:pPr algn="ctr"/>
            <a:r>
              <a:rPr lang="en-US" altLang="zh-CN" sz="2400" dirty="0" smtClean="0">
                <a:solidFill>
                  <a:schemeClr val="bg1">
                    <a:lumMod val="85000"/>
                  </a:schemeClr>
                </a:solidFill>
                <a:latin typeface="Segoe UI" panose="020B0502040204020203" pitchFamily="34" charset="0"/>
                <a:ea typeface="Segoe UI Symbol" panose="020B0502040204020203" pitchFamily="34" charset="0"/>
                <a:cs typeface="Segoe UI" panose="020B0502040204020203" pitchFamily="34" charset="0"/>
              </a:rPr>
              <a:t>04 </a:t>
            </a:r>
            <a:r>
              <a:rPr lang="en-US" altLang="zh-CN" sz="2400" dirty="0" smtClean="0">
                <a:solidFill>
                  <a:srgbClr val="E0B07E"/>
                </a:solidFill>
                <a:latin typeface="Segoe UI" panose="020B0502040204020203" pitchFamily="34" charset="0"/>
                <a:ea typeface="Segoe UI Symbol" panose="020B0502040204020203" pitchFamily="34" charset="0"/>
                <a:cs typeface="Segoe UI" panose="020B0502040204020203" pitchFamily="34" charset="0"/>
              </a:rPr>
              <a:t>  </a:t>
            </a:r>
            <a:r>
              <a:rPr lang="zh-CN" altLang="en-US" sz="2400" dirty="0" smtClean="0">
                <a:solidFill>
                  <a:srgbClr val="E0B07E"/>
                </a:solidFill>
                <a:latin typeface="Segoe UI" panose="020B0502040204020203" pitchFamily="34" charset="0"/>
                <a:ea typeface="Segoe UI Symbol" panose="020B0502040204020203" pitchFamily="34" charset="0"/>
                <a:cs typeface="Segoe UI" panose="020B0502040204020203" pitchFamily="34" charset="0"/>
              </a:rPr>
              <a:t>加固内容</a:t>
            </a:r>
            <a:endParaRPr lang="zh-CN" altLang="en-US" sz="2400" dirty="0">
              <a:solidFill>
                <a:srgbClr val="E0B07E"/>
              </a:solidFill>
              <a:latin typeface="Segoe UI" panose="020B0502040204020203" pitchFamily="34" charset="0"/>
              <a:cs typeface="Segoe UI" panose="020B0502040204020203" pitchFamily="34" charset="0"/>
            </a:endParaRPr>
          </a:p>
        </p:txBody>
      </p:sp>
      <p:cxnSp>
        <p:nvCxnSpPr>
          <p:cNvPr id="5" name="直接连接符 4"/>
          <p:cNvCxnSpPr>
            <a:cxnSpLocks/>
          </p:cNvCxnSpPr>
          <p:nvPr/>
        </p:nvCxnSpPr>
        <p:spPr>
          <a:xfrm>
            <a:off x="314158" y="633969"/>
            <a:ext cx="2347762"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32524"/>
                </a:gs>
                <a:gs pos="99000">
                  <a:srgbClr val="2C2C2C"/>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216152" y="4226738"/>
            <a:ext cx="2875330" cy="1918030"/>
          </a:xfrm>
          <a:prstGeom prst="rect">
            <a:avLst/>
          </a:prstGeom>
          <a:solidFill>
            <a:schemeClr val="tx1">
              <a:lumMod val="65000"/>
              <a:lumOff val="35000"/>
            </a:schemeClr>
          </a:solidFill>
          <a:ln>
            <a:noFill/>
          </a:ln>
          <a:effectLst>
            <a:outerShdw blurRad="139700" dist="203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488039" y="1381437"/>
            <a:ext cx="2031325" cy="461665"/>
          </a:xfrm>
          <a:prstGeom prst="rect">
            <a:avLst/>
          </a:prstGeom>
        </p:spPr>
        <p:txBody>
          <a:bodyPr wrap="none">
            <a:spAutoFit/>
          </a:bodyPr>
          <a:lstStyle/>
          <a:p>
            <a:r>
              <a:rPr lang="zh-CN" altLang="en-US" sz="2400" dirty="0" smtClean="0">
                <a:solidFill>
                  <a:srgbClr val="E0B07E"/>
                </a:solidFill>
              </a:rPr>
              <a:t>实现登录控制</a:t>
            </a:r>
            <a:endParaRPr lang="zh-CN" altLang="en-US" sz="2400" dirty="0">
              <a:solidFill>
                <a:srgbClr val="E0B07E"/>
              </a:solidFill>
            </a:endParaRPr>
          </a:p>
        </p:txBody>
      </p:sp>
      <p:pic>
        <p:nvPicPr>
          <p:cNvPr id="27" name="图片 26"/>
          <p:cNvPicPr/>
          <p:nvPr/>
        </p:nvPicPr>
        <p:blipFill>
          <a:blip r:embed="rId2"/>
          <a:stretch>
            <a:fillRect/>
          </a:stretch>
        </p:blipFill>
        <p:spPr>
          <a:xfrm>
            <a:off x="4484768" y="1136267"/>
            <a:ext cx="6899512" cy="274078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29" name="矩形 28"/>
          <p:cNvSpPr/>
          <p:nvPr/>
        </p:nvSpPr>
        <p:spPr>
          <a:xfrm>
            <a:off x="1322324" y="4585588"/>
            <a:ext cx="2679192" cy="1200329"/>
          </a:xfrm>
          <a:prstGeom prst="rect">
            <a:avLst/>
          </a:prstGeom>
        </p:spPr>
        <p:txBody>
          <a:bodyPr wrap="square">
            <a:spAutoFit/>
          </a:bodyPr>
          <a:lstStyle/>
          <a:p>
            <a:r>
              <a:rPr lang="zh-CN" altLang="en-US" sz="2400" dirty="0" smtClean="0">
                <a:solidFill>
                  <a:schemeClr val="bg1">
                    <a:lumMod val="75000"/>
                  </a:schemeClr>
                </a:solidFill>
                <a:latin typeface="仿宋" panose="02010609060101010101" pitchFamily="49" charset="-122"/>
                <a:ea typeface="仿宋" panose="02010609060101010101" pitchFamily="49" charset="-122"/>
                <a:cs typeface="Segoe UI" panose="020B0502040204020203" pitchFamily="34" charset="0"/>
              </a:rPr>
              <a:t>除了首页，登出页外，其余页面都会首先进入登录页面</a:t>
            </a:r>
            <a:r>
              <a:rPr lang="en-US" altLang="zh-CN" sz="2400" dirty="0" smtClean="0">
                <a:solidFill>
                  <a:schemeClr val="bg1">
                    <a:lumMod val="75000"/>
                  </a:schemeClr>
                </a:solidFill>
                <a:latin typeface="仿宋" panose="02010609060101010101" pitchFamily="49" charset="-122"/>
                <a:ea typeface="仿宋" panose="02010609060101010101" pitchFamily="49" charset="-122"/>
                <a:cs typeface="Segoe UI" panose="020B0502040204020203" pitchFamily="34" charset="0"/>
              </a:rPr>
              <a:t>. </a:t>
            </a:r>
            <a:endParaRPr lang="zh-CN" altLang="en-US" sz="2400" dirty="0">
              <a:solidFill>
                <a:schemeClr val="bg1">
                  <a:lumMod val="75000"/>
                </a:schemeClr>
              </a:solidFill>
              <a:latin typeface="仿宋" panose="02010609060101010101" pitchFamily="49" charset="-122"/>
              <a:ea typeface="仿宋" panose="02010609060101010101" pitchFamily="49" charset="-122"/>
              <a:cs typeface="Segoe UI" panose="020B0502040204020203" pitchFamily="34" charset="0"/>
            </a:endParaRPr>
          </a:p>
        </p:txBody>
      </p:sp>
    </p:spTree>
    <p:extLst>
      <p:ext uri="{BB962C8B-B14F-4D97-AF65-F5344CB8AC3E}">
        <p14:creationId xmlns:p14="http://schemas.microsoft.com/office/powerpoint/2010/main" val="10899245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4000">
        <p15:prstTrans prst="pageCurlDouble"/>
      </p:transition>
    </mc:Choice>
    <mc:Fallback xmlns="">
      <p:transition spd="slow" advClick="0" advTm="4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54608" y="172304"/>
            <a:ext cx="2007312" cy="461665"/>
          </a:xfrm>
          <a:prstGeom prst="rect">
            <a:avLst/>
          </a:prstGeom>
          <a:noFill/>
        </p:spPr>
        <p:txBody>
          <a:bodyPr wrap="square" rtlCol="0">
            <a:spAutoFit/>
          </a:bodyPr>
          <a:lstStyle/>
          <a:p>
            <a:pPr algn="ctr"/>
            <a:r>
              <a:rPr lang="en-US" altLang="zh-CN" sz="2400" dirty="0" smtClean="0">
                <a:solidFill>
                  <a:schemeClr val="bg1">
                    <a:lumMod val="85000"/>
                  </a:schemeClr>
                </a:solidFill>
                <a:latin typeface="Segoe UI" panose="020B0502040204020203" pitchFamily="34" charset="0"/>
                <a:ea typeface="Segoe UI Symbol" panose="020B0502040204020203" pitchFamily="34" charset="0"/>
                <a:cs typeface="Segoe UI" panose="020B0502040204020203" pitchFamily="34" charset="0"/>
              </a:rPr>
              <a:t>04 </a:t>
            </a:r>
            <a:r>
              <a:rPr lang="en-US" altLang="zh-CN" sz="2400" dirty="0" smtClean="0">
                <a:solidFill>
                  <a:srgbClr val="E0B07E"/>
                </a:solidFill>
                <a:latin typeface="Segoe UI" panose="020B0502040204020203" pitchFamily="34" charset="0"/>
                <a:ea typeface="Segoe UI Symbol" panose="020B0502040204020203" pitchFamily="34" charset="0"/>
                <a:cs typeface="Segoe UI" panose="020B0502040204020203" pitchFamily="34" charset="0"/>
              </a:rPr>
              <a:t>  </a:t>
            </a:r>
            <a:r>
              <a:rPr lang="zh-CN" altLang="en-US" sz="2400" dirty="0">
                <a:solidFill>
                  <a:srgbClr val="E0B07E"/>
                </a:solidFill>
                <a:latin typeface="Segoe UI" panose="020B0502040204020203" pitchFamily="34" charset="0"/>
                <a:ea typeface="Segoe UI Symbol" panose="020B0502040204020203" pitchFamily="34" charset="0"/>
                <a:cs typeface="Segoe UI" panose="020B0502040204020203" pitchFamily="34" charset="0"/>
              </a:rPr>
              <a:t>加固内容</a:t>
            </a:r>
            <a:endParaRPr lang="zh-CN" altLang="en-US" sz="2400" dirty="0">
              <a:solidFill>
                <a:srgbClr val="E0B07E"/>
              </a:solidFill>
              <a:latin typeface="Segoe UI" panose="020B0502040204020203" pitchFamily="34" charset="0"/>
              <a:cs typeface="Segoe UI" panose="020B0502040204020203" pitchFamily="34" charset="0"/>
            </a:endParaRPr>
          </a:p>
        </p:txBody>
      </p:sp>
      <p:cxnSp>
        <p:nvCxnSpPr>
          <p:cNvPr id="5" name="直接连接符 4"/>
          <p:cNvCxnSpPr>
            <a:cxnSpLocks/>
          </p:cNvCxnSpPr>
          <p:nvPr/>
        </p:nvCxnSpPr>
        <p:spPr>
          <a:xfrm>
            <a:off x="314158" y="633969"/>
            <a:ext cx="2347762"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32524"/>
                </a:gs>
                <a:gs pos="99000">
                  <a:srgbClr val="2C2C2C"/>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a:cxnSpLocks/>
          </p:cNvCxnSpPr>
          <p:nvPr/>
        </p:nvCxnSpPr>
        <p:spPr>
          <a:xfrm>
            <a:off x="101600" y="3719914"/>
            <a:ext cx="11948160"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32524"/>
                </a:gs>
                <a:gs pos="99000">
                  <a:srgbClr val="2C2C2C"/>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cxnSpLocks/>
          </p:cNvCxnSpPr>
          <p:nvPr/>
        </p:nvCxnSpPr>
        <p:spPr>
          <a:xfrm flipV="1">
            <a:off x="1563838" y="2320529"/>
            <a:ext cx="802" cy="1296431"/>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32524"/>
                </a:gs>
                <a:gs pos="99000">
                  <a:srgbClr val="2C2C2C"/>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a:cxnSpLocks/>
          </p:cNvCxnSpPr>
          <p:nvPr/>
        </p:nvCxnSpPr>
        <p:spPr>
          <a:xfrm flipV="1">
            <a:off x="6135838" y="2320529"/>
            <a:ext cx="802" cy="1296431"/>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32524"/>
                </a:gs>
                <a:gs pos="99000">
                  <a:srgbClr val="2C2C2C"/>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cxnSpLocks/>
          </p:cNvCxnSpPr>
          <p:nvPr/>
        </p:nvCxnSpPr>
        <p:spPr>
          <a:xfrm>
            <a:off x="3961598" y="3719914"/>
            <a:ext cx="802" cy="1296431"/>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32524"/>
                </a:gs>
                <a:gs pos="99000">
                  <a:srgbClr val="2C2C2C"/>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cxnSpLocks/>
          </p:cNvCxnSpPr>
          <p:nvPr/>
        </p:nvCxnSpPr>
        <p:spPr>
          <a:xfrm>
            <a:off x="8482798" y="3719914"/>
            <a:ext cx="802" cy="1296431"/>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32524"/>
                </a:gs>
                <a:gs pos="99000">
                  <a:srgbClr val="2C2C2C"/>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753153" y="2530789"/>
            <a:ext cx="2346925" cy="338554"/>
          </a:xfrm>
          <a:prstGeom prst="rect">
            <a:avLst/>
          </a:prstGeom>
        </p:spPr>
        <p:txBody>
          <a:bodyPr wrap="none">
            <a:spAutoFit/>
          </a:bodyPr>
          <a:lstStyle/>
          <a:p>
            <a:r>
              <a:rPr lang="zh-CN" altLang="zh-CN" sz="1600" dirty="0">
                <a:solidFill>
                  <a:schemeClr val="bg2"/>
                </a:solidFill>
              </a:rPr>
              <a:t>使用</a:t>
            </a:r>
            <a:r>
              <a:rPr lang="en-US" altLang="zh-CN" sz="1600" dirty="0">
                <a:solidFill>
                  <a:schemeClr val="bg2"/>
                </a:solidFill>
              </a:rPr>
              <a:t>web.xml</a:t>
            </a:r>
            <a:r>
              <a:rPr lang="zh-CN" altLang="zh-CN" sz="1600" dirty="0">
                <a:solidFill>
                  <a:schemeClr val="bg2"/>
                </a:solidFill>
              </a:rPr>
              <a:t>实现</a:t>
            </a:r>
            <a:r>
              <a:rPr lang="en-US" altLang="zh-CN" sz="1600" dirty="0" err="1">
                <a:solidFill>
                  <a:schemeClr val="bg2"/>
                </a:solidFill>
              </a:rPr>
              <a:t>url</a:t>
            </a:r>
            <a:r>
              <a:rPr lang="zh-CN" altLang="zh-CN" sz="1600" dirty="0">
                <a:solidFill>
                  <a:schemeClr val="bg2"/>
                </a:solidFill>
              </a:rPr>
              <a:t>拦截</a:t>
            </a:r>
            <a:endParaRPr lang="zh-CN" altLang="en-US" sz="1600" dirty="0">
              <a:solidFill>
                <a:schemeClr val="bg2"/>
              </a:solidFill>
            </a:endParaRPr>
          </a:p>
        </p:txBody>
      </p:sp>
      <p:sp>
        <p:nvSpPr>
          <p:cNvPr id="16" name="矩形 15"/>
          <p:cNvSpPr/>
          <p:nvPr/>
        </p:nvSpPr>
        <p:spPr>
          <a:xfrm>
            <a:off x="6313609" y="2284567"/>
            <a:ext cx="2441694" cy="830997"/>
          </a:xfrm>
          <a:prstGeom prst="rect">
            <a:avLst/>
          </a:prstGeom>
        </p:spPr>
        <p:txBody>
          <a:bodyPr wrap="none">
            <a:spAutoFit/>
          </a:bodyPr>
          <a:lstStyle/>
          <a:p>
            <a:r>
              <a:rPr lang="zh-CN" altLang="zh-CN" sz="1600" dirty="0">
                <a:solidFill>
                  <a:schemeClr val="bg2"/>
                </a:solidFill>
              </a:rPr>
              <a:t>配置</a:t>
            </a:r>
            <a:r>
              <a:rPr lang="en-US" altLang="zh-CN" sz="1600" dirty="0" smtClean="0">
                <a:solidFill>
                  <a:schemeClr val="bg2"/>
                </a:solidFill>
              </a:rPr>
              <a:t>spring-security.xml</a:t>
            </a:r>
          </a:p>
          <a:p>
            <a:r>
              <a:rPr lang="zh-CN" altLang="en-US" sz="1600" dirty="0" smtClean="0">
                <a:solidFill>
                  <a:schemeClr val="bg2"/>
                </a:solidFill>
              </a:rPr>
              <a:t>以实现用户登录拦截要求</a:t>
            </a:r>
            <a:endParaRPr lang="en-US" altLang="zh-CN" sz="1600" dirty="0" smtClean="0">
              <a:solidFill>
                <a:schemeClr val="bg2"/>
              </a:solidFill>
            </a:endParaRPr>
          </a:p>
          <a:p>
            <a:r>
              <a:rPr lang="zh-CN" altLang="en-US" sz="1600" dirty="0" smtClean="0">
                <a:solidFill>
                  <a:schemeClr val="bg2"/>
                </a:solidFill>
              </a:rPr>
              <a:t>和角色访问控制</a:t>
            </a:r>
            <a:endParaRPr lang="zh-CN" altLang="en-US" sz="1600" dirty="0">
              <a:solidFill>
                <a:schemeClr val="bg2"/>
              </a:solidFill>
            </a:endParaRPr>
          </a:p>
        </p:txBody>
      </p:sp>
      <p:sp>
        <p:nvSpPr>
          <p:cNvPr id="20" name="矩形 19"/>
          <p:cNvSpPr/>
          <p:nvPr/>
        </p:nvSpPr>
        <p:spPr>
          <a:xfrm>
            <a:off x="4100078" y="4221311"/>
            <a:ext cx="2651688" cy="584775"/>
          </a:xfrm>
          <a:prstGeom prst="rect">
            <a:avLst/>
          </a:prstGeom>
        </p:spPr>
        <p:txBody>
          <a:bodyPr wrap="none">
            <a:spAutoFit/>
          </a:bodyPr>
          <a:lstStyle/>
          <a:p>
            <a:r>
              <a:rPr lang="zh-CN" altLang="zh-CN" sz="1600" dirty="0" smtClean="0">
                <a:solidFill>
                  <a:srgbClr val="E0B07E"/>
                </a:solidFill>
              </a:rPr>
              <a:t>在</a:t>
            </a:r>
            <a:r>
              <a:rPr lang="en-US" altLang="zh-CN" sz="1600" dirty="0">
                <a:solidFill>
                  <a:srgbClr val="E0B07E"/>
                </a:solidFill>
              </a:rPr>
              <a:t>spring context</a:t>
            </a:r>
            <a:r>
              <a:rPr lang="zh-CN" altLang="zh-CN" sz="1600" dirty="0" smtClean="0">
                <a:solidFill>
                  <a:srgbClr val="E0B07E"/>
                </a:solidFill>
              </a:rPr>
              <a:t>配置</a:t>
            </a:r>
            <a:endParaRPr lang="en-US" altLang="zh-CN" sz="1600" dirty="0" smtClean="0">
              <a:solidFill>
                <a:srgbClr val="E0B07E"/>
              </a:solidFill>
            </a:endParaRPr>
          </a:p>
          <a:p>
            <a:r>
              <a:rPr lang="zh-CN" altLang="zh-CN" sz="1600" dirty="0" smtClean="0">
                <a:solidFill>
                  <a:srgbClr val="E0B07E"/>
                </a:solidFill>
              </a:rPr>
              <a:t>对应</a:t>
            </a:r>
            <a:r>
              <a:rPr lang="zh-CN" altLang="zh-CN" sz="1600" dirty="0">
                <a:solidFill>
                  <a:srgbClr val="E0B07E"/>
                </a:solidFill>
              </a:rPr>
              <a:t>的</a:t>
            </a:r>
            <a:r>
              <a:rPr lang="en-US" altLang="zh-CN" sz="1600" dirty="0">
                <a:solidFill>
                  <a:srgbClr val="E0B07E"/>
                </a:solidFill>
              </a:rPr>
              <a:t>bean</a:t>
            </a:r>
            <a:r>
              <a:rPr lang="zh-CN" altLang="zh-CN" sz="1600" dirty="0">
                <a:solidFill>
                  <a:srgbClr val="E0B07E"/>
                </a:solidFill>
              </a:rPr>
              <a:t>以实现拦截控制</a:t>
            </a:r>
            <a:endParaRPr lang="zh-CN" altLang="en-US" sz="1600" dirty="0">
              <a:solidFill>
                <a:srgbClr val="E0B07E"/>
              </a:solidFill>
            </a:endParaRPr>
          </a:p>
        </p:txBody>
      </p:sp>
      <p:sp>
        <p:nvSpPr>
          <p:cNvPr id="22" name="矩形 21"/>
          <p:cNvSpPr/>
          <p:nvPr/>
        </p:nvSpPr>
        <p:spPr>
          <a:xfrm>
            <a:off x="8620476" y="4221311"/>
            <a:ext cx="3057247" cy="338554"/>
          </a:xfrm>
          <a:prstGeom prst="rect">
            <a:avLst/>
          </a:prstGeom>
        </p:spPr>
        <p:txBody>
          <a:bodyPr wrap="none">
            <a:spAutoFit/>
          </a:bodyPr>
          <a:lstStyle/>
          <a:p>
            <a:r>
              <a:rPr lang="zh-CN" altLang="zh-CN" sz="1600" dirty="0">
                <a:solidFill>
                  <a:srgbClr val="E0B07E"/>
                </a:solidFill>
              </a:rPr>
              <a:t>实现用户信息详情的实现和控制</a:t>
            </a:r>
            <a:endParaRPr lang="zh-CN" altLang="en-US" sz="1600" dirty="0">
              <a:solidFill>
                <a:srgbClr val="E0B07E"/>
              </a:solidFill>
            </a:endParaRPr>
          </a:p>
        </p:txBody>
      </p:sp>
      <p:sp>
        <p:nvSpPr>
          <p:cNvPr id="24" name="矩形 23"/>
          <p:cNvSpPr/>
          <p:nvPr/>
        </p:nvSpPr>
        <p:spPr>
          <a:xfrm>
            <a:off x="1032318" y="3616960"/>
            <a:ext cx="1063040" cy="267682"/>
          </a:xfrm>
          <a:prstGeom prst="rect">
            <a:avLst/>
          </a:prstGeom>
          <a:solidFill>
            <a:schemeClr val="tx1">
              <a:lumMod val="65000"/>
              <a:lumOff val="35000"/>
            </a:schemeClr>
          </a:solidFill>
          <a:ln>
            <a:noFill/>
          </a:ln>
          <a:effectLst>
            <a:outerShdw blurRad="139700" dist="203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1</a:t>
            </a:r>
            <a:endParaRPr lang="zh-CN" altLang="en-US" sz="1400" dirty="0"/>
          </a:p>
        </p:txBody>
      </p:sp>
      <p:sp>
        <p:nvSpPr>
          <p:cNvPr id="25" name="矩形 24"/>
          <p:cNvSpPr/>
          <p:nvPr/>
        </p:nvSpPr>
        <p:spPr>
          <a:xfrm>
            <a:off x="3430078" y="3616960"/>
            <a:ext cx="1063040" cy="267682"/>
          </a:xfrm>
          <a:prstGeom prst="rect">
            <a:avLst/>
          </a:prstGeom>
          <a:solidFill>
            <a:srgbClr val="E0B07E"/>
          </a:solidFill>
          <a:ln>
            <a:noFill/>
          </a:ln>
          <a:effectLst>
            <a:outerShdw blurRad="139700" dist="203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2</a:t>
            </a:r>
            <a:endParaRPr lang="zh-CN" altLang="en-US" sz="1400" dirty="0"/>
          </a:p>
        </p:txBody>
      </p:sp>
      <p:sp>
        <p:nvSpPr>
          <p:cNvPr id="26" name="矩形 25"/>
          <p:cNvSpPr/>
          <p:nvPr/>
        </p:nvSpPr>
        <p:spPr>
          <a:xfrm>
            <a:off x="5599756" y="3616960"/>
            <a:ext cx="1063040" cy="267682"/>
          </a:xfrm>
          <a:prstGeom prst="rect">
            <a:avLst/>
          </a:prstGeom>
          <a:solidFill>
            <a:schemeClr val="tx1">
              <a:lumMod val="65000"/>
              <a:lumOff val="35000"/>
            </a:schemeClr>
          </a:solidFill>
          <a:ln>
            <a:noFill/>
          </a:ln>
          <a:effectLst>
            <a:outerShdw blurRad="139700" dist="203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3</a:t>
            </a:r>
            <a:endParaRPr lang="zh-CN" altLang="en-US" sz="1400" dirty="0"/>
          </a:p>
        </p:txBody>
      </p:sp>
      <p:sp>
        <p:nvSpPr>
          <p:cNvPr id="27" name="矩形 26"/>
          <p:cNvSpPr/>
          <p:nvPr/>
        </p:nvSpPr>
        <p:spPr>
          <a:xfrm>
            <a:off x="7963031" y="3616960"/>
            <a:ext cx="1063040" cy="267682"/>
          </a:xfrm>
          <a:prstGeom prst="rect">
            <a:avLst/>
          </a:prstGeom>
          <a:solidFill>
            <a:srgbClr val="E0B07E"/>
          </a:solidFill>
          <a:ln>
            <a:noFill/>
          </a:ln>
          <a:effectLst>
            <a:outerShdw blurRad="139700" dist="203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4</a:t>
            </a:r>
            <a:endParaRPr lang="zh-CN" altLang="en-US" sz="1400" dirty="0"/>
          </a:p>
        </p:txBody>
      </p:sp>
      <p:sp>
        <p:nvSpPr>
          <p:cNvPr id="28" name="矩形 27"/>
          <p:cNvSpPr/>
          <p:nvPr/>
        </p:nvSpPr>
        <p:spPr>
          <a:xfrm>
            <a:off x="7803544" y="905174"/>
            <a:ext cx="3531353" cy="954107"/>
          </a:xfrm>
          <a:prstGeom prst="rect">
            <a:avLst/>
          </a:prstGeom>
        </p:spPr>
        <p:txBody>
          <a:bodyPr wrap="square">
            <a:spAutoFit/>
          </a:bodyPr>
          <a:lstStyle/>
          <a:p>
            <a:pPr algn="ctr"/>
            <a:r>
              <a:rPr lang="zh-CN" altLang="en-US" sz="2800" dirty="0" smtClean="0">
                <a:solidFill>
                  <a:srgbClr val="E0B07E"/>
                </a:solidFill>
                <a:latin typeface="Segoe UI" panose="020B0502040204020203" pitchFamily="34" charset="0"/>
                <a:ea typeface="Segoe UI Symbol" panose="020B0502040204020203" pitchFamily="34" charset="0"/>
                <a:cs typeface="Segoe UI" panose="020B0502040204020203" pitchFamily="34" charset="0"/>
              </a:rPr>
              <a:t>使用</a:t>
            </a:r>
            <a:r>
              <a:rPr lang="en-US" altLang="zh-CN" sz="2800" dirty="0" smtClean="0">
                <a:solidFill>
                  <a:srgbClr val="E0B07E"/>
                </a:solidFill>
                <a:latin typeface="Segoe UI" panose="020B0502040204020203" pitchFamily="34" charset="0"/>
                <a:ea typeface="Segoe UI Symbol" panose="020B0502040204020203" pitchFamily="34" charset="0"/>
                <a:cs typeface="Segoe UI" panose="020B0502040204020203" pitchFamily="34" charset="0"/>
              </a:rPr>
              <a:t>spring security</a:t>
            </a:r>
            <a:r>
              <a:rPr lang="zh-CN" altLang="en-US" sz="2800" dirty="0" smtClean="0">
                <a:solidFill>
                  <a:srgbClr val="E0B07E"/>
                </a:solidFill>
                <a:latin typeface="Segoe UI" panose="020B0502040204020203" pitchFamily="34" charset="0"/>
                <a:ea typeface="Segoe UI Symbol" panose="020B0502040204020203" pitchFamily="34" charset="0"/>
                <a:cs typeface="Segoe UI" panose="020B0502040204020203" pitchFamily="34" charset="0"/>
              </a:rPr>
              <a:t>访问控制</a:t>
            </a:r>
            <a:endParaRPr lang="en-US" altLang="zh-CN" sz="2800" dirty="0">
              <a:solidFill>
                <a:srgbClr val="E0B07E"/>
              </a:solidFill>
              <a:latin typeface="Segoe UI" panose="020B0502040204020203" pitchFamily="34" charset="0"/>
              <a:ea typeface="Segoe UI Symbol"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0739431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4000">
        <p15:prstTrans prst="pageCurlDouble"/>
      </p:transition>
    </mc:Choice>
    <mc:Fallback xmlns="">
      <p:transition spd="slow" advClick="0" advTm="4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54608" y="172304"/>
            <a:ext cx="2007312" cy="461665"/>
          </a:xfrm>
          <a:prstGeom prst="rect">
            <a:avLst/>
          </a:prstGeom>
          <a:noFill/>
        </p:spPr>
        <p:txBody>
          <a:bodyPr wrap="square" rtlCol="0">
            <a:spAutoFit/>
          </a:bodyPr>
          <a:lstStyle/>
          <a:p>
            <a:pPr algn="ctr"/>
            <a:r>
              <a:rPr lang="en-US" altLang="zh-CN" sz="2400" dirty="0" smtClean="0">
                <a:solidFill>
                  <a:schemeClr val="bg1">
                    <a:lumMod val="85000"/>
                  </a:schemeClr>
                </a:solidFill>
                <a:latin typeface="Segoe UI" panose="020B0502040204020203" pitchFamily="34" charset="0"/>
                <a:ea typeface="Segoe UI Symbol" panose="020B0502040204020203" pitchFamily="34" charset="0"/>
                <a:cs typeface="Segoe UI" panose="020B0502040204020203" pitchFamily="34" charset="0"/>
              </a:rPr>
              <a:t>04 </a:t>
            </a:r>
            <a:r>
              <a:rPr lang="en-US" altLang="zh-CN" sz="2400" dirty="0" smtClean="0">
                <a:solidFill>
                  <a:srgbClr val="E0B07E"/>
                </a:solidFill>
                <a:latin typeface="Segoe UI" panose="020B0502040204020203" pitchFamily="34" charset="0"/>
                <a:ea typeface="Segoe UI Symbol" panose="020B0502040204020203" pitchFamily="34" charset="0"/>
                <a:cs typeface="Segoe UI" panose="020B0502040204020203" pitchFamily="34" charset="0"/>
              </a:rPr>
              <a:t>  </a:t>
            </a:r>
            <a:r>
              <a:rPr lang="zh-CN" altLang="en-US" sz="2400" dirty="0" smtClean="0">
                <a:solidFill>
                  <a:srgbClr val="E0B07E"/>
                </a:solidFill>
                <a:latin typeface="Segoe UI" panose="020B0502040204020203" pitchFamily="34" charset="0"/>
                <a:ea typeface="Segoe UI Symbol" panose="020B0502040204020203" pitchFamily="34" charset="0"/>
                <a:cs typeface="Segoe UI" panose="020B0502040204020203" pitchFamily="34" charset="0"/>
              </a:rPr>
              <a:t>加固内容</a:t>
            </a:r>
            <a:endParaRPr lang="zh-CN" altLang="en-US" sz="2400" dirty="0">
              <a:solidFill>
                <a:srgbClr val="E0B07E"/>
              </a:solidFill>
              <a:latin typeface="Segoe UI" panose="020B0502040204020203" pitchFamily="34" charset="0"/>
              <a:cs typeface="Segoe UI" panose="020B0502040204020203" pitchFamily="34" charset="0"/>
            </a:endParaRPr>
          </a:p>
        </p:txBody>
      </p:sp>
      <p:cxnSp>
        <p:nvCxnSpPr>
          <p:cNvPr id="5" name="直接连接符 4"/>
          <p:cNvCxnSpPr>
            <a:cxnSpLocks/>
          </p:cNvCxnSpPr>
          <p:nvPr/>
        </p:nvCxnSpPr>
        <p:spPr>
          <a:xfrm>
            <a:off x="314158" y="633969"/>
            <a:ext cx="2347762"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32524"/>
                </a:gs>
                <a:gs pos="99000">
                  <a:srgbClr val="2C2C2C"/>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1041722" y="3439505"/>
            <a:ext cx="2843452" cy="2890061"/>
          </a:xfrm>
          <a:prstGeom prst="rect">
            <a:avLst/>
          </a:prstGeom>
          <a:solidFill>
            <a:srgbClr val="E0B0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093771" y="3753820"/>
            <a:ext cx="2573209" cy="2154436"/>
          </a:xfrm>
          <a:prstGeom prst="rect">
            <a:avLst/>
          </a:prstGeom>
        </p:spPr>
        <p:txBody>
          <a:bodyPr wrap="square">
            <a:spAutoFit/>
          </a:bodyPr>
          <a:lstStyle/>
          <a:p>
            <a:pPr algn="ctr"/>
            <a:r>
              <a:rPr lang="zh-CN" altLang="en-US" sz="1400" b="1" dirty="0">
                <a:solidFill>
                  <a:srgbClr val="E0B07E"/>
                </a:solidFill>
                <a:latin typeface="Segoe UI" panose="020B0502040204020203" pitchFamily="34" charset="0"/>
                <a:ea typeface="微软雅黑" panose="020B0503020204020204" pitchFamily="34" charset="-122"/>
                <a:cs typeface="Segoe UI" panose="020B0502040204020203" pitchFamily="34" charset="0"/>
              </a:rPr>
              <a:t>Free images </a:t>
            </a:r>
            <a:endParaRPr lang="en-US" altLang="zh-CN" sz="1400" b="1" dirty="0">
              <a:solidFill>
                <a:srgbClr val="E0B07E"/>
              </a:solidFill>
              <a:latin typeface="Segoe UI" panose="020B0502040204020203" pitchFamily="34" charset="0"/>
              <a:ea typeface="微软雅黑" panose="020B0503020204020204" pitchFamily="34" charset="-122"/>
              <a:cs typeface="Segoe UI" panose="020B0502040204020203" pitchFamily="34" charset="0"/>
            </a:endParaRPr>
          </a:p>
          <a:p>
            <a:pPr algn="ctr"/>
            <a:r>
              <a:rPr lang="en-US" altLang="zh-CN" sz="2000" dirty="0" err="1" smtClean="0">
                <a:solidFill>
                  <a:schemeClr val="bg1"/>
                </a:solidFill>
                <a:latin typeface="仿宋" panose="02010609060101010101" pitchFamily="49" charset="-122"/>
                <a:ea typeface="仿宋" panose="02010609060101010101" pitchFamily="49" charset="-122"/>
                <a:cs typeface="Segoe UI" panose="020B0502040204020203" pitchFamily="34" charset="0"/>
              </a:rPr>
              <a:t>Bcrypt</a:t>
            </a:r>
            <a:r>
              <a:rPr lang="zh-CN" altLang="en-US" sz="2000" dirty="0" smtClean="0">
                <a:solidFill>
                  <a:schemeClr val="bg1"/>
                </a:solidFill>
                <a:latin typeface="仿宋" panose="02010609060101010101" pitchFamily="49" charset="-122"/>
                <a:ea typeface="仿宋" panose="02010609060101010101" pitchFamily="49" charset="-122"/>
                <a:cs typeface="Segoe UI" panose="020B0502040204020203" pitchFamily="34" charset="0"/>
              </a:rPr>
              <a:t>每次将内部生成的</a:t>
            </a:r>
            <a:r>
              <a:rPr lang="en-US" altLang="zh-CN" sz="2000" dirty="0" smtClean="0">
                <a:solidFill>
                  <a:schemeClr val="bg1"/>
                </a:solidFill>
                <a:latin typeface="仿宋" panose="02010609060101010101" pitchFamily="49" charset="-122"/>
                <a:ea typeface="仿宋" panose="02010609060101010101" pitchFamily="49" charset="-122"/>
                <a:cs typeface="Segoe UI" panose="020B0502040204020203" pitchFamily="34" charset="0"/>
              </a:rPr>
              <a:t>salt</a:t>
            </a:r>
            <a:r>
              <a:rPr lang="zh-CN" altLang="en-US" sz="2000" dirty="0" smtClean="0">
                <a:solidFill>
                  <a:schemeClr val="bg1"/>
                </a:solidFill>
                <a:latin typeface="仿宋" panose="02010609060101010101" pitchFamily="49" charset="-122"/>
                <a:ea typeface="仿宋" panose="02010609060101010101" pitchFamily="49" charset="-122"/>
                <a:cs typeface="Segoe UI" panose="020B0502040204020203" pitchFamily="34" charset="0"/>
              </a:rPr>
              <a:t>插入生成的密文当中，按照一定格式存放，所以可以每次生成的密文不一样，更难被破解</a:t>
            </a:r>
            <a:endParaRPr lang="zh-CN" altLang="en-US" sz="2000" dirty="0">
              <a:solidFill>
                <a:schemeClr val="bg1"/>
              </a:solidFill>
              <a:latin typeface="仿宋" panose="02010609060101010101" pitchFamily="49" charset="-122"/>
              <a:ea typeface="仿宋" panose="02010609060101010101" pitchFamily="49" charset="-122"/>
              <a:cs typeface="Segoe UI" panose="020B0502040204020203" pitchFamily="34" charset="0"/>
            </a:endParaRPr>
          </a:p>
        </p:txBody>
      </p:sp>
      <p:sp>
        <p:nvSpPr>
          <p:cNvPr id="22" name="矩形 21"/>
          <p:cNvSpPr/>
          <p:nvPr/>
        </p:nvSpPr>
        <p:spPr>
          <a:xfrm>
            <a:off x="2463448" y="1241292"/>
            <a:ext cx="3531353" cy="523220"/>
          </a:xfrm>
          <a:prstGeom prst="rect">
            <a:avLst/>
          </a:prstGeom>
        </p:spPr>
        <p:txBody>
          <a:bodyPr wrap="square">
            <a:spAutoFit/>
          </a:bodyPr>
          <a:lstStyle/>
          <a:p>
            <a:pPr algn="ctr"/>
            <a:r>
              <a:rPr lang="zh-CN" altLang="en-US" sz="2800" dirty="0" smtClean="0">
                <a:solidFill>
                  <a:srgbClr val="E0B07E"/>
                </a:solidFill>
                <a:latin typeface="Segoe UI" panose="020B0502040204020203" pitchFamily="34" charset="0"/>
                <a:ea typeface="Segoe UI Symbol" panose="020B0502040204020203" pitchFamily="34" charset="0"/>
                <a:cs typeface="Segoe UI" panose="020B0502040204020203" pitchFamily="34" charset="0"/>
              </a:rPr>
              <a:t>使用</a:t>
            </a:r>
            <a:r>
              <a:rPr lang="en-US" altLang="zh-CN" sz="2800" dirty="0" err="1" smtClean="0">
                <a:solidFill>
                  <a:srgbClr val="E0B07E"/>
                </a:solidFill>
                <a:latin typeface="Segoe UI" panose="020B0502040204020203" pitchFamily="34" charset="0"/>
                <a:ea typeface="Segoe UI Symbol" panose="020B0502040204020203" pitchFamily="34" charset="0"/>
                <a:cs typeface="Segoe UI" panose="020B0502040204020203" pitchFamily="34" charset="0"/>
              </a:rPr>
              <a:t>bcrypt</a:t>
            </a:r>
            <a:r>
              <a:rPr lang="zh-CN" altLang="en-US" sz="2800" dirty="0" smtClean="0">
                <a:solidFill>
                  <a:srgbClr val="E0B07E"/>
                </a:solidFill>
                <a:latin typeface="Segoe UI" panose="020B0502040204020203" pitchFamily="34" charset="0"/>
                <a:ea typeface="Segoe UI Symbol" panose="020B0502040204020203" pitchFamily="34" charset="0"/>
                <a:cs typeface="Segoe UI" panose="020B0502040204020203" pitchFamily="34" charset="0"/>
              </a:rPr>
              <a:t>加密密码</a:t>
            </a:r>
            <a:endParaRPr lang="en-US" altLang="zh-CN" sz="2800" dirty="0">
              <a:solidFill>
                <a:srgbClr val="E0B07E"/>
              </a:solidFill>
              <a:latin typeface="Segoe UI" panose="020B0502040204020203" pitchFamily="34" charset="0"/>
              <a:ea typeface="Segoe UI Symbol" panose="020B0502040204020203" pitchFamily="34" charset="0"/>
              <a:cs typeface="Segoe UI" panose="020B0502040204020203" pitchFamily="34" charset="0"/>
            </a:endParaRPr>
          </a:p>
        </p:txBody>
      </p:sp>
      <p:pic>
        <p:nvPicPr>
          <p:cNvPr id="2" name="图片 1"/>
          <p:cNvPicPr>
            <a:picLocks noChangeAspect="1"/>
          </p:cNvPicPr>
          <p:nvPr/>
        </p:nvPicPr>
        <p:blipFill>
          <a:blip r:embed="rId2"/>
          <a:stretch>
            <a:fillRect/>
          </a:stretch>
        </p:blipFill>
        <p:spPr>
          <a:xfrm>
            <a:off x="5065153" y="1764512"/>
            <a:ext cx="6558653" cy="2892790"/>
          </a:xfrm>
          <a:prstGeom prst="rect">
            <a:avLst/>
          </a:prstGeom>
          <a:ln>
            <a:noFill/>
          </a:ln>
          <a:effectLst>
            <a:softEdge rad="112500"/>
          </a:effectLst>
        </p:spPr>
      </p:pic>
    </p:spTree>
    <p:extLst>
      <p:ext uri="{BB962C8B-B14F-4D97-AF65-F5344CB8AC3E}">
        <p14:creationId xmlns:p14="http://schemas.microsoft.com/office/powerpoint/2010/main" val="20253882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4000">
        <p15:prstTrans prst="pageCurlDouble"/>
      </p:transition>
    </mc:Choice>
    <mc:Fallback xmlns="">
      <p:transition spd="slow" advClick="0" advTm="4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2">
            <a:extLst>
              <a:ext uri="{28A0092B-C50C-407E-A947-70E740481C1C}">
                <a14:useLocalDpi xmlns:a14="http://schemas.microsoft.com/office/drawing/2010/main" val="0"/>
              </a:ext>
            </a:extLst>
          </a:blip>
          <a:srcRect t="7803" b="7923"/>
          <a:stretch/>
        </p:blipFill>
        <p:spPr>
          <a:xfrm>
            <a:off x="0" y="0"/>
            <a:ext cx="12206654" cy="6858000"/>
          </a:xfrm>
          <a:prstGeom prst="rect">
            <a:avLst/>
          </a:prstGeom>
        </p:spPr>
      </p:pic>
      <p:sp>
        <p:nvSpPr>
          <p:cNvPr id="11" name="矩形 10"/>
          <p:cNvSpPr/>
          <p:nvPr/>
        </p:nvSpPr>
        <p:spPr>
          <a:xfrm>
            <a:off x="0" y="31830"/>
            <a:ext cx="12206654" cy="6858000"/>
          </a:xfrm>
          <a:prstGeom prst="rect">
            <a:avLst/>
          </a:prstGeom>
          <a:solidFill>
            <a:srgbClr val="090D0E">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654608" y="172304"/>
            <a:ext cx="2007312" cy="461665"/>
          </a:xfrm>
          <a:prstGeom prst="rect">
            <a:avLst/>
          </a:prstGeom>
          <a:noFill/>
        </p:spPr>
        <p:txBody>
          <a:bodyPr wrap="square" rtlCol="0">
            <a:spAutoFit/>
          </a:bodyPr>
          <a:lstStyle/>
          <a:p>
            <a:pPr algn="ctr"/>
            <a:r>
              <a:rPr lang="en-US" altLang="zh-CN" sz="2400" dirty="0" smtClean="0">
                <a:solidFill>
                  <a:schemeClr val="bg1">
                    <a:lumMod val="85000"/>
                  </a:schemeClr>
                </a:solidFill>
                <a:latin typeface="Segoe UI" panose="020B0502040204020203" pitchFamily="34" charset="0"/>
                <a:ea typeface="Segoe UI Symbol" panose="020B0502040204020203" pitchFamily="34" charset="0"/>
                <a:cs typeface="Segoe UI" panose="020B0502040204020203" pitchFamily="34" charset="0"/>
              </a:rPr>
              <a:t>04 </a:t>
            </a:r>
            <a:r>
              <a:rPr lang="en-US" altLang="zh-CN" sz="2400" dirty="0" smtClean="0">
                <a:solidFill>
                  <a:srgbClr val="E0B07E"/>
                </a:solidFill>
                <a:latin typeface="Segoe UI" panose="020B0502040204020203" pitchFamily="34" charset="0"/>
                <a:ea typeface="Segoe UI Symbol" panose="020B0502040204020203" pitchFamily="34" charset="0"/>
                <a:cs typeface="Segoe UI" panose="020B0502040204020203" pitchFamily="34" charset="0"/>
              </a:rPr>
              <a:t>  </a:t>
            </a:r>
            <a:r>
              <a:rPr lang="zh-CN" altLang="en-US" sz="2400" dirty="0" smtClean="0">
                <a:solidFill>
                  <a:srgbClr val="E0B07E"/>
                </a:solidFill>
                <a:latin typeface="Segoe UI" panose="020B0502040204020203" pitchFamily="34" charset="0"/>
                <a:ea typeface="Segoe UI Symbol" panose="020B0502040204020203" pitchFamily="34" charset="0"/>
                <a:cs typeface="Segoe UI" panose="020B0502040204020203" pitchFamily="34" charset="0"/>
              </a:rPr>
              <a:t>加固内容</a:t>
            </a:r>
            <a:endParaRPr lang="zh-CN" altLang="en-US" sz="2400" dirty="0">
              <a:solidFill>
                <a:srgbClr val="E0B07E"/>
              </a:solidFill>
              <a:latin typeface="Segoe UI" panose="020B0502040204020203" pitchFamily="34" charset="0"/>
              <a:cs typeface="Segoe UI" panose="020B0502040204020203" pitchFamily="34" charset="0"/>
            </a:endParaRPr>
          </a:p>
        </p:txBody>
      </p:sp>
      <p:cxnSp>
        <p:nvCxnSpPr>
          <p:cNvPr id="5" name="直接连接符 4"/>
          <p:cNvCxnSpPr>
            <a:cxnSpLocks/>
          </p:cNvCxnSpPr>
          <p:nvPr/>
        </p:nvCxnSpPr>
        <p:spPr>
          <a:xfrm>
            <a:off x="314158" y="633969"/>
            <a:ext cx="2347762"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32524"/>
                </a:gs>
                <a:gs pos="99000">
                  <a:srgbClr val="2C2C2C"/>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1362916" y="2192069"/>
            <a:ext cx="83920" cy="486806"/>
          </a:xfrm>
          <a:prstGeom prst="rect">
            <a:avLst/>
          </a:prstGeom>
          <a:solidFill>
            <a:srgbClr val="E0B0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531327" y="2189251"/>
            <a:ext cx="9823438" cy="1123384"/>
          </a:xfrm>
          <a:prstGeom prst="rect">
            <a:avLst/>
          </a:prstGeom>
        </p:spPr>
        <p:txBody>
          <a:bodyPr wrap="square">
            <a:spAutoFit/>
          </a:bodyPr>
          <a:lstStyle/>
          <a:p>
            <a:r>
              <a:rPr lang="zh-CN" altLang="zh-CN" dirty="0">
                <a:solidFill>
                  <a:schemeClr val="bg1"/>
                </a:solidFill>
              </a:rPr>
              <a:t>原系统用</a:t>
            </a:r>
            <a:r>
              <a:rPr lang="en-US" altLang="zh-CN" dirty="0">
                <a:solidFill>
                  <a:schemeClr val="bg1"/>
                </a:solidFill>
              </a:rPr>
              <a:t>restful</a:t>
            </a:r>
            <a:r>
              <a:rPr lang="zh-CN" altLang="zh-CN" dirty="0">
                <a:solidFill>
                  <a:schemeClr val="bg1"/>
                </a:solidFill>
              </a:rPr>
              <a:t>的风格，通过传入用户</a:t>
            </a:r>
            <a:r>
              <a:rPr lang="en-US" altLang="zh-CN" dirty="0">
                <a:solidFill>
                  <a:schemeClr val="bg1"/>
                </a:solidFill>
              </a:rPr>
              <a:t>id</a:t>
            </a:r>
            <a:r>
              <a:rPr lang="zh-CN" altLang="zh-CN" dirty="0">
                <a:solidFill>
                  <a:schemeClr val="bg1"/>
                </a:solidFill>
              </a:rPr>
              <a:t>，来查询用户详情，但是，这样容易导致其他用户通过暴力穷举的方式连接以查看其他用户详情。故，这里做了修改，通过</a:t>
            </a:r>
            <a:r>
              <a:rPr lang="en-US" altLang="zh-CN" dirty="0">
                <a:solidFill>
                  <a:schemeClr val="bg1"/>
                </a:solidFill>
              </a:rPr>
              <a:t>spring-security</a:t>
            </a:r>
            <a:r>
              <a:rPr lang="zh-CN" altLang="zh-CN" dirty="0">
                <a:solidFill>
                  <a:schemeClr val="bg1"/>
                </a:solidFill>
              </a:rPr>
              <a:t>提供的已认证信息的全局缓存来获取对应的用户资料，而不是通过传入用户</a:t>
            </a:r>
            <a:r>
              <a:rPr lang="en-US" altLang="zh-CN" dirty="0">
                <a:solidFill>
                  <a:schemeClr val="bg1"/>
                </a:solidFill>
              </a:rPr>
              <a:t>id</a:t>
            </a:r>
            <a:r>
              <a:rPr lang="zh-CN" altLang="zh-CN" dirty="0">
                <a:solidFill>
                  <a:schemeClr val="bg1"/>
                </a:solidFill>
              </a:rPr>
              <a:t>。</a:t>
            </a:r>
          </a:p>
          <a:p>
            <a:r>
              <a:rPr lang="en-US" altLang="zh-CN" sz="1300" dirty="0" smtClean="0">
                <a:solidFill>
                  <a:schemeClr val="bg1">
                    <a:lumMod val="75000"/>
                  </a:schemeClr>
                </a:solidFill>
                <a:latin typeface="Segoe UI" panose="020B0502040204020203" pitchFamily="34" charset="0"/>
                <a:cs typeface="Segoe UI" panose="020B0502040204020203" pitchFamily="34" charset="0"/>
              </a:rPr>
              <a:t>.</a:t>
            </a:r>
            <a:endParaRPr lang="en-US" altLang="zh-CN" sz="1300" dirty="0">
              <a:solidFill>
                <a:schemeClr val="bg1">
                  <a:lumMod val="75000"/>
                </a:schemeClr>
              </a:solidFill>
              <a:latin typeface="Segoe UI" panose="020B0502040204020203" pitchFamily="34" charset="0"/>
              <a:cs typeface="Segoe UI" panose="020B0502040204020203" pitchFamily="34" charset="0"/>
            </a:endParaRPr>
          </a:p>
        </p:txBody>
      </p:sp>
      <p:cxnSp>
        <p:nvCxnSpPr>
          <p:cNvPr id="15" name="直接连接符 14"/>
          <p:cNvCxnSpPr>
            <a:cxnSpLocks/>
          </p:cNvCxnSpPr>
          <p:nvPr/>
        </p:nvCxnSpPr>
        <p:spPr>
          <a:xfrm flipH="1">
            <a:off x="6690167" y="3245074"/>
            <a:ext cx="5516487" cy="0"/>
          </a:xfrm>
          <a:prstGeom prst="line">
            <a:avLst/>
          </a:prstGeom>
          <a:ln w="3175">
            <a:solidFill>
              <a:srgbClr val="E0B07E">
                <a:alpha val="35000"/>
              </a:srgbClr>
            </a:solidFill>
          </a:ln>
        </p:spPr>
        <p:style>
          <a:lnRef idx="1">
            <a:schemeClr val="accent1"/>
          </a:lnRef>
          <a:fillRef idx="0">
            <a:schemeClr val="accent1"/>
          </a:fillRef>
          <a:effectRef idx="0">
            <a:schemeClr val="accent1"/>
          </a:effectRef>
          <a:fontRef idx="minor">
            <a:schemeClr val="tx1"/>
          </a:fontRef>
        </p:style>
      </p:cxnSp>
      <p:sp>
        <p:nvSpPr>
          <p:cNvPr id="17" name="平行四边形 16"/>
          <p:cNvSpPr/>
          <p:nvPr/>
        </p:nvSpPr>
        <p:spPr>
          <a:xfrm>
            <a:off x="8252748" y="3085366"/>
            <a:ext cx="729206" cy="241642"/>
          </a:xfrm>
          <a:prstGeom prst="parallelogram">
            <a:avLst>
              <a:gd name="adj" fmla="val 69728"/>
            </a:avLst>
          </a:prstGeom>
          <a:solidFill>
            <a:srgbClr val="E0B07E"/>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p:nvSpPr>
        <p:spPr>
          <a:xfrm>
            <a:off x="10796644" y="3327007"/>
            <a:ext cx="403840" cy="133823"/>
          </a:xfrm>
          <a:prstGeom prst="parallelogram">
            <a:avLst>
              <a:gd name="adj" fmla="val 69728"/>
            </a:avLst>
          </a:prstGeom>
          <a:solidFill>
            <a:schemeClr val="bg1">
              <a:lumMod val="50000"/>
              <a:alpha val="96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p:nvSpPr>
        <p:spPr>
          <a:xfrm>
            <a:off x="9638103" y="2911705"/>
            <a:ext cx="593917" cy="196810"/>
          </a:xfrm>
          <a:prstGeom prst="parallelogram">
            <a:avLst>
              <a:gd name="adj" fmla="val 69728"/>
            </a:avLst>
          </a:prstGeom>
          <a:solidFill>
            <a:schemeClr val="bg1">
              <a:lumMod val="65000"/>
              <a:alpha val="91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p:cNvCxnSpPr>
            <a:cxnSpLocks/>
          </p:cNvCxnSpPr>
          <p:nvPr/>
        </p:nvCxnSpPr>
        <p:spPr>
          <a:xfrm flipH="1">
            <a:off x="9410219" y="3364149"/>
            <a:ext cx="2141315" cy="14748"/>
          </a:xfrm>
          <a:prstGeom prst="line">
            <a:avLst/>
          </a:prstGeom>
          <a:ln>
            <a:solidFill>
              <a:schemeClr val="bg1">
                <a:lumMod val="50000"/>
                <a:alpha val="77000"/>
              </a:schemeClr>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4330324" y="1150000"/>
            <a:ext cx="4182740" cy="523220"/>
          </a:xfrm>
          <a:prstGeom prst="rect">
            <a:avLst/>
          </a:prstGeom>
        </p:spPr>
        <p:txBody>
          <a:bodyPr wrap="square">
            <a:spAutoFit/>
          </a:bodyPr>
          <a:lstStyle/>
          <a:p>
            <a:pPr algn="ctr"/>
            <a:r>
              <a:rPr lang="zh-CN" altLang="en-US" sz="2800" dirty="0" smtClean="0">
                <a:solidFill>
                  <a:srgbClr val="E0B07E"/>
                </a:solidFill>
                <a:latin typeface="Segoe UI" panose="020B0502040204020203" pitchFamily="34" charset="0"/>
                <a:ea typeface="Segoe UI Symbol" panose="020B0502040204020203" pitchFamily="34" charset="0"/>
                <a:cs typeface="Segoe UI" panose="020B0502040204020203" pitchFamily="34" charset="0"/>
              </a:rPr>
              <a:t>修改访问用户详情页方式</a:t>
            </a:r>
            <a:endParaRPr lang="en-US" altLang="zh-CN" sz="2800" dirty="0">
              <a:solidFill>
                <a:srgbClr val="E0B07E"/>
              </a:solidFill>
              <a:latin typeface="Segoe UI" panose="020B0502040204020203" pitchFamily="34" charset="0"/>
              <a:ea typeface="Segoe UI Symbol" panose="020B0502040204020203" pitchFamily="34" charset="0"/>
              <a:cs typeface="Segoe UI" panose="020B0502040204020203" pitchFamily="34" charset="0"/>
            </a:endParaRPr>
          </a:p>
        </p:txBody>
      </p:sp>
      <p:pic>
        <p:nvPicPr>
          <p:cNvPr id="2" name="图片 1"/>
          <p:cNvPicPr>
            <a:picLocks noChangeAspect="1"/>
          </p:cNvPicPr>
          <p:nvPr/>
        </p:nvPicPr>
        <p:blipFill>
          <a:blip r:embed="rId3"/>
          <a:stretch>
            <a:fillRect/>
          </a:stretch>
        </p:blipFill>
        <p:spPr>
          <a:xfrm>
            <a:off x="1287108" y="3486716"/>
            <a:ext cx="9193768" cy="3257916"/>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40350414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4000">
        <p15:prstTrans prst="pageCurlDouble"/>
      </p:transition>
    </mc:Choice>
    <mc:Fallback xmlns="">
      <p:transition spd="slow" advClick="0" advTm="4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801591" y="2368587"/>
            <a:ext cx="4588821" cy="1015663"/>
          </a:xfrm>
          <a:prstGeom prst="rect">
            <a:avLst/>
          </a:prstGeom>
          <a:noFill/>
        </p:spPr>
        <p:txBody>
          <a:bodyPr wrap="none" rtlCol="0">
            <a:spAutoFit/>
          </a:bodyPr>
          <a:lstStyle/>
          <a:p>
            <a:pPr algn="ctr"/>
            <a:r>
              <a:rPr lang="en-US" altLang="zh-CN" sz="6000" dirty="0">
                <a:solidFill>
                  <a:schemeClr val="bg1">
                    <a:lumMod val="85000"/>
                  </a:schemeClr>
                </a:solidFill>
                <a:latin typeface="Segoe UI" panose="020B0502040204020203" pitchFamily="34" charset="0"/>
                <a:cs typeface="Segoe UI" panose="020B0502040204020203" pitchFamily="34" charset="0"/>
              </a:rPr>
              <a:t>THANK  </a:t>
            </a:r>
            <a:r>
              <a:rPr lang="en-US" altLang="zh-CN" sz="6000" dirty="0">
                <a:solidFill>
                  <a:srgbClr val="E0B07E"/>
                </a:solidFill>
                <a:latin typeface="Segoe UI" panose="020B0502040204020203" pitchFamily="34" charset="0"/>
                <a:cs typeface="Segoe UI" panose="020B0502040204020203" pitchFamily="34" charset="0"/>
              </a:rPr>
              <a:t>YOU</a:t>
            </a:r>
            <a:endParaRPr lang="zh-CN" altLang="en-US" sz="6000" dirty="0">
              <a:solidFill>
                <a:srgbClr val="E0B07E"/>
              </a:solidFill>
              <a:latin typeface="Segoe UI" panose="020B0502040204020203" pitchFamily="34" charset="0"/>
              <a:cs typeface="Segoe UI" panose="020B0502040204020203" pitchFamily="34" charset="0"/>
            </a:endParaRPr>
          </a:p>
        </p:txBody>
      </p:sp>
      <p:cxnSp>
        <p:nvCxnSpPr>
          <p:cNvPr id="5" name="直接连接符 4"/>
          <p:cNvCxnSpPr>
            <a:cxnSpLocks/>
          </p:cNvCxnSpPr>
          <p:nvPr/>
        </p:nvCxnSpPr>
        <p:spPr>
          <a:xfrm>
            <a:off x="4591291" y="3625387"/>
            <a:ext cx="3009418"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32524"/>
                </a:gs>
                <a:gs pos="99000">
                  <a:srgbClr val="2C2C2C"/>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5235102" y="4178921"/>
            <a:ext cx="1721796" cy="369650"/>
            <a:chOff x="5235102" y="4287075"/>
            <a:chExt cx="1721796" cy="369650"/>
          </a:xfrm>
        </p:grpSpPr>
        <p:sp>
          <p:nvSpPr>
            <p:cNvPr id="14" name="矩形 13"/>
            <p:cNvSpPr/>
            <p:nvPr/>
          </p:nvSpPr>
          <p:spPr>
            <a:xfrm>
              <a:off x="5235102" y="4287075"/>
              <a:ext cx="1721796" cy="36965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5369679" y="4296803"/>
              <a:ext cx="1587219" cy="307777"/>
            </a:xfrm>
            <a:prstGeom prst="rect">
              <a:avLst/>
            </a:prstGeom>
            <a:noFill/>
          </p:spPr>
          <p:txBody>
            <a:bodyPr wrap="square" rtlCol="0">
              <a:spAutoFit/>
            </a:bodyPr>
            <a:lstStyle/>
            <a:p>
              <a:r>
                <a:rPr lang="en-US" altLang="zh-CN" sz="1400" dirty="0" smtClean="0">
                  <a:solidFill>
                    <a:schemeClr val="bg1">
                      <a:lumMod val="50000"/>
                    </a:schemeClr>
                  </a:solidFill>
                </a:rPr>
                <a:t>          </a:t>
              </a:r>
              <a:r>
                <a:rPr lang="en-US" altLang="zh-CN" sz="1400" dirty="0" err="1" smtClean="0">
                  <a:solidFill>
                    <a:schemeClr val="bg1">
                      <a:lumMod val="50000"/>
                    </a:schemeClr>
                  </a:solidFill>
                </a:rPr>
                <a:t>infosec</a:t>
              </a:r>
              <a:endParaRPr lang="zh-CN" altLang="en-US" sz="1400" dirty="0">
                <a:solidFill>
                  <a:schemeClr val="bg1">
                    <a:lumMod val="50000"/>
                  </a:schemeClr>
                </a:solidFill>
              </a:endParaRPr>
            </a:p>
          </p:txBody>
        </p:sp>
      </p:grpSp>
    </p:spTree>
    <p:extLst>
      <p:ext uri="{BB962C8B-B14F-4D97-AF65-F5344CB8AC3E}">
        <p14:creationId xmlns:p14="http://schemas.microsoft.com/office/powerpoint/2010/main" val="40638360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4000">
        <p15:prstTrans prst="drape"/>
      </p:transition>
    </mc:Choice>
    <mc:Fallback xmlns="">
      <p:transition spd="slow" advClick="0" advTm="4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4998584" y="184815"/>
            <a:ext cx="2194832" cy="584775"/>
          </a:xfrm>
          <a:prstGeom prst="rect">
            <a:avLst/>
          </a:prstGeom>
          <a:noFill/>
        </p:spPr>
        <p:txBody>
          <a:bodyPr wrap="none" rtlCol="0">
            <a:spAutoFit/>
          </a:bodyPr>
          <a:lstStyle/>
          <a:p>
            <a:pPr algn="ctr"/>
            <a:r>
              <a:rPr lang="en-US" altLang="zh-CN" sz="3200" dirty="0">
                <a:solidFill>
                  <a:srgbClr val="E0B07E"/>
                </a:solidFill>
              </a:rPr>
              <a:t>CONTENTS</a:t>
            </a:r>
            <a:endParaRPr lang="zh-CN" altLang="en-US" sz="3200" dirty="0">
              <a:solidFill>
                <a:srgbClr val="E0B07E"/>
              </a:solidFill>
            </a:endParaRPr>
          </a:p>
        </p:txBody>
      </p:sp>
      <p:sp>
        <p:nvSpPr>
          <p:cNvPr id="8" name="矩形 7"/>
          <p:cNvSpPr/>
          <p:nvPr/>
        </p:nvSpPr>
        <p:spPr>
          <a:xfrm>
            <a:off x="2149811" y="2178995"/>
            <a:ext cx="642025" cy="64202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01</a:t>
            </a:r>
            <a:endParaRPr lang="zh-CN" altLang="en-US" dirty="0"/>
          </a:p>
        </p:txBody>
      </p:sp>
      <p:sp>
        <p:nvSpPr>
          <p:cNvPr id="9" name="矩形 8"/>
          <p:cNvSpPr/>
          <p:nvPr/>
        </p:nvSpPr>
        <p:spPr>
          <a:xfrm>
            <a:off x="7072003" y="2178995"/>
            <a:ext cx="642025" cy="642025"/>
          </a:xfrm>
          <a:prstGeom prst="rect">
            <a:avLst/>
          </a:prstGeom>
          <a:solidFill>
            <a:srgbClr val="E0B0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02</a:t>
            </a:r>
            <a:endParaRPr lang="zh-CN" altLang="en-US" dirty="0"/>
          </a:p>
        </p:txBody>
      </p:sp>
      <p:sp>
        <p:nvSpPr>
          <p:cNvPr id="10" name="矩形 9"/>
          <p:cNvSpPr/>
          <p:nvPr/>
        </p:nvSpPr>
        <p:spPr>
          <a:xfrm>
            <a:off x="2149811" y="4319080"/>
            <a:ext cx="642025" cy="642025"/>
          </a:xfrm>
          <a:prstGeom prst="rect">
            <a:avLst/>
          </a:prstGeom>
          <a:solidFill>
            <a:srgbClr val="E0B0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03</a:t>
            </a:r>
            <a:endParaRPr lang="zh-CN" altLang="en-US" dirty="0"/>
          </a:p>
        </p:txBody>
      </p:sp>
      <p:sp>
        <p:nvSpPr>
          <p:cNvPr id="11" name="矩形 10"/>
          <p:cNvSpPr/>
          <p:nvPr/>
        </p:nvSpPr>
        <p:spPr>
          <a:xfrm>
            <a:off x="7072003" y="4319080"/>
            <a:ext cx="642025" cy="64202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04</a:t>
            </a:r>
            <a:endParaRPr lang="zh-CN" altLang="en-US" dirty="0"/>
          </a:p>
        </p:txBody>
      </p:sp>
      <p:sp>
        <p:nvSpPr>
          <p:cNvPr id="12" name="文本框 11"/>
          <p:cNvSpPr txBox="1"/>
          <p:nvPr/>
        </p:nvSpPr>
        <p:spPr>
          <a:xfrm>
            <a:off x="2939450" y="2578866"/>
            <a:ext cx="3227882" cy="307777"/>
          </a:xfrm>
          <a:prstGeom prst="rect">
            <a:avLst/>
          </a:prstGeom>
          <a:noFill/>
        </p:spPr>
        <p:txBody>
          <a:bodyPr wrap="square" rtlCol="0">
            <a:spAutoFit/>
          </a:bodyPr>
          <a:lstStyle/>
          <a:p>
            <a:r>
              <a:rPr lang="zh-CN" altLang="en-US" sz="1400" dirty="0" smtClean="0">
                <a:solidFill>
                  <a:schemeClr val="bg1">
                    <a:lumMod val="50000"/>
                  </a:schemeClr>
                </a:solidFill>
                <a:latin typeface="Nirmala UI Semilight" panose="020B0402040204020203" pitchFamily="34" charset="0"/>
                <a:cs typeface="Nirmala UI Semilight" panose="020B0402040204020203" pitchFamily="34" charset="0"/>
              </a:rPr>
              <a:t>介绍项目业务内容</a:t>
            </a:r>
            <a:endParaRPr lang="zh-CN" altLang="en-US" sz="1400" dirty="0">
              <a:solidFill>
                <a:schemeClr val="bg1">
                  <a:lumMod val="50000"/>
                </a:schemeClr>
              </a:solidFill>
              <a:latin typeface="Nirmala UI Semilight" panose="020B0402040204020203" pitchFamily="34" charset="0"/>
              <a:cs typeface="Nirmala UI Semilight" panose="020B0402040204020203" pitchFamily="34" charset="0"/>
            </a:endParaRPr>
          </a:p>
        </p:txBody>
      </p:sp>
      <p:sp>
        <p:nvSpPr>
          <p:cNvPr id="13" name="文本框 12"/>
          <p:cNvSpPr txBox="1"/>
          <p:nvPr/>
        </p:nvSpPr>
        <p:spPr>
          <a:xfrm>
            <a:off x="2939449" y="2135622"/>
            <a:ext cx="1468025" cy="461665"/>
          </a:xfrm>
          <a:prstGeom prst="rect">
            <a:avLst/>
          </a:prstGeom>
          <a:noFill/>
        </p:spPr>
        <p:txBody>
          <a:bodyPr wrap="square" rtlCol="0">
            <a:spAutoFit/>
          </a:bodyPr>
          <a:lstStyle/>
          <a:p>
            <a:r>
              <a:rPr lang="zh-CN" altLang="en-US" sz="2400" dirty="0" smtClean="0">
                <a:solidFill>
                  <a:schemeClr val="bg1">
                    <a:lumMod val="75000"/>
                  </a:schemeClr>
                </a:solidFill>
                <a:latin typeface="Neo Sans Intel" panose="020B0504020202020204" pitchFamily="34" charset="0"/>
                <a:cs typeface="Segoe UI" panose="020B0502040204020203" pitchFamily="34" charset="0"/>
              </a:rPr>
              <a:t>项目介绍</a:t>
            </a:r>
            <a:endParaRPr lang="zh-CN" altLang="en-US" sz="2400" dirty="0">
              <a:solidFill>
                <a:schemeClr val="bg1">
                  <a:lumMod val="75000"/>
                </a:schemeClr>
              </a:solidFill>
              <a:latin typeface="Neo Sans Intel" panose="020B0504020202020204" pitchFamily="34" charset="0"/>
              <a:cs typeface="Segoe UI" panose="020B0502040204020203" pitchFamily="34" charset="0"/>
            </a:endParaRPr>
          </a:p>
        </p:txBody>
      </p:sp>
      <p:sp>
        <p:nvSpPr>
          <p:cNvPr id="14" name="文本框 13"/>
          <p:cNvSpPr txBox="1"/>
          <p:nvPr/>
        </p:nvSpPr>
        <p:spPr>
          <a:xfrm>
            <a:off x="2939450" y="4762150"/>
            <a:ext cx="3227882" cy="307777"/>
          </a:xfrm>
          <a:prstGeom prst="rect">
            <a:avLst/>
          </a:prstGeom>
          <a:noFill/>
        </p:spPr>
        <p:txBody>
          <a:bodyPr wrap="square" rtlCol="0">
            <a:spAutoFit/>
          </a:bodyPr>
          <a:lstStyle/>
          <a:p>
            <a:r>
              <a:rPr lang="zh-CN" altLang="en-US" sz="1400" dirty="0" smtClean="0">
                <a:solidFill>
                  <a:schemeClr val="bg1">
                    <a:lumMod val="50000"/>
                  </a:schemeClr>
                </a:solidFill>
                <a:latin typeface="Nirmala UI Semilight" panose="020B0402040204020203" pitchFamily="34" charset="0"/>
                <a:cs typeface="Nirmala UI Semilight" panose="020B0402040204020203" pitchFamily="34" charset="0"/>
              </a:rPr>
              <a:t>分析项目原本的缺陷和不足</a:t>
            </a:r>
            <a:endParaRPr lang="zh-CN" altLang="en-US" sz="1400" dirty="0">
              <a:solidFill>
                <a:schemeClr val="bg1">
                  <a:lumMod val="50000"/>
                </a:schemeClr>
              </a:solidFill>
              <a:latin typeface="Nirmala UI Semilight" panose="020B0402040204020203" pitchFamily="34" charset="0"/>
              <a:cs typeface="Nirmala UI Semilight" panose="020B0402040204020203" pitchFamily="34" charset="0"/>
            </a:endParaRPr>
          </a:p>
        </p:txBody>
      </p:sp>
      <p:sp>
        <p:nvSpPr>
          <p:cNvPr id="15" name="文本框 14"/>
          <p:cNvSpPr txBox="1"/>
          <p:nvPr/>
        </p:nvSpPr>
        <p:spPr>
          <a:xfrm>
            <a:off x="2939450" y="4318906"/>
            <a:ext cx="1842862" cy="461665"/>
          </a:xfrm>
          <a:prstGeom prst="rect">
            <a:avLst/>
          </a:prstGeom>
          <a:noFill/>
        </p:spPr>
        <p:txBody>
          <a:bodyPr wrap="square" rtlCol="0">
            <a:spAutoFit/>
          </a:bodyPr>
          <a:lstStyle/>
          <a:p>
            <a:r>
              <a:rPr lang="zh-CN" altLang="en-US" sz="2400" dirty="0" smtClean="0">
                <a:solidFill>
                  <a:srgbClr val="E0B07E"/>
                </a:solidFill>
                <a:latin typeface="Neo Sans Intel" panose="020B0504020202020204" pitchFamily="34" charset="0"/>
                <a:cs typeface="Segoe UI" panose="020B0502040204020203" pitchFamily="34" charset="0"/>
              </a:rPr>
              <a:t>脆弱性分析</a:t>
            </a:r>
            <a:endParaRPr lang="zh-CN" altLang="en-US" sz="2400" dirty="0">
              <a:solidFill>
                <a:srgbClr val="E0B07E"/>
              </a:solidFill>
              <a:latin typeface="Neo Sans Intel" panose="020B0504020202020204" pitchFamily="34" charset="0"/>
              <a:cs typeface="Segoe UI" panose="020B0502040204020203" pitchFamily="34" charset="0"/>
            </a:endParaRPr>
          </a:p>
        </p:txBody>
      </p:sp>
      <p:sp>
        <p:nvSpPr>
          <p:cNvPr id="16" name="文本框 15"/>
          <p:cNvSpPr txBox="1"/>
          <p:nvPr/>
        </p:nvSpPr>
        <p:spPr>
          <a:xfrm>
            <a:off x="7782971" y="4762150"/>
            <a:ext cx="3227882" cy="307777"/>
          </a:xfrm>
          <a:prstGeom prst="rect">
            <a:avLst/>
          </a:prstGeom>
          <a:noFill/>
        </p:spPr>
        <p:txBody>
          <a:bodyPr wrap="square" rtlCol="0">
            <a:spAutoFit/>
          </a:bodyPr>
          <a:lstStyle/>
          <a:p>
            <a:r>
              <a:rPr lang="zh-CN" altLang="en-US" sz="1400" dirty="0" smtClean="0">
                <a:solidFill>
                  <a:schemeClr val="bg1">
                    <a:lumMod val="50000"/>
                  </a:schemeClr>
                </a:solidFill>
                <a:latin typeface="Nirmala UI Semilight" panose="020B0402040204020203" pitchFamily="34" charset="0"/>
                <a:cs typeface="Nirmala UI Semilight" panose="020B0402040204020203" pitchFamily="34" charset="0"/>
              </a:rPr>
              <a:t>根据得出的不足加固项目内容</a:t>
            </a:r>
            <a:endParaRPr lang="zh-CN" altLang="en-US" sz="1400" dirty="0">
              <a:solidFill>
                <a:schemeClr val="bg1">
                  <a:lumMod val="50000"/>
                </a:schemeClr>
              </a:solidFill>
              <a:latin typeface="Nirmala UI Semilight" panose="020B0402040204020203" pitchFamily="34" charset="0"/>
              <a:cs typeface="Nirmala UI Semilight" panose="020B0402040204020203" pitchFamily="34" charset="0"/>
            </a:endParaRPr>
          </a:p>
        </p:txBody>
      </p:sp>
      <p:sp>
        <p:nvSpPr>
          <p:cNvPr id="17" name="文本框 16"/>
          <p:cNvSpPr txBox="1"/>
          <p:nvPr/>
        </p:nvSpPr>
        <p:spPr>
          <a:xfrm>
            <a:off x="7782971" y="4318906"/>
            <a:ext cx="1546696" cy="461665"/>
          </a:xfrm>
          <a:prstGeom prst="rect">
            <a:avLst/>
          </a:prstGeom>
          <a:noFill/>
        </p:spPr>
        <p:txBody>
          <a:bodyPr wrap="square" rtlCol="0">
            <a:spAutoFit/>
          </a:bodyPr>
          <a:lstStyle/>
          <a:p>
            <a:r>
              <a:rPr lang="zh-CN" altLang="en-US" sz="2400" dirty="0" smtClean="0">
                <a:solidFill>
                  <a:schemeClr val="bg1">
                    <a:lumMod val="75000"/>
                  </a:schemeClr>
                </a:solidFill>
                <a:latin typeface="Neo Sans Intel" panose="020B0504020202020204" pitchFamily="34" charset="0"/>
                <a:cs typeface="Segoe UI" panose="020B0502040204020203" pitchFamily="34" charset="0"/>
              </a:rPr>
              <a:t>加固内容</a:t>
            </a:r>
            <a:endParaRPr lang="zh-CN" altLang="en-US" sz="2400" dirty="0">
              <a:solidFill>
                <a:schemeClr val="bg1">
                  <a:lumMod val="75000"/>
                </a:schemeClr>
              </a:solidFill>
              <a:latin typeface="Neo Sans Intel" panose="020B0504020202020204" pitchFamily="34" charset="0"/>
              <a:cs typeface="Segoe UI" panose="020B0502040204020203" pitchFamily="34" charset="0"/>
            </a:endParaRPr>
          </a:p>
        </p:txBody>
      </p:sp>
      <p:sp>
        <p:nvSpPr>
          <p:cNvPr id="18" name="文本框 17"/>
          <p:cNvSpPr txBox="1"/>
          <p:nvPr/>
        </p:nvSpPr>
        <p:spPr>
          <a:xfrm>
            <a:off x="7782971" y="2578866"/>
            <a:ext cx="3227882" cy="307777"/>
          </a:xfrm>
          <a:prstGeom prst="rect">
            <a:avLst/>
          </a:prstGeom>
          <a:noFill/>
        </p:spPr>
        <p:txBody>
          <a:bodyPr wrap="square" rtlCol="0">
            <a:spAutoFit/>
          </a:bodyPr>
          <a:lstStyle/>
          <a:p>
            <a:r>
              <a:rPr lang="zh-CN" altLang="en-US" sz="1400" dirty="0" smtClean="0">
                <a:solidFill>
                  <a:schemeClr val="bg1">
                    <a:lumMod val="50000"/>
                  </a:schemeClr>
                </a:solidFill>
                <a:latin typeface="Nirmala UI Semilight" panose="020B0402040204020203" pitchFamily="34" charset="0"/>
                <a:cs typeface="Nirmala UI Semilight" panose="020B0402040204020203" pitchFamily="34" charset="0"/>
              </a:rPr>
              <a:t>介绍这次任务内容</a:t>
            </a:r>
            <a:endParaRPr lang="zh-CN" altLang="en-US" sz="1400" dirty="0">
              <a:solidFill>
                <a:schemeClr val="bg1">
                  <a:lumMod val="50000"/>
                </a:schemeClr>
              </a:solidFill>
              <a:latin typeface="Nirmala UI Semilight" panose="020B0402040204020203" pitchFamily="34" charset="0"/>
              <a:cs typeface="Nirmala UI Semilight" panose="020B0402040204020203" pitchFamily="34" charset="0"/>
            </a:endParaRPr>
          </a:p>
        </p:txBody>
      </p:sp>
      <p:sp>
        <p:nvSpPr>
          <p:cNvPr id="19" name="文本框 18"/>
          <p:cNvSpPr txBox="1"/>
          <p:nvPr/>
        </p:nvSpPr>
        <p:spPr>
          <a:xfrm>
            <a:off x="7782971" y="2135622"/>
            <a:ext cx="1415893" cy="461665"/>
          </a:xfrm>
          <a:prstGeom prst="rect">
            <a:avLst/>
          </a:prstGeom>
          <a:noFill/>
        </p:spPr>
        <p:txBody>
          <a:bodyPr wrap="square" rtlCol="0">
            <a:spAutoFit/>
          </a:bodyPr>
          <a:lstStyle/>
          <a:p>
            <a:r>
              <a:rPr lang="zh-CN" altLang="en-US" sz="2400" dirty="0" smtClean="0">
                <a:solidFill>
                  <a:srgbClr val="E0B07E"/>
                </a:solidFill>
                <a:latin typeface="Neo Sans Intel" panose="020B0504020202020204" pitchFamily="34" charset="0"/>
                <a:cs typeface="Segoe UI" panose="020B0502040204020203" pitchFamily="34" charset="0"/>
              </a:rPr>
              <a:t>任务内容</a:t>
            </a:r>
            <a:endParaRPr lang="zh-CN" altLang="en-US" sz="2400" dirty="0">
              <a:solidFill>
                <a:srgbClr val="E0B07E"/>
              </a:solidFill>
              <a:latin typeface="Neo Sans Intel" panose="020B0504020202020204" pitchFamily="34" charset="0"/>
              <a:cs typeface="Segoe UI" panose="020B0502040204020203" pitchFamily="34" charset="0"/>
            </a:endParaRPr>
          </a:p>
        </p:txBody>
      </p:sp>
      <p:cxnSp>
        <p:nvCxnSpPr>
          <p:cNvPr id="21" name="直接连接符 20"/>
          <p:cNvCxnSpPr>
            <a:cxnSpLocks/>
          </p:cNvCxnSpPr>
          <p:nvPr/>
        </p:nvCxnSpPr>
        <p:spPr>
          <a:xfrm>
            <a:off x="3994718" y="824314"/>
            <a:ext cx="4202565"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32524"/>
                </a:gs>
                <a:gs pos="99000">
                  <a:srgbClr val="2C2C2C"/>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60325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4000">
        <p15:prstTrans prst="pageCurlDouble" invX="1"/>
      </p:transition>
    </mc:Choice>
    <mc:Fallback xmlns="">
      <p:transition spd="slow" advClick="0" advTm="4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连接符 12"/>
          <p:cNvCxnSpPr>
            <a:cxnSpLocks/>
          </p:cNvCxnSpPr>
          <p:nvPr/>
        </p:nvCxnSpPr>
        <p:spPr>
          <a:xfrm>
            <a:off x="5206774" y="4320404"/>
            <a:ext cx="2172727" cy="1031"/>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cxnSpLocks/>
          </p:cNvCxnSpPr>
          <p:nvPr/>
        </p:nvCxnSpPr>
        <p:spPr>
          <a:xfrm>
            <a:off x="6018818" y="962906"/>
            <a:ext cx="0" cy="3333129"/>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090D0E"/>
                </a:gs>
                <a:gs pos="99000">
                  <a:srgbClr val="212226"/>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cxnSpLocks/>
          </p:cNvCxnSpPr>
          <p:nvPr/>
        </p:nvCxnSpPr>
        <p:spPr>
          <a:xfrm>
            <a:off x="6059458" y="962906"/>
            <a:ext cx="0" cy="3333129"/>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090D0E"/>
                </a:gs>
                <a:gs pos="99000">
                  <a:srgbClr val="212226"/>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cxnSpLocks/>
          </p:cNvCxnSpPr>
          <p:nvPr/>
        </p:nvCxnSpPr>
        <p:spPr>
          <a:xfrm>
            <a:off x="6089938" y="962906"/>
            <a:ext cx="0" cy="3333129"/>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090D0E"/>
                </a:gs>
                <a:gs pos="99000">
                  <a:srgbClr val="212226"/>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cxnSpLocks/>
          </p:cNvCxnSpPr>
          <p:nvPr/>
        </p:nvCxnSpPr>
        <p:spPr>
          <a:xfrm>
            <a:off x="6120418" y="962906"/>
            <a:ext cx="0" cy="3333129"/>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090D0E"/>
                </a:gs>
                <a:gs pos="99000">
                  <a:srgbClr val="212226"/>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cxnSpLocks/>
          </p:cNvCxnSpPr>
          <p:nvPr/>
        </p:nvCxnSpPr>
        <p:spPr>
          <a:xfrm>
            <a:off x="6181378" y="962906"/>
            <a:ext cx="0" cy="3333129"/>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090D0E"/>
                </a:gs>
                <a:gs pos="99000">
                  <a:srgbClr val="212226"/>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cxnSpLocks/>
          </p:cNvCxnSpPr>
          <p:nvPr/>
        </p:nvCxnSpPr>
        <p:spPr>
          <a:xfrm>
            <a:off x="6222018" y="962906"/>
            <a:ext cx="0" cy="3333129"/>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090D0E"/>
                </a:gs>
                <a:gs pos="99000">
                  <a:srgbClr val="212226"/>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cxnSpLocks/>
          </p:cNvCxnSpPr>
          <p:nvPr/>
        </p:nvCxnSpPr>
        <p:spPr>
          <a:xfrm>
            <a:off x="6262658" y="962906"/>
            <a:ext cx="0" cy="3333129"/>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090D0E"/>
                </a:gs>
                <a:gs pos="99000">
                  <a:srgbClr val="212226"/>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cxnSpLocks/>
          </p:cNvCxnSpPr>
          <p:nvPr/>
        </p:nvCxnSpPr>
        <p:spPr>
          <a:xfrm>
            <a:off x="6150898" y="962906"/>
            <a:ext cx="0" cy="3333129"/>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090D0E"/>
                </a:gs>
                <a:gs pos="99000">
                  <a:srgbClr val="212226"/>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cxnSpLocks/>
          </p:cNvCxnSpPr>
          <p:nvPr/>
        </p:nvCxnSpPr>
        <p:spPr>
          <a:xfrm>
            <a:off x="6293138" y="962906"/>
            <a:ext cx="0" cy="3333129"/>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090D0E"/>
                </a:gs>
                <a:gs pos="99000">
                  <a:srgbClr val="212226"/>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cxnSpLocks/>
          </p:cNvCxnSpPr>
          <p:nvPr/>
        </p:nvCxnSpPr>
        <p:spPr>
          <a:xfrm flipV="1">
            <a:off x="5193724" y="962906"/>
            <a:ext cx="781776" cy="589282"/>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cxnSpLocks/>
          </p:cNvCxnSpPr>
          <p:nvPr/>
        </p:nvCxnSpPr>
        <p:spPr>
          <a:xfrm flipV="1">
            <a:off x="5257363" y="962906"/>
            <a:ext cx="781776" cy="589282"/>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cxnSpLocks/>
          </p:cNvCxnSpPr>
          <p:nvPr/>
        </p:nvCxnSpPr>
        <p:spPr>
          <a:xfrm flipV="1">
            <a:off x="5321002" y="962906"/>
            <a:ext cx="781776" cy="589282"/>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cxnSpLocks/>
          </p:cNvCxnSpPr>
          <p:nvPr/>
        </p:nvCxnSpPr>
        <p:spPr>
          <a:xfrm flipV="1">
            <a:off x="5384641" y="962906"/>
            <a:ext cx="781776" cy="589282"/>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cxnSpLocks/>
          </p:cNvCxnSpPr>
          <p:nvPr/>
        </p:nvCxnSpPr>
        <p:spPr>
          <a:xfrm flipV="1">
            <a:off x="5448280" y="962906"/>
            <a:ext cx="781776" cy="589282"/>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cxnSpLocks/>
          </p:cNvCxnSpPr>
          <p:nvPr/>
        </p:nvCxnSpPr>
        <p:spPr>
          <a:xfrm>
            <a:off x="5176294" y="4335644"/>
            <a:ext cx="2172727" cy="1031"/>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cxnSpLocks/>
          </p:cNvCxnSpPr>
          <p:nvPr/>
        </p:nvCxnSpPr>
        <p:spPr>
          <a:xfrm>
            <a:off x="5145814" y="4350884"/>
            <a:ext cx="2172727" cy="1031"/>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cxnSpLocks/>
          </p:cNvCxnSpPr>
          <p:nvPr/>
        </p:nvCxnSpPr>
        <p:spPr>
          <a:xfrm>
            <a:off x="5115334" y="4366124"/>
            <a:ext cx="2172727" cy="1031"/>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cxnSpLocks/>
          </p:cNvCxnSpPr>
          <p:nvPr/>
        </p:nvCxnSpPr>
        <p:spPr>
          <a:xfrm>
            <a:off x="5084854" y="4381364"/>
            <a:ext cx="2172727" cy="1031"/>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cxnSpLocks/>
          </p:cNvCxnSpPr>
          <p:nvPr/>
        </p:nvCxnSpPr>
        <p:spPr>
          <a:xfrm>
            <a:off x="5054374" y="4396604"/>
            <a:ext cx="2172727" cy="1031"/>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cxnSpLocks/>
          </p:cNvCxnSpPr>
          <p:nvPr/>
        </p:nvCxnSpPr>
        <p:spPr>
          <a:xfrm>
            <a:off x="5023894" y="4411844"/>
            <a:ext cx="2172727" cy="1031"/>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cxnSpLocks/>
          </p:cNvCxnSpPr>
          <p:nvPr/>
        </p:nvCxnSpPr>
        <p:spPr>
          <a:xfrm>
            <a:off x="4993414" y="4427084"/>
            <a:ext cx="2172727" cy="1031"/>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cxnSpLocks/>
          </p:cNvCxnSpPr>
          <p:nvPr/>
        </p:nvCxnSpPr>
        <p:spPr>
          <a:xfrm>
            <a:off x="4962934" y="4442324"/>
            <a:ext cx="2172727" cy="1031"/>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cxnSpLocks/>
          </p:cNvCxnSpPr>
          <p:nvPr/>
        </p:nvCxnSpPr>
        <p:spPr>
          <a:xfrm>
            <a:off x="4932454" y="4457564"/>
            <a:ext cx="2172727" cy="1031"/>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cxnSpLocks/>
          </p:cNvCxnSpPr>
          <p:nvPr/>
        </p:nvCxnSpPr>
        <p:spPr>
          <a:xfrm>
            <a:off x="4901974" y="4472804"/>
            <a:ext cx="2172727" cy="1031"/>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cxnSpLocks/>
          </p:cNvCxnSpPr>
          <p:nvPr/>
        </p:nvCxnSpPr>
        <p:spPr>
          <a:xfrm>
            <a:off x="4871494" y="4488044"/>
            <a:ext cx="2172727" cy="1031"/>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sp>
        <p:nvSpPr>
          <p:cNvPr id="60" name="文本框 59"/>
          <p:cNvSpPr txBox="1"/>
          <p:nvPr/>
        </p:nvSpPr>
        <p:spPr>
          <a:xfrm>
            <a:off x="5245409" y="4990582"/>
            <a:ext cx="1701183" cy="461665"/>
          </a:xfrm>
          <a:prstGeom prst="rect">
            <a:avLst/>
          </a:prstGeom>
          <a:noFill/>
        </p:spPr>
        <p:txBody>
          <a:bodyPr wrap="square" rtlCol="0">
            <a:spAutoFit/>
          </a:bodyPr>
          <a:lstStyle/>
          <a:p>
            <a:pPr algn="ctr"/>
            <a:r>
              <a:rPr lang="zh-CN" altLang="en-US" sz="2400" dirty="0" smtClean="0">
                <a:solidFill>
                  <a:srgbClr val="E0B07E"/>
                </a:solidFill>
                <a:latin typeface="Segoe UI" panose="020B0502040204020203" pitchFamily="34" charset="0"/>
                <a:cs typeface="Segoe UI" panose="020B0502040204020203" pitchFamily="34" charset="0"/>
              </a:rPr>
              <a:t>项目介绍</a:t>
            </a:r>
            <a:endParaRPr lang="zh-CN" altLang="en-US" sz="2400" dirty="0">
              <a:solidFill>
                <a:srgbClr val="E0B07E"/>
              </a:solidFill>
              <a:latin typeface="Segoe UI" panose="020B0502040204020203" pitchFamily="34" charset="0"/>
              <a:cs typeface="Segoe UI" panose="020B0502040204020203" pitchFamily="34" charset="0"/>
            </a:endParaRPr>
          </a:p>
        </p:txBody>
      </p:sp>
      <p:cxnSp>
        <p:nvCxnSpPr>
          <p:cNvPr id="63" name="直接连接符 62"/>
          <p:cNvCxnSpPr>
            <a:cxnSpLocks/>
          </p:cNvCxnSpPr>
          <p:nvPr/>
        </p:nvCxnSpPr>
        <p:spPr>
          <a:xfrm>
            <a:off x="5085837" y="5551409"/>
            <a:ext cx="2172727" cy="1031"/>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90892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4000">
        <p15:prstTrans prst="pageCurlSingle"/>
      </p:transition>
    </mc:Choice>
    <mc:Fallback xmlns="">
      <p:transition spd="slow" advClick="0" advTm="4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直接连接符 20"/>
          <p:cNvCxnSpPr>
            <a:cxnSpLocks/>
          </p:cNvCxnSpPr>
          <p:nvPr/>
        </p:nvCxnSpPr>
        <p:spPr>
          <a:xfrm>
            <a:off x="208524" y="4470278"/>
            <a:ext cx="5814058"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32524"/>
                </a:gs>
                <a:gs pos="99000">
                  <a:srgbClr val="2C2C2C"/>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654608" y="172304"/>
            <a:ext cx="2007312" cy="461665"/>
          </a:xfrm>
          <a:prstGeom prst="rect">
            <a:avLst/>
          </a:prstGeom>
          <a:noFill/>
        </p:spPr>
        <p:txBody>
          <a:bodyPr wrap="square" rtlCol="0">
            <a:spAutoFit/>
          </a:bodyPr>
          <a:lstStyle/>
          <a:p>
            <a:pPr algn="ctr"/>
            <a:r>
              <a:rPr lang="en-US" altLang="zh-CN" sz="2400" dirty="0">
                <a:solidFill>
                  <a:schemeClr val="bg1">
                    <a:lumMod val="85000"/>
                  </a:schemeClr>
                </a:solidFill>
                <a:latin typeface="Segoe UI" panose="020B0502040204020203" pitchFamily="34" charset="0"/>
                <a:ea typeface="Segoe UI Symbol" panose="020B0502040204020203" pitchFamily="34" charset="0"/>
                <a:cs typeface="Segoe UI" panose="020B0502040204020203" pitchFamily="34" charset="0"/>
              </a:rPr>
              <a:t>01 </a:t>
            </a:r>
            <a:r>
              <a:rPr lang="en-US" altLang="zh-CN" sz="2400" dirty="0">
                <a:solidFill>
                  <a:srgbClr val="E0B07E"/>
                </a:solidFill>
                <a:latin typeface="Segoe UI" panose="020B0502040204020203" pitchFamily="34" charset="0"/>
                <a:ea typeface="Segoe UI Symbol" panose="020B0502040204020203" pitchFamily="34" charset="0"/>
                <a:cs typeface="Segoe UI" panose="020B0502040204020203" pitchFamily="34" charset="0"/>
              </a:rPr>
              <a:t>  </a:t>
            </a:r>
            <a:r>
              <a:rPr lang="zh-CN" altLang="en-US" sz="2400" dirty="0" smtClean="0">
                <a:solidFill>
                  <a:srgbClr val="E0B07E"/>
                </a:solidFill>
                <a:latin typeface="Segoe UI" panose="020B0502040204020203" pitchFamily="34" charset="0"/>
                <a:ea typeface="Segoe UI Symbol" panose="020B0502040204020203" pitchFamily="34" charset="0"/>
                <a:cs typeface="Segoe UI" panose="020B0502040204020203" pitchFamily="34" charset="0"/>
              </a:rPr>
              <a:t>项目介绍</a:t>
            </a:r>
            <a:endParaRPr lang="zh-CN" altLang="en-US" sz="2400" dirty="0">
              <a:solidFill>
                <a:srgbClr val="E0B07E"/>
              </a:solidFill>
              <a:latin typeface="Segoe UI" panose="020B0502040204020203" pitchFamily="34" charset="0"/>
              <a:cs typeface="Segoe UI" panose="020B0502040204020203" pitchFamily="34" charset="0"/>
            </a:endParaRPr>
          </a:p>
        </p:txBody>
      </p:sp>
      <p:sp>
        <p:nvSpPr>
          <p:cNvPr id="17" name="矩形 16"/>
          <p:cNvSpPr/>
          <p:nvPr/>
        </p:nvSpPr>
        <p:spPr>
          <a:xfrm>
            <a:off x="908304" y="1944638"/>
            <a:ext cx="8409432" cy="2308324"/>
          </a:xfrm>
          <a:prstGeom prst="rect">
            <a:avLst/>
          </a:prstGeom>
        </p:spPr>
        <p:txBody>
          <a:bodyPr wrap="square">
            <a:spAutoFit/>
          </a:bodyPr>
          <a:lstStyle/>
          <a:p>
            <a:r>
              <a:rPr lang="zh-CN" altLang="zh-CN" sz="2400" dirty="0">
                <a:solidFill>
                  <a:schemeClr val="bg2"/>
                </a:solidFill>
                <a:latin typeface="仿宋" panose="02010609060101010101" pitchFamily="49" charset="-122"/>
                <a:ea typeface="仿宋" panose="02010609060101010101" pitchFamily="49" charset="-122"/>
              </a:rPr>
              <a:t>项目为</a:t>
            </a:r>
            <a:r>
              <a:rPr lang="en-US" altLang="zh-CN" sz="2400" dirty="0">
                <a:solidFill>
                  <a:schemeClr val="bg2"/>
                </a:solidFill>
                <a:latin typeface="仿宋" panose="02010609060101010101" pitchFamily="49" charset="-122"/>
                <a:ea typeface="仿宋" panose="02010609060101010101" pitchFamily="49" charset="-122"/>
              </a:rPr>
              <a:t>java web</a:t>
            </a:r>
            <a:r>
              <a:rPr lang="zh-CN" altLang="zh-CN" sz="2400" dirty="0">
                <a:solidFill>
                  <a:schemeClr val="bg2"/>
                </a:solidFill>
                <a:latin typeface="仿宋" panose="02010609060101010101" pitchFamily="49" charset="-122"/>
                <a:ea typeface="仿宋" panose="02010609060101010101" pitchFamily="49" charset="-122"/>
              </a:rPr>
              <a:t>项目，是一个简单的登录，查看用户信息的服务，仅有两个业务：</a:t>
            </a:r>
          </a:p>
          <a:p>
            <a:pPr lvl="0"/>
            <a:r>
              <a:rPr lang="en-US" altLang="zh-CN" sz="2400" dirty="0" smtClean="0">
                <a:solidFill>
                  <a:schemeClr val="bg2"/>
                </a:solidFill>
                <a:latin typeface="仿宋" panose="02010609060101010101" pitchFamily="49" charset="-122"/>
                <a:ea typeface="仿宋" panose="02010609060101010101" pitchFamily="49" charset="-122"/>
              </a:rPr>
              <a:t>1.</a:t>
            </a:r>
            <a:r>
              <a:rPr lang="zh-CN" altLang="zh-CN" sz="2400" dirty="0" smtClean="0">
                <a:solidFill>
                  <a:schemeClr val="bg2"/>
                </a:solidFill>
                <a:latin typeface="仿宋" panose="02010609060101010101" pitchFamily="49" charset="-122"/>
                <a:ea typeface="仿宋" panose="02010609060101010101" pitchFamily="49" charset="-122"/>
              </a:rPr>
              <a:t>获取</a:t>
            </a:r>
            <a:r>
              <a:rPr lang="zh-CN" altLang="zh-CN" sz="2400" dirty="0">
                <a:solidFill>
                  <a:schemeClr val="bg2"/>
                </a:solidFill>
                <a:latin typeface="仿宋" panose="02010609060101010101" pitchFamily="49" charset="-122"/>
                <a:ea typeface="仿宋" panose="02010609060101010101" pitchFamily="49" charset="-122"/>
              </a:rPr>
              <a:t>系统用户列表。</a:t>
            </a:r>
          </a:p>
          <a:p>
            <a:pPr lvl="0"/>
            <a:r>
              <a:rPr lang="en-US" altLang="zh-CN" sz="2400" dirty="0" smtClean="0">
                <a:solidFill>
                  <a:schemeClr val="bg2"/>
                </a:solidFill>
                <a:latin typeface="仿宋" panose="02010609060101010101" pitchFamily="49" charset="-122"/>
                <a:ea typeface="仿宋" panose="02010609060101010101" pitchFamily="49" charset="-122"/>
              </a:rPr>
              <a:t>2.</a:t>
            </a:r>
            <a:r>
              <a:rPr lang="zh-CN" altLang="zh-CN" sz="2400" dirty="0" smtClean="0">
                <a:solidFill>
                  <a:schemeClr val="bg2"/>
                </a:solidFill>
                <a:latin typeface="仿宋" panose="02010609060101010101" pitchFamily="49" charset="-122"/>
                <a:ea typeface="仿宋" panose="02010609060101010101" pitchFamily="49" charset="-122"/>
              </a:rPr>
              <a:t>查看</a:t>
            </a:r>
            <a:r>
              <a:rPr lang="zh-CN" altLang="zh-CN" sz="2400" dirty="0">
                <a:solidFill>
                  <a:schemeClr val="bg2"/>
                </a:solidFill>
                <a:latin typeface="仿宋" panose="02010609060101010101" pitchFamily="49" charset="-122"/>
                <a:ea typeface="仿宋" panose="02010609060101010101" pitchFamily="49" charset="-122"/>
              </a:rPr>
              <a:t>用户详细信息。</a:t>
            </a:r>
          </a:p>
          <a:p>
            <a:r>
              <a:rPr lang="zh-CN" altLang="zh-CN" sz="2400" dirty="0">
                <a:solidFill>
                  <a:schemeClr val="bg2"/>
                </a:solidFill>
                <a:latin typeface="仿宋" panose="02010609060101010101" pitchFamily="49" charset="-122"/>
                <a:ea typeface="仿宋" panose="02010609060101010101" pitchFamily="49" charset="-122"/>
              </a:rPr>
              <a:t>本项目旨在为以上两个服务提供具体的实现，并且对登录进行认证，和不同登录用户之间的访问权限的控制</a:t>
            </a:r>
            <a:r>
              <a:rPr lang="zh-CN" altLang="zh-CN" sz="1200" dirty="0">
                <a:solidFill>
                  <a:schemeClr val="bg2"/>
                </a:solidFill>
              </a:rPr>
              <a:t>。</a:t>
            </a:r>
          </a:p>
        </p:txBody>
      </p:sp>
      <p:sp>
        <p:nvSpPr>
          <p:cNvPr id="18" name="矩形 17"/>
          <p:cNvSpPr/>
          <p:nvPr/>
        </p:nvSpPr>
        <p:spPr>
          <a:xfrm>
            <a:off x="8937342" y="1113717"/>
            <a:ext cx="1826141" cy="584775"/>
          </a:xfrm>
          <a:prstGeom prst="rect">
            <a:avLst/>
          </a:prstGeom>
        </p:spPr>
        <p:txBody>
          <a:bodyPr wrap="none">
            <a:spAutoFit/>
          </a:bodyPr>
          <a:lstStyle/>
          <a:p>
            <a:pPr algn="r"/>
            <a:r>
              <a:rPr lang="zh-CN" altLang="en-US" sz="3200" dirty="0" smtClean="0">
                <a:solidFill>
                  <a:srgbClr val="E0B07E"/>
                </a:solidFill>
              </a:rPr>
              <a:t>项目内容</a:t>
            </a:r>
            <a:endParaRPr lang="zh-CN" altLang="en-US" sz="3200" dirty="0">
              <a:solidFill>
                <a:srgbClr val="E0B07E"/>
              </a:solidFill>
            </a:endParaRPr>
          </a:p>
        </p:txBody>
      </p:sp>
      <p:cxnSp>
        <p:nvCxnSpPr>
          <p:cNvPr id="37" name="直接连接符 36"/>
          <p:cNvCxnSpPr>
            <a:cxnSpLocks/>
          </p:cNvCxnSpPr>
          <p:nvPr/>
        </p:nvCxnSpPr>
        <p:spPr>
          <a:xfrm>
            <a:off x="314158" y="633969"/>
            <a:ext cx="2347762"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32524"/>
                </a:gs>
                <a:gs pos="99000">
                  <a:srgbClr val="2C2C2C"/>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07191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4000">
        <p15:prstTrans prst="pageCurlDouble"/>
      </p:transition>
    </mc:Choice>
    <mc:Fallback xmlns="">
      <p:transition spd="slow" advClick="0" advTm="4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250180" y="1414796"/>
            <a:ext cx="1717287" cy="154021"/>
            <a:chOff x="5250180" y="1414796"/>
            <a:chExt cx="1717287" cy="154021"/>
          </a:xfrm>
        </p:grpSpPr>
        <p:cxnSp>
          <p:nvCxnSpPr>
            <p:cNvPr id="34" name="直接连接符 33"/>
            <p:cNvCxnSpPr>
              <a:cxnSpLocks/>
            </p:cNvCxnSpPr>
            <p:nvPr/>
          </p:nvCxnSpPr>
          <p:spPr>
            <a:xfrm>
              <a:off x="5250180" y="1414796"/>
              <a:ext cx="1717287"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cxnSpLocks/>
            </p:cNvCxnSpPr>
            <p:nvPr/>
          </p:nvCxnSpPr>
          <p:spPr>
            <a:xfrm>
              <a:off x="5328285" y="1453301"/>
              <a:ext cx="1591673"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cxnSpLocks/>
            </p:cNvCxnSpPr>
            <p:nvPr/>
          </p:nvCxnSpPr>
          <p:spPr>
            <a:xfrm>
              <a:off x="5373245" y="1491807"/>
              <a:ext cx="1499204"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cxnSpLocks/>
            </p:cNvCxnSpPr>
            <p:nvPr/>
          </p:nvCxnSpPr>
          <p:spPr>
            <a:xfrm>
              <a:off x="5450205" y="1530312"/>
              <a:ext cx="1374735"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cxnSpLocks/>
            </p:cNvCxnSpPr>
            <p:nvPr/>
          </p:nvCxnSpPr>
          <p:spPr>
            <a:xfrm>
              <a:off x="5508625" y="1568817"/>
              <a:ext cx="1268806"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grpSp>
      <p:grpSp>
        <p:nvGrpSpPr>
          <p:cNvPr id="80" name="组合 79"/>
          <p:cNvGrpSpPr/>
          <p:nvPr/>
        </p:nvGrpSpPr>
        <p:grpSpPr>
          <a:xfrm>
            <a:off x="6791678" y="1612049"/>
            <a:ext cx="160519" cy="1323576"/>
            <a:chOff x="6791678" y="1612049"/>
            <a:chExt cx="160519" cy="1323576"/>
          </a:xfrm>
        </p:grpSpPr>
        <p:cxnSp>
          <p:nvCxnSpPr>
            <p:cNvPr id="32" name="直接连接符 31"/>
            <p:cNvCxnSpPr>
              <a:cxnSpLocks/>
            </p:cNvCxnSpPr>
            <p:nvPr/>
          </p:nvCxnSpPr>
          <p:spPr>
            <a:xfrm flipV="1">
              <a:off x="6791678" y="1763894"/>
              <a:ext cx="6219" cy="1171731"/>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cxnSpLocks/>
            </p:cNvCxnSpPr>
            <p:nvPr/>
          </p:nvCxnSpPr>
          <p:spPr>
            <a:xfrm flipV="1">
              <a:off x="6830348" y="1713279"/>
              <a:ext cx="6124" cy="1153705"/>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cxnSpLocks/>
            </p:cNvCxnSpPr>
            <p:nvPr/>
          </p:nvCxnSpPr>
          <p:spPr>
            <a:xfrm flipV="1">
              <a:off x="6868836" y="1662665"/>
              <a:ext cx="6211" cy="1170156"/>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cxnSpLocks/>
            </p:cNvCxnSpPr>
            <p:nvPr/>
          </p:nvCxnSpPr>
          <p:spPr>
            <a:xfrm flipV="1">
              <a:off x="6907480" y="1612049"/>
              <a:ext cx="6142" cy="1157201"/>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cxnSpLocks/>
            </p:cNvCxnSpPr>
            <p:nvPr/>
          </p:nvCxnSpPr>
          <p:spPr>
            <a:xfrm flipV="1">
              <a:off x="6946355" y="1613701"/>
              <a:ext cx="5842" cy="1100708"/>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grpSp>
      <p:grpSp>
        <p:nvGrpSpPr>
          <p:cNvPr id="49" name="组合 48"/>
          <p:cNvGrpSpPr/>
          <p:nvPr/>
        </p:nvGrpSpPr>
        <p:grpSpPr>
          <a:xfrm>
            <a:off x="5250180" y="2989596"/>
            <a:ext cx="1717287" cy="154021"/>
            <a:chOff x="5250180" y="1414796"/>
            <a:chExt cx="1717287" cy="154021"/>
          </a:xfrm>
        </p:grpSpPr>
        <p:cxnSp>
          <p:nvCxnSpPr>
            <p:cNvPr id="50" name="直接连接符 49"/>
            <p:cNvCxnSpPr>
              <a:cxnSpLocks/>
            </p:cNvCxnSpPr>
            <p:nvPr/>
          </p:nvCxnSpPr>
          <p:spPr>
            <a:xfrm>
              <a:off x="5250180" y="1414796"/>
              <a:ext cx="1717287"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cxnSpLocks/>
            </p:cNvCxnSpPr>
            <p:nvPr/>
          </p:nvCxnSpPr>
          <p:spPr>
            <a:xfrm>
              <a:off x="5328285" y="1453301"/>
              <a:ext cx="1591673"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cxnSpLocks/>
            </p:cNvCxnSpPr>
            <p:nvPr/>
          </p:nvCxnSpPr>
          <p:spPr>
            <a:xfrm>
              <a:off x="5373245" y="1491807"/>
              <a:ext cx="1499204"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cxnSpLocks/>
            </p:cNvCxnSpPr>
            <p:nvPr/>
          </p:nvCxnSpPr>
          <p:spPr>
            <a:xfrm>
              <a:off x="5450205" y="1530312"/>
              <a:ext cx="1374735"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cxnSpLocks/>
            </p:cNvCxnSpPr>
            <p:nvPr/>
          </p:nvCxnSpPr>
          <p:spPr>
            <a:xfrm>
              <a:off x="5508625" y="1568817"/>
              <a:ext cx="1268806"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grpSp>
      <p:grpSp>
        <p:nvGrpSpPr>
          <p:cNvPr id="73" name="组合 72"/>
          <p:cNvGrpSpPr/>
          <p:nvPr/>
        </p:nvGrpSpPr>
        <p:grpSpPr>
          <a:xfrm flipV="1">
            <a:off x="5328285" y="4256354"/>
            <a:ext cx="1717287" cy="154021"/>
            <a:chOff x="5250180" y="1414796"/>
            <a:chExt cx="1717287" cy="154021"/>
          </a:xfrm>
        </p:grpSpPr>
        <p:cxnSp>
          <p:nvCxnSpPr>
            <p:cNvPr id="74" name="直接连接符 73"/>
            <p:cNvCxnSpPr>
              <a:cxnSpLocks/>
            </p:cNvCxnSpPr>
            <p:nvPr/>
          </p:nvCxnSpPr>
          <p:spPr>
            <a:xfrm>
              <a:off x="5250180" y="1414796"/>
              <a:ext cx="1717287"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a:cxnSpLocks/>
            </p:cNvCxnSpPr>
            <p:nvPr/>
          </p:nvCxnSpPr>
          <p:spPr>
            <a:xfrm>
              <a:off x="5328285" y="1453301"/>
              <a:ext cx="1591673"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cxnSpLocks/>
            </p:cNvCxnSpPr>
            <p:nvPr/>
          </p:nvCxnSpPr>
          <p:spPr>
            <a:xfrm>
              <a:off x="5373245" y="1491807"/>
              <a:ext cx="1499204"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a:cxnSpLocks/>
            </p:cNvCxnSpPr>
            <p:nvPr/>
          </p:nvCxnSpPr>
          <p:spPr>
            <a:xfrm>
              <a:off x="5450205" y="1530312"/>
              <a:ext cx="1374735"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cxnSpLocks/>
            </p:cNvCxnSpPr>
            <p:nvPr/>
          </p:nvCxnSpPr>
          <p:spPr>
            <a:xfrm>
              <a:off x="5508625" y="1568817"/>
              <a:ext cx="1268806"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grpSp>
      <p:grpSp>
        <p:nvGrpSpPr>
          <p:cNvPr id="81" name="组合 80"/>
          <p:cNvGrpSpPr/>
          <p:nvPr/>
        </p:nvGrpSpPr>
        <p:grpSpPr>
          <a:xfrm flipH="1">
            <a:off x="5274556" y="3028101"/>
            <a:ext cx="160519" cy="1323576"/>
            <a:chOff x="6791678" y="1612049"/>
            <a:chExt cx="160519" cy="1323576"/>
          </a:xfrm>
        </p:grpSpPr>
        <p:cxnSp>
          <p:nvCxnSpPr>
            <p:cNvPr id="82" name="直接连接符 81"/>
            <p:cNvCxnSpPr>
              <a:cxnSpLocks/>
            </p:cNvCxnSpPr>
            <p:nvPr/>
          </p:nvCxnSpPr>
          <p:spPr>
            <a:xfrm flipV="1">
              <a:off x="6791678" y="1763894"/>
              <a:ext cx="6219" cy="1171731"/>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cxnSpLocks/>
            </p:cNvCxnSpPr>
            <p:nvPr/>
          </p:nvCxnSpPr>
          <p:spPr>
            <a:xfrm flipV="1">
              <a:off x="6830348" y="1713279"/>
              <a:ext cx="6124" cy="1153705"/>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cxnSpLocks/>
            </p:cNvCxnSpPr>
            <p:nvPr/>
          </p:nvCxnSpPr>
          <p:spPr>
            <a:xfrm flipV="1">
              <a:off x="6868836" y="1662665"/>
              <a:ext cx="6211" cy="1170156"/>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a:cxnSpLocks/>
            </p:cNvCxnSpPr>
            <p:nvPr/>
          </p:nvCxnSpPr>
          <p:spPr>
            <a:xfrm flipV="1">
              <a:off x="6907480" y="1612049"/>
              <a:ext cx="6142" cy="1157201"/>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a:cxnSpLocks/>
            </p:cNvCxnSpPr>
            <p:nvPr/>
          </p:nvCxnSpPr>
          <p:spPr>
            <a:xfrm flipV="1">
              <a:off x="6946355" y="1613701"/>
              <a:ext cx="5842" cy="1100708"/>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grpSp>
      <p:sp>
        <p:nvSpPr>
          <p:cNvPr id="87" name="文本框 86"/>
          <p:cNvSpPr txBox="1"/>
          <p:nvPr/>
        </p:nvSpPr>
        <p:spPr>
          <a:xfrm>
            <a:off x="5245409" y="4990582"/>
            <a:ext cx="1701183" cy="461665"/>
          </a:xfrm>
          <a:prstGeom prst="rect">
            <a:avLst/>
          </a:prstGeom>
          <a:noFill/>
        </p:spPr>
        <p:txBody>
          <a:bodyPr wrap="square" rtlCol="0">
            <a:spAutoFit/>
          </a:bodyPr>
          <a:lstStyle/>
          <a:p>
            <a:pPr algn="ctr"/>
            <a:r>
              <a:rPr lang="zh-CN" altLang="en-US" sz="2400" dirty="0" smtClean="0">
                <a:solidFill>
                  <a:srgbClr val="E0B07E"/>
                </a:solidFill>
                <a:latin typeface="Segoe UI" panose="020B0502040204020203" pitchFamily="34" charset="0"/>
                <a:cs typeface="Segoe UI" panose="020B0502040204020203" pitchFamily="34" charset="0"/>
              </a:rPr>
              <a:t>任务内容</a:t>
            </a:r>
            <a:endParaRPr lang="zh-CN" altLang="en-US" sz="2400" dirty="0">
              <a:solidFill>
                <a:srgbClr val="E0B07E"/>
              </a:solidFill>
              <a:latin typeface="Segoe UI" panose="020B0502040204020203" pitchFamily="34" charset="0"/>
              <a:cs typeface="Segoe UI" panose="020B0502040204020203" pitchFamily="34" charset="0"/>
            </a:endParaRPr>
          </a:p>
        </p:txBody>
      </p:sp>
      <p:cxnSp>
        <p:nvCxnSpPr>
          <p:cNvPr id="89" name="直接连接符 88"/>
          <p:cNvCxnSpPr>
            <a:cxnSpLocks/>
          </p:cNvCxnSpPr>
          <p:nvPr/>
        </p:nvCxnSpPr>
        <p:spPr>
          <a:xfrm>
            <a:off x="5085837" y="5551409"/>
            <a:ext cx="2172727" cy="1031"/>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116897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4000">
        <p15:prstTrans prst="pageCurlSingle"/>
      </p:transition>
    </mc:Choice>
    <mc:Fallback>
      <p:transition spd="slow" advClick="0" advTm="4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54608" y="172304"/>
            <a:ext cx="2007312" cy="461665"/>
          </a:xfrm>
          <a:prstGeom prst="rect">
            <a:avLst/>
          </a:prstGeom>
          <a:noFill/>
        </p:spPr>
        <p:txBody>
          <a:bodyPr wrap="square" rtlCol="0">
            <a:spAutoFit/>
          </a:bodyPr>
          <a:lstStyle/>
          <a:p>
            <a:pPr algn="ctr"/>
            <a:r>
              <a:rPr lang="en-US" altLang="zh-CN" sz="2400" dirty="0">
                <a:solidFill>
                  <a:schemeClr val="bg1">
                    <a:lumMod val="85000"/>
                  </a:schemeClr>
                </a:solidFill>
                <a:latin typeface="Segoe UI" panose="020B0502040204020203" pitchFamily="34" charset="0"/>
                <a:ea typeface="Segoe UI Symbol" panose="020B0502040204020203" pitchFamily="34" charset="0"/>
                <a:cs typeface="Segoe UI" panose="020B0502040204020203" pitchFamily="34" charset="0"/>
              </a:rPr>
              <a:t>02 </a:t>
            </a:r>
            <a:r>
              <a:rPr lang="en-US" altLang="zh-CN" sz="2400" dirty="0">
                <a:solidFill>
                  <a:srgbClr val="E0B07E"/>
                </a:solidFill>
                <a:latin typeface="Segoe UI" panose="020B0502040204020203" pitchFamily="34" charset="0"/>
                <a:ea typeface="Segoe UI Symbol" panose="020B0502040204020203" pitchFamily="34" charset="0"/>
                <a:cs typeface="Segoe UI" panose="020B0502040204020203" pitchFamily="34" charset="0"/>
              </a:rPr>
              <a:t>  </a:t>
            </a:r>
            <a:r>
              <a:rPr lang="zh-CN" altLang="en-US" sz="2400" dirty="0" smtClean="0">
                <a:solidFill>
                  <a:srgbClr val="E0B07E"/>
                </a:solidFill>
                <a:latin typeface="Segoe UI" panose="020B0502040204020203" pitchFamily="34" charset="0"/>
                <a:ea typeface="Segoe UI Symbol" panose="020B0502040204020203" pitchFamily="34" charset="0"/>
                <a:cs typeface="Segoe UI" panose="020B0502040204020203" pitchFamily="34" charset="0"/>
              </a:rPr>
              <a:t>任务内容</a:t>
            </a:r>
            <a:endParaRPr lang="zh-CN" altLang="en-US" sz="2400" dirty="0">
              <a:solidFill>
                <a:srgbClr val="E0B07E"/>
              </a:solidFill>
              <a:latin typeface="Segoe UI" panose="020B0502040204020203" pitchFamily="34" charset="0"/>
              <a:cs typeface="Segoe UI" panose="020B0502040204020203" pitchFamily="34" charset="0"/>
            </a:endParaRPr>
          </a:p>
        </p:txBody>
      </p:sp>
      <p:cxnSp>
        <p:nvCxnSpPr>
          <p:cNvPr id="5" name="直接连接符 4"/>
          <p:cNvCxnSpPr>
            <a:cxnSpLocks/>
          </p:cNvCxnSpPr>
          <p:nvPr/>
        </p:nvCxnSpPr>
        <p:spPr>
          <a:xfrm>
            <a:off x="314158" y="633969"/>
            <a:ext cx="2347762"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32524"/>
                </a:gs>
                <a:gs pos="99000">
                  <a:srgbClr val="2C2C2C"/>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749119" y="1523474"/>
            <a:ext cx="4584904" cy="1626372"/>
          </a:xfrm>
          <a:prstGeom prst="rect">
            <a:avLst/>
          </a:prstGeom>
          <a:solidFill>
            <a:srgbClr val="2B2D2C"/>
          </a:solidFill>
          <a:ln>
            <a:noFill/>
          </a:ln>
          <a:effectLst>
            <a:outerShdw blurRad="127000" dist="190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5604083" y="2965180"/>
            <a:ext cx="6100237" cy="3374660"/>
          </a:xfrm>
          <a:prstGeom prst="rect">
            <a:avLst/>
          </a:prstGeom>
          <a:solidFill>
            <a:srgbClr val="2B2D2C"/>
          </a:solidFill>
          <a:ln>
            <a:noFill/>
          </a:ln>
          <a:effectLst>
            <a:outerShdw blurRad="127000" dist="190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055863" y="1583997"/>
            <a:ext cx="619760" cy="619760"/>
          </a:xfrm>
          <a:prstGeom prst="rect">
            <a:avLst/>
          </a:prstGeom>
          <a:solidFill>
            <a:srgbClr val="E0B0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044572" y="2991589"/>
            <a:ext cx="619760" cy="619760"/>
          </a:xfrm>
          <a:prstGeom prst="rect">
            <a:avLst/>
          </a:prstGeom>
          <a:solidFill>
            <a:srgbClr val="E0B0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KSO_Shape"/>
          <p:cNvSpPr/>
          <p:nvPr/>
        </p:nvSpPr>
        <p:spPr>
          <a:xfrm rot="19281309">
            <a:off x="6265415" y="3072770"/>
            <a:ext cx="178073" cy="542355"/>
          </a:xfrm>
          <a:custGeom>
            <a:avLst/>
            <a:gdLst>
              <a:gd name="connsiteX0" fmla="*/ 1125299 w 2250598"/>
              <a:gd name="connsiteY0" fmla="*/ 5484084 h 6849334"/>
              <a:gd name="connsiteX1" fmla="*/ 687149 w 2250598"/>
              <a:gd name="connsiteY1" fmla="*/ 5922234 h 6849334"/>
              <a:gd name="connsiteX2" fmla="*/ 1125299 w 2250598"/>
              <a:gd name="connsiteY2" fmla="*/ 6360384 h 6849334"/>
              <a:gd name="connsiteX3" fmla="*/ 1563449 w 2250598"/>
              <a:gd name="connsiteY3" fmla="*/ 5922234 h 6849334"/>
              <a:gd name="connsiteX4" fmla="*/ 1125299 w 2250598"/>
              <a:gd name="connsiteY4" fmla="*/ 5484084 h 6849334"/>
              <a:gd name="connsiteX5" fmla="*/ 690080 w 2250598"/>
              <a:gd name="connsiteY5" fmla="*/ 0 h 6849334"/>
              <a:gd name="connsiteX6" fmla="*/ 690080 w 2250598"/>
              <a:gd name="connsiteY6" fmla="*/ 905095 h 6849334"/>
              <a:gd name="connsiteX7" fmla="*/ 1560516 w 2250598"/>
              <a:gd name="connsiteY7" fmla="*/ 905095 h 6849334"/>
              <a:gd name="connsiteX8" fmla="*/ 1560516 w 2250598"/>
              <a:gd name="connsiteY8" fmla="*/ 0 h 6849334"/>
              <a:gd name="connsiteX9" fmla="*/ 1563316 w 2250598"/>
              <a:gd name="connsiteY9" fmla="*/ 869 h 6849334"/>
              <a:gd name="connsiteX10" fmla="*/ 2250598 w 2250598"/>
              <a:gd name="connsiteY10" fmla="*/ 1037736 h 6849334"/>
              <a:gd name="connsiteX11" fmla="*/ 1563316 w 2250598"/>
              <a:gd name="connsiteY11" fmla="*/ 2074604 h 6849334"/>
              <a:gd name="connsiteX12" fmla="*/ 1466059 w 2250598"/>
              <a:gd name="connsiteY12" fmla="*/ 2104794 h 6849334"/>
              <a:gd name="connsiteX13" fmla="*/ 1466059 w 2250598"/>
              <a:gd name="connsiteY13" fmla="*/ 5061748 h 6849334"/>
              <a:gd name="connsiteX14" fmla="*/ 1486168 w 2250598"/>
              <a:gd name="connsiteY14" fmla="*/ 5067990 h 6849334"/>
              <a:gd name="connsiteX15" fmla="*/ 2052399 w 2250598"/>
              <a:gd name="connsiteY15" fmla="*/ 5922234 h 6849334"/>
              <a:gd name="connsiteX16" fmla="*/ 1125299 w 2250598"/>
              <a:gd name="connsiteY16" fmla="*/ 6849334 h 6849334"/>
              <a:gd name="connsiteX17" fmla="*/ 198199 w 2250598"/>
              <a:gd name="connsiteY17" fmla="*/ 5922234 h 6849334"/>
              <a:gd name="connsiteX18" fmla="*/ 764430 w 2250598"/>
              <a:gd name="connsiteY18" fmla="*/ 5067990 h 6849334"/>
              <a:gd name="connsiteX19" fmla="*/ 784539 w 2250598"/>
              <a:gd name="connsiteY19" fmla="*/ 5061748 h 6849334"/>
              <a:gd name="connsiteX20" fmla="*/ 784539 w 2250598"/>
              <a:gd name="connsiteY20" fmla="*/ 2104794 h 6849334"/>
              <a:gd name="connsiteX21" fmla="*/ 687282 w 2250598"/>
              <a:gd name="connsiteY21" fmla="*/ 2074604 h 6849334"/>
              <a:gd name="connsiteX22" fmla="*/ 0 w 2250598"/>
              <a:gd name="connsiteY22" fmla="*/ 1037736 h 6849334"/>
              <a:gd name="connsiteX23" fmla="*/ 687282 w 2250598"/>
              <a:gd name="connsiteY23" fmla="*/ 869 h 6849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250598" h="6849334">
                <a:moveTo>
                  <a:pt x="1125299" y="5484084"/>
                </a:moveTo>
                <a:cubicBezTo>
                  <a:pt x="883315" y="5484084"/>
                  <a:pt x="687149" y="5680250"/>
                  <a:pt x="687149" y="5922234"/>
                </a:cubicBezTo>
                <a:cubicBezTo>
                  <a:pt x="687149" y="6164218"/>
                  <a:pt x="883315" y="6360384"/>
                  <a:pt x="1125299" y="6360384"/>
                </a:cubicBezTo>
                <a:cubicBezTo>
                  <a:pt x="1367283" y="6360384"/>
                  <a:pt x="1563449" y="6164218"/>
                  <a:pt x="1563449" y="5922234"/>
                </a:cubicBezTo>
                <a:cubicBezTo>
                  <a:pt x="1563449" y="5680250"/>
                  <a:pt x="1367283" y="5484084"/>
                  <a:pt x="1125299" y="5484084"/>
                </a:cubicBezTo>
                <a:close/>
                <a:moveTo>
                  <a:pt x="690080" y="0"/>
                </a:moveTo>
                <a:lnTo>
                  <a:pt x="690080" y="905095"/>
                </a:lnTo>
                <a:lnTo>
                  <a:pt x="1560516" y="905095"/>
                </a:lnTo>
                <a:lnTo>
                  <a:pt x="1560516" y="0"/>
                </a:lnTo>
                <a:lnTo>
                  <a:pt x="1563316" y="869"/>
                </a:lnTo>
                <a:cubicBezTo>
                  <a:pt x="1967203" y="171698"/>
                  <a:pt x="2250598" y="571622"/>
                  <a:pt x="2250598" y="1037736"/>
                </a:cubicBezTo>
                <a:cubicBezTo>
                  <a:pt x="2250598" y="1503850"/>
                  <a:pt x="1967203" y="1903774"/>
                  <a:pt x="1563316" y="2074604"/>
                </a:cubicBezTo>
                <a:lnTo>
                  <a:pt x="1466059" y="2104794"/>
                </a:lnTo>
                <a:lnTo>
                  <a:pt x="1466059" y="5061748"/>
                </a:lnTo>
                <a:lnTo>
                  <a:pt x="1486168" y="5067990"/>
                </a:lnTo>
                <a:cubicBezTo>
                  <a:pt x="1818918" y="5208732"/>
                  <a:pt x="2052399" y="5538217"/>
                  <a:pt x="2052399" y="5922234"/>
                </a:cubicBezTo>
                <a:cubicBezTo>
                  <a:pt x="2052399" y="6434257"/>
                  <a:pt x="1637322" y="6849334"/>
                  <a:pt x="1125299" y="6849334"/>
                </a:cubicBezTo>
                <a:cubicBezTo>
                  <a:pt x="613276" y="6849334"/>
                  <a:pt x="198199" y="6434257"/>
                  <a:pt x="198199" y="5922234"/>
                </a:cubicBezTo>
                <a:cubicBezTo>
                  <a:pt x="198199" y="5538217"/>
                  <a:pt x="431680" y="5208732"/>
                  <a:pt x="764430" y="5067990"/>
                </a:cubicBezTo>
                <a:lnTo>
                  <a:pt x="784539" y="5061748"/>
                </a:lnTo>
                <a:lnTo>
                  <a:pt x="784539" y="2104794"/>
                </a:lnTo>
                <a:lnTo>
                  <a:pt x="687282" y="2074604"/>
                </a:lnTo>
                <a:cubicBezTo>
                  <a:pt x="283395" y="1903774"/>
                  <a:pt x="0" y="1503850"/>
                  <a:pt x="0" y="1037736"/>
                </a:cubicBezTo>
                <a:cubicBezTo>
                  <a:pt x="0" y="571622"/>
                  <a:pt x="283396" y="171698"/>
                  <a:pt x="687282" y="86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8" name="KSO_Shape"/>
          <p:cNvSpPr>
            <a:spLocks/>
          </p:cNvSpPr>
          <p:nvPr/>
        </p:nvSpPr>
        <p:spPr bwMode="auto">
          <a:xfrm>
            <a:off x="1074205" y="1718659"/>
            <a:ext cx="548768" cy="339321"/>
          </a:xfrm>
          <a:custGeom>
            <a:avLst/>
            <a:gdLst>
              <a:gd name="T0" fmla="*/ 1066662 w 2063518"/>
              <a:gd name="T1" fmla="*/ 654802 h 1276454"/>
              <a:gd name="T2" fmla="*/ 1500594 w 2063518"/>
              <a:gd name="T3" fmla="*/ 654802 h 1276454"/>
              <a:gd name="T4" fmla="*/ 1255790 w 2063518"/>
              <a:gd name="T5" fmla="*/ 314944 h 1276454"/>
              <a:gd name="T6" fmla="*/ 1323568 w 2063518"/>
              <a:gd name="T7" fmla="*/ 383500 h 1276454"/>
              <a:gd name="T8" fmla="*/ 1481023 w 2063518"/>
              <a:gd name="T9" fmla="*/ 376582 h 1276454"/>
              <a:gd name="T10" fmla="*/ 1488825 w 2063518"/>
              <a:gd name="T11" fmla="*/ 472615 h 1276454"/>
              <a:gd name="T12" fmla="*/ 1613893 w 2063518"/>
              <a:gd name="T13" fmla="*/ 568404 h 1276454"/>
              <a:gd name="T14" fmla="*/ 1558067 w 2063518"/>
              <a:gd name="T15" fmla="*/ 646977 h 1276454"/>
              <a:gd name="T16" fmla="*/ 1592227 w 2063518"/>
              <a:gd name="T17" fmla="*/ 800652 h 1276454"/>
              <a:gd name="T18" fmla="*/ 1498897 w 2063518"/>
              <a:gd name="T19" fmla="*/ 825001 h 1276454"/>
              <a:gd name="T20" fmla="*/ 1426167 w 2063518"/>
              <a:gd name="T21" fmla="*/ 964655 h 1276454"/>
              <a:gd name="T22" fmla="*/ 1339000 w 2063518"/>
              <a:gd name="T23" fmla="*/ 923387 h 1276454"/>
              <a:gd name="T24" fmla="*/ 1193410 w 2063518"/>
              <a:gd name="T25" fmla="*/ 983675 h 1276454"/>
              <a:gd name="T26" fmla="*/ 1153195 w 2063518"/>
              <a:gd name="T27" fmla="*/ 896101 h 1276454"/>
              <a:gd name="T28" fmla="*/ 1002868 w 2063518"/>
              <a:gd name="T29" fmla="*/ 848812 h 1276454"/>
              <a:gd name="T30" fmla="*/ 1028421 w 2063518"/>
              <a:gd name="T31" fmla="*/ 755906 h 1276454"/>
              <a:gd name="T32" fmla="*/ 943696 w 2063518"/>
              <a:gd name="T33" fmla="*/ 623169 h 1276454"/>
              <a:gd name="T34" fmla="*/ 1023061 w 2063518"/>
              <a:gd name="T35" fmla="*/ 568405 h 1276454"/>
              <a:gd name="T36" fmla="*/ 1043583 w 2063518"/>
              <a:gd name="T37" fmla="*/ 412329 h 1276454"/>
              <a:gd name="T38" fmla="*/ 1139624 w 2063518"/>
              <a:gd name="T39" fmla="*/ 421330 h 1276454"/>
              <a:gd name="T40" fmla="*/ 1255790 w 2063518"/>
              <a:gd name="T41" fmla="*/ 314944 h 1276454"/>
              <a:gd name="T42" fmla="*/ 184450 w 2063518"/>
              <a:gd name="T43" fmla="*/ 509786 h 1276454"/>
              <a:gd name="T44" fmla="*/ 835347 w 2063518"/>
              <a:gd name="T45" fmla="*/ 509786 h 1276454"/>
              <a:gd name="T46" fmla="*/ 468140 w 2063518"/>
              <a:gd name="T47" fmla="*/ 0 h 1276454"/>
              <a:gd name="T48" fmla="*/ 569807 w 2063518"/>
              <a:gd name="T49" fmla="*/ 102832 h 1276454"/>
              <a:gd name="T50" fmla="*/ 805989 w 2063518"/>
              <a:gd name="T51" fmla="*/ 92457 h 1276454"/>
              <a:gd name="T52" fmla="*/ 817693 w 2063518"/>
              <a:gd name="T53" fmla="*/ 236505 h 1276454"/>
              <a:gd name="T54" fmla="*/ 1005294 w 2063518"/>
              <a:gd name="T55" fmla="*/ 380190 h 1276454"/>
              <a:gd name="T56" fmla="*/ 921557 w 2063518"/>
              <a:gd name="T57" fmla="*/ 498048 h 1276454"/>
              <a:gd name="T58" fmla="*/ 972798 w 2063518"/>
              <a:gd name="T59" fmla="*/ 728561 h 1276454"/>
              <a:gd name="T60" fmla="*/ 832801 w 2063518"/>
              <a:gd name="T61" fmla="*/ 765085 h 1276454"/>
              <a:gd name="T62" fmla="*/ 723706 w 2063518"/>
              <a:gd name="T63" fmla="*/ 974565 h 1276454"/>
              <a:gd name="T64" fmla="*/ 592956 w 2063518"/>
              <a:gd name="T65" fmla="*/ 912666 h 1276454"/>
              <a:gd name="T66" fmla="*/ 374570 w 2063518"/>
              <a:gd name="T67" fmla="*/ 1003096 h 1276454"/>
              <a:gd name="T68" fmla="*/ 314247 w 2063518"/>
              <a:gd name="T69" fmla="*/ 871734 h 1276454"/>
              <a:gd name="T70" fmla="*/ 88757 w 2063518"/>
              <a:gd name="T71" fmla="*/ 800802 h 1276454"/>
              <a:gd name="T72" fmla="*/ 127086 w 2063518"/>
              <a:gd name="T73" fmla="*/ 661445 h 1276454"/>
              <a:gd name="T74" fmla="*/ 0 w 2063518"/>
              <a:gd name="T75" fmla="*/ 462338 h 1276454"/>
              <a:gd name="T76" fmla="*/ 119047 w 2063518"/>
              <a:gd name="T77" fmla="*/ 380191 h 1276454"/>
              <a:gd name="T78" fmla="*/ 149829 w 2063518"/>
              <a:gd name="T79" fmla="*/ 146078 h 1276454"/>
              <a:gd name="T80" fmla="*/ 293892 w 2063518"/>
              <a:gd name="T81" fmla="*/ 159579 h 1276454"/>
              <a:gd name="T82" fmla="*/ 468140 w 2063518"/>
              <a:gd name="T83" fmla="*/ 0 h 127645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063518" h="1276454">
                <a:moveTo>
                  <a:pt x="1631470" y="557485"/>
                </a:moveTo>
                <a:cubicBezTo>
                  <a:pt x="1479172" y="557485"/>
                  <a:pt x="1355710" y="680947"/>
                  <a:pt x="1355710" y="833245"/>
                </a:cubicBezTo>
                <a:cubicBezTo>
                  <a:pt x="1355710" y="985543"/>
                  <a:pt x="1479172" y="1109005"/>
                  <a:pt x="1631470" y="1109005"/>
                </a:cubicBezTo>
                <a:cubicBezTo>
                  <a:pt x="1783768" y="1109005"/>
                  <a:pt x="1907230" y="985543"/>
                  <a:pt x="1907230" y="833245"/>
                </a:cubicBezTo>
                <a:cubicBezTo>
                  <a:pt x="1907230" y="680947"/>
                  <a:pt x="1783768" y="557485"/>
                  <a:pt x="1631470" y="557485"/>
                </a:cubicBezTo>
                <a:close/>
                <a:moveTo>
                  <a:pt x="1596087" y="400771"/>
                </a:moveTo>
                <a:lnTo>
                  <a:pt x="1666853" y="400771"/>
                </a:lnTo>
                <a:lnTo>
                  <a:pt x="1682233" y="488008"/>
                </a:lnTo>
                <a:cubicBezTo>
                  <a:pt x="1729134" y="494904"/>
                  <a:pt x="1774137" y="511284"/>
                  <a:pt x="1814498" y="536149"/>
                </a:cubicBezTo>
                <a:lnTo>
                  <a:pt x="1882355" y="479207"/>
                </a:lnTo>
                <a:lnTo>
                  <a:pt x="1936564" y="524695"/>
                </a:lnTo>
                <a:lnTo>
                  <a:pt x="1892271" y="601408"/>
                </a:lnTo>
                <a:cubicBezTo>
                  <a:pt x="1923766" y="636838"/>
                  <a:pt x="1947711" y="678313"/>
                  <a:pt x="1962647" y="723304"/>
                </a:cubicBezTo>
                <a:lnTo>
                  <a:pt x="2051230" y="723302"/>
                </a:lnTo>
                <a:lnTo>
                  <a:pt x="2063518" y="792992"/>
                </a:lnTo>
                <a:lnTo>
                  <a:pt x="1980277" y="823287"/>
                </a:lnTo>
                <a:cubicBezTo>
                  <a:pt x="1981630" y="870672"/>
                  <a:pt x="1973314" y="917837"/>
                  <a:pt x="1955836" y="961902"/>
                </a:cubicBezTo>
                <a:lnTo>
                  <a:pt x="2023695" y="1018840"/>
                </a:lnTo>
                <a:lnTo>
                  <a:pt x="1988313" y="1080125"/>
                </a:lnTo>
                <a:lnTo>
                  <a:pt x="1905073" y="1049826"/>
                </a:lnTo>
                <a:cubicBezTo>
                  <a:pt x="1875651" y="1086995"/>
                  <a:pt x="1838963" y="1117779"/>
                  <a:pt x="1797250" y="1140300"/>
                </a:cubicBezTo>
                <a:lnTo>
                  <a:pt x="1812635" y="1227537"/>
                </a:lnTo>
                <a:lnTo>
                  <a:pt x="1746136" y="1251740"/>
                </a:lnTo>
                <a:lnTo>
                  <a:pt x="1701847" y="1175024"/>
                </a:lnTo>
                <a:cubicBezTo>
                  <a:pt x="1655416" y="1184585"/>
                  <a:pt x="1607524" y="1184585"/>
                  <a:pt x="1561093" y="1175024"/>
                </a:cubicBezTo>
                <a:lnTo>
                  <a:pt x="1516804" y="1251740"/>
                </a:lnTo>
                <a:lnTo>
                  <a:pt x="1450306" y="1227537"/>
                </a:lnTo>
                <a:lnTo>
                  <a:pt x="1465691" y="1140300"/>
                </a:lnTo>
                <a:cubicBezTo>
                  <a:pt x="1423978" y="1117779"/>
                  <a:pt x="1387290" y="1086995"/>
                  <a:pt x="1357868" y="1049826"/>
                </a:cubicBezTo>
                <a:lnTo>
                  <a:pt x="1274628" y="1080125"/>
                </a:lnTo>
                <a:lnTo>
                  <a:pt x="1239245" y="1018840"/>
                </a:lnTo>
                <a:lnTo>
                  <a:pt x="1307105" y="961902"/>
                </a:lnTo>
                <a:cubicBezTo>
                  <a:pt x="1289627" y="917837"/>
                  <a:pt x="1281310" y="870672"/>
                  <a:pt x="1282663" y="823287"/>
                </a:cubicBezTo>
                <a:lnTo>
                  <a:pt x="1199422" y="792992"/>
                </a:lnTo>
                <a:lnTo>
                  <a:pt x="1211710" y="723302"/>
                </a:lnTo>
                <a:lnTo>
                  <a:pt x="1300293" y="723304"/>
                </a:lnTo>
                <a:cubicBezTo>
                  <a:pt x="1315229" y="678313"/>
                  <a:pt x="1339174" y="636838"/>
                  <a:pt x="1370670" y="601408"/>
                </a:cubicBezTo>
                <a:lnTo>
                  <a:pt x="1326376" y="524695"/>
                </a:lnTo>
                <a:lnTo>
                  <a:pt x="1380586" y="479207"/>
                </a:lnTo>
                <a:lnTo>
                  <a:pt x="1448443" y="536149"/>
                </a:lnTo>
                <a:cubicBezTo>
                  <a:pt x="1488803" y="511284"/>
                  <a:pt x="1533807" y="494905"/>
                  <a:pt x="1580707" y="488008"/>
                </a:cubicBezTo>
                <a:lnTo>
                  <a:pt x="1596087" y="400771"/>
                </a:lnTo>
                <a:close/>
                <a:moveTo>
                  <a:pt x="648072" y="235071"/>
                </a:moveTo>
                <a:cubicBezTo>
                  <a:pt x="419625" y="235071"/>
                  <a:pt x="234432" y="420264"/>
                  <a:pt x="234432" y="648711"/>
                </a:cubicBezTo>
                <a:cubicBezTo>
                  <a:pt x="234432" y="877158"/>
                  <a:pt x="419625" y="1062352"/>
                  <a:pt x="648072" y="1062352"/>
                </a:cubicBezTo>
                <a:cubicBezTo>
                  <a:pt x="876519" y="1062352"/>
                  <a:pt x="1061712" y="877158"/>
                  <a:pt x="1061712" y="648711"/>
                </a:cubicBezTo>
                <a:cubicBezTo>
                  <a:pt x="1061712" y="420264"/>
                  <a:pt x="876519" y="235071"/>
                  <a:pt x="648072" y="235071"/>
                </a:cubicBezTo>
                <a:close/>
                <a:moveTo>
                  <a:pt x="594998" y="0"/>
                </a:moveTo>
                <a:lnTo>
                  <a:pt x="701146" y="0"/>
                </a:lnTo>
                <a:lnTo>
                  <a:pt x="724216" y="130856"/>
                </a:lnTo>
                <a:cubicBezTo>
                  <a:pt x="794567" y="141200"/>
                  <a:pt x="862072" y="165770"/>
                  <a:pt x="922614" y="203067"/>
                </a:cubicBezTo>
                <a:lnTo>
                  <a:pt x="1024399" y="117654"/>
                </a:lnTo>
                <a:lnTo>
                  <a:pt x="1105713" y="185886"/>
                </a:lnTo>
                <a:lnTo>
                  <a:pt x="1039273" y="300956"/>
                </a:lnTo>
                <a:cubicBezTo>
                  <a:pt x="1086516" y="354101"/>
                  <a:pt x="1122434" y="416314"/>
                  <a:pt x="1144837" y="483799"/>
                </a:cubicBezTo>
                <a:lnTo>
                  <a:pt x="1277712" y="483796"/>
                </a:lnTo>
                <a:lnTo>
                  <a:pt x="1296144" y="588332"/>
                </a:lnTo>
                <a:lnTo>
                  <a:pt x="1171283" y="633774"/>
                </a:lnTo>
                <a:cubicBezTo>
                  <a:pt x="1173312" y="704852"/>
                  <a:pt x="1160838" y="775599"/>
                  <a:pt x="1134620" y="841697"/>
                </a:cubicBezTo>
                <a:lnTo>
                  <a:pt x="1236410" y="927104"/>
                </a:lnTo>
                <a:lnTo>
                  <a:pt x="1183336" y="1019032"/>
                </a:lnTo>
                <a:lnTo>
                  <a:pt x="1058476" y="973583"/>
                </a:lnTo>
                <a:cubicBezTo>
                  <a:pt x="1014343" y="1029336"/>
                  <a:pt x="959312" y="1075513"/>
                  <a:pt x="896742" y="1109294"/>
                </a:cubicBezTo>
                <a:lnTo>
                  <a:pt x="919819" y="1240149"/>
                </a:lnTo>
                <a:lnTo>
                  <a:pt x="820071" y="1276454"/>
                </a:lnTo>
                <a:lnTo>
                  <a:pt x="753637" y="1161380"/>
                </a:lnTo>
                <a:cubicBezTo>
                  <a:pt x="683991" y="1175721"/>
                  <a:pt x="612153" y="1175721"/>
                  <a:pt x="542507" y="1161380"/>
                </a:cubicBezTo>
                <a:lnTo>
                  <a:pt x="476073" y="1276454"/>
                </a:lnTo>
                <a:lnTo>
                  <a:pt x="376326" y="1240149"/>
                </a:lnTo>
                <a:lnTo>
                  <a:pt x="399403" y="1109294"/>
                </a:lnTo>
                <a:cubicBezTo>
                  <a:pt x="336833" y="1075513"/>
                  <a:pt x="281802" y="1029336"/>
                  <a:pt x="237669" y="973583"/>
                </a:cubicBezTo>
                <a:lnTo>
                  <a:pt x="112809" y="1019032"/>
                </a:lnTo>
                <a:lnTo>
                  <a:pt x="59735" y="927104"/>
                </a:lnTo>
                <a:lnTo>
                  <a:pt x="161524" y="841697"/>
                </a:lnTo>
                <a:cubicBezTo>
                  <a:pt x="135307" y="775599"/>
                  <a:pt x="122832" y="704852"/>
                  <a:pt x="124862" y="633774"/>
                </a:cubicBezTo>
                <a:lnTo>
                  <a:pt x="0" y="588332"/>
                </a:lnTo>
                <a:lnTo>
                  <a:pt x="18432" y="483796"/>
                </a:lnTo>
                <a:lnTo>
                  <a:pt x="151306" y="483799"/>
                </a:lnTo>
                <a:cubicBezTo>
                  <a:pt x="173710" y="416314"/>
                  <a:pt x="209628" y="354100"/>
                  <a:pt x="256871" y="300956"/>
                </a:cubicBezTo>
                <a:lnTo>
                  <a:pt x="190431" y="185886"/>
                </a:lnTo>
                <a:lnTo>
                  <a:pt x="271746" y="117654"/>
                </a:lnTo>
                <a:lnTo>
                  <a:pt x="373531" y="203067"/>
                </a:lnTo>
                <a:cubicBezTo>
                  <a:pt x="434072" y="165770"/>
                  <a:pt x="501577" y="141200"/>
                  <a:pt x="571928" y="130856"/>
                </a:cubicBezTo>
                <a:lnTo>
                  <a:pt x="594998" y="0"/>
                </a:lnTo>
                <a:close/>
              </a:path>
            </a:pathLst>
          </a:custGeom>
          <a:solidFill>
            <a:schemeClr val="bg1"/>
          </a:solidFill>
          <a:ln>
            <a:noFill/>
          </a:ln>
          <a:extLst/>
        </p:spPr>
        <p:txBody>
          <a:bodyPr lIns="501445" tIns="575655" rIns="501445" bIns="614746"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9" name="矩形 18"/>
          <p:cNvSpPr/>
          <p:nvPr/>
        </p:nvSpPr>
        <p:spPr>
          <a:xfrm>
            <a:off x="2165935" y="1584993"/>
            <a:ext cx="1107996" cy="369332"/>
          </a:xfrm>
          <a:prstGeom prst="rect">
            <a:avLst/>
          </a:prstGeom>
        </p:spPr>
        <p:txBody>
          <a:bodyPr wrap="none">
            <a:spAutoFit/>
          </a:bodyPr>
          <a:lstStyle/>
          <a:p>
            <a:r>
              <a:rPr lang="zh-CN" altLang="en-US" dirty="0" smtClean="0">
                <a:solidFill>
                  <a:srgbClr val="E0B07E"/>
                </a:solidFill>
                <a:latin typeface="Segoe UI" panose="020B0502040204020203" pitchFamily="34" charset="0"/>
                <a:cs typeface="Segoe UI" panose="020B0502040204020203" pitchFamily="34" charset="0"/>
              </a:rPr>
              <a:t>用户密码</a:t>
            </a:r>
            <a:endParaRPr lang="zh-CN" altLang="en-US" dirty="0">
              <a:solidFill>
                <a:srgbClr val="E0B07E"/>
              </a:solidFill>
            </a:endParaRPr>
          </a:p>
        </p:txBody>
      </p:sp>
      <p:sp>
        <p:nvSpPr>
          <p:cNvPr id="20" name="矩形 19"/>
          <p:cNvSpPr/>
          <p:nvPr/>
        </p:nvSpPr>
        <p:spPr>
          <a:xfrm>
            <a:off x="1641315" y="1997283"/>
            <a:ext cx="3386014" cy="1200329"/>
          </a:xfrm>
          <a:prstGeom prst="rect">
            <a:avLst/>
          </a:prstGeom>
        </p:spPr>
        <p:txBody>
          <a:bodyPr wrap="square">
            <a:spAutoFit/>
          </a:bodyPr>
          <a:lstStyle/>
          <a:p>
            <a:r>
              <a:rPr lang="en-US" altLang="zh-CN" b="1" dirty="0">
                <a:solidFill>
                  <a:schemeClr val="bg2"/>
                </a:solidFill>
                <a:latin typeface="仿宋" panose="02010609060101010101" pitchFamily="49" charset="-122"/>
                <a:ea typeface="仿宋" panose="02010609060101010101" pitchFamily="49" charset="-122"/>
              </a:rPr>
              <a:t>(1) </a:t>
            </a:r>
            <a:r>
              <a:rPr lang="zh-CN" altLang="zh-CN" b="1" dirty="0">
                <a:solidFill>
                  <a:schemeClr val="bg2"/>
                </a:solidFill>
                <a:latin typeface="仿宋" panose="02010609060101010101" pitchFamily="49" charset="-122"/>
                <a:ea typeface="仿宋" panose="02010609060101010101" pitchFamily="49" charset="-122"/>
              </a:rPr>
              <a:t>采用用户名与密码方式实现用户认证：</a:t>
            </a:r>
          </a:p>
          <a:p>
            <a:r>
              <a:rPr lang="zh-CN" altLang="zh-CN" dirty="0">
                <a:solidFill>
                  <a:schemeClr val="bg2"/>
                </a:solidFill>
                <a:latin typeface="仿宋" panose="02010609060101010101" pitchFamily="49" charset="-122"/>
                <a:ea typeface="仿宋" panose="02010609060101010101" pitchFamily="49" charset="-122"/>
              </a:rPr>
              <a:t>使用</a:t>
            </a:r>
            <a:r>
              <a:rPr lang="en-US" altLang="zh-CN" dirty="0" err="1">
                <a:solidFill>
                  <a:schemeClr val="bg2"/>
                </a:solidFill>
                <a:latin typeface="仿宋" panose="02010609060101010101" pitchFamily="49" charset="-122"/>
                <a:ea typeface="仿宋" panose="02010609060101010101" pitchFamily="49" charset="-122"/>
              </a:rPr>
              <a:t>bcrypt</a:t>
            </a:r>
            <a:r>
              <a:rPr lang="zh-CN" altLang="zh-CN" dirty="0">
                <a:solidFill>
                  <a:schemeClr val="bg2"/>
                </a:solidFill>
                <a:latin typeface="仿宋" panose="02010609060101010101" pitchFamily="49" charset="-122"/>
                <a:ea typeface="仿宋" panose="02010609060101010101" pitchFamily="49" charset="-122"/>
              </a:rPr>
              <a:t>加密的形式保存密码</a:t>
            </a:r>
          </a:p>
          <a:p>
            <a:r>
              <a:rPr lang="en-US" altLang="zh-CN" dirty="0">
                <a:solidFill>
                  <a:schemeClr val="bg2"/>
                </a:solidFill>
                <a:latin typeface="仿宋" panose="02010609060101010101" pitchFamily="49" charset="-122"/>
                <a:ea typeface="仿宋" panose="02010609060101010101" pitchFamily="49" charset="-122"/>
              </a:rPr>
              <a:t> </a:t>
            </a:r>
            <a:endParaRPr lang="zh-CN" altLang="zh-CN" dirty="0">
              <a:solidFill>
                <a:schemeClr val="bg2"/>
              </a:solidFill>
              <a:latin typeface="仿宋" panose="02010609060101010101" pitchFamily="49" charset="-122"/>
              <a:ea typeface="仿宋" panose="02010609060101010101" pitchFamily="49" charset="-122"/>
            </a:endParaRPr>
          </a:p>
        </p:txBody>
      </p:sp>
      <p:sp>
        <p:nvSpPr>
          <p:cNvPr id="21" name="矩形 20"/>
          <p:cNvSpPr/>
          <p:nvPr/>
        </p:nvSpPr>
        <p:spPr>
          <a:xfrm>
            <a:off x="7522332" y="2965180"/>
            <a:ext cx="1107996" cy="369332"/>
          </a:xfrm>
          <a:prstGeom prst="rect">
            <a:avLst/>
          </a:prstGeom>
        </p:spPr>
        <p:txBody>
          <a:bodyPr wrap="none">
            <a:spAutoFit/>
          </a:bodyPr>
          <a:lstStyle/>
          <a:p>
            <a:r>
              <a:rPr lang="zh-CN" altLang="en-US" dirty="0" smtClean="0">
                <a:solidFill>
                  <a:srgbClr val="E0B07E"/>
                </a:solidFill>
              </a:rPr>
              <a:t>访问控制</a:t>
            </a:r>
            <a:endParaRPr lang="zh-CN" altLang="en-US" dirty="0">
              <a:solidFill>
                <a:srgbClr val="E0B07E"/>
              </a:solidFill>
            </a:endParaRPr>
          </a:p>
        </p:txBody>
      </p:sp>
      <p:sp>
        <p:nvSpPr>
          <p:cNvPr id="22" name="矩形 21"/>
          <p:cNvSpPr/>
          <p:nvPr/>
        </p:nvSpPr>
        <p:spPr>
          <a:xfrm>
            <a:off x="5852950" y="3821432"/>
            <a:ext cx="5686778" cy="2308324"/>
          </a:xfrm>
          <a:prstGeom prst="rect">
            <a:avLst/>
          </a:prstGeom>
        </p:spPr>
        <p:txBody>
          <a:bodyPr wrap="square">
            <a:spAutoFit/>
          </a:bodyPr>
          <a:lstStyle/>
          <a:p>
            <a:r>
              <a:rPr lang="en-US" altLang="zh-CN" b="1" dirty="0">
                <a:solidFill>
                  <a:schemeClr val="bg2"/>
                </a:solidFill>
                <a:latin typeface="仿宋" panose="02010609060101010101" pitchFamily="49" charset="-122"/>
                <a:ea typeface="仿宋" panose="02010609060101010101" pitchFamily="49" charset="-122"/>
              </a:rPr>
              <a:t>(2) </a:t>
            </a:r>
            <a:r>
              <a:rPr lang="zh-CN" altLang="zh-CN" b="1" dirty="0">
                <a:solidFill>
                  <a:schemeClr val="bg2"/>
                </a:solidFill>
                <a:latin typeface="仿宋" panose="02010609060101010101" pitchFamily="49" charset="-122"/>
                <a:ea typeface="仿宋" panose="02010609060101010101" pitchFamily="49" charset="-122"/>
              </a:rPr>
              <a:t>使用</a:t>
            </a:r>
            <a:r>
              <a:rPr lang="en-US" altLang="zh-CN" b="1" dirty="0">
                <a:solidFill>
                  <a:schemeClr val="bg2"/>
                </a:solidFill>
                <a:latin typeface="仿宋" panose="02010609060101010101" pitchFamily="49" charset="-122"/>
                <a:ea typeface="仿宋" panose="02010609060101010101" pitchFamily="49" charset="-122"/>
              </a:rPr>
              <a:t>Spring Security</a:t>
            </a:r>
            <a:r>
              <a:rPr lang="zh-CN" altLang="zh-CN" b="1" dirty="0">
                <a:solidFill>
                  <a:schemeClr val="bg2"/>
                </a:solidFill>
                <a:latin typeface="仿宋" panose="02010609060101010101" pitchFamily="49" charset="-122"/>
                <a:ea typeface="仿宋" panose="02010609060101010101" pitchFamily="49" charset="-122"/>
              </a:rPr>
              <a:t>进行基于角色的访问控制：</a:t>
            </a:r>
          </a:p>
          <a:p>
            <a:pPr lvl="1"/>
            <a:r>
              <a:rPr lang="en-US" altLang="zh-CN" dirty="0" smtClean="0">
                <a:solidFill>
                  <a:schemeClr val="bg2"/>
                </a:solidFill>
                <a:latin typeface="仿宋" panose="02010609060101010101" pitchFamily="49" charset="-122"/>
                <a:ea typeface="仿宋" panose="02010609060101010101" pitchFamily="49" charset="-122"/>
              </a:rPr>
              <a:t>·</a:t>
            </a:r>
            <a:r>
              <a:rPr lang="zh-CN" altLang="zh-CN" dirty="0" smtClean="0">
                <a:solidFill>
                  <a:schemeClr val="bg2"/>
                </a:solidFill>
                <a:latin typeface="仿宋" panose="02010609060101010101" pitchFamily="49" charset="-122"/>
                <a:ea typeface="仿宋" panose="02010609060101010101" pitchFamily="49" charset="-122"/>
              </a:rPr>
              <a:t>非</a:t>
            </a:r>
            <a:r>
              <a:rPr lang="zh-CN" altLang="zh-CN" dirty="0">
                <a:solidFill>
                  <a:schemeClr val="bg2"/>
                </a:solidFill>
                <a:latin typeface="仿宋" panose="02010609060101010101" pitchFamily="49" charset="-122"/>
                <a:ea typeface="仿宋" panose="02010609060101010101" pitchFamily="49" charset="-122"/>
              </a:rPr>
              <a:t>系统认证用户，仅可访问主页</a:t>
            </a:r>
            <a:r>
              <a:rPr lang="en-US" altLang="zh-CN" dirty="0">
                <a:solidFill>
                  <a:schemeClr val="bg2"/>
                </a:solidFill>
                <a:latin typeface="仿宋" panose="02010609060101010101" pitchFamily="49" charset="-122"/>
                <a:ea typeface="仿宋" panose="02010609060101010101" pitchFamily="49" charset="-122"/>
              </a:rPr>
              <a:t>“</a:t>
            </a:r>
            <a:r>
              <a:rPr lang="en-US" altLang="zh-CN" dirty="0" err="1">
                <a:solidFill>
                  <a:schemeClr val="bg2"/>
                </a:solidFill>
                <a:latin typeface="仿宋" panose="02010609060101010101" pitchFamily="49" charset="-122"/>
                <a:ea typeface="仿宋" panose="02010609060101010101" pitchFamily="49" charset="-122"/>
              </a:rPr>
              <a:t>index.jsp</a:t>
            </a:r>
            <a:r>
              <a:rPr lang="en-US" altLang="zh-CN" dirty="0">
                <a:solidFill>
                  <a:schemeClr val="bg2"/>
                </a:solidFill>
                <a:latin typeface="仿宋" panose="02010609060101010101" pitchFamily="49" charset="-122"/>
                <a:ea typeface="仿宋" panose="02010609060101010101" pitchFamily="49" charset="-122"/>
              </a:rPr>
              <a:t>”</a:t>
            </a:r>
            <a:r>
              <a:rPr lang="zh-CN" altLang="zh-CN" dirty="0">
                <a:solidFill>
                  <a:schemeClr val="bg2"/>
                </a:solidFill>
                <a:latin typeface="仿宋" panose="02010609060101010101" pitchFamily="49" charset="-122"/>
                <a:ea typeface="仿宋" panose="02010609060101010101" pitchFamily="49" charset="-122"/>
              </a:rPr>
              <a:t>和登录页面</a:t>
            </a:r>
            <a:r>
              <a:rPr lang="en-US" altLang="zh-CN" dirty="0">
                <a:solidFill>
                  <a:schemeClr val="bg2"/>
                </a:solidFill>
                <a:latin typeface="仿宋" panose="02010609060101010101" pitchFamily="49" charset="-122"/>
                <a:ea typeface="仿宋" panose="02010609060101010101" pitchFamily="49" charset="-122"/>
              </a:rPr>
              <a:t>“/</a:t>
            </a:r>
            <a:r>
              <a:rPr lang="en-US" altLang="zh-CN" dirty="0" err="1">
                <a:solidFill>
                  <a:schemeClr val="bg2"/>
                </a:solidFill>
                <a:latin typeface="仿宋" panose="02010609060101010101" pitchFamily="49" charset="-122"/>
                <a:ea typeface="仿宋" panose="02010609060101010101" pitchFamily="49" charset="-122"/>
              </a:rPr>
              <a:t>login.jsp</a:t>
            </a:r>
            <a:r>
              <a:rPr lang="en-US" altLang="zh-CN" dirty="0">
                <a:solidFill>
                  <a:schemeClr val="bg2"/>
                </a:solidFill>
                <a:latin typeface="仿宋" panose="02010609060101010101" pitchFamily="49" charset="-122"/>
                <a:ea typeface="仿宋" panose="02010609060101010101" pitchFamily="49" charset="-122"/>
              </a:rPr>
              <a:t>”</a:t>
            </a:r>
            <a:r>
              <a:rPr lang="zh-CN" altLang="zh-CN" dirty="0">
                <a:solidFill>
                  <a:schemeClr val="bg2"/>
                </a:solidFill>
                <a:latin typeface="仿宋" panose="02010609060101010101" pitchFamily="49" charset="-122"/>
                <a:ea typeface="仿宋" panose="02010609060101010101" pitchFamily="49" charset="-122"/>
              </a:rPr>
              <a:t>等静态页面</a:t>
            </a:r>
          </a:p>
          <a:p>
            <a:pPr lvl="1"/>
            <a:r>
              <a:rPr lang="en-US" altLang="zh-CN" dirty="0" smtClean="0">
                <a:solidFill>
                  <a:schemeClr val="bg2"/>
                </a:solidFill>
                <a:latin typeface="仿宋" panose="02010609060101010101" pitchFamily="49" charset="-122"/>
                <a:ea typeface="仿宋" panose="02010609060101010101" pitchFamily="49" charset="-122"/>
              </a:rPr>
              <a:t>·</a:t>
            </a:r>
            <a:r>
              <a:rPr lang="zh-CN" altLang="zh-CN" dirty="0" smtClean="0">
                <a:solidFill>
                  <a:schemeClr val="bg2"/>
                </a:solidFill>
                <a:latin typeface="仿宋" panose="02010609060101010101" pitchFamily="49" charset="-122"/>
                <a:ea typeface="仿宋" panose="02010609060101010101" pitchFamily="49" charset="-122"/>
              </a:rPr>
              <a:t>管理员</a:t>
            </a:r>
            <a:r>
              <a:rPr lang="zh-CN" altLang="zh-CN" dirty="0">
                <a:solidFill>
                  <a:schemeClr val="bg2"/>
                </a:solidFill>
                <a:latin typeface="仿宋" panose="02010609060101010101" pitchFamily="49" charset="-122"/>
                <a:ea typeface="仿宋" panose="02010609060101010101" pitchFamily="49" charset="-122"/>
              </a:rPr>
              <a:t>角色（</a:t>
            </a:r>
            <a:r>
              <a:rPr lang="en-US" altLang="zh-CN" dirty="0">
                <a:solidFill>
                  <a:schemeClr val="bg2"/>
                </a:solidFill>
                <a:latin typeface="仿宋" panose="02010609060101010101" pitchFamily="49" charset="-122"/>
                <a:ea typeface="仿宋" panose="02010609060101010101" pitchFamily="49" charset="-122"/>
              </a:rPr>
              <a:t>ROLE_ADMIN</a:t>
            </a:r>
            <a:r>
              <a:rPr lang="zh-CN" altLang="zh-CN" dirty="0">
                <a:solidFill>
                  <a:schemeClr val="bg2"/>
                </a:solidFill>
                <a:latin typeface="仿宋" panose="02010609060101010101" pitchFamily="49" charset="-122"/>
                <a:ea typeface="仿宋" panose="02010609060101010101" pitchFamily="49" charset="-122"/>
              </a:rPr>
              <a:t>）看访问</a:t>
            </a:r>
            <a:r>
              <a:rPr lang="en-US" altLang="zh-CN" dirty="0">
                <a:solidFill>
                  <a:schemeClr val="bg2"/>
                </a:solidFill>
                <a:latin typeface="仿宋" panose="02010609060101010101" pitchFamily="49" charset="-122"/>
                <a:ea typeface="仿宋" panose="02010609060101010101" pitchFamily="49" charset="-122"/>
              </a:rPr>
              <a:t>“</a:t>
            </a:r>
            <a:r>
              <a:rPr lang="zh-CN" altLang="zh-CN" dirty="0">
                <a:solidFill>
                  <a:schemeClr val="bg2"/>
                </a:solidFill>
                <a:latin typeface="仿宋" panose="02010609060101010101" pitchFamily="49" charset="-122"/>
                <a:ea typeface="仿宋" panose="02010609060101010101" pitchFamily="49" charset="-122"/>
              </a:rPr>
              <a:t>获取系统用户列表业务</a:t>
            </a:r>
            <a:r>
              <a:rPr lang="en-US" altLang="zh-CN" dirty="0">
                <a:solidFill>
                  <a:schemeClr val="bg2"/>
                </a:solidFill>
                <a:latin typeface="仿宋" panose="02010609060101010101" pitchFamily="49" charset="-122"/>
                <a:ea typeface="仿宋" panose="02010609060101010101" pitchFamily="49" charset="-122"/>
              </a:rPr>
              <a:t>”</a:t>
            </a:r>
            <a:r>
              <a:rPr lang="zh-CN" altLang="zh-CN" dirty="0">
                <a:solidFill>
                  <a:schemeClr val="bg2"/>
                </a:solidFill>
                <a:latin typeface="仿宋" panose="02010609060101010101" pitchFamily="49" charset="-122"/>
                <a:ea typeface="仿宋" panose="02010609060101010101" pitchFamily="49" charset="-122"/>
              </a:rPr>
              <a:t>，并可访问</a:t>
            </a:r>
            <a:r>
              <a:rPr lang="en-US" altLang="zh-CN" dirty="0">
                <a:solidFill>
                  <a:schemeClr val="bg2"/>
                </a:solidFill>
                <a:latin typeface="仿宋" panose="02010609060101010101" pitchFamily="49" charset="-122"/>
                <a:ea typeface="仿宋" panose="02010609060101010101" pitchFamily="49" charset="-122"/>
              </a:rPr>
              <a:t>“</a:t>
            </a:r>
            <a:r>
              <a:rPr lang="zh-CN" altLang="zh-CN" dirty="0">
                <a:solidFill>
                  <a:schemeClr val="bg2"/>
                </a:solidFill>
                <a:latin typeface="仿宋" panose="02010609060101010101" pitchFamily="49" charset="-122"/>
                <a:ea typeface="仿宋" panose="02010609060101010101" pitchFamily="49" charset="-122"/>
              </a:rPr>
              <a:t>查看用户详细信息</a:t>
            </a:r>
            <a:r>
              <a:rPr lang="en-US" altLang="zh-CN" dirty="0">
                <a:solidFill>
                  <a:schemeClr val="bg2"/>
                </a:solidFill>
                <a:latin typeface="仿宋" panose="02010609060101010101" pitchFamily="49" charset="-122"/>
                <a:ea typeface="仿宋" panose="02010609060101010101" pitchFamily="49" charset="-122"/>
              </a:rPr>
              <a:t>”</a:t>
            </a:r>
            <a:r>
              <a:rPr lang="zh-CN" altLang="zh-CN" dirty="0">
                <a:solidFill>
                  <a:schemeClr val="bg2"/>
                </a:solidFill>
                <a:latin typeface="仿宋" panose="02010609060101010101" pitchFamily="49" charset="-122"/>
                <a:ea typeface="仿宋" panose="02010609060101010101" pitchFamily="49" charset="-122"/>
              </a:rPr>
              <a:t>业务</a:t>
            </a:r>
          </a:p>
          <a:p>
            <a:pPr lvl="1"/>
            <a:r>
              <a:rPr lang="en-US" altLang="zh-CN" dirty="0" smtClean="0">
                <a:solidFill>
                  <a:schemeClr val="bg2"/>
                </a:solidFill>
                <a:latin typeface="仿宋" panose="02010609060101010101" pitchFamily="49" charset="-122"/>
                <a:ea typeface="仿宋" panose="02010609060101010101" pitchFamily="49" charset="-122"/>
              </a:rPr>
              <a:t>·</a:t>
            </a:r>
            <a:r>
              <a:rPr lang="zh-CN" altLang="zh-CN" dirty="0" smtClean="0">
                <a:solidFill>
                  <a:schemeClr val="bg2"/>
                </a:solidFill>
                <a:latin typeface="仿宋" panose="02010609060101010101" pitchFamily="49" charset="-122"/>
                <a:ea typeface="仿宋" panose="02010609060101010101" pitchFamily="49" charset="-122"/>
              </a:rPr>
              <a:t>其他</a:t>
            </a:r>
            <a:r>
              <a:rPr lang="zh-CN" altLang="zh-CN" dirty="0">
                <a:solidFill>
                  <a:schemeClr val="bg2"/>
                </a:solidFill>
                <a:latin typeface="仿宋" panose="02010609060101010101" pitchFamily="49" charset="-122"/>
                <a:ea typeface="仿宋" panose="02010609060101010101" pitchFamily="49" charset="-122"/>
              </a:rPr>
              <a:t>认证用户（</a:t>
            </a:r>
            <a:r>
              <a:rPr lang="en-US" altLang="zh-CN" dirty="0">
                <a:solidFill>
                  <a:schemeClr val="bg2"/>
                </a:solidFill>
                <a:latin typeface="仿宋" panose="02010609060101010101" pitchFamily="49" charset="-122"/>
                <a:ea typeface="仿宋" panose="02010609060101010101" pitchFamily="49" charset="-122"/>
              </a:rPr>
              <a:t>ROLE_USER</a:t>
            </a:r>
            <a:r>
              <a:rPr lang="zh-CN" altLang="zh-CN" dirty="0">
                <a:solidFill>
                  <a:schemeClr val="bg2"/>
                </a:solidFill>
                <a:latin typeface="仿宋" panose="02010609060101010101" pitchFamily="49" charset="-122"/>
                <a:ea typeface="仿宋" panose="02010609060101010101" pitchFamily="49" charset="-122"/>
              </a:rPr>
              <a:t>），均可访问</a:t>
            </a:r>
            <a:r>
              <a:rPr lang="en-US" altLang="zh-CN" dirty="0">
                <a:solidFill>
                  <a:schemeClr val="bg2"/>
                </a:solidFill>
                <a:latin typeface="仿宋" panose="02010609060101010101" pitchFamily="49" charset="-122"/>
                <a:ea typeface="仿宋" panose="02010609060101010101" pitchFamily="49" charset="-122"/>
              </a:rPr>
              <a:t>“</a:t>
            </a:r>
            <a:r>
              <a:rPr lang="zh-CN" altLang="zh-CN" dirty="0">
                <a:solidFill>
                  <a:schemeClr val="bg2"/>
                </a:solidFill>
                <a:latin typeface="仿宋" panose="02010609060101010101" pitchFamily="49" charset="-122"/>
                <a:ea typeface="仿宋" panose="02010609060101010101" pitchFamily="49" charset="-122"/>
              </a:rPr>
              <a:t>查看用户详细信息</a:t>
            </a:r>
            <a:r>
              <a:rPr lang="en-US" altLang="zh-CN" dirty="0">
                <a:solidFill>
                  <a:schemeClr val="bg2"/>
                </a:solidFill>
                <a:latin typeface="仿宋" panose="02010609060101010101" pitchFamily="49" charset="-122"/>
                <a:ea typeface="仿宋" panose="02010609060101010101" pitchFamily="49" charset="-122"/>
              </a:rPr>
              <a:t>”</a:t>
            </a:r>
            <a:r>
              <a:rPr lang="zh-CN" altLang="zh-CN" dirty="0">
                <a:solidFill>
                  <a:schemeClr val="bg2"/>
                </a:solidFill>
                <a:latin typeface="仿宋" panose="02010609060101010101" pitchFamily="49" charset="-122"/>
                <a:ea typeface="仿宋" panose="02010609060101010101" pitchFamily="49" charset="-122"/>
              </a:rPr>
              <a:t>业务，但是仅能查看本用户的信息</a:t>
            </a:r>
            <a:endParaRPr lang="zh-CN" altLang="zh-CN" dirty="0">
              <a:solidFill>
                <a:schemeClr val="bg2"/>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9688853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4000">
        <p15:prstTrans prst="pageCurlDouble"/>
      </p:transition>
    </mc:Choice>
    <mc:Fallback xmlns="">
      <p:transition spd="slow" advClick="0" advTm="4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5244573" y="1689116"/>
            <a:ext cx="1933941" cy="2532448"/>
            <a:chOff x="5250180" y="1414796"/>
            <a:chExt cx="1933941" cy="2532448"/>
          </a:xfrm>
        </p:grpSpPr>
        <p:grpSp>
          <p:nvGrpSpPr>
            <p:cNvPr id="2" name="组合 1"/>
            <p:cNvGrpSpPr/>
            <p:nvPr/>
          </p:nvGrpSpPr>
          <p:grpSpPr>
            <a:xfrm>
              <a:off x="5250180" y="1414796"/>
              <a:ext cx="1717287" cy="154021"/>
              <a:chOff x="5250180" y="1414796"/>
              <a:chExt cx="1717287" cy="154021"/>
            </a:xfrm>
          </p:grpSpPr>
          <p:cxnSp>
            <p:nvCxnSpPr>
              <p:cNvPr id="34" name="直接连接符 33"/>
              <p:cNvCxnSpPr>
                <a:cxnSpLocks/>
              </p:cNvCxnSpPr>
              <p:nvPr/>
            </p:nvCxnSpPr>
            <p:spPr>
              <a:xfrm>
                <a:off x="5250180" y="1414796"/>
                <a:ext cx="1717287"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cxnSpLocks/>
              </p:cNvCxnSpPr>
              <p:nvPr/>
            </p:nvCxnSpPr>
            <p:spPr>
              <a:xfrm>
                <a:off x="5328285" y="1453301"/>
                <a:ext cx="1591673"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cxnSpLocks/>
              </p:cNvCxnSpPr>
              <p:nvPr/>
            </p:nvCxnSpPr>
            <p:spPr>
              <a:xfrm>
                <a:off x="5373245" y="1491807"/>
                <a:ext cx="1499204"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cxnSpLocks/>
              </p:cNvCxnSpPr>
              <p:nvPr/>
            </p:nvCxnSpPr>
            <p:spPr>
              <a:xfrm>
                <a:off x="5450205" y="1530312"/>
                <a:ext cx="1374735"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cxnSpLocks/>
              </p:cNvCxnSpPr>
              <p:nvPr/>
            </p:nvCxnSpPr>
            <p:spPr>
              <a:xfrm>
                <a:off x="5508625" y="1568817"/>
                <a:ext cx="1268806"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grpSp>
        <p:grpSp>
          <p:nvGrpSpPr>
            <p:cNvPr id="47" name="组合 46"/>
            <p:cNvGrpSpPr/>
            <p:nvPr/>
          </p:nvGrpSpPr>
          <p:grpSpPr>
            <a:xfrm rot="18438729">
              <a:off x="6371313" y="1780502"/>
              <a:ext cx="1036332" cy="589282"/>
              <a:chOff x="4446771" y="2019138"/>
              <a:chExt cx="1036331" cy="589282"/>
            </a:xfrm>
          </p:grpSpPr>
          <p:cxnSp>
            <p:nvCxnSpPr>
              <p:cNvPr id="42" name="直接连接符 41"/>
              <p:cNvCxnSpPr>
                <a:cxnSpLocks/>
              </p:cNvCxnSpPr>
              <p:nvPr/>
            </p:nvCxnSpPr>
            <p:spPr>
              <a:xfrm flipV="1">
                <a:off x="4446771" y="2019138"/>
                <a:ext cx="781776" cy="589282"/>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cxnSpLocks/>
              </p:cNvCxnSpPr>
              <p:nvPr/>
            </p:nvCxnSpPr>
            <p:spPr>
              <a:xfrm flipV="1">
                <a:off x="4510411" y="2019138"/>
                <a:ext cx="781776" cy="589282"/>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cxnSpLocks/>
              </p:cNvCxnSpPr>
              <p:nvPr/>
            </p:nvCxnSpPr>
            <p:spPr>
              <a:xfrm flipV="1">
                <a:off x="4574050" y="2019138"/>
                <a:ext cx="781776" cy="589282"/>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cxnSpLocks/>
              </p:cNvCxnSpPr>
              <p:nvPr/>
            </p:nvCxnSpPr>
            <p:spPr>
              <a:xfrm flipV="1">
                <a:off x="4637688" y="2019138"/>
                <a:ext cx="781776" cy="589282"/>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cxnSpLocks/>
              </p:cNvCxnSpPr>
              <p:nvPr/>
            </p:nvCxnSpPr>
            <p:spPr>
              <a:xfrm flipV="1">
                <a:off x="4701326" y="2019138"/>
                <a:ext cx="781776" cy="589282"/>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grpSp>
        <p:grpSp>
          <p:nvGrpSpPr>
            <p:cNvPr id="31" name="组合 30"/>
            <p:cNvGrpSpPr/>
            <p:nvPr/>
          </p:nvGrpSpPr>
          <p:grpSpPr>
            <a:xfrm flipH="1">
              <a:off x="5250180" y="2615246"/>
              <a:ext cx="1717287" cy="154021"/>
              <a:chOff x="5250180" y="1414796"/>
              <a:chExt cx="1717287" cy="154021"/>
            </a:xfrm>
          </p:grpSpPr>
          <p:cxnSp>
            <p:nvCxnSpPr>
              <p:cNvPr id="32" name="直接连接符 31"/>
              <p:cNvCxnSpPr>
                <a:cxnSpLocks/>
              </p:cNvCxnSpPr>
              <p:nvPr/>
            </p:nvCxnSpPr>
            <p:spPr>
              <a:xfrm>
                <a:off x="5250180" y="1414796"/>
                <a:ext cx="1717287"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cxnSpLocks/>
              </p:cNvCxnSpPr>
              <p:nvPr/>
            </p:nvCxnSpPr>
            <p:spPr>
              <a:xfrm>
                <a:off x="5328285" y="1453301"/>
                <a:ext cx="1591673"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cxnSpLocks/>
              </p:cNvCxnSpPr>
              <p:nvPr/>
            </p:nvCxnSpPr>
            <p:spPr>
              <a:xfrm>
                <a:off x="5373245" y="1491807"/>
                <a:ext cx="1499204"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cxnSpLocks/>
              </p:cNvCxnSpPr>
              <p:nvPr/>
            </p:nvCxnSpPr>
            <p:spPr>
              <a:xfrm>
                <a:off x="5450205" y="1530312"/>
                <a:ext cx="1374735"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cxnSpLocks/>
              </p:cNvCxnSpPr>
              <p:nvPr/>
            </p:nvCxnSpPr>
            <p:spPr>
              <a:xfrm>
                <a:off x="5508625" y="1568817"/>
                <a:ext cx="1268806"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grpSp>
        <p:grpSp>
          <p:nvGrpSpPr>
            <p:cNvPr id="49" name="组合 48"/>
            <p:cNvGrpSpPr/>
            <p:nvPr/>
          </p:nvGrpSpPr>
          <p:grpSpPr>
            <a:xfrm rot="18438729">
              <a:off x="6371314" y="2911324"/>
              <a:ext cx="1036332" cy="589282"/>
              <a:chOff x="4446771" y="2019138"/>
              <a:chExt cx="1036331" cy="589282"/>
            </a:xfrm>
          </p:grpSpPr>
          <p:cxnSp>
            <p:nvCxnSpPr>
              <p:cNvPr id="50" name="直接连接符 49"/>
              <p:cNvCxnSpPr>
                <a:cxnSpLocks/>
              </p:cNvCxnSpPr>
              <p:nvPr/>
            </p:nvCxnSpPr>
            <p:spPr>
              <a:xfrm flipV="1">
                <a:off x="4446771" y="2019138"/>
                <a:ext cx="781776" cy="589282"/>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cxnSpLocks/>
              </p:cNvCxnSpPr>
              <p:nvPr/>
            </p:nvCxnSpPr>
            <p:spPr>
              <a:xfrm flipV="1">
                <a:off x="4510411" y="2019138"/>
                <a:ext cx="781776" cy="589282"/>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cxnSpLocks/>
              </p:cNvCxnSpPr>
              <p:nvPr/>
            </p:nvCxnSpPr>
            <p:spPr>
              <a:xfrm flipV="1">
                <a:off x="4574050" y="2019138"/>
                <a:ext cx="781776" cy="589282"/>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cxnSpLocks/>
              </p:cNvCxnSpPr>
              <p:nvPr/>
            </p:nvCxnSpPr>
            <p:spPr>
              <a:xfrm flipV="1">
                <a:off x="4637688" y="2019138"/>
                <a:ext cx="781776" cy="589282"/>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cxnSpLocks/>
              </p:cNvCxnSpPr>
              <p:nvPr/>
            </p:nvCxnSpPr>
            <p:spPr>
              <a:xfrm flipV="1">
                <a:off x="4701326" y="2019138"/>
                <a:ext cx="781776" cy="589282"/>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grpSp>
        <p:grpSp>
          <p:nvGrpSpPr>
            <p:cNvPr id="55" name="组合 54"/>
            <p:cNvGrpSpPr/>
            <p:nvPr/>
          </p:nvGrpSpPr>
          <p:grpSpPr>
            <a:xfrm flipH="1">
              <a:off x="5250180" y="3793223"/>
              <a:ext cx="1717287" cy="154021"/>
              <a:chOff x="5250180" y="1414796"/>
              <a:chExt cx="1717287" cy="154021"/>
            </a:xfrm>
          </p:grpSpPr>
          <p:cxnSp>
            <p:nvCxnSpPr>
              <p:cNvPr id="56" name="直接连接符 55"/>
              <p:cNvCxnSpPr>
                <a:cxnSpLocks/>
              </p:cNvCxnSpPr>
              <p:nvPr/>
            </p:nvCxnSpPr>
            <p:spPr>
              <a:xfrm>
                <a:off x="5250180" y="1414796"/>
                <a:ext cx="1717287"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cxnSpLocks/>
              </p:cNvCxnSpPr>
              <p:nvPr/>
            </p:nvCxnSpPr>
            <p:spPr>
              <a:xfrm>
                <a:off x="5328285" y="1453301"/>
                <a:ext cx="1591673"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cxnSpLocks/>
              </p:cNvCxnSpPr>
              <p:nvPr/>
            </p:nvCxnSpPr>
            <p:spPr>
              <a:xfrm>
                <a:off x="5373245" y="1491807"/>
                <a:ext cx="1499204"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cxnSpLocks/>
              </p:cNvCxnSpPr>
              <p:nvPr/>
            </p:nvCxnSpPr>
            <p:spPr>
              <a:xfrm>
                <a:off x="5450205" y="1530312"/>
                <a:ext cx="1374735"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cxnSpLocks/>
              </p:cNvCxnSpPr>
              <p:nvPr/>
            </p:nvCxnSpPr>
            <p:spPr>
              <a:xfrm>
                <a:off x="5508625" y="1568817"/>
                <a:ext cx="1268806"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grpSp>
      </p:grpSp>
      <p:sp>
        <p:nvSpPr>
          <p:cNvPr id="61" name="文本框 60"/>
          <p:cNvSpPr txBox="1"/>
          <p:nvPr/>
        </p:nvSpPr>
        <p:spPr>
          <a:xfrm>
            <a:off x="5157625" y="4990582"/>
            <a:ext cx="1876751" cy="461665"/>
          </a:xfrm>
          <a:prstGeom prst="rect">
            <a:avLst/>
          </a:prstGeom>
          <a:noFill/>
        </p:spPr>
        <p:txBody>
          <a:bodyPr wrap="square" rtlCol="0">
            <a:spAutoFit/>
          </a:bodyPr>
          <a:lstStyle/>
          <a:p>
            <a:pPr algn="ctr"/>
            <a:r>
              <a:rPr lang="zh-CN" altLang="en-US" sz="2400" dirty="0" smtClean="0">
                <a:solidFill>
                  <a:srgbClr val="E0B07E"/>
                </a:solidFill>
                <a:latin typeface="Segoe UI" panose="020B0502040204020203" pitchFamily="34" charset="0"/>
                <a:cs typeface="Segoe UI" panose="020B0502040204020203" pitchFamily="34" charset="0"/>
              </a:rPr>
              <a:t>脆弱性分析</a:t>
            </a:r>
            <a:endParaRPr lang="zh-CN" altLang="en-US" sz="2400" dirty="0">
              <a:solidFill>
                <a:srgbClr val="E0B07E"/>
              </a:solidFill>
              <a:latin typeface="Segoe UI" panose="020B0502040204020203" pitchFamily="34" charset="0"/>
              <a:cs typeface="Segoe UI" panose="020B0502040204020203" pitchFamily="34" charset="0"/>
            </a:endParaRPr>
          </a:p>
        </p:txBody>
      </p:sp>
      <p:cxnSp>
        <p:nvCxnSpPr>
          <p:cNvPr id="63" name="直接连接符 62"/>
          <p:cNvCxnSpPr>
            <a:cxnSpLocks/>
          </p:cNvCxnSpPr>
          <p:nvPr/>
        </p:nvCxnSpPr>
        <p:spPr>
          <a:xfrm>
            <a:off x="5009637" y="5551409"/>
            <a:ext cx="2172727" cy="1031"/>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93946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4000">
        <p15:prstTrans prst="pageCurlSingle"/>
      </p:transition>
    </mc:Choice>
    <mc:Fallback>
      <p:transition spd="slow" advClick="0" advTm="4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直接连接符 40"/>
          <p:cNvCxnSpPr>
            <a:cxnSpLocks/>
            <a:stCxn id="9" idx="1"/>
          </p:cNvCxnSpPr>
          <p:nvPr/>
        </p:nvCxnSpPr>
        <p:spPr>
          <a:xfrm flipH="1">
            <a:off x="4830585" y="3190240"/>
            <a:ext cx="1383000" cy="1720750"/>
          </a:xfrm>
          <a:prstGeom prst="line">
            <a:avLst/>
          </a:prstGeom>
          <a:ln w="3175">
            <a:solidFill>
              <a:schemeClr val="bg1">
                <a:lumMod val="75000"/>
                <a:alpha val="50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cxnSpLocks/>
            <a:stCxn id="8" idx="1"/>
          </p:cNvCxnSpPr>
          <p:nvPr/>
        </p:nvCxnSpPr>
        <p:spPr>
          <a:xfrm flipH="1" flipV="1">
            <a:off x="4768213" y="1576952"/>
            <a:ext cx="1445373" cy="1504068"/>
          </a:xfrm>
          <a:prstGeom prst="line">
            <a:avLst/>
          </a:prstGeom>
          <a:ln w="3175">
            <a:solidFill>
              <a:schemeClr val="bg1">
                <a:lumMod val="75000"/>
                <a:alpha val="50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cxnSpLocks/>
            <a:stCxn id="7" idx="1"/>
          </p:cNvCxnSpPr>
          <p:nvPr/>
        </p:nvCxnSpPr>
        <p:spPr>
          <a:xfrm>
            <a:off x="6348177" y="3207335"/>
            <a:ext cx="1310781" cy="1630384"/>
          </a:xfrm>
          <a:prstGeom prst="line">
            <a:avLst/>
          </a:prstGeom>
          <a:ln w="3175">
            <a:solidFill>
              <a:schemeClr val="bg1">
                <a:lumMod val="75000"/>
                <a:alpha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a:cxnSpLocks/>
            <a:stCxn id="6" idx="1"/>
          </p:cNvCxnSpPr>
          <p:nvPr/>
        </p:nvCxnSpPr>
        <p:spPr>
          <a:xfrm flipV="1">
            <a:off x="6329680" y="1503680"/>
            <a:ext cx="944880" cy="1577340"/>
          </a:xfrm>
          <a:prstGeom prst="line">
            <a:avLst/>
          </a:prstGeom>
          <a:ln w="3175">
            <a:solidFill>
              <a:schemeClr val="bg1">
                <a:lumMod val="75000"/>
                <a:alpha val="50000"/>
              </a:schemeClr>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654608" y="172304"/>
            <a:ext cx="2326336" cy="461665"/>
          </a:xfrm>
          <a:prstGeom prst="rect">
            <a:avLst/>
          </a:prstGeom>
          <a:noFill/>
        </p:spPr>
        <p:txBody>
          <a:bodyPr wrap="square" rtlCol="0">
            <a:spAutoFit/>
          </a:bodyPr>
          <a:lstStyle/>
          <a:p>
            <a:pPr algn="ctr"/>
            <a:r>
              <a:rPr lang="en-US" altLang="zh-CN" sz="2400" dirty="0" smtClean="0">
                <a:solidFill>
                  <a:schemeClr val="bg1">
                    <a:lumMod val="85000"/>
                  </a:schemeClr>
                </a:solidFill>
                <a:latin typeface="Segoe UI" panose="020B0502040204020203" pitchFamily="34" charset="0"/>
                <a:ea typeface="Segoe UI Symbol" panose="020B0502040204020203" pitchFamily="34" charset="0"/>
                <a:cs typeface="Segoe UI" panose="020B0502040204020203" pitchFamily="34" charset="0"/>
              </a:rPr>
              <a:t>03 </a:t>
            </a:r>
            <a:r>
              <a:rPr lang="en-US" altLang="zh-CN" sz="2400" dirty="0" smtClean="0">
                <a:solidFill>
                  <a:srgbClr val="E0B07E"/>
                </a:solidFill>
                <a:latin typeface="Segoe UI" panose="020B0502040204020203" pitchFamily="34" charset="0"/>
                <a:ea typeface="Segoe UI Symbol" panose="020B0502040204020203" pitchFamily="34" charset="0"/>
                <a:cs typeface="Segoe UI" panose="020B0502040204020203" pitchFamily="34" charset="0"/>
              </a:rPr>
              <a:t>  </a:t>
            </a:r>
            <a:r>
              <a:rPr lang="zh-CN" altLang="en-US" sz="2400" dirty="0" smtClean="0">
                <a:solidFill>
                  <a:srgbClr val="E0B07E"/>
                </a:solidFill>
                <a:latin typeface="Segoe UI" panose="020B0502040204020203" pitchFamily="34" charset="0"/>
                <a:ea typeface="Segoe UI Symbol" panose="020B0502040204020203" pitchFamily="34" charset="0"/>
                <a:cs typeface="Segoe UI" panose="020B0502040204020203" pitchFamily="34" charset="0"/>
              </a:rPr>
              <a:t>脆弱性分析</a:t>
            </a:r>
            <a:endParaRPr lang="zh-CN" altLang="en-US" sz="2400" dirty="0">
              <a:solidFill>
                <a:srgbClr val="E0B07E"/>
              </a:solidFill>
              <a:latin typeface="Segoe UI" panose="020B0502040204020203" pitchFamily="34" charset="0"/>
              <a:cs typeface="Segoe UI" panose="020B0502040204020203" pitchFamily="34" charset="0"/>
            </a:endParaRPr>
          </a:p>
        </p:txBody>
      </p:sp>
      <p:cxnSp>
        <p:nvCxnSpPr>
          <p:cNvPr id="5" name="直接连接符 4"/>
          <p:cNvCxnSpPr>
            <a:cxnSpLocks/>
          </p:cNvCxnSpPr>
          <p:nvPr/>
        </p:nvCxnSpPr>
        <p:spPr>
          <a:xfrm>
            <a:off x="314158" y="633969"/>
            <a:ext cx="2347762"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32524"/>
                </a:gs>
                <a:gs pos="99000">
                  <a:srgbClr val="2C2C2C"/>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sp>
        <p:nvSpPr>
          <p:cNvPr id="6" name="弧形 5"/>
          <p:cNvSpPr/>
          <p:nvPr/>
        </p:nvSpPr>
        <p:spPr>
          <a:xfrm>
            <a:off x="5384800" y="2146300"/>
            <a:ext cx="1889760" cy="1869440"/>
          </a:xfrm>
          <a:prstGeom prst="arc">
            <a:avLst/>
          </a:prstGeom>
          <a:solidFill>
            <a:schemeClr val="bg1">
              <a:lumMod val="95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7" name="弧形 6"/>
          <p:cNvSpPr/>
          <p:nvPr/>
        </p:nvSpPr>
        <p:spPr>
          <a:xfrm flipV="1">
            <a:off x="4804354" y="1680112"/>
            <a:ext cx="3087646" cy="3054447"/>
          </a:xfrm>
          <a:prstGeom prst="arc">
            <a:avLst/>
          </a:prstGeom>
          <a:solidFill>
            <a:srgbClr val="E0B07E"/>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8" name="弧形 7"/>
          <p:cNvSpPr/>
          <p:nvPr/>
        </p:nvSpPr>
        <p:spPr>
          <a:xfrm flipH="1">
            <a:off x="5101812" y="1981200"/>
            <a:ext cx="2223548" cy="2199640"/>
          </a:xfrm>
          <a:prstGeom prst="arc">
            <a:avLst/>
          </a:prstGeom>
          <a:solidFill>
            <a:schemeClr val="bg1">
              <a:lumMod val="95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9" name="弧形 8"/>
          <p:cNvSpPr/>
          <p:nvPr/>
        </p:nvSpPr>
        <p:spPr>
          <a:xfrm flipH="1" flipV="1">
            <a:off x="4991404" y="1981200"/>
            <a:ext cx="2444363" cy="2418080"/>
          </a:xfrm>
          <a:prstGeom prst="arc">
            <a:avLst/>
          </a:prstGeom>
          <a:solidFill>
            <a:schemeClr val="bg1">
              <a:lumMod val="95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cxnSp>
        <p:nvCxnSpPr>
          <p:cNvPr id="13" name="直接连接符 12"/>
          <p:cNvCxnSpPr/>
          <p:nvPr/>
        </p:nvCxnSpPr>
        <p:spPr>
          <a:xfrm>
            <a:off x="7274560" y="1503680"/>
            <a:ext cx="1310640" cy="0"/>
          </a:xfrm>
          <a:prstGeom prst="line">
            <a:avLst/>
          </a:prstGeom>
          <a:ln w="3175">
            <a:solidFill>
              <a:schemeClr val="bg1">
                <a:lumMod val="75000"/>
                <a:alpha val="50000"/>
              </a:schemeClr>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7892000" y="1662332"/>
            <a:ext cx="1826141" cy="338554"/>
          </a:xfrm>
          <a:prstGeom prst="rect">
            <a:avLst/>
          </a:prstGeom>
        </p:spPr>
        <p:txBody>
          <a:bodyPr wrap="none">
            <a:spAutoFit/>
          </a:bodyPr>
          <a:lstStyle/>
          <a:p>
            <a:r>
              <a:rPr lang="zh-CN" altLang="en-US" sz="1600" dirty="0" smtClean="0">
                <a:solidFill>
                  <a:srgbClr val="E0B07E"/>
                </a:solidFill>
              </a:rPr>
              <a:t>没有角色访问控制</a:t>
            </a:r>
            <a:endParaRPr lang="zh-CN" altLang="en-US" sz="1600" dirty="0">
              <a:solidFill>
                <a:srgbClr val="E0B07E"/>
              </a:solidFill>
            </a:endParaRPr>
          </a:p>
        </p:txBody>
      </p:sp>
      <p:sp>
        <p:nvSpPr>
          <p:cNvPr id="15" name="矩形 14"/>
          <p:cNvSpPr/>
          <p:nvPr/>
        </p:nvSpPr>
        <p:spPr>
          <a:xfrm>
            <a:off x="7892000" y="2042944"/>
            <a:ext cx="3771680" cy="461665"/>
          </a:xfrm>
          <a:prstGeom prst="rect">
            <a:avLst/>
          </a:prstGeom>
        </p:spPr>
        <p:txBody>
          <a:bodyPr wrap="square">
            <a:spAutoFit/>
          </a:bodyPr>
          <a:lstStyle/>
          <a:p>
            <a:r>
              <a:rPr lang="zh-CN" altLang="en-US" sz="1200" dirty="0" smtClean="0">
                <a:solidFill>
                  <a:schemeClr val="bg1">
                    <a:lumMod val="75000"/>
                  </a:schemeClr>
                </a:solidFill>
                <a:latin typeface="Segoe UI" panose="020B0502040204020203" pitchFamily="34" charset="0"/>
                <a:cs typeface="Segoe UI" panose="020B0502040204020203" pitchFamily="34" charset="0"/>
              </a:rPr>
              <a:t>没有区分类似管理员和普通用户之间的权限，会造成恶意用户修改系统数据等非法行为</a:t>
            </a:r>
            <a:r>
              <a:rPr lang="zh-CN" altLang="en-US" sz="1200" dirty="0">
                <a:solidFill>
                  <a:schemeClr val="bg1">
                    <a:lumMod val="75000"/>
                  </a:schemeClr>
                </a:solidFill>
                <a:latin typeface="Segoe UI" panose="020B0502040204020203" pitchFamily="34" charset="0"/>
                <a:cs typeface="Segoe UI" panose="020B0502040204020203" pitchFamily="34" charset="0"/>
              </a:rPr>
              <a:t> </a:t>
            </a:r>
            <a:endParaRPr lang="en-US" altLang="zh-CN" sz="1200" dirty="0">
              <a:solidFill>
                <a:schemeClr val="bg1">
                  <a:lumMod val="75000"/>
                </a:schemeClr>
              </a:solidFill>
              <a:latin typeface="Segoe UI" panose="020B0502040204020203" pitchFamily="34" charset="0"/>
              <a:cs typeface="Segoe UI" panose="020B0502040204020203" pitchFamily="34" charset="0"/>
            </a:endParaRPr>
          </a:p>
        </p:txBody>
      </p:sp>
      <p:sp>
        <p:nvSpPr>
          <p:cNvPr id="16" name="椭圆 15"/>
          <p:cNvSpPr/>
          <p:nvPr/>
        </p:nvSpPr>
        <p:spPr>
          <a:xfrm>
            <a:off x="7201287" y="1430406"/>
            <a:ext cx="146546" cy="146546"/>
          </a:xfrm>
          <a:prstGeom prst="ellipse">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511927" y="1430406"/>
            <a:ext cx="146546" cy="146546"/>
          </a:xfrm>
          <a:prstGeom prst="ellipse">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cxnSpLocks/>
          </p:cNvCxnSpPr>
          <p:nvPr/>
        </p:nvCxnSpPr>
        <p:spPr>
          <a:xfrm>
            <a:off x="7658958" y="4837719"/>
            <a:ext cx="926242" cy="0"/>
          </a:xfrm>
          <a:prstGeom prst="line">
            <a:avLst/>
          </a:prstGeom>
          <a:ln w="3175">
            <a:solidFill>
              <a:schemeClr val="bg1">
                <a:lumMod val="75000"/>
                <a:alpha val="50000"/>
              </a:schemeClr>
            </a:solidFill>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a:off x="7585685" y="4764444"/>
            <a:ext cx="146546" cy="146546"/>
          </a:xfrm>
          <a:prstGeom prst="ellipse">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8515325" y="4764444"/>
            <a:ext cx="146546" cy="146546"/>
          </a:xfrm>
          <a:prstGeom prst="ellipse">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7892000" y="5029559"/>
            <a:ext cx="3592458" cy="338554"/>
          </a:xfrm>
          <a:prstGeom prst="rect">
            <a:avLst/>
          </a:prstGeom>
        </p:spPr>
        <p:txBody>
          <a:bodyPr wrap="none">
            <a:spAutoFit/>
          </a:bodyPr>
          <a:lstStyle/>
          <a:p>
            <a:r>
              <a:rPr lang="zh-CN" altLang="en-US" sz="1600" dirty="0" smtClean="0">
                <a:solidFill>
                  <a:srgbClr val="E0B07E"/>
                </a:solidFill>
              </a:rPr>
              <a:t>使用单纯</a:t>
            </a:r>
            <a:r>
              <a:rPr lang="en-US" altLang="zh-CN" sz="1600" dirty="0" smtClean="0">
                <a:solidFill>
                  <a:srgbClr val="E0B07E"/>
                </a:solidFill>
              </a:rPr>
              <a:t>restful</a:t>
            </a:r>
            <a:r>
              <a:rPr lang="zh-CN" altLang="en-US" sz="1600" dirty="0" smtClean="0">
                <a:solidFill>
                  <a:srgbClr val="E0B07E"/>
                </a:solidFill>
              </a:rPr>
              <a:t>风格设计敏感信息页面</a:t>
            </a:r>
            <a:endParaRPr lang="zh-CN" altLang="en-US" sz="1600" dirty="0">
              <a:solidFill>
                <a:srgbClr val="E0B07E"/>
              </a:solidFill>
            </a:endParaRPr>
          </a:p>
        </p:txBody>
      </p:sp>
      <p:sp>
        <p:nvSpPr>
          <p:cNvPr id="35" name="矩形 34"/>
          <p:cNvSpPr/>
          <p:nvPr/>
        </p:nvSpPr>
        <p:spPr>
          <a:xfrm>
            <a:off x="7892000" y="5410171"/>
            <a:ext cx="3771680" cy="461665"/>
          </a:xfrm>
          <a:prstGeom prst="rect">
            <a:avLst/>
          </a:prstGeom>
        </p:spPr>
        <p:txBody>
          <a:bodyPr wrap="square">
            <a:spAutoFit/>
          </a:bodyPr>
          <a:lstStyle/>
          <a:p>
            <a:r>
              <a:rPr lang="zh-CN" altLang="en-US" sz="1200" dirty="0" smtClean="0">
                <a:solidFill>
                  <a:schemeClr val="bg1">
                    <a:lumMod val="75000"/>
                  </a:schemeClr>
                </a:solidFill>
                <a:latin typeface="Segoe UI" panose="020B0502040204020203" pitchFamily="34" charset="0"/>
                <a:cs typeface="Segoe UI" panose="020B0502040204020203" pitchFamily="34" charset="0"/>
              </a:rPr>
              <a:t>在用户详细信息页面中，用户通过传入用户</a:t>
            </a:r>
            <a:r>
              <a:rPr lang="en-US" altLang="zh-CN" sz="1200" dirty="0" smtClean="0">
                <a:solidFill>
                  <a:schemeClr val="bg1">
                    <a:lumMod val="75000"/>
                  </a:schemeClr>
                </a:solidFill>
                <a:latin typeface="Segoe UI" panose="020B0502040204020203" pitchFamily="34" charset="0"/>
                <a:cs typeface="Segoe UI" panose="020B0502040204020203" pitchFamily="34" charset="0"/>
              </a:rPr>
              <a:t>id</a:t>
            </a:r>
            <a:r>
              <a:rPr lang="zh-CN" altLang="en-US" sz="1200" dirty="0" smtClean="0">
                <a:solidFill>
                  <a:schemeClr val="bg1">
                    <a:lumMod val="75000"/>
                  </a:schemeClr>
                </a:solidFill>
                <a:latin typeface="Segoe UI" panose="020B0502040204020203" pitchFamily="34" charset="0"/>
                <a:cs typeface="Segoe UI" panose="020B0502040204020203" pitchFamily="34" charset="0"/>
              </a:rPr>
              <a:t>即可访问用户详细信息，容易造成用户信息泄露</a:t>
            </a:r>
            <a:r>
              <a:rPr lang="zh-CN" altLang="en-US" sz="1200" dirty="0">
                <a:solidFill>
                  <a:schemeClr val="bg1">
                    <a:lumMod val="75000"/>
                  </a:schemeClr>
                </a:solidFill>
                <a:latin typeface="Segoe UI" panose="020B0502040204020203" pitchFamily="34" charset="0"/>
                <a:cs typeface="Segoe UI" panose="020B0502040204020203" pitchFamily="34" charset="0"/>
              </a:rPr>
              <a:t> </a:t>
            </a:r>
            <a:endParaRPr lang="en-US" altLang="zh-CN" sz="1200" dirty="0">
              <a:solidFill>
                <a:schemeClr val="bg1">
                  <a:lumMod val="75000"/>
                </a:schemeClr>
              </a:solidFill>
              <a:latin typeface="Segoe UI" panose="020B0502040204020203" pitchFamily="34" charset="0"/>
              <a:cs typeface="Segoe UI" panose="020B0502040204020203" pitchFamily="34" charset="0"/>
            </a:endParaRPr>
          </a:p>
        </p:txBody>
      </p:sp>
      <p:cxnSp>
        <p:nvCxnSpPr>
          <p:cNvPr id="40" name="直接连接符 39"/>
          <p:cNvCxnSpPr/>
          <p:nvPr/>
        </p:nvCxnSpPr>
        <p:spPr>
          <a:xfrm>
            <a:off x="3457573" y="1576952"/>
            <a:ext cx="1310640" cy="0"/>
          </a:xfrm>
          <a:prstGeom prst="line">
            <a:avLst/>
          </a:prstGeom>
          <a:ln w="3175">
            <a:solidFill>
              <a:schemeClr val="bg1">
                <a:lumMod val="75000"/>
                <a:alpha val="50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3519945" y="4910990"/>
            <a:ext cx="1310640" cy="0"/>
          </a:xfrm>
          <a:prstGeom prst="line">
            <a:avLst/>
          </a:prstGeom>
          <a:ln w="3175">
            <a:solidFill>
              <a:schemeClr val="bg1">
                <a:lumMod val="75000"/>
                <a:alpha val="50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4684039" y="1506219"/>
            <a:ext cx="146546" cy="146546"/>
          </a:xfrm>
          <a:prstGeom prst="ellipse">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4748814" y="4837717"/>
            <a:ext cx="146546" cy="146546"/>
          </a:xfrm>
          <a:prstGeom prst="ellipse">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3466110" y="4837717"/>
            <a:ext cx="146546" cy="146546"/>
          </a:xfrm>
          <a:prstGeom prst="ellipse">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3363043" y="1506219"/>
            <a:ext cx="146546" cy="146546"/>
          </a:xfrm>
          <a:prstGeom prst="ellipse">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2202080" y="1775982"/>
            <a:ext cx="1826141" cy="338554"/>
          </a:xfrm>
          <a:prstGeom prst="rect">
            <a:avLst/>
          </a:prstGeom>
        </p:spPr>
        <p:txBody>
          <a:bodyPr wrap="none">
            <a:spAutoFit/>
          </a:bodyPr>
          <a:lstStyle/>
          <a:p>
            <a:r>
              <a:rPr lang="zh-CN" altLang="en-US" sz="1600" dirty="0" smtClean="0">
                <a:solidFill>
                  <a:srgbClr val="E0B07E"/>
                </a:solidFill>
              </a:rPr>
              <a:t>没有实现登录要求</a:t>
            </a:r>
            <a:endParaRPr lang="zh-CN" altLang="en-US" sz="1600" dirty="0">
              <a:solidFill>
                <a:srgbClr val="E0B07E"/>
              </a:solidFill>
            </a:endParaRPr>
          </a:p>
        </p:txBody>
      </p:sp>
      <p:sp>
        <p:nvSpPr>
          <p:cNvPr id="50" name="矩形 49"/>
          <p:cNvSpPr/>
          <p:nvPr/>
        </p:nvSpPr>
        <p:spPr>
          <a:xfrm>
            <a:off x="866129" y="2185918"/>
            <a:ext cx="3138384" cy="461665"/>
          </a:xfrm>
          <a:prstGeom prst="rect">
            <a:avLst/>
          </a:prstGeom>
        </p:spPr>
        <p:txBody>
          <a:bodyPr wrap="square">
            <a:spAutoFit/>
          </a:bodyPr>
          <a:lstStyle/>
          <a:p>
            <a:pPr algn="r"/>
            <a:r>
              <a:rPr lang="zh-CN" altLang="en-US" sz="1200" dirty="0" smtClean="0">
                <a:solidFill>
                  <a:schemeClr val="bg1">
                    <a:lumMod val="75000"/>
                  </a:schemeClr>
                </a:solidFill>
                <a:latin typeface="Segoe UI" panose="020B0502040204020203" pitchFamily="34" charset="0"/>
                <a:cs typeface="Segoe UI" panose="020B0502040204020203" pitchFamily="34" charset="0"/>
              </a:rPr>
              <a:t>登录页面完全没有提供实现，跟别谈其他的访问控制了</a:t>
            </a:r>
            <a:endParaRPr lang="zh-CN" altLang="en-US" sz="1200" dirty="0">
              <a:solidFill>
                <a:schemeClr val="bg1">
                  <a:lumMod val="75000"/>
                </a:schemeClr>
              </a:solidFill>
              <a:latin typeface="Segoe UI" panose="020B0502040204020203" pitchFamily="34" charset="0"/>
              <a:cs typeface="Segoe UI" panose="020B0502040204020203" pitchFamily="34" charset="0"/>
            </a:endParaRPr>
          </a:p>
        </p:txBody>
      </p:sp>
      <p:sp>
        <p:nvSpPr>
          <p:cNvPr id="51" name="矩形 50"/>
          <p:cNvSpPr/>
          <p:nvPr/>
        </p:nvSpPr>
        <p:spPr>
          <a:xfrm>
            <a:off x="2734614" y="3818919"/>
            <a:ext cx="1415772" cy="338554"/>
          </a:xfrm>
          <a:prstGeom prst="rect">
            <a:avLst/>
          </a:prstGeom>
        </p:spPr>
        <p:txBody>
          <a:bodyPr wrap="none">
            <a:spAutoFit/>
          </a:bodyPr>
          <a:lstStyle/>
          <a:p>
            <a:r>
              <a:rPr lang="zh-CN" altLang="en-US" sz="1600" dirty="0" smtClean="0">
                <a:solidFill>
                  <a:srgbClr val="E0B07E"/>
                </a:solidFill>
              </a:rPr>
              <a:t>明文存放密码</a:t>
            </a:r>
            <a:endParaRPr lang="zh-CN" altLang="en-US" sz="1600" dirty="0">
              <a:solidFill>
                <a:srgbClr val="E0B07E"/>
              </a:solidFill>
            </a:endParaRPr>
          </a:p>
        </p:txBody>
      </p:sp>
      <p:sp>
        <p:nvSpPr>
          <p:cNvPr id="52" name="矩形 51"/>
          <p:cNvSpPr/>
          <p:nvPr/>
        </p:nvSpPr>
        <p:spPr>
          <a:xfrm>
            <a:off x="866129" y="4199531"/>
            <a:ext cx="3138384" cy="461665"/>
          </a:xfrm>
          <a:prstGeom prst="rect">
            <a:avLst/>
          </a:prstGeom>
        </p:spPr>
        <p:txBody>
          <a:bodyPr wrap="square">
            <a:spAutoFit/>
          </a:bodyPr>
          <a:lstStyle/>
          <a:p>
            <a:pPr algn="r"/>
            <a:r>
              <a:rPr lang="zh-CN" altLang="en-US" sz="1200" dirty="0" smtClean="0">
                <a:solidFill>
                  <a:schemeClr val="bg1">
                    <a:lumMod val="75000"/>
                  </a:schemeClr>
                </a:solidFill>
                <a:latin typeface="Segoe UI" panose="020B0502040204020203" pitchFamily="34" charset="0"/>
                <a:cs typeface="Segoe UI" panose="020B0502040204020203" pitchFamily="34" charset="0"/>
              </a:rPr>
              <a:t>在数据库中，使用明文存放密码，一旦系统数据库被攻破，会立刻导致用户的密码泄露</a:t>
            </a:r>
            <a:endParaRPr lang="zh-CN" altLang="en-US" sz="1200" dirty="0">
              <a:solidFill>
                <a:schemeClr val="bg1">
                  <a:lumMod val="7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9997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4000">
        <p15:prstTrans prst="pageCurlDouble"/>
      </p:transition>
    </mc:Choice>
    <mc:Fallback xmlns="">
      <p:transition spd="slow" advClick="0" advTm="4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 name="组合 80"/>
          <p:cNvGrpSpPr/>
          <p:nvPr/>
        </p:nvGrpSpPr>
        <p:grpSpPr>
          <a:xfrm>
            <a:off x="4733827" y="1259465"/>
            <a:ext cx="1419892" cy="1756547"/>
            <a:chOff x="4790554" y="1315512"/>
            <a:chExt cx="1419892" cy="1756547"/>
          </a:xfrm>
        </p:grpSpPr>
        <p:cxnSp>
          <p:nvCxnSpPr>
            <p:cNvPr id="34" name="直接连接符 33"/>
            <p:cNvCxnSpPr>
              <a:cxnSpLocks/>
            </p:cNvCxnSpPr>
            <p:nvPr/>
          </p:nvCxnSpPr>
          <p:spPr>
            <a:xfrm flipH="1">
              <a:off x="4844402" y="1315512"/>
              <a:ext cx="1366044" cy="1756547"/>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cxnSpLocks/>
            </p:cNvCxnSpPr>
            <p:nvPr/>
          </p:nvCxnSpPr>
          <p:spPr>
            <a:xfrm flipH="1">
              <a:off x="4816912" y="1364668"/>
              <a:ext cx="1306530" cy="1680015"/>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cxnSpLocks/>
            </p:cNvCxnSpPr>
            <p:nvPr/>
          </p:nvCxnSpPr>
          <p:spPr>
            <a:xfrm flipH="1">
              <a:off x="4818714" y="1382932"/>
              <a:ext cx="1241742" cy="1596712"/>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cxnSpLocks/>
            </p:cNvCxnSpPr>
            <p:nvPr/>
          </p:nvCxnSpPr>
          <p:spPr>
            <a:xfrm flipH="1">
              <a:off x="4799054" y="1431021"/>
              <a:ext cx="1175225" cy="151118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cxnSpLocks/>
            </p:cNvCxnSpPr>
            <p:nvPr/>
          </p:nvCxnSpPr>
          <p:spPr>
            <a:xfrm flipH="1">
              <a:off x="4790554" y="1461831"/>
              <a:ext cx="1110986" cy="1428578"/>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grpSp>
      <p:cxnSp>
        <p:nvCxnSpPr>
          <p:cNvPr id="42" name="直接连接符 41"/>
          <p:cNvCxnSpPr>
            <a:cxnSpLocks/>
          </p:cNvCxnSpPr>
          <p:nvPr/>
        </p:nvCxnSpPr>
        <p:spPr>
          <a:xfrm flipV="1">
            <a:off x="5980813" y="1614196"/>
            <a:ext cx="15343" cy="2890678"/>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cxnSpLocks/>
          </p:cNvCxnSpPr>
          <p:nvPr/>
        </p:nvCxnSpPr>
        <p:spPr>
          <a:xfrm flipV="1">
            <a:off x="6037428" y="1505999"/>
            <a:ext cx="14519" cy="273522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cxnSpLocks/>
          </p:cNvCxnSpPr>
          <p:nvPr/>
        </p:nvCxnSpPr>
        <p:spPr>
          <a:xfrm flipV="1">
            <a:off x="6100967" y="1397801"/>
            <a:ext cx="14389" cy="2710833"/>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cxnSpLocks/>
          </p:cNvCxnSpPr>
          <p:nvPr/>
        </p:nvCxnSpPr>
        <p:spPr>
          <a:xfrm flipV="1">
            <a:off x="6164529" y="1289608"/>
            <a:ext cx="14236" cy="2681866"/>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cxnSpLocks/>
          </p:cNvCxnSpPr>
          <p:nvPr/>
        </p:nvCxnSpPr>
        <p:spPr>
          <a:xfrm flipV="1">
            <a:off x="6223823" y="1181413"/>
            <a:ext cx="14540" cy="2739261"/>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flipH="1" flipV="1">
            <a:off x="4781061" y="2881240"/>
            <a:ext cx="2580004" cy="154021"/>
            <a:chOff x="5250180" y="1414796"/>
            <a:chExt cx="1717287" cy="154021"/>
          </a:xfrm>
        </p:grpSpPr>
        <p:cxnSp>
          <p:nvCxnSpPr>
            <p:cNvPr id="32" name="直接连接符 31"/>
            <p:cNvCxnSpPr>
              <a:cxnSpLocks/>
            </p:cNvCxnSpPr>
            <p:nvPr/>
          </p:nvCxnSpPr>
          <p:spPr>
            <a:xfrm>
              <a:off x="5250180" y="1414796"/>
              <a:ext cx="1717287"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cxnSpLocks/>
            </p:cNvCxnSpPr>
            <p:nvPr/>
          </p:nvCxnSpPr>
          <p:spPr>
            <a:xfrm>
              <a:off x="5328285" y="1453301"/>
              <a:ext cx="1591673"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cxnSpLocks/>
            </p:cNvCxnSpPr>
            <p:nvPr/>
          </p:nvCxnSpPr>
          <p:spPr>
            <a:xfrm>
              <a:off x="5373245" y="1491807"/>
              <a:ext cx="1499204"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cxnSpLocks/>
            </p:cNvCxnSpPr>
            <p:nvPr/>
          </p:nvCxnSpPr>
          <p:spPr>
            <a:xfrm>
              <a:off x="5450205" y="1530312"/>
              <a:ext cx="1374735"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cxnSpLocks/>
            </p:cNvCxnSpPr>
            <p:nvPr/>
          </p:nvCxnSpPr>
          <p:spPr>
            <a:xfrm>
              <a:off x="5508625" y="1568817"/>
              <a:ext cx="1268806"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grpSp>
      <p:sp>
        <p:nvSpPr>
          <p:cNvPr id="61" name="文本框 60"/>
          <p:cNvSpPr txBox="1"/>
          <p:nvPr/>
        </p:nvSpPr>
        <p:spPr>
          <a:xfrm>
            <a:off x="5157625" y="4990582"/>
            <a:ext cx="1876751" cy="461665"/>
          </a:xfrm>
          <a:prstGeom prst="rect">
            <a:avLst/>
          </a:prstGeom>
          <a:noFill/>
        </p:spPr>
        <p:txBody>
          <a:bodyPr wrap="square" rtlCol="0">
            <a:spAutoFit/>
          </a:bodyPr>
          <a:lstStyle/>
          <a:p>
            <a:pPr algn="ctr"/>
            <a:r>
              <a:rPr lang="zh-CN" altLang="en-US" sz="2400" dirty="0" smtClean="0">
                <a:solidFill>
                  <a:srgbClr val="E0B07E"/>
                </a:solidFill>
                <a:latin typeface="Segoe UI" panose="020B0502040204020203" pitchFamily="34" charset="0"/>
                <a:cs typeface="Segoe UI" panose="020B0502040204020203" pitchFamily="34" charset="0"/>
              </a:rPr>
              <a:t>加固内容</a:t>
            </a:r>
            <a:endParaRPr lang="zh-CN" altLang="en-US" sz="2400" dirty="0">
              <a:solidFill>
                <a:srgbClr val="E0B07E"/>
              </a:solidFill>
              <a:latin typeface="Segoe UI" panose="020B0502040204020203" pitchFamily="34" charset="0"/>
              <a:cs typeface="Segoe UI" panose="020B0502040204020203" pitchFamily="34" charset="0"/>
            </a:endParaRPr>
          </a:p>
        </p:txBody>
      </p:sp>
      <p:cxnSp>
        <p:nvCxnSpPr>
          <p:cNvPr id="63" name="直接连接符 62"/>
          <p:cNvCxnSpPr>
            <a:cxnSpLocks/>
          </p:cNvCxnSpPr>
          <p:nvPr/>
        </p:nvCxnSpPr>
        <p:spPr>
          <a:xfrm>
            <a:off x="5009637" y="5551409"/>
            <a:ext cx="2172727" cy="1031"/>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688540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4000">
        <p15:prstTrans prst="pageCurlSingle"/>
      </p:transition>
    </mc:Choice>
    <mc:Fallback>
      <p:transition spd="slow" advClick="0" advTm="4000">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1561</TotalTime>
  <Words>543</Words>
  <Application>Microsoft Office PowerPoint</Application>
  <PresentationFormat>宽屏</PresentationFormat>
  <Paragraphs>72</Paragraphs>
  <Slides>14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14</vt:i4>
      </vt:variant>
    </vt:vector>
  </HeadingPairs>
  <TitlesOfParts>
    <vt:vector size="26" baseType="lpstr">
      <vt:lpstr>Neo Sans Intel</vt:lpstr>
      <vt:lpstr>Nirmala UI Semilight</vt:lpstr>
      <vt:lpstr>等线</vt:lpstr>
      <vt:lpstr>等线 Light</vt:lpstr>
      <vt:lpstr>仿宋</vt:lpstr>
      <vt:lpstr>宋体</vt:lpstr>
      <vt:lpstr>微软雅黑</vt:lpstr>
      <vt:lpstr>Arial</vt:lpstr>
      <vt:lpstr>Calibri</vt:lpstr>
      <vt:lpstr>Segoe UI</vt:lpstr>
      <vt:lpstr>Segoe UI Symbol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Sky123.Org</cp:lastModifiedBy>
  <cp:revision>81</cp:revision>
  <dcterms:created xsi:type="dcterms:W3CDTF">2017-03-18T02:52:12Z</dcterms:created>
  <dcterms:modified xsi:type="dcterms:W3CDTF">2017-07-13T02:19:56Z</dcterms:modified>
</cp:coreProperties>
</file>