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4" r:id="rId4"/>
    <p:sldId id="260" r:id="rId5"/>
    <p:sldId id="313" r:id="rId6"/>
    <p:sldId id="312" r:id="rId7"/>
    <p:sldId id="314" r:id="rId8"/>
    <p:sldId id="315" r:id="rId9"/>
    <p:sldId id="317" r:id="rId10"/>
    <p:sldId id="318" r:id="rId11"/>
    <p:sldId id="319" r:id="rId12"/>
    <p:sldId id="321" r:id="rId13"/>
    <p:sldId id="292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E05A9B-237E-4A62-8276-8D15195F803E}">
  <a:tblStyle styleId="{D8E05A9B-237E-4A62-8276-8D15195F80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63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486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5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36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3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5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6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8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9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1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CUSTOM_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2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66" r:id="rId7"/>
    <p:sldLayoutId id="2147483668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Awalsyah1995/SQL-Query-to-analyze-ecommerce-Business-Performance" TargetMode="External"/><Relationship Id="rId4" Type="http://schemas.openxmlformats.org/officeDocument/2006/relationships/hyperlink" Target="https://www.linkedin.com/in/awalsyahr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476269" y="948175"/>
            <a:ext cx="605490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E-COMMERCE BUSINESS PERFORMANCE ANALYSIS</a:t>
            </a:r>
            <a:endParaRPr sz="4800"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Awalsyah Rinanto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Enthusiast</a:t>
            </a:r>
            <a:endParaRPr dirty="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C5BD-7042-0D61-AEAB-5DF1A86C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5" y="160020"/>
            <a:ext cx="6837475" cy="59331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Table of Analysis and PostgreSQL Visualization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9DC8-F6D6-34CD-32A1-92B4E7C7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6835" y="2294278"/>
            <a:ext cx="4580005" cy="2609192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000" dirty="0"/>
              <a:t>3 key important takes:</a:t>
            </a:r>
          </a:p>
          <a:p>
            <a:pPr>
              <a:lnSpc>
                <a:spcPct val="150000"/>
              </a:lnSpc>
            </a:pPr>
            <a:r>
              <a:rPr lang="en-ID" sz="1000" b="1" dirty="0"/>
              <a:t>Revenue</a:t>
            </a:r>
            <a:r>
              <a:rPr lang="en-ID" sz="1000" dirty="0"/>
              <a:t> of the company have growing over the year.</a:t>
            </a:r>
          </a:p>
          <a:p>
            <a:pPr>
              <a:lnSpc>
                <a:spcPct val="150000"/>
              </a:lnSpc>
            </a:pPr>
            <a:r>
              <a:rPr lang="en-ID" sz="1000" b="1" dirty="0"/>
              <a:t>The number of cancelled order</a:t>
            </a:r>
            <a:r>
              <a:rPr lang="en-ID" sz="1000" dirty="0"/>
              <a:t> also have increasing over the year, the company needs to find the solution. </a:t>
            </a:r>
          </a:p>
          <a:p>
            <a:pPr>
              <a:lnSpc>
                <a:spcPct val="150000"/>
              </a:lnSpc>
            </a:pPr>
            <a:r>
              <a:rPr lang="en-ID" sz="1000" b="1" dirty="0"/>
              <a:t>Health beauty product</a:t>
            </a:r>
            <a:r>
              <a:rPr lang="en-ID" sz="1000" dirty="0"/>
              <a:t> is one of the </a:t>
            </a:r>
            <a:r>
              <a:rPr lang="en-ID" sz="1000" b="1" dirty="0"/>
              <a:t>top product category</a:t>
            </a:r>
            <a:r>
              <a:rPr lang="en-ID" sz="1000" dirty="0"/>
              <a:t> but also one of the </a:t>
            </a:r>
            <a:r>
              <a:rPr lang="en-ID" sz="1000" b="1" dirty="0"/>
              <a:t>top cancelled product category</a:t>
            </a:r>
            <a:r>
              <a:rPr lang="en-ID" sz="1000" dirty="0"/>
              <a:t>, company needs to investigate why this phenomenon happened.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5AEDA-EA9D-20FA-C878-1B815BAD8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6136"/>
          <a:stretch/>
        </p:blipFill>
        <p:spPr>
          <a:xfrm>
            <a:off x="386285" y="1155887"/>
            <a:ext cx="6974635" cy="1049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E4F0F-F0F9-D16B-2463-0968D23F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8" y="2420009"/>
            <a:ext cx="3957115" cy="21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Payment Type Usage Analysis</a:t>
            </a:r>
            <a:br>
              <a:rPr lang="en-US" dirty="0"/>
            </a:b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069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C5BD-7042-0D61-AEAB-5DF1A86C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5" y="160020"/>
            <a:ext cx="6837475" cy="59331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Table of Analysis and PostgreSQL Visualization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9DC8-F6D6-34CD-32A1-92B4E7C7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5155" y="3121935"/>
            <a:ext cx="3722755" cy="2609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000" dirty="0"/>
              <a:t>Credit card is the most-used payment type. The gap with the other payment method is relatively too much.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Company can make a </a:t>
            </a:r>
            <a:r>
              <a:rPr lang="en-US" sz="1000" dirty="0" err="1"/>
              <a:t>programe</a:t>
            </a:r>
            <a:r>
              <a:rPr lang="en-US" sz="1000" dirty="0"/>
              <a:t> or promotion to push the usage of other payment method by customer other than credit card to generate more revenue</a:t>
            </a:r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D4713-67DE-CDDD-EC55-6383C58C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5" y="982185"/>
            <a:ext cx="3019681" cy="2116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ED968-CDD3-05AE-FD95-CA32E088D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4" r="4517" b="3428"/>
          <a:stretch/>
        </p:blipFill>
        <p:spPr>
          <a:xfrm>
            <a:off x="3851910" y="955157"/>
            <a:ext cx="5109210" cy="27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71"/>
          <p:cNvSpPr txBox="1">
            <a:spLocks noGrp="1"/>
          </p:cNvSpPr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161" name="Google Shape;3161;p71"/>
          <p:cNvSpPr txBox="1">
            <a:spLocks noGrp="1"/>
          </p:cNvSpPr>
          <p:nvPr>
            <p:ph type="subTitle" idx="1"/>
          </p:nvPr>
        </p:nvSpPr>
        <p:spPr>
          <a:xfrm>
            <a:off x="5019746" y="2166537"/>
            <a:ext cx="30549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awalsyahrinantoputra@gmail.com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+6281 1393 2861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4"/>
              </a:rPr>
              <a:t>LinkedIn: Awalsyah R</a:t>
            </a:r>
            <a:r>
              <a:rPr lang="en-ID" dirty="0" err="1">
                <a:hlinkClick r:id="rId4"/>
              </a:rPr>
              <a:t>i</a:t>
            </a:r>
            <a:r>
              <a:rPr lang="en" dirty="0">
                <a:hlinkClick r:id="rId4"/>
              </a:rPr>
              <a:t>nanto Putra</a:t>
            </a:r>
            <a:endParaRPr dirty="0"/>
          </a:p>
        </p:txBody>
      </p:sp>
      <p:grpSp>
        <p:nvGrpSpPr>
          <p:cNvPr id="3174" name="Google Shape;3174;p71"/>
          <p:cNvGrpSpPr/>
          <p:nvPr/>
        </p:nvGrpSpPr>
        <p:grpSpPr>
          <a:xfrm>
            <a:off x="4531661" y="2186163"/>
            <a:ext cx="80672" cy="1321569"/>
            <a:chOff x="240800" y="2611388"/>
            <a:chExt cx="14075" cy="245512"/>
          </a:xfrm>
        </p:grpSpPr>
        <p:sp>
          <p:nvSpPr>
            <p:cNvPr id="3175" name="Google Shape;3175;p71"/>
            <p:cNvSpPr/>
            <p:nvPr/>
          </p:nvSpPr>
          <p:spPr>
            <a:xfrm>
              <a:off x="241875" y="2611388"/>
              <a:ext cx="11398" cy="139107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1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1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1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71"/>
          <p:cNvGrpSpPr/>
          <p:nvPr/>
        </p:nvGrpSpPr>
        <p:grpSpPr>
          <a:xfrm>
            <a:off x="2632679" y="169405"/>
            <a:ext cx="543432" cy="741197"/>
            <a:chOff x="2878829" y="3023092"/>
            <a:chExt cx="543432" cy="741197"/>
          </a:xfrm>
        </p:grpSpPr>
        <p:sp>
          <p:nvSpPr>
            <p:cNvPr id="3180" name="Google Shape;3180;p71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1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1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1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1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1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1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1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1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1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1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1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1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1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1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1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1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1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1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1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1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1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1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1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4" name="Google Shape;3204;p71"/>
          <p:cNvGrpSpPr/>
          <p:nvPr/>
        </p:nvGrpSpPr>
        <p:grpSpPr>
          <a:xfrm>
            <a:off x="8153509" y="2859230"/>
            <a:ext cx="541000" cy="741197"/>
            <a:chOff x="1148622" y="1207755"/>
            <a:chExt cx="541000" cy="741197"/>
          </a:xfrm>
        </p:grpSpPr>
        <p:sp>
          <p:nvSpPr>
            <p:cNvPr id="3205" name="Google Shape;3205;p71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1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1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1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1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1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1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1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1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1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1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1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1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1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1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1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1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1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1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1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1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1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1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1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9" name="Google Shape;3229;p71"/>
          <p:cNvGrpSpPr/>
          <p:nvPr/>
        </p:nvGrpSpPr>
        <p:grpSpPr>
          <a:xfrm>
            <a:off x="984079" y="3723780"/>
            <a:ext cx="543432" cy="741197"/>
            <a:chOff x="2878829" y="3023092"/>
            <a:chExt cx="543432" cy="741197"/>
          </a:xfrm>
        </p:grpSpPr>
        <p:sp>
          <p:nvSpPr>
            <p:cNvPr id="3230" name="Google Shape;3230;p71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1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1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1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1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1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1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1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1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1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1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1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1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1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1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1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1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1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1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1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1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1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1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1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4" name="Google Shape;3254;p71"/>
          <p:cNvGrpSpPr/>
          <p:nvPr/>
        </p:nvGrpSpPr>
        <p:grpSpPr>
          <a:xfrm>
            <a:off x="350893" y="345057"/>
            <a:ext cx="8225504" cy="4106844"/>
            <a:chOff x="350893" y="345057"/>
            <a:chExt cx="8225504" cy="4106844"/>
          </a:xfrm>
        </p:grpSpPr>
        <p:grpSp>
          <p:nvGrpSpPr>
            <p:cNvPr id="3255" name="Google Shape;3255;p71"/>
            <p:cNvGrpSpPr/>
            <p:nvPr/>
          </p:nvGrpSpPr>
          <p:grpSpPr>
            <a:xfrm>
              <a:off x="350893" y="345057"/>
              <a:ext cx="8225504" cy="344536"/>
              <a:chOff x="1942776" y="1722253"/>
              <a:chExt cx="2118174" cy="88722"/>
            </a:xfrm>
          </p:grpSpPr>
          <p:sp>
            <p:nvSpPr>
              <p:cNvPr id="3256" name="Google Shape;3256;p71"/>
              <p:cNvSpPr/>
              <p:nvPr/>
            </p:nvSpPr>
            <p:spPr>
              <a:xfrm>
                <a:off x="4038175" y="1788200"/>
                <a:ext cx="227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11" fill="none" extrusionOk="0">
                    <a:moveTo>
                      <a:pt x="910" y="455"/>
                    </a:moveTo>
                    <a:cubicBezTo>
                      <a:pt x="910" y="669"/>
                      <a:pt x="669" y="910"/>
                      <a:pt x="455" y="910"/>
                    </a:cubicBezTo>
                    <a:cubicBezTo>
                      <a:pt x="241" y="910"/>
                      <a:pt x="0" y="669"/>
                      <a:pt x="0" y="455"/>
                    </a:cubicBezTo>
                    <a:cubicBezTo>
                      <a:pt x="0" y="241"/>
                      <a:pt x="241" y="0"/>
                      <a:pt x="455" y="0"/>
                    </a:cubicBezTo>
                    <a:cubicBezTo>
                      <a:pt x="669" y="0"/>
                      <a:pt x="910" y="241"/>
                      <a:pt x="910" y="455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71"/>
              <p:cNvSpPr/>
              <p:nvPr/>
            </p:nvSpPr>
            <p:spPr>
              <a:xfrm>
                <a:off x="1942776" y="1722253"/>
                <a:ext cx="528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008" fill="none" extrusionOk="0">
                    <a:moveTo>
                      <a:pt x="1874" y="776"/>
                    </a:moveTo>
                    <a:cubicBezTo>
                      <a:pt x="2115" y="1445"/>
                      <a:pt x="1446" y="2007"/>
                      <a:pt x="776" y="1900"/>
                    </a:cubicBezTo>
                    <a:cubicBezTo>
                      <a:pt x="428" y="1793"/>
                      <a:pt x="214" y="1552"/>
                      <a:pt x="107" y="1231"/>
                    </a:cubicBezTo>
                    <a:cubicBezTo>
                      <a:pt x="0" y="562"/>
                      <a:pt x="536" y="0"/>
                      <a:pt x="1205" y="107"/>
                    </a:cubicBezTo>
                    <a:cubicBezTo>
                      <a:pt x="1553" y="214"/>
                      <a:pt x="1767" y="455"/>
                      <a:pt x="1874" y="776"/>
                    </a:cubicBezTo>
                    <a:close/>
                  </a:path>
                </a:pathLst>
              </a:custGeom>
              <a:noFill/>
              <a:ln w="11375" cap="flat" cmpd="sng">
                <a:solidFill>
                  <a:schemeClr val="lt1"/>
                </a:solidFill>
                <a:prstDash val="solid"/>
                <a:miter lim="267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8" name="Google Shape;3258;p71"/>
            <p:cNvSpPr/>
            <p:nvPr/>
          </p:nvSpPr>
          <p:spPr>
            <a:xfrm>
              <a:off x="6799876" y="4337825"/>
              <a:ext cx="114178" cy="114076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161;p71">
            <a:extLst>
              <a:ext uri="{FF2B5EF4-FFF2-40B4-BE49-F238E27FC236}">
                <a16:creationId xmlns:a16="http://schemas.microsoft.com/office/drawing/2014/main" id="{54C3374D-284A-C2FF-1D68-75D27EC4E2FF}"/>
              </a:ext>
            </a:extLst>
          </p:cNvPr>
          <p:cNvSpPr txBox="1">
            <a:spLocks/>
          </p:cNvSpPr>
          <p:nvPr/>
        </p:nvSpPr>
        <p:spPr>
          <a:xfrm>
            <a:off x="792539" y="2110292"/>
            <a:ext cx="3054900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SQL Query and the dataset can be accessed at </a:t>
            </a:r>
            <a:r>
              <a:rPr lang="en-US" dirty="0" err="1"/>
              <a:t>github</a:t>
            </a:r>
            <a:r>
              <a:rPr lang="en-US" dirty="0"/>
              <a:t>: Awalsyah1995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5"/>
              </a:rPr>
              <a:t>click here!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72225" y="121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TABLE OF CONTENTS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ubTitle" idx="1"/>
          </p:nvPr>
        </p:nvSpPr>
        <p:spPr>
          <a:xfrm>
            <a:off x="208228" y="223705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and ERD</a:t>
            </a:r>
            <a:endParaRPr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title" idx="2"/>
          </p:nvPr>
        </p:nvSpPr>
        <p:spPr>
          <a:xfrm>
            <a:off x="817828" y="178475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ubTitle" idx="4"/>
          </p:nvPr>
        </p:nvSpPr>
        <p:spPr>
          <a:xfrm>
            <a:off x="2296710" y="313510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Customer Activity Growth Analysis</a:t>
            </a:r>
            <a:endParaRPr dirty="0"/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5"/>
          </p:nvPr>
        </p:nvSpPr>
        <p:spPr>
          <a:xfrm>
            <a:off x="2906235" y="268280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subTitle" idx="7"/>
          </p:nvPr>
        </p:nvSpPr>
        <p:spPr>
          <a:xfrm>
            <a:off x="4461694" y="186009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Product Category Quality Analysis </a:t>
            </a:r>
            <a:endParaRPr dirty="0"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8"/>
          </p:nvPr>
        </p:nvSpPr>
        <p:spPr>
          <a:xfrm>
            <a:off x="5071194" y="140779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ubTitle" idx="13"/>
          </p:nvPr>
        </p:nvSpPr>
        <p:spPr>
          <a:xfrm>
            <a:off x="6585807" y="319210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Payment Type Usage Analysis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 idx="14"/>
          </p:nvPr>
        </p:nvSpPr>
        <p:spPr>
          <a:xfrm>
            <a:off x="7195407" y="273981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105579" y="4273092"/>
            <a:ext cx="543432" cy="741197"/>
            <a:chOff x="2278754" y="3912467"/>
            <a:chExt cx="543432" cy="741197"/>
          </a:xfrm>
        </p:grpSpPr>
        <p:sp>
          <p:nvSpPr>
            <p:cNvPr id="267" name="Google Shape;267;p37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7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292" name="Google Shape;292;p37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</a:t>
            </a:r>
            <a:r>
              <a:rPr lang="en" dirty="0"/>
              <a:t> Preparation and ERD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5037647" y="63873"/>
            <a:ext cx="4106353" cy="658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00"/>
                </a:solidFill>
              </a:rPr>
              <a:t>Entity Relationship Diagrams</a:t>
            </a:r>
            <a:endParaRPr u="sng" dirty="0">
              <a:solidFill>
                <a:srgbClr val="FFFF00"/>
              </a:solidFill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body" idx="1"/>
          </p:nvPr>
        </p:nvSpPr>
        <p:spPr>
          <a:xfrm>
            <a:off x="5054000" y="848160"/>
            <a:ext cx="408255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4 primary keys</a:t>
            </a:r>
            <a:r>
              <a:rPr lang="en-US" dirty="0"/>
              <a:t>: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 err="1"/>
              <a:t>Order_id</a:t>
            </a:r>
            <a:r>
              <a:rPr lang="en-US" dirty="0"/>
              <a:t> in </a:t>
            </a:r>
            <a:r>
              <a:rPr lang="en-US" dirty="0" err="1"/>
              <a:t>orders_dataset</a:t>
            </a:r>
            <a:endParaRPr lang="en-US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 err="1"/>
              <a:t>Geolocation_zip_code_prefix</a:t>
            </a:r>
            <a:r>
              <a:rPr lang="en-US" dirty="0"/>
              <a:t> in </a:t>
            </a:r>
            <a:r>
              <a:rPr lang="en-US" dirty="0" err="1"/>
              <a:t>geolocation_dataset</a:t>
            </a:r>
            <a:endParaRPr lang="en-US" dirty="0"/>
          </a:p>
          <a:p>
            <a:pPr>
              <a:lnSpc>
                <a:spcPct val="150000"/>
              </a:lnSpc>
              <a:buAutoNum type="arabicPeriod"/>
            </a:pPr>
            <a:r>
              <a:rPr lang="en-ID" b="1" dirty="0" err="1"/>
              <a:t>Seller_id</a:t>
            </a:r>
            <a:r>
              <a:rPr lang="en-ID" dirty="0"/>
              <a:t> in </a:t>
            </a:r>
            <a:r>
              <a:rPr lang="en-ID" dirty="0" err="1"/>
              <a:t>sellers_dataset</a:t>
            </a:r>
            <a:endParaRPr lang="en-ID" dirty="0"/>
          </a:p>
          <a:p>
            <a:pPr>
              <a:lnSpc>
                <a:spcPct val="150000"/>
              </a:lnSpc>
              <a:buAutoNum type="arabicPeriod"/>
            </a:pPr>
            <a:r>
              <a:rPr lang="en-ID" b="1" dirty="0" err="1"/>
              <a:t>Product_id</a:t>
            </a:r>
            <a:r>
              <a:rPr lang="en-ID" dirty="0"/>
              <a:t> in </a:t>
            </a:r>
            <a:r>
              <a:rPr lang="en-ID" dirty="0" err="1"/>
              <a:t>product_dataset</a:t>
            </a:r>
            <a:endParaRPr lang="en-ID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4531661" y="1212050"/>
            <a:ext cx="80672" cy="2276412"/>
            <a:chOff x="240800" y="2465374"/>
            <a:chExt cx="14075" cy="391526"/>
          </a:xfrm>
        </p:grpSpPr>
        <p:sp>
          <p:nvSpPr>
            <p:cNvPr id="362" name="Google Shape;362;p39"/>
            <p:cNvSpPr/>
            <p:nvPr/>
          </p:nvSpPr>
          <p:spPr>
            <a:xfrm>
              <a:off x="240800" y="2465374"/>
              <a:ext cx="11401" cy="28510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368" name="Google Shape;368;p39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9"/>
          <p:cNvGrpSpPr/>
          <p:nvPr/>
        </p:nvGrpSpPr>
        <p:grpSpPr>
          <a:xfrm rot="10800000" flipH="1">
            <a:off x="7994879" y="2276325"/>
            <a:ext cx="543432" cy="741197"/>
            <a:chOff x="2278754" y="3912467"/>
            <a:chExt cx="543432" cy="741197"/>
          </a:xfrm>
        </p:grpSpPr>
        <p:sp>
          <p:nvSpPr>
            <p:cNvPr id="372" name="Google Shape;372;p39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 rot="10800000" flipH="1">
            <a:off x="6150372" y="3874492"/>
            <a:ext cx="541000" cy="741197"/>
            <a:chOff x="548547" y="2097130"/>
            <a:chExt cx="541000" cy="741197"/>
          </a:xfrm>
        </p:grpSpPr>
        <p:sp>
          <p:nvSpPr>
            <p:cNvPr id="397" name="Google Shape;397;p39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03850EB-A159-CD35-2113-F32721FE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49" y="208078"/>
            <a:ext cx="4633573" cy="4742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AC4BF-6BCA-D957-4624-BBAE4213B8AA}"/>
              </a:ext>
            </a:extLst>
          </p:cNvPr>
          <p:cNvSpPr txBox="1"/>
          <p:nvPr/>
        </p:nvSpPr>
        <p:spPr>
          <a:xfrm>
            <a:off x="5260650" y="3126379"/>
            <a:ext cx="3200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" pitchFamily="2" charset="0"/>
              </a:rPr>
              <a:t>Those primary keys also become foreign key in other tables as we can see in ERD.</a:t>
            </a:r>
            <a:endParaRPr lang="en-ID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Annual Customer Activity Growth Analysis</a:t>
            </a:r>
            <a:br>
              <a:rPr lang="en-US" dirty="0"/>
            </a:b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025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C5BD-7042-0D61-AEAB-5DF1A86C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5" y="160020"/>
            <a:ext cx="3957115" cy="59331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Table of Analysis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9DC8-F6D6-34CD-32A1-92B4E7C7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285" y="2880102"/>
            <a:ext cx="3271316" cy="1350048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4 aspects of analysis: </a:t>
            </a:r>
          </a:p>
          <a:p>
            <a:r>
              <a:rPr lang="en-US" dirty="0"/>
              <a:t>Annual Monthly Active User</a:t>
            </a:r>
          </a:p>
          <a:p>
            <a:r>
              <a:rPr lang="en-US" dirty="0"/>
              <a:t>Annual New Customer</a:t>
            </a:r>
          </a:p>
          <a:p>
            <a:r>
              <a:rPr lang="en-US" dirty="0"/>
              <a:t>Annual Customer Repeat Order</a:t>
            </a:r>
          </a:p>
          <a:p>
            <a:r>
              <a:rPr lang="en-US" dirty="0"/>
              <a:t>Annual Customer Order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9E981-77A6-F568-3231-986CA812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85" y="1429920"/>
            <a:ext cx="614024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9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DE4-409E-0445-52E9-E33A808B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82" y="226154"/>
            <a:ext cx="3505500" cy="655788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PostGreSQL</a:t>
            </a:r>
            <a:r>
              <a:rPr lang="en-US" sz="2400" dirty="0">
                <a:solidFill>
                  <a:srgbClr val="FFFF00"/>
                </a:solidFill>
              </a:rPr>
              <a:t> Visualization</a:t>
            </a:r>
            <a:endParaRPr lang="en-ID" sz="2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BB61-1B0A-3BA4-8807-1F5561B0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368565"/>
            <a:ext cx="4417069" cy="5008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The </a:t>
            </a:r>
            <a:r>
              <a:rPr lang="en-US" sz="1200" b="1" dirty="0"/>
              <a:t>annual customer repeat order</a:t>
            </a:r>
            <a:r>
              <a:rPr lang="en-US" sz="1200" dirty="0"/>
              <a:t> highly increasing in 2017 but then decreased in 2018.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Company needs to find the what’s the root cause to fix the problem.</a:t>
            </a:r>
          </a:p>
          <a:p>
            <a:pPr marL="139700" indent="0">
              <a:lnSpc>
                <a:spcPct val="150000"/>
              </a:lnSpc>
              <a:buNone/>
            </a:pP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DCC26-C6F7-F292-58BF-77A777B9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79" y="1303020"/>
            <a:ext cx="4048490" cy="202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7FF2D-FDAB-FDF5-C505-109BA8458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36" y="1299257"/>
            <a:ext cx="4048490" cy="202802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65CC6-C30C-A6FD-CBFD-764F6C7C82BF}"/>
              </a:ext>
            </a:extLst>
          </p:cNvPr>
          <p:cNvSpPr txBox="1">
            <a:spLocks/>
          </p:cNvSpPr>
          <p:nvPr/>
        </p:nvSpPr>
        <p:spPr>
          <a:xfrm>
            <a:off x="4533646" y="3378237"/>
            <a:ext cx="4741874" cy="5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The </a:t>
            </a:r>
            <a:r>
              <a:rPr lang="en-US" sz="1200" b="1" dirty="0"/>
              <a:t>annual monthly active user</a:t>
            </a:r>
            <a:r>
              <a:rPr lang="en-US" sz="1200" dirty="0"/>
              <a:t> relatively have constant growing over the years. This is a good progress.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5917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DE4-409E-0445-52E9-E33A808B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82" y="226154"/>
            <a:ext cx="3505500" cy="655788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PostGreSQL</a:t>
            </a:r>
            <a:r>
              <a:rPr lang="en-US" sz="2400" dirty="0">
                <a:solidFill>
                  <a:srgbClr val="FFFF00"/>
                </a:solidFill>
              </a:rPr>
              <a:t> Visualization</a:t>
            </a:r>
            <a:endParaRPr lang="en-ID" sz="2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BB61-1B0A-3BA4-8807-1F5561B0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25" y="3562894"/>
            <a:ext cx="8479364" cy="332346"/>
          </a:xfrm>
        </p:spPr>
        <p:txBody>
          <a:bodyPr/>
          <a:lstStyle/>
          <a:p>
            <a:r>
              <a:rPr lang="en-US" sz="1100" dirty="0"/>
              <a:t>There’s highly increasing annual new customer (left chart) and annual number of order (right chart)  over the year.</a:t>
            </a:r>
          </a:p>
          <a:p>
            <a:r>
              <a:rPr lang="en-US" sz="1100" dirty="0"/>
              <a:t>Those 2 line charts (annual new customer and annual number of order) have almost identical line chart pattern. It means these 2 metrics have very high correlation. In order to increase the number of order we can try to increase the number of new customer first.</a:t>
            </a:r>
            <a:endParaRPr lang="en-ID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CC2A0-1E7A-8A10-138F-4FED7AF16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1" r="5041" b="4273"/>
          <a:stretch/>
        </p:blipFill>
        <p:spPr>
          <a:xfrm>
            <a:off x="145225" y="1248260"/>
            <a:ext cx="4243413" cy="2226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332B3-3BAE-9D50-400A-57FB7F8DF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07" y="1248260"/>
            <a:ext cx="4384933" cy="22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Category Quality Growth Analysis</a:t>
            </a:r>
            <a:br>
              <a:rPr lang="en-US" dirty="0"/>
            </a:b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8591047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(16:9)</PresentationFormat>
  <Paragraphs>56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Oswald</vt:lpstr>
      <vt:lpstr>Arial</vt:lpstr>
      <vt:lpstr>Raleway</vt:lpstr>
      <vt:lpstr>E-Commerce Business Plan By Slidesgo</vt:lpstr>
      <vt:lpstr>E-COMMERCE BUSINESS PERFORMANCE ANALYSIS</vt:lpstr>
      <vt:lpstr>TABLE OF CONTENTS</vt:lpstr>
      <vt:lpstr>01</vt:lpstr>
      <vt:lpstr>Entity Relationship Diagrams</vt:lpstr>
      <vt:lpstr>02</vt:lpstr>
      <vt:lpstr>Table of Analysis</vt:lpstr>
      <vt:lpstr>PostGreSQL Visualization</vt:lpstr>
      <vt:lpstr>PostGreSQL Visualization</vt:lpstr>
      <vt:lpstr>03</vt:lpstr>
      <vt:lpstr>Table of Analysis and PostgreSQL Visualization</vt:lpstr>
      <vt:lpstr>04</vt:lpstr>
      <vt:lpstr>Table of Analysis and PostgreSQL Visualization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BUSINESS PERFORMANCE ANALYSIS</dc:title>
  <dc:creator>ASUS</dc:creator>
  <cp:lastModifiedBy>ASUS User</cp:lastModifiedBy>
  <cp:revision>1</cp:revision>
  <dcterms:modified xsi:type="dcterms:W3CDTF">2022-12-13T17:09:42Z</dcterms:modified>
</cp:coreProperties>
</file>