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3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0" r:id="rId3"/>
    <p:sldId id="301" r:id="rId4"/>
    <p:sldId id="297" r:id="rId5"/>
    <p:sldId id="281" r:id="rId6"/>
    <p:sldId id="282" r:id="rId7"/>
    <p:sldId id="283" r:id="rId8"/>
    <p:sldId id="296" r:id="rId9"/>
    <p:sldId id="284" r:id="rId10"/>
    <p:sldId id="285" r:id="rId11"/>
    <p:sldId id="286" r:id="rId12"/>
    <p:sldId id="287" r:id="rId13"/>
    <p:sldId id="265" r:id="rId14"/>
    <p:sldId id="298" r:id="rId15"/>
    <p:sldId id="266" r:id="rId16"/>
    <p:sldId id="267" r:id="rId17"/>
    <p:sldId id="268" r:id="rId18"/>
    <p:sldId id="269" r:id="rId19"/>
    <p:sldId id="271" r:id="rId20"/>
    <p:sldId id="272" r:id="rId21"/>
    <p:sldId id="274" r:id="rId22"/>
    <p:sldId id="299" r:id="rId23"/>
    <p:sldId id="293" r:id="rId24"/>
    <p:sldId id="294" r:id="rId25"/>
    <p:sldId id="276" r:id="rId26"/>
    <p:sldId id="288" r:id="rId27"/>
    <p:sldId id="290" r:id="rId28"/>
    <p:sldId id="291" r:id="rId29"/>
    <p:sldId id="292" r:id="rId30"/>
    <p:sldId id="289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285F4"/>
    <a:srgbClr val="FFFFFF"/>
    <a:srgbClr val="286CC5"/>
    <a:srgbClr val="434343"/>
    <a:srgbClr val="449DA9"/>
    <a:srgbClr val="FF5F5A"/>
    <a:srgbClr val="2A458A"/>
    <a:srgbClr val="919292"/>
    <a:srgbClr val="407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4686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59893827227943"/>
          <c:y val="3.4789526106389107E-2"/>
          <c:w val="0.61393066899773263"/>
          <c:h val="0.9234630425659439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2A458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BE-436E-A68D-C071713E0DF5}"/>
              </c:ext>
            </c:extLst>
          </c:dPt>
          <c:dPt>
            <c:idx val="1"/>
            <c:bubble3D val="0"/>
            <c:spPr>
              <a:solidFill>
                <a:srgbClr val="7FCDD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BE-436E-A68D-C071713E0DF5}"/>
              </c:ext>
            </c:extLst>
          </c:dPt>
          <c:dLbls>
            <c:dLbl>
              <c:idx val="0"/>
              <c:layout>
                <c:manualLayout>
                  <c:x val="-0.21304477076820411"/>
                  <c:y val="0.1459232076840395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rPr>
                      <a:t>On</a:t>
                    </a:r>
                    <a:r>
                      <a:rPr lang="en-US" sz="1400" b="1" baseline="0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rPr>
                      <a:t> Time</a:t>
                    </a:r>
                  </a:p>
                  <a:p>
                    <a:pPr>
                      <a:defRPr/>
                    </a:pPr>
                    <a:r>
                      <a:rPr lang="en-US" sz="1400" b="1" baseline="0" dirty="0">
                        <a:solidFill>
                          <a:srgbClr val="00B0F0"/>
                        </a:solidFill>
                        <a:latin typeface="Product Sans" panose="020B0403030502040203" pitchFamily="34" charset="0"/>
                      </a:rPr>
                      <a:t>4436</a:t>
                    </a:r>
                    <a:endParaRPr lang="en-US" sz="1400" b="1" dirty="0">
                      <a:solidFill>
                        <a:srgbClr val="00B0F0"/>
                      </a:solidFill>
                      <a:latin typeface="Product Sans" panose="020B0403030502040203" pitchFamily="34" charset="0"/>
                    </a:endParaRPr>
                  </a:p>
                  <a:p>
                    <a:pPr>
                      <a:defRPr/>
                    </a:pPr>
                    <a:fld id="{B609F5CF-AF4B-431C-82CC-536AB8FAB93F}" type="VALUE">
                      <a:rPr lang="en-US" sz="1400" b="1" smtClean="0">
                        <a:solidFill>
                          <a:schemeClr val="bg1"/>
                        </a:solidFill>
                        <a:latin typeface="Product Sans" panose="020B0403030502040203" pitchFamily="34" charset="0"/>
                      </a:rPr>
                      <a:pPr>
                        <a:defRPr/>
                      </a:pPr>
                      <a:t>[VALUE]</a:t>
                    </a:fld>
                    <a:r>
                      <a:rPr lang="en-US" sz="1400" b="1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rPr>
                      <a:t> 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491348222151054"/>
                      <c:h val="0.2438142334531834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ABE-436E-A68D-C071713E0DF5}"/>
                </c:ext>
              </c:extLst>
            </c:dLbl>
            <c:dLbl>
              <c:idx val="1"/>
              <c:layout>
                <c:manualLayout>
                  <c:x val="0.23508320932277574"/>
                  <c:y val="-9.3743305797456863E-2"/>
                </c:manualLayout>
              </c:layout>
              <c:tx>
                <c:rich>
                  <a:bodyPr/>
                  <a:lstStyle/>
                  <a:p>
                    <a:r>
                      <a:rPr lang="en-US" sz="1400" b="0" i="0" u="none" strike="noStrike" kern="1200" baseline="0" dirty="0">
                        <a:solidFill>
                          <a:srgbClr val="2A458A"/>
                        </a:solidFill>
                        <a:latin typeface="Product Sans" panose="020B0403030502040203" pitchFamily="34" charset="0"/>
                      </a:rPr>
                      <a:t>Late</a:t>
                    </a:r>
                  </a:p>
                  <a:p>
                    <a:r>
                      <a:rPr lang="en-US" sz="1400" b="0" i="0" u="none" strike="noStrike" kern="1200" baseline="0" dirty="0">
                        <a:solidFill>
                          <a:srgbClr val="FFFFFF"/>
                        </a:solidFill>
                        <a:latin typeface="Product Sans" panose="020B0403030502040203" pitchFamily="34" charset="0"/>
                      </a:rPr>
                      <a:t>6563</a:t>
                    </a:r>
                    <a:r>
                      <a:rPr lang="en-US" sz="1400" b="0" i="0" u="none" strike="noStrike" kern="1200" baseline="0" dirty="0">
                        <a:solidFill>
                          <a:srgbClr val="2A458A"/>
                        </a:solidFill>
                        <a:latin typeface="Product Sans" panose="020B0403030502040203" pitchFamily="34" charset="0"/>
                      </a:rPr>
                      <a:t> </a:t>
                    </a:r>
                  </a:p>
                  <a:p>
                    <a:r>
                      <a:rPr lang="en-US" sz="1400" b="0" i="0" u="none" strike="noStrike" kern="1200" baseline="0" dirty="0">
                        <a:solidFill>
                          <a:srgbClr val="2A458A"/>
                        </a:solidFill>
                        <a:latin typeface="Product Sans" panose="020B0403030502040203" pitchFamily="34" charset="0"/>
                      </a:rPr>
                      <a:t>59,74%</a:t>
                    </a:r>
                    <a:endParaRPr lang="en-US" sz="1200" b="0" dirty="0">
                      <a:solidFill>
                        <a:srgbClr val="2A458A"/>
                      </a:solidFill>
                      <a:latin typeface="Product Sans" panose="020B0403030502040203" pitchFamily="34" charset="0"/>
                    </a:endParaRPr>
                  </a:p>
                </c:rich>
              </c:tx>
              <c:showLegendKey val="0"/>
              <c:showVal val="1"/>
              <c:showCatName val="1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3ABE-436E-A68D-C071713E0D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1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40.26</c:v>
                </c:pt>
                <c:pt idx="1">
                  <c:v>59.74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BE-436E-A68D-C071713E0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902AE-3A97-47F0-AFB6-68632F5FBB1F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2EDB-8F42-4567-8BFA-196AF0407D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612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5477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algn="just">
              <a:lnSpc>
                <a:spcPct val="150000"/>
              </a:lnSpc>
              <a:buFontTx/>
              <a:buChar char="-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discount </a:t>
            </a:r>
            <a:r>
              <a:rPr lang="en-US" dirty="0" err="1"/>
              <a:t>diatas</a:t>
            </a:r>
            <a:r>
              <a:rPr lang="en-US" dirty="0"/>
              <a:t> 10%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e-commerce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customer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discount yang </a:t>
            </a:r>
            <a:r>
              <a:rPr lang="en-US" dirty="0" err="1"/>
              <a:t>besar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dipesan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terkirim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2-4 Kg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pihak</a:t>
            </a:r>
            <a:r>
              <a:rPr lang="en-US" dirty="0"/>
              <a:t> e-commerce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customer yang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di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2-4 kg </a:t>
            </a:r>
            <a:r>
              <a:rPr lang="en-US" dirty="0" err="1"/>
              <a:t>sebelum</a:t>
            </a:r>
            <a:r>
              <a:rPr lang="en-US" dirty="0"/>
              <a:t> customer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4223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sz="1200" dirty="0" err="1">
                <a:latin typeface="Product Sans" panose="020B0403030502040203" pitchFamily="34" charset="0"/>
              </a:rPr>
              <a:t>Rekomendasi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dengan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Asumsi</a:t>
            </a:r>
            <a:r>
              <a:rPr lang="en-US" sz="1200" dirty="0">
                <a:latin typeface="Product Sans" panose="020B0403030502040203" pitchFamily="34" charset="0"/>
              </a:rPr>
              <a:t>: </a:t>
            </a:r>
          </a:p>
          <a:p>
            <a:pPr lvl="0" algn="just"/>
            <a:r>
              <a:rPr lang="en-US" sz="1200" dirty="0">
                <a:latin typeface="Product Sans" panose="020B0403030502040203" pitchFamily="34" charset="0"/>
              </a:rPr>
              <a:t>1. </a:t>
            </a:r>
            <a:r>
              <a:rPr lang="en-US" sz="1200" dirty="0" err="1">
                <a:latin typeface="Product Sans" panose="020B0403030502040203" pitchFamily="34" charset="0"/>
              </a:rPr>
              <a:t>Bila</a:t>
            </a:r>
            <a:r>
              <a:rPr lang="en-US" sz="1200" dirty="0">
                <a:latin typeface="Product Sans" panose="020B0403030502040203" pitchFamily="34" charset="0"/>
              </a:rPr>
              <a:t> di </a:t>
            </a:r>
            <a:r>
              <a:rPr lang="en-US" sz="1200" dirty="0" err="1">
                <a:latin typeface="Product Sans" panose="020B0403030502040203" pitchFamily="34" charset="0"/>
              </a:rPr>
              <a:t>asumsikan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bahwa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pelanggan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menelpon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untuk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melakukan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konfirmasi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pemesanan</a:t>
            </a:r>
            <a:r>
              <a:rPr lang="en-US" sz="1200" dirty="0">
                <a:latin typeface="Product Sans" panose="020B0403030502040203" pitchFamily="34" charset="0"/>
              </a:rPr>
              <a:t>, </a:t>
            </a:r>
            <a:r>
              <a:rPr lang="en-US" sz="1200" dirty="0" err="1">
                <a:latin typeface="Product Sans" panose="020B0403030502040203" pitchFamily="34" charset="0"/>
              </a:rPr>
              <a:t>maka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bisa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dilakukan</a:t>
            </a:r>
            <a:r>
              <a:rPr lang="en-US" sz="1200" dirty="0">
                <a:latin typeface="Product Sans" panose="020B0403030502040203" pitchFamily="34" charset="0"/>
              </a:rPr>
              <a:t> proses </a:t>
            </a:r>
            <a:r>
              <a:rPr lang="en-US" sz="1200" dirty="0" err="1">
                <a:latin typeface="Product Sans" panose="020B0403030502040203" pitchFamily="34" charset="0"/>
              </a:rPr>
              <a:t>konfirmasi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pemesanan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dari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pelanggan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memberikan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pengingat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kepada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penjual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untuk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segera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melakukan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konfirmasi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ketersediaan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barang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kesiapaan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pengiriman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kepada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bagian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pengiriman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atau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kurir</a:t>
            </a:r>
            <a:r>
              <a:rPr lang="en-US" sz="1200" dirty="0">
                <a:latin typeface="Product Sans" panose="020B0403030502040203" pitchFamily="34" charset="0"/>
              </a:rPr>
              <a:t>. (</a:t>
            </a:r>
            <a:r>
              <a:rPr lang="en-US" sz="1200" dirty="0" err="1">
                <a:latin typeface="Product Sans" panose="020B0403030502040203" pitchFamily="34" charset="0"/>
              </a:rPr>
              <a:t>bisa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dengan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aplikasi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atau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ditambahkan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pada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petugas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tertentu</a:t>
            </a:r>
            <a:r>
              <a:rPr lang="en-US" sz="1200" dirty="0">
                <a:latin typeface="Product Sans" panose="020B0403030502040203" pitchFamily="34" charset="0"/>
              </a:rPr>
              <a:t>).</a:t>
            </a:r>
          </a:p>
          <a:p>
            <a:pPr lvl="0" algn="just"/>
            <a:r>
              <a:rPr lang="en-US" sz="1200" dirty="0">
                <a:latin typeface="Product Sans" panose="020B0403030502040203" pitchFamily="34" charset="0"/>
              </a:rPr>
              <a:t>2. </a:t>
            </a:r>
            <a:r>
              <a:rPr lang="en-US" sz="1200" dirty="0" err="1">
                <a:latin typeface="Product Sans" panose="020B0403030502040203" pitchFamily="34" charset="0"/>
              </a:rPr>
              <a:t>Bila</a:t>
            </a:r>
            <a:r>
              <a:rPr lang="en-US" sz="1200" dirty="0">
                <a:latin typeface="Product Sans" panose="020B0403030502040203" pitchFamily="34" charset="0"/>
              </a:rPr>
              <a:t> di </a:t>
            </a:r>
            <a:r>
              <a:rPr lang="en-US" sz="1200" dirty="0" err="1">
                <a:latin typeface="Product Sans" panose="020B0403030502040203" pitchFamily="34" charset="0"/>
              </a:rPr>
              <a:t>asumsikan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bahwa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penjual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menelpon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untuk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melakukan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konfirmasi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kesediaan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pesanan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barang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siap</a:t>
            </a:r>
            <a:r>
              <a:rPr lang="en-US" sz="1200" dirty="0">
                <a:latin typeface="Product Sans" panose="020B0403030502040203" pitchFamily="34" charset="0"/>
              </a:rPr>
              <a:t> di </a:t>
            </a:r>
            <a:r>
              <a:rPr lang="en-US" sz="1200" dirty="0" err="1">
                <a:latin typeface="Product Sans" panose="020B0403030502040203" pitchFamily="34" charset="0"/>
              </a:rPr>
              <a:t>kirim</a:t>
            </a:r>
            <a:r>
              <a:rPr lang="en-US" sz="1200" dirty="0">
                <a:latin typeface="Product Sans" panose="020B0403030502040203" pitchFamily="34" charset="0"/>
              </a:rPr>
              <a:t>, </a:t>
            </a:r>
            <a:r>
              <a:rPr lang="en-US" sz="1200" dirty="0" err="1">
                <a:latin typeface="Product Sans" panose="020B0403030502040203" pitchFamily="34" charset="0"/>
              </a:rPr>
              <a:t>maka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bisa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dilakukan</a:t>
            </a:r>
            <a:r>
              <a:rPr lang="en-US" sz="1200" dirty="0">
                <a:latin typeface="Product Sans" panose="020B0403030502040203" pitchFamily="34" charset="0"/>
              </a:rPr>
              <a:t> proses </a:t>
            </a:r>
            <a:r>
              <a:rPr lang="en-US" sz="1200" dirty="0" err="1">
                <a:latin typeface="Product Sans" panose="020B0403030502040203" pitchFamily="34" charset="0"/>
              </a:rPr>
              <a:t>otomatisasi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saat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penjual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konfirmasi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kesediaan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barang</a:t>
            </a:r>
            <a:r>
              <a:rPr lang="en-US" sz="1200" dirty="0">
                <a:latin typeface="Product Sans" panose="020B0403030502040203" pitchFamily="34" charset="0"/>
              </a:rPr>
              <a:t>, </a:t>
            </a:r>
            <a:r>
              <a:rPr lang="en-US" sz="1200" dirty="0" err="1">
                <a:latin typeface="Product Sans" panose="020B0403030502040203" pitchFamily="34" charset="0"/>
              </a:rPr>
              <a:t>langsung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barang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disiapkan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untuk</a:t>
            </a:r>
            <a:r>
              <a:rPr lang="en-US" sz="1200" dirty="0">
                <a:latin typeface="Product Sans" panose="020B0403030502040203" pitchFamily="34" charset="0"/>
              </a:rPr>
              <a:t> di </a:t>
            </a:r>
            <a:r>
              <a:rPr lang="en-US" sz="1200" dirty="0" err="1">
                <a:latin typeface="Product Sans" panose="020B0403030502040203" pitchFamily="34" charset="0"/>
              </a:rPr>
              <a:t>kirim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pada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hari</a:t>
            </a:r>
            <a:r>
              <a:rPr lang="en-US" sz="1200" dirty="0">
                <a:latin typeface="Product Sans" panose="020B0403030502040203" pitchFamily="34" charset="0"/>
              </a:rPr>
              <a:t> yang </a:t>
            </a:r>
            <a:r>
              <a:rPr lang="en-US" sz="1200" dirty="0" err="1">
                <a:latin typeface="Product Sans" panose="020B0403030502040203" pitchFamily="34" charset="0"/>
              </a:rPr>
              <a:t>sama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mengirimkan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konfirmasi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untuk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kurir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mengirimkan</a:t>
            </a:r>
            <a:r>
              <a:rPr lang="en-US" sz="1200" dirty="0">
                <a:latin typeface="Product Sans" panose="020B0403030502040203" pitchFamily="34" charset="0"/>
              </a:rPr>
              <a:t>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1594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Product Sans" panose="020B0403030502040203" pitchFamily="34" charset="0"/>
              </a:rPr>
              <a:t>Untuk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menjaga</a:t>
            </a:r>
            <a:r>
              <a:rPr lang="en-ID" sz="1200" dirty="0">
                <a:latin typeface="Product Sans" panose="020B0403030502040203" pitchFamily="34" charset="0"/>
              </a:rPr>
              <a:t> Customer Satisfaction, </a:t>
            </a:r>
            <a:r>
              <a:rPr lang="en-ID" sz="1200" dirty="0" err="1">
                <a:latin typeface="Product Sans" panose="020B0403030502040203" pitchFamily="34" charset="0"/>
              </a:rPr>
              <a:t>sebaiknya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ada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sistem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baru</a:t>
            </a:r>
            <a:r>
              <a:rPr lang="en-ID" sz="1200" dirty="0">
                <a:latin typeface="Product Sans" panose="020B0403030502040203" pitchFamily="34" charset="0"/>
              </a:rPr>
              <a:t> yang </a:t>
            </a:r>
            <a:r>
              <a:rPr lang="en-ID" sz="1200" dirty="0" err="1">
                <a:latin typeface="Product Sans" panose="020B0403030502040203" pitchFamily="34" charset="0"/>
              </a:rPr>
              <a:t>dibuat</a:t>
            </a:r>
            <a:r>
              <a:rPr lang="en-ID" sz="1200" dirty="0">
                <a:latin typeface="Product Sans" panose="020B0403030502040203" pitchFamily="34" charset="0"/>
              </a:rPr>
              <a:t> Perusahaan, </a:t>
            </a:r>
            <a:r>
              <a:rPr lang="en-ID" sz="1200" dirty="0" err="1">
                <a:latin typeface="Product Sans" panose="020B0403030502040203" pitchFamily="34" charset="0"/>
              </a:rPr>
              <a:t>yaitu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sistem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notifikasi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estimasi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waktu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barang</a:t>
            </a:r>
            <a:r>
              <a:rPr lang="en-ID" sz="1200" dirty="0">
                <a:latin typeface="Product Sans" panose="020B0403030502040203" pitchFamily="34" charset="0"/>
              </a:rPr>
              <a:t>. </a:t>
            </a:r>
            <a:r>
              <a:rPr lang="en-ID" sz="1200" dirty="0" err="1">
                <a:latin typeface="Product Sans" panose="020B0403030502040203" pitchFamily="34" charset="0"/>
              </a:rPr>
              <a:t>Sistem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Notifikasi</a:t>
            </a:r>
            <a:r>
              <a:rPr lang="en-ID" sz="1200" dirty="0">
                <a:latin typeface="Product Sans" panose="020B0403030502040203" pitchFamily="34" charset="0"/>
              </a:rPr>
              <a:t>, </a:t>
            </a:r>
            <a:r>
              <a:rPr lang="en-ID" sz="1200" dirty="0" err="1">
                <a:latin typeface="Product Sans" panose="020B0403030502040203" pitchFamily="34" charset="0"/>
              </a:rPr>
              <a:t>ketika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barang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berpotensi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mengalami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keterlambatan</a:t>
            </a:r>
            <a:r>
              <a:rPr lang="en-ID" sz="1200" dirty="0">
                <a:latin typeface="Product Sans" panose="020B0403030502040203" pitchFamily="34" charset="0"/>
              </a:rPr>
              <a:t>, customer </a:t>
            </a:r>
            <a:r>
              <a:rPr lang="en-ID" sz="1200" dirty="0" err="1">
                <a:latin typeface="Product Sans" panose="020B0403030502040203" pitchFamily="34" charset="0"/>
              </a:rPr>
              <a:t>akan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mendapatkan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pemberitahuan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bahwa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akan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mengalami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keterlambatan</a:t>
            </a:r>
            <a:r>
              <a:rPr lang="en-ID" sz="1200" dirty="0">
                <a:latin typeface="Product Sans" panose="020B0403030502040203" pitchFamily="34" charset="0"/>
              </a:rPr>
              <a:t>. </a:t>
            </a:r>
            <a:r>
              <a:rPr lang="en-ID" sz="1200" dirty="0" err="1">
                <a:latin typeface="Product Sans" panose="020B0403030502040203" pitchFamily="34" charset="0"/>
              </a:rPr>
              <a:t>Kemudian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untuk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Sistem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Estimasi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Barang</a:t>
            </a:r>
            <a:r>
              <a:rPr lang="en-ID" sz="1200" dirty="0">
                <a:latin typeface="Product Sans" panose="020B0403030502040203" pitchFamily="34" charset="0"/>
              </a:rPr>
              <a:t>, customer </a:t>
            </a:r>
            <a:r>
              <a:rPr lang="en-ID" sz="1200" dirty="0" err="1">
                <a:latin typeface="Product Sans" panose="020B0403030502040203" pitchFamily="34" charset="0"/>
              </a:rPr>
              <a:t>dapat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memilih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waktu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yang </a:t>
            </a:r>
            <a:r>
              <a:rPr lang="en-ID" sz="1200" dirty="0" err="1">
                <a:latin typeface="Product Sans" panose="020B0403030502040203" pitchFamily="34" charset="0"/>
              </a:rPr>
              <a:t>sesuai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dengan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jenis</a:t>
            </a:r>
            <a:r>
              <a:rPr lang="en-ID" sz="1200" dirty="0">
                <a:latin typeface="Product Sans" panose="020B0403030502040203" pitchFamily="34" charset="0"/>
              </a:rPr>
              <a:t> shipment yang </a:t>
            </a:r>
            <a:r>
              <a:rPr lang="en-ID" sz="1200" dirty="0" err="1">
                <a:latin typeface="Product Sans" panose="020B0403030502040203" pitchFamily="34" charset="0"/>
              </a:rPr>
              <a:t>dipilih</a:t>
            </a:r>
            <a:r>
              <a:rPr lang="en-ID" sz="1200" dirty="0">
                <a:latin typeface="Product Sans" panose="020B0403030502040203" pitchFamily="34" charset="0"/>
              </a:rPr>
              <a:t>. </a:t>
            </a:r>
            <a:r>
              <a:rPr lang="en-ID" sz="1200" dirty="0" err="1">
                <a:latin typeface="Product Sans" panose="020B0403030502040203" pitchFamily="34" charset="0"/>
              </a:rPr>
              <a:t>Contoh</a:t>
            </a:r>
            <a:r>
              <a:rPr lang="en-ID" sz="1200" dirty="0">
                <a:latin typeface="Product Sans" panose="020B0403030502040203" pitchFamily="34" charset="0"/>
              </a:rPr>
              <a:t> customer </a:t>
            </a:r>
            <a:r>
              <a:rPr lang="en-ID" sz="1200" dirty="0" err="1">
                <a:latin typeface="Product Sans" panose="020B0403030502040203" pitchFamily="34" charset="0"/>
              </a:rPr>
              <a:t>memilih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menggunakan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kapal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maka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estimasi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yang </a:t>
            </a:r>
            <a:r>
              <a:rPr lang="en-ID" sz="1200" dirty="0" err="1">
                <a:latin typeface="Product Sans" panose="020B0403030502040203" pitchFamily="34" charset="0"/>
              </a:rPr>
              <a:t>ter</a:t>
            </a:r>
            <a:r>
              <a:rPr lang="en-ID" sz="1200" dirty="0">
                <a:latin typeface="Product Sans" panose="020B0403030502040203" pitchFamily="34" charset="0"/>
              </a:rPr>
              <a:t>-create </a:t>
            </a:r>
            <a:r>
              <a:rPr lang="en-ID" sz="1200" dirty="0" err="1">
                <a:latin typeface="Product Sans" panose="020B0403030502040203" pitchFamily="34" charset="0"/>
              </a:rPr>
              <a:t>oleh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sistem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yaitu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membutuhkan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waktu</a:t>
            </a:r>
            <a:r>
              <a:rPr lang="en-ID" sz="1200" dirty="0">
                <a:latin typeface="Product Sans" panose="020B0403030502040203" pitchFamily="34" charset="0"/>
              </a:rPr>
              <a:t> 5 </a:t>
            </a:r>
            <a:r>
              <a:rPr lang="en-ID" sz="1200" dirty="0" err="1">
                <a:latin typeface="Product Sans" panose="020B0403030502040203" pitchFamily="34" charset="0"/>
              </a:rPr>
              <a:t>hari</a:t>
            </a:r>
            <a:r>
              <a:rPr lang="en-ID" sz="1200" dirty="0">
                <a:latin typeface="Product Sans" panose="020B0403030502040203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Product Sans" panose="020B04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Product Sans" panose="020B0403030502040203" pitchFamily="34" charset="0"/>
              </a:rPr>
              <a:t>Karena</a:t>
            </a:r>
            <a:r>
              <a:rPr lang="en-ID" sz="1200" dirty="0">
                <a:latin typeface="Product Sans" panose="020B0403030502040203" pitchFamily="34" charset="0"/>
              </a:rPr>
              <a:t> Traffic </a:t>
            </a:r>
            <a:r>
              <a:rPr lang="en-ID" sz="1200" dirty="0" err="1">
                <a:latin typeface="Product Sans" panose="020B0403030502040203" pitchFamily="34" charset="0"/>
              </a:rPr>
              <a:t>dan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Frekuensi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yang </a:t>
            </a:r>
            <a:r>
              <a:rPr lang="en-ID" sz="1200" dirty="0" err="1">
                <a:latin typeface="Product Sans" panose="020B0403030502040203" pitchFamily="34" charset="0"/>
              </a:rPr>
              <a:t>tinggi</a:t>
            </a:r>
            <a:r>
              <a:rPr lang="en-ID" sz="1200" dirty="0">
                <a:latin typeface="Product Sans" panose="020B0403030502040203" pitchFamily="34" charset="0"/>
              </a:rPr>
              <a:t>, </a:t>
            </a:r>
            <a:r>
              <a:rPr lang="en-ID" sz="1200" dirty="0" err="1">
                <a:latin typeface="Product Sans" panose="020B0403030502040203" pitchFamily="34" charset="0"/>
              </a:rPr>
              <a:t>Maka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harus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menjaga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Manajemen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yang </a:t>
            </a:r>
            <a:r>
              <a:rPr lang="en-ID" sz="1200" dirty="0" err="1">
                <a:latin typeface="Product Sans" panose="020B0403030502040203" pitchFamily="34" charset="0"/>
              </a:rPr>
              <a:t>baik</a:t>
            </a:r>
            <a:r>
              <a:rPr lang="en-ID" sz="1200" dirty="0">
                <a:latin typeface="Product Sans" panose="020B0403030502040203" pitchFamily="34" charset="0"/>
              </a:rPr>
              <a:t>. Perusahaan </a:t>
            </a:r>
            <a:r>
              <a:rPr lang="en-ID" sz="1200" dirty="0" err="1">
                <a:latin typeface="Product Sans" panose="020B0403030502040203" pitchFamily="34" charset="0"/>
              </a:rPr>
              <a:t>harus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membuat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atau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memperbaiki</a:t>
            </a:r>
            <a:r>
              <a:rPr lang="en-ID" sz="1200" dirty="0">
                <a:latin typeface="Product Sans" panose="020B0403030502040203" pitchFamily="34" charset="0"/>
              </a:rPr>
              <a:t> SOP </a:t>
            </a:r>
            <a:r>
              <a:rPr lang="en-ID" sz="1200" dirty="0" err="1">
                <a:latin typeface="Product Sans" panose="020B0403030502040203" pitchFamily="34" charset="0"/>
              </a:rPr>
              <a:t>dari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. </a:t>
            </a:r>
            <a:r>
              <a:rPr lang="en-ID" sz="1200" dirty="0" err="1">
                <a:latin typeface="Product Sans" panose="020B0403030502040203" pitchFamily="34" charset="0"/>
              </a:rPr>
              <a:t>Seperti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Pengelolaan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dan</a:t>
            </a:r>
            <a:r>
              <a:rPr lang="en-ID" sz="1200" dirty="0">
                <a:latin typeface="Product Sans" panose="020B0403030502040203" pitchFamily="34" charset="0"/>
              </a:rPr>
              <a:t> Packing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barang</a:t>
            </a:r>
            <a:r>
              <a:rPr lang="en-ID" sz="1200" dirty="0">
                <a:latin typeface="Product Sans" panose="020B0403030502040203" pitchFamily="34" charset="0"/>
              </a:rPr>
              <a:t> yang </a:t>
            </a:r>
            <a:r>
              <a:rPr lang="en-ID" sz="1200" dirty="0" err="1">
                <a:latin typeface="Product Sans" panose="020B0403030502040203" pitchFamily="34" charset="0"/>
              </a:rPr>
              <a:t>lebih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ketat</a:t>
            </a:r>
            <a:r>
              <a:rPr lang="en-ID" sz="1200" dirty="0">
                <a:latin typeface="Product Sans" panose="020B0403030502040203" pitchFamily="34" charset="0"/>
              </a:rPr>
              <a:t> (</a:t>
            </a:r>
            <a:r>
              <a:rPr lang="en-ID" sz="1200" dirty="0" err="1">
                <a:latin typeface="Product Sans" panose="020B0403030502040203" pitchFamily="34" charset="0"/>
              </a:rPr>
              <a:t>Misalnya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memperhatikan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antrian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barang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berdasarkan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waktu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pembelian</a:t>
            </a:r>
            <a:r>
              <a:rPr lang="en-ID" sz="1200" dirty="0">
                <a:latin typeface="Product Sans" panose="020B0403030502040203" pitchFamily="34" charset="0"/>
              </a:rPr>
              <a:t>, agar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barang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sesuai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dengan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urutan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antrian</a:t>
            </a:r>
            <a:r>
              <a:rPr lang="en-ID" sz="1200" dirty="0">
                <a:latin typeface="Product Sans" panose="020B0403030502040203" pitchFamily="34" charset="0"/>
              </a:rPr>
              <a:t>), </a:t>
            </a:r>
            <a:r>
              <a:rPr lang="en-ID" sz="1200" dirty="0" err="1">
                <a:latin typeface="Product Sans" panose="020B0403030502040203" pitchFamily="34" charset="0"/>
              </a:rPr>
              <a:t>Pengawasan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atau</a:t>
            </a:r>
            <a:r>
              <a:rPr lang="en-ID" sz="1200" dirty="0">
                <a:latin typeface="Product Sans" panose="020B0403030502040203" pitchFamily="34" charset="0"/>
              </a:rPr>
              <a:t> Monitoring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secara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Realtime</a:t>
            </a:r>
            <a:r>
              <a:rPr lang="en-ID" sz="1200" dirty="0">
                <a:latin typeface="Product Sans" panose="020B0403030502040203" pitchFamily="34" charset="0"/>
              </a:rPr>
              <a:t>, </a:t>
            </a:r>
            <a:r>
              <a:rPr lang="en-ID" sz="1200" dirty="0" err="1">
                <a:latin typeface="Product Sans" panose="020B0403030502040203" pitchFamily="34" charset="0"/>
              </a:rPr>
              <a:t>Peningkatan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Sumberdaya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baik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dari</a:t>
            </a:r>
            <a:r>
              <a:rPr lang="en-ID" sz="1200" dirty="0">
                <a:latin typeface="Product Sans" panose="020B0403030502040203" pitchFamily="34" charset="0"/>
              </a:rPr>
              <a:t> Armada </a:t>
            </a:r>
            <a:r>
              <a:rPr lang="en-ID" sz="1200" dirty="0" err="1">
                <a:latin typeface="Product Sans" panose="020B0403030502040203" pitchFamily="34" charset="0"/>
              </a:rPr>
              <a:t>ataupun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Manusia</a:t>
            </a:r>
            <a:r>
              <a:rPr lang="en-ID" sz="1200" dirty="0">
                <a:latin typeface="Product Sans" panose="020B040303050204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>
              <a:latin typeface="Product Sans" panose="020B04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Product Sans" panose="020B0403030502040203" pitchFamily="34" charset="0"/>
              </a:rPr>
              <a:t>Karena</a:t>
            </a:r>
            <a:r>
              <a:rPr lang="en-ID" sz="1200" dirty="0">
                <a:latin typeface="Product Sans" panose="020B0403030502040203" pitchFamily="34" charset="0"/>
              </a:rPr>
              <a:t> Traffic </a:t>
            </a:r>
            <a:r>
              <a:rPr lang="en-ID" sz="1200" dirty="0" err="1">
                <a:latin typeface="Product Sans" panose="020B0403030502040203" pitchFamily="34" charset="0"/>
              </a:rPr>
              <a:t>dan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Frekuensi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yang </a:t>
            </a:r>
            <a:r>
              <a:rPr lang="en-ID" sz="1200" dirty="0" err="1">
                <a:latin typeface="Product Sans" panose="020B0403030502040203" pitchFamily="34" charset="0"/>
              </a:rPr>
              <a:t>tinggi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juga</a:t>
            </a:r>
            <a:r>
              <a:rPr lang="en-ID" sz="1200" dirty="0">
                <a:latin typeface="Product Sans" panose="020B0403030502040203" pitchFamily="34" charset="0"/>
              </a:rPr>
              <a:t>, </a:t>
            </a:r>
            <a:r>
              <a:rPr lang="en-ID" sz="1200" dirty="0" err="1">
                <a:latin typeface="Product Sans" panose="020B0403030502040203" pitchFamily="34" charset="0"/>
              </a:rPr>
              <a:t>Maka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harus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dilakukan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Manajemen</a:t>
            </a:r>
            <a:r>
              <a:rPr lang="en-ID" sz="1200" dirty="0">
                <a:latin typeface="Product Sans" panose="020B0403030502040203" pitchFamily="34" charset="0"/>
              </a:rPr>
              <a:t> Armada yang </a:t>
            </a:r>
            <a:r>
              <a:rPr lang="en-ID" sz="1200" dirty="0" err="1">
                <a:latin typeface="Product Sans" panose="020B0403030502040203" pitchFamily="34" charset="0"/>
              </a:rPr>
              <a:t>baik</a:t>
            </a:r>
            <a:r>
              <a:rPr lang="en-ID" sz="1200" dirty="0">
                <a:latin typeface="Product Sans" panose="020B0403030502040203" pitchFamily="34" charset="0"/>
              </a:rPr>
              <a:t>, </a:t>
            </a:r>
            <a:r>
              <a:rPr lang="en-ID" sz="1200" dirty="0" err="1">
                <a:latin typeface="Product Sans" panose="020B0403030502040203" pitchFamily="34" charset="0"/>
              </a:rPr>
              <a:t>jika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dilihat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dari</a:t>
            </a:r>
            <a:r>
              <a:rPr lang="en-ID" sz="1200" dirty="0">
                <a:latin typeface="Product Sans" panose="020B0403030502040203" pitchFamily="34" charset="0"/>
              </a:rPr>
              <a:t> Dataset,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paling </a:t>
            </a:r>
            <a:r>
              <a:rPr lang="en-ID" sz="1200" dirty="0" err="1">
                <a:latin typeface="Product Sans" panose="020B0403030502040203" pitchFamily="34" charset="0"/>
              </a:rPr>
              <a:t>banyak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menggunakan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kapal</a:t>
            </a:r>
            <a:r>
              <a:rPr lang="en-ID" sz="1200" dirty="0">
                <a:latin typeface="Product Sans" panose="020B0403030502040203" pitchFamily="34" charset="0"/>
              </a:rPr>
              <a:t>. </a:t>
            </a:r>
            <a:r>
              <a:rPr lang="en-ID" sz="1200" dirty="0" err="1">
                <a:latin typeface="Product Sans" panose="020B0403030502040203" pitchFamily="34" charset="0"/>
              </a:rPr>
              <a:t>Bisa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dibuat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atau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ditambahkan</a:t>
            </a:r>
            <a:r>
              <a:rPr lang="en-ID" sz="1200" dirty="0">
                <a:latin typeface="Product Sans" panose="020B0403030502040203" pitchFamily="34" charset="0"/>
              </a:rPr>
              <a:t> SOP </a:t>
            </a:r>
            <a:r>
              <a:rPr lang="en-ID" sz="1200" dirty="0" err="1">
                <a:latin typeface="Product Sans" panose="020B0403030502040203" pitchFamily="34" charset="0"/>
              </a:rPr>
              <a:t>untuk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itu</a:t>
            </a:r>
            <a:r>
              <a:rPr lang="en-ID" sz="1200" dirty="0">
                <a:latin typeface="Product Sans" panose="020B0403030502040203" pitchFamily="34" charset="0"/>
              </a:rPr>
              <a:t>, </a:t>
            </a:r>
            <a:r>
              <a:rPr lang="en-ID" sz="1200" dirty="0" err="1">
                <a:latin typeface="Product Sans" panose="020B0403030502040203" pitchFamily="34" charset="0"/>
              </a:rPr>
              <a:t>misalnya</a:t>
            </a:r>
            <a:r>
              <a:rPr lang="en-ID" sz="1200" dirty="0">
                <a:latin typeface="Product Sans" panose="020B0403030502040203" pitchFamily="34" charset="0"/>
              </a:rPr>
              <a:t> load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harus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sama</a:t>
            </a:r>
            <a:r>
              <a:rPr lang="en-ID" sz="1200" dirty="0">
                <a:latin typeface="Product Sans" panose="020B0403030502040203" pitchFamily="34" charset="0"/>
              </a:rPr>
              <a:t> rata </a:t>
            </a:r>
            <a:r>
              <a:rPr lang="en-ID" sz="1200" dirty="0" err="1">
                <a:latin typeface="Product Sans" panose="020B0403030502040203" pitchFamily="34" charset="0"/>
              </a:rPr>
              <a:t>antara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satu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kapal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kapal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lainnya</a:t>
            </a:r>
            <a:r>
              <a:rPr lang="en-ID" sz="1200" dirty="0">
                <a:latin typeface="Product Sans" panose="020B0403030502040203" pitchFamily="34" charset="0"/>
              </a:rPr>
              <a:t> (Load Balancing).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2EDB-8F42-4567-8BFA-196AF0407DB4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0831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3626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adass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826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902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581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159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454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Heatmap </a:t>
            </a:r>
            <a:r>
              <a:rPr lang="en-US" dirty="0" err="1"/>
              <a:t>digedein</a:t>
            </a:r>
            <a:r>
              <a:rPr lang="en-US" dirty="0"/>
              <a:t>, </a:t>
            </a:r>
            <a:r>
              <a:rPr lang="en-US" dirty="0" err="1"/>
              <a:t>kalimat</a:t>
            </a:r>
            <a:r>
              <a:rPr lang="en-US" baseline="0" dirty="0"/>
              <a:t> </a:t>
            </a:r>
            <a:r>
              <a:rPr lang="en-US" baseline="0" dirty="0" err="1"/>
              <a:t>dikecilin</a:t>
            </a:r>
            <a:endParaRPr lang="en-US" baseline="0" dirty="0"/>
          </a:p>
          <a:p>
            <a:endParaRPr lang="en-US" baseline="0" dirty="0"/>
          </a:p>
          <a:p>
            <a:r>
              <a:rPr lang="en-US" dirty="0"/>
              <a:t>1</a:t>
            </a:r>
            <a:r>
              <a:rPr lang="id-ID" dirty="0"/>
              <a:t>. Harus dijelaskan Targetnya dari menggunakan </a:t>
            </a:r>
            <a:r>
              <a:rPr lang="id-ID" dirty="0" err="1"/>
              <a:t>Heatmap</a:t>
            </a:r>
            <a:r>
              <a:rPr lang="id-ID" dirty="0"/>
              <a:t> ini apa?</a:t>
            </a:r>
            <a:endParaRPr lang="en-US" dirty="0"/>
          </a:p>
          <a:p>
            <a:r>
              <a:rPr lang="id-ID" dirty="0"/>
              <a:t>2. Jika ada yang berkorelasi, Terus mau </a:t>
            </a:r>
            <a:r>
              <a:rPr lang="id-ID" dirty="0" err="1"/>
              <a:t>diapakan</a:t>
            </a:r>
            <a:r>
              <a:rPr lang="id-ID" dirty="0"/>
              <a:t>?.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001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2EDB-8F42-4567-8BFA-196AF0407DB4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2369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False positive impact :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Tidak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sefatal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false negative,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namun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sebisa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mungkin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diminimalisir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agar experience customer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menggunakan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layanan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kita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tetap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baik</a:t>
            </a:r>
            <a:endParaRPr lang="en-ID" dirty="0">
              <a:solidFill>
                <a:srgbClr val="434343"/>
              </a:solidFill>
              <a:latin typeface="Product Sans" panose="020B0403030502040203" pitchFamily="34" charset="0"/>
            </a:endParaRPr>
          </a:p>
          <a:p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False</a:t>
            </a:r>
            <a:r>
              <a:rPr lang="en-ID" sz="1200" baseline="0" dirty="0">
                <a:solidFill>
                  <a:srgbClr val="434343"/>
                </a:solidFill>
                <a:latin typeface="Product Sans" panose="020B0403030502040203" pitchFamily="34" charset="0"/>
              </a:rPr>
              <a:t> negative impact : 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Hal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ini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akan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membuat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penilaian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customer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terhadap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experience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sangat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buruk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karena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sudah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berekspektasi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produk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dating on time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namun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datang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terlambat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2EDB-8F42-4567-8BFA-196AF0407DB4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6743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Tampil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2EDB-8F42-4567-8BFA-196AF0407DB4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768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962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037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781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318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842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838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29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781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395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73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26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E1DDE-3AB0-4581-8C58-F1914DCD90E1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99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139" y="1625600"/>
            <a:ext cx="6072554" cy="1141046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Final Project</a:t>
            </a:r>
            <a:endParaRPr lang="en-ID" sz="72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7" y="3585795"/>
            <a:ext cx="1662723" cy="16627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83139" y="2571261"/>
            <a:ext cx="6510215" cy="7424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Product Sans" panose="020B0403030502040203" pitchFamily="34" charset="0"/>
              </a:rPr>
              <a:t>E-Commerce  Shipping  Data</a:t>
            </a:r>
            <a:endParaRPr lang="en-ID" sz="2000" dirty="0">
              <a:latin typeface="Product Sans" panose="020B040303050204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7316" y="3967309"/>
            <a:ext cx="5210597" cy="1113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sz="1600" dirty="0">
              <a:solidFill>
                <a:srgbClr val="434343"/>
              </a:solidFill>
              <a:latin typeface="Product Sans" panose="020B0403030502040203" pitchFamily="34" charset="0"/>
            </a:endParaRPr>
          </a:p>
          <a:p>
            <a:pPr algn="l">
              <a:lnSpc>
                <a:spcPct val="150000"/>
              </a:lnSpc>
            </a:pPr>
            <a:endParaRPr lang="en-US" sz="1600" dirty="0">
              <a:solidFill>
                <a:srgbClr val="434343"/>
              </a:solidFill>
              <a:latin typeface="Product Sans" panose="020B0403030502040203" pitchFamily="34" charset="0"/>
            </a:endParaRPr>
          </a:p>
          <a:p>
            <a:pPr algn="l">
              <a:lnSpc>
                <a:spcPct val="150000"/>
              </a:lnSpc>
            </a:pPr>
            <a:endParaRPr lang="en-US" sz="1600" dirty="0">
              <a:solidFill>
                <a:srgbClr val="434343"/>
              </a:solidFill>
              <a:latin typeface="Product Sans" panose="020B040303050204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Asklepios</a:t>
            </a:r>
            <a:r>
              <a:rPr lang="en-US" sz="14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434343"/>
                </a:solidFill>
                <a:latin typeface="Product Sans" panose="020B0403030502040203" pitchFamily="34" charset="0"/>
              </a:rPr>
              <a:t>Data Scientist Team at Asklepios.ID</a:t>
            </a:r>
          </a:p>
          <a:p>
            <a:pPr algn="l">
              <a:lnSpc>
                <a:spcPct val="150000"/>
              </a:lnSpc>
            </a:pPr>
            <a:endParaRPr lang="en-US" sz="1400" dirty="0">
              <a:solidFill>
                <a:srgbClr val="434343"/>
              </a:solidFill>
              <a:latin typeface="Montserrat Thin" panose="00000300000000000000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00275" y="3870325"/>
            <a:ext cx="12700" cy="1047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8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D8BB53E-2385-8293-B1A7-22B436A65863}"/>
              </a:ext>
            </a:extLst>
          </p:cNvPr>
          <p:cNvSpPr/>
          <p:nvPr/>
        </p:nvSpPr>
        <p:spPr>
          <a:xfrm>
            <a:off x="313114" y="1135478"/>
            <a:ext cx="7879542" cy="4145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232964" y="251755"/>
            <a:ext cx="5788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4285F4"/>
                </a:solidFill>
                <a:latin typeface="Product Sans" panose="020B0403030502040203" pitchFamily="34" charset="0"/>
              </a:rPr>
              <a:t>EDA - </a:t>
            </a:r>
            <a:r>
              <a:rPr lang="en-US" sz="4000" dirty="0" err="1">
                <a:solidFill>
                  <a:srgbClr val="4285F4"/>
                </a:solidFill>
                <a:latin typeface="Product Sans" panose="020B0403030502040203" pitchFamily="34" charset="0"/>
              </a:rPr>
              <a:t>Univariate</a:t>
            </a:r>
            <a:r>
              <a:rPr lang="en-US" sz="4000" dirty="0">
                <a:solidFill>
                  <a:srgbClr val="4285F4"/>
                </a:solidFill>
                <a:latin typeface="Product Sans" panose="020B0403030502040203" pitchFamily="34" charset="0"/>
              </a:rPr>
              <a:t> Analysis</a:t>
            </a:r>
            <a:endParaRPr lang="en-ID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21"/>
          <a:stretch/>
        </p:blipFill>
        <p:spPr>
          <a:xfrm>
            <a:off x="2288982" y="1152570"/>
            <a:ext cx="1850096" cy="3899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6" b="66512"/>
          <a:stretch/>
        </p:blipFill>
        <p:spPr>
          <a:xfrm>
            <a:off x="5799829" y="1496292"/>
            <a:ext cx="4735910" cy="16502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r="60244"/>
          <a:stretch/>
        </p:blipFill>
        <p:spPr>
          <a:xfrm>
            <a:off x="313113" y="1174894"/>
            <a:ext cx="1850096" cy="38895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175563" y="335330"/>
            <a:ext cx="3895501" cy="707886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Product Sans" panose="020B0403030502040203" pitchFamily="34" charset="0"/>
              </a:rPr>
              <a:t>Numerical Distribution</a:t>
            </a:r>
            <a:endParaRPr lang="ko-KR" altLang="en-US" dirty="0">
              <a:latin typeface="Product Sans" panose="020B040303050204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00199" y="5533351"/>
            <a:ext cx="8541723" cy="934486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Variabel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Purchases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Discount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outlier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membentuk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pola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positively Skewed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99" y="5604765"/>
            <a:ext cx="728065" cy="18725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01436" y="1306796"/>
            <a:ext cx="831273" cy="2404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/>
          <p:cNvSpPr/>
          <p:nvPr/>
        </p:nvSpPr>
        <p:spPr>
          <a:xfrm>
            <a:off x="3097051" y="1286014"/>
            <a:ext cx="831273" cy="1903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8" r="48128"/>
          <a:stretch/>
        </p:blipFill>
        <p:spPr>
          <a:xfrm>
            <a:off x="5596084" y="3599652"/>
            <a:ext cx="5143399" cy="1681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1787" y="1216379"/>
            <a:ext cx="19332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286CC5"/>
                </a:solidFill>
                <a:latin typeface="Product Sans" panose="020B0403030502040203" pitchFamily="34" charset="0"/>
              </a:rPr>
              <a:t>Skewness</a:t>
            </a:r>
            <a:r>
              <a:rPr lang="en-US" sz="1400" dirty="0">
                <a:solidFill>
                  <a:srgbClr val="286CC5"/>
                </a:solidFill>
                <a:latin typeface="Product Sans" panose="020B0403030502040203" pitchFamily="34" charset="0"/>
              </a:rPr>
              <a:t> 1,79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0913" y="3314497"/>
            <a:ext cx="19332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286CC5"/>
                </a:solidFill>
                <a:latin typeface="Product Sans" panose="020B0403030502040203" pitchFamily="34" charset="0"/>
              </a:rPr>
              <a:t>Skewness</a:t>
            </a:r>
            <a:r>
              <a:rPr lang="en-US" sz="1400" dirty="0">
                <a:solidFill>
                  <a:srgbClr val="286CC5"/>
                </a:solidFill>
                <a:latin typeface="Product Sans" panose="020B0403030502040203" pitchFamily="34" charset="0"/>
              </a:rPr>
              <a:t> 1,68</a:t>
            </a:r>
          </a:p>
        </p:txBody>
      </p:sp>
    </p:spTree>
    <p:extLst>
      <p:ext uri="{BB962C8B-B14F-4D97-AF65-F5344CB8AC3E}">
        <p14:creationId xmlns:p14="http://schemas.microsoft.com/office/powerpoint/2010/main" val="207959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964" y="251755"/>
            <a:ext cx="5788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4285F4"/>
                </a:solidFill>
                <a:latin typeface="Product Sans" panose="020B0403030502040203" pitchFamily="34" charset="0"/>
              </a:rPr>
              <a:t>EDA - </a:t>
            </a:r>
            <a:r>
              <a:rPr lang="en-US" sz="4000" dirty="0" err="1">
                <a:solidFill>
                  <a:srgbClr val="4285F4"/>
                </a:solidFill>
                <a:latin typeface="Product Sans" panose="020B0403030502040203" pitchFamily="34" charset="0"/>
              </a:rPr>
              <a:t>Univariate</a:t>
            </a:r>
            <a:r>
              <a:rPr lang="en-US" sz="4000" dirty="0">
                <a:solidFill>
                  <a:srgbClr val="4285F4"/>
                </a:solidFill>
                <a:latin typeface="Product Sans" panose="020B0403030502040203" pitchFamily="34" charset="0"/>
              </a:rPr>
              <a:t> Analysis</a:t>
            </a:r>
            <a:endParaRPr lang="en-ID" sz="4000" dirty="0"/>
          </a:p>
        </p:txBody>
      </p:sp>
      <p:sp>
        <p:nvSpPr>
          <p:cNvPr id="11" name="Rectangle 10"/>
          <p:cNvSpPr/>
          <p:nvPr/>
        </p:nvSpPr>
        <p:spPr>
          <a:xfrm>
            <a:off x="8192655" y="344088"/>
            <a:ext cx="3639127" cy="52322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Product Sans" panose="020B0403030502040203" pitchFamily="34" charset="0"/>
              </a:rPr>
              <a:t>Categoricals</a:t>
            </a:r>
            <a:r>
              <a:rPr lang="en-US" altLang="ko-KR" sz="2400" dirty="0">
                <a:latin typeface="Product Sans" panose="020B0403030502040203" pitchFamily="34" charset="0"/>
              </a:rPr>
              <a:t> Distribution</a:t>
            </a:r>
            <a:endParaRPr lang="ko-KR" altLang="en-US" dirty="0">
              <a:latin typeface="Product Sans" panose="020B040303050204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63" y="1231899"/>
            <a:ext cx="7892487" cy="52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5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964" y="251755"/>
            <a:ext cx="61718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4285F4"/>
                </a:solidFill>
                <a:latin typeface="Product Sans" panose="020B0403030502040203" pitchFamily="34" charset="0"/>
              </a:rPr>
              <a:t>EDA - Multivariate Analysis</a:t>
            </a:r>
            <a:endParaRPr lang="en-ID" sz="4000" dirty="0"/>
          </a:p>
        </p:txBody>
      </p:sp>
      <p:sp>
        <p:nvSpPr>
          <p:cNvPr id="11" name="Rectangle 10"/>
          <p:cNvSpPr/>
          <p:nvPr/>
        </p:nvSpPr>
        <p:spPr>
          <a:xfrm>
            <a:off x="7927735" y="344088"/>
            <a:ext cx="3639127" cy="52322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Product Sans" panose="020B0403030502040203" pitchFamily="34" charset="0"/>
              </a:rPr>
              <a:t>Feature Correlation</a:t>
            </a:r>
            <a:endParaRPr lang="ko-KR" altLang="en-US" dirty="0">
              <a:latin typeface="Product Sans" panose="020B040303050204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0" y="959641"/>
            <a:ext cx="6283681" cy="548901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775653" y="1943100"/>
            <a:ext cx="4028419" cy="2036618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Feature Discount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Weight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feature yang paling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berkolerasi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feature target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yaitu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Late.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47" y="2170545"/>
            <a:ext cx="734499" cy="25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6200000">
            <a:off x="4917096" y="4337675"/>
            <a:ext cx="631617" cy="1122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395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7465082" cy="170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Pre-Processing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02255"/>
              </p:ext>
            </p:extLst>
          </p:nvPr>
        </p:nvGraphicFramePr>
        <p:xfrm>
          <a:off x="1230528" y="1186003"/>
          <a:ext cx="9788907" cy="494319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62969">
                  <a:extLst>
                    <a:ext uri="{9D8B030D-6E8A-4147-A177-3AD203B41FA5}">
                      <a16:colId xmlns:a16="http://schemas.microsoft.com/office/drawing/2014/main" val="253324775"/>
                    </a:ext>
                  </a:extLst>
                </a:gridCol>
                <a:gridCol w="3262969">
                  <a:extLst>
                    <a:ext uri="{9D8B030D-6E8A-4147-A177-3AD203B41FA5}">
                      <a16:colId xmlns:a16="http://schemas.microsoft.com/office/drawing/2014/main" val="1597934731"/>
                    </a:ext>
                  </a:extLst>
                </a:gridCol>
                <a:gridCol w="3262969">
                  <a:extLst>
                    <a:ext uri="{9D8B030D-6E8A-4147-A177-3AD203B41FA5}">
                      <a16:colId xmlns:a16="http://schemas.microsoft.com/office/drawing/2014/main" val="3336674394"/>
                    </a:ext>
                  </a:extLst>
                </a:gridCol>
              </a:tblGrid>
              <a:tr h="6598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Product Sans" panose="020B0403030502040203" pitchFamily="34" charset="0"/>
                        </a:rPr>
                        <a:t>Feature</a:t>
                      </a:r>
                      <a:endParaRPr lang="en-US" sz="16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Product Sans" panose="020B0403030502040203" pitchFamily="34" charset="0"/>
                        </a:rPr>
                        <a:t>Dataset</a:t>
                      </a:r>
                      <a:r>
                        <a:rPr lang="en-US" sz="1600" baseline="0" dirty="0">
                          <a:latin typeface="Product Sans" panose="020B0403030502040203" pitchFamily="34" charset="0"/>
                        </a:rPr>
                        <a:t> 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aseline="0" dirty="0">
                          <a:latin typeface="Product Sans" panose="020B0403030502040203" pitchFamily="34" charset="0"/>
                        </a:rPr>
                        <a:t>( n = 10642 )</a:t>
                      </a:r>
                      <a:endParaRPr lang="en-US" sz="16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Product Sans" panose="020B0403030502040203" pitchFamily="34" charset="0"/>
                        </a:rPr>
                        <a:t>Dataset 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Product Sans" panose="020B0403030502040203" pitchFamily="34" charset="0"/>
                        </a:rPr>
                        <a:t>( n = 7794 )</a:t>
                      </a:r>
                      <a:endParaRPr lang="en-US" sz="16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82074"/>
                  </a:ext>
                </a:extLst>
              </a:tr>
              <a:tr h="5623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Discount Offered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Remove outlier z-score, log transformation,</a:t>
                      </a:r>
                      <a:r>
                        <a:rPr lang="en-US" sz="1400" baseline="0" dirty="0">
                          <a:latin typeface="Product Sans" panose="020B0403030502040203" pitchFamily="34" charset="0"/>
                        </a:rPr>
                        <a:t> </a:t>
                      </a:r>
                      <a:r>
                        <a:rPr lang="en-US" sz="1400" dirty="0">
                          <a:latin typeface="Product Sans" panose="020B0403030502040203" pitchFamily="34" charset="0"/>
                        </a:rPr>
                        <a:t>standardization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Remove outlier z-score</a:t>
                      </a:r>
                      <a:r>
                        <a:rPr lang="en-US" sz="1400" baseline="0" dirty="0">
                          <a:latin typeface="Product Sans" panose="020B0403030502040203" pitchFamily="34" charset="0"/>
                        </a:rPr>
                        <a:t> + IQR, log transformation, standardization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21372998"/>
                  </a:ext>
                </a:extLst>
              </a:tr>
              <a:tr h="5623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Prior Purchase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Remove outlier z-score, log transformation,</a:t>
                      </a:r>
                      <a:r>
                        <a:rPr lang="en-US" sz="1400" baseline="0" dirty="0">
                          <a:latin typeface="Product Sans" panose="020B0403030502040203" pitchFamily="34" charset="0"/>
                        </a:rPr>
                        <a:t> </a:t>
                      </a:r>
                      <a:r>
                        <a:rPr lang="en-US" sz="1400" dirty="0">
                          <a:latin typeface="Product Sans" panose="020B0403030502040203" pitchFamily="34" charset="0"/>
                        </a:rPr>
                        <a:t>standardization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Remove outlier z-score</a:t>
                      </a:r>
                      <a:r>
                        <a:rPr lang="en-US" sz="1400" baseline="0" dirty="0">
                          <a:latin typeface="Product Sans" panose="020B0403030502040203" pitchFamily="34" charset="0"/>
                        </a:rPr>
                        <a:t> + IQR, log transformation, standardization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2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Customer Care Calls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Standardization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Bahnschrift Semi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2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Cost of the Product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Standardization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Bahnschrift Semi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2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Weight (gram)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Standardization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Bahnschrift Semi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2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Product Importance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Label Encoding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Bahnschrift Semi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2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Gender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Label Encoding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Bahnschrift SemiCondensed" panose="020B05020402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2141886"/>
                  </a:ext>
                </a:extLst>
              </a:tr>
              <a:tr h="4512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Warehouse</a:t>
                      </a:r>
                      <a:r>
                        <a:rPr lang="en-US" sz="1400" baseline="0" dirty="0">
                          <a:latin typeface="Product Sans" panose="020B0403030502040203" pitchFamily="34" charset="0"/>
                        </a:rPr>
                        <a:t> Block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One</a:t>
                      </a:r>
                      <a:r>
                        <a:rPr lang="en-US" sz="1400" baseline="0" dirty="0">
                          <a:latin typeface="Product Sans" panose="020B0403030502040203" pitchFamily="34" charset="0"/>
                        </a:rPr>
                        <a:t> Hot Encoding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Bahnschrift Semi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2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Shipment</a:t>
                      </a:r>
                      <a:r>
                        <a:rPr lang="en-US" sz="1400" baseline="0" dirty="0">
                          <a:latin typeface="Product Sans" panose="020B0403030502040203" pitchFamily="34" charset="0"/>
                        </a:rPr>
                        <a:t> Mode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One Hot Encoding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Bahnschrift Semi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32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19341" y="3175274"/>
            <a:ext cx="66922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286CC5"/>
                </a:solidFill>
                <a:latin typeface="Product Sans" panose="020B0403030502040203" pitchFamily="34" charset="0"/>
              </a:rPr>
              <a:t>Modeling</a:t>
            </a:r>
            <a:endParaRPr lang="en-ID" sz="8800" dirty="0">
              <a:solidFill>
                <a:srgbClr val="286CC5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46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3685562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Modeling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9527" y="1405290"/>
            <a:ext cx="4812146" cy="4705245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Product Sans" panose="020B0403030502040203" pitchFamily="34" charset="0"/>
              </a:rPr>
              <a:t>Algoritma</a:t>
            </a:r>
            <a:r>
              <a:rPr lang="en-US" dirty="0">
                <a:latin typeface="Product Sans" panose="020B0403030502040203" pitchFamily="34" charset="0"/>
              </a:rPr>
              <a:t> </a:t>
            </a:r>
          </a:p>
          <a:p>
            <a:pPr lvl="0">
              <a:lnSpc>
                <a:spcPct val="150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Logistic Regression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k-Nearest </a:t>
            </a:r>
            <a:r>
              <a:rPr lang="en-ID" dirty="0" err="1">
                <a:latin typeface="Product Sans" panose="020B0403030502040203" pitchFamily="34" charset="0"/>
              </a:rPr>
              <a:t>Neighbor</a:t>
            </a:r>
            <a:endParaRPr lang="en-ID" dirty="0">
              <a:latin typeface="Product Sans" panose="020B040303050204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Decision Tree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Random Forest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>
                <a:latin typeface="Product Sans" panose="020B0403030502040203" pitchFamily="34" charset="0"/>
              </a:rPr>
              <a:t>AdaBoost</a:t>
            </a:r>
            <a:endParaRPr lang="en-ID" dirty="0">
              <a:latin typeface="Product Sans" panose="020B040303050204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>
                <a:latin typeface="Product Sans" panose="020B0403030502040203" pitchFamily="34" charset="0"/>
              </a:rPr>
              <a:t>XGBoost</a:t>
            </a:r>
            <a:endParaRPr lang="en-US" dirty="0">
              <a:latin typeface="Product Sans" panose="020B0403030502040203" pitchFamily="34" charset="0"/>
            </a:endParaRPr>
          </a:p>
          <a:p>
            <a:pPr lvl="0">
              <a:lnSpc>
                <a:spcPct val="150000"/>
              </a:lnSpc>
            </a:pPr>
            <a:endParaRPr lang="en-ID" dirty="0">
              <a:latin typeface="Product Sans" panose="020B040303050204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0" y="1702540"/>
            <a:ext cx="852626" cy="28946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402999" y="1405291"/>
            <a:ext cx="5234712" cy="4705245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2800" dirty="0" err="1">
                <a:latin typeface="Product Sans" panose="020B0403030502040203" pitchFamily="34" charset="0"/>
              </a:rPr>
              <a:t>Metode</a:t>
            </a:r>
            <a:r>
              <a:rPr lang="en-US" sz="2800" dirty="0">
                <a:latin typeface="Product Sans" panose="020B0403030502040203" pitchFamily="34" charset="0"/>
              </a:rPr>
              <a:t> Score </a:t>
            </a:r>
            <a:r>
              <a:rPr lang="en-US" sz="2800" dirty="0" err="1">
                <a:latin typeface="Product Sans" panose="020B0403030502040203" pitchFamily="34" charset="0"/>
              </a:rPr>
              <a:t>Evaluasi</a:t>
            </a:r>
            <a:r>
              <a:rPr lang="en-US" sz="2800" dirty="0">
                <a:latin typeface="Product Sans" panose="020B0403030502040203" pitchFamily="34" charset="0"/>
              </a:rPr>
              <a:t> </a:t>
            </a:r>
          </a:p>
          <a:p>
            <a:pPr lvl="0">
              <a:lnSpc>
                <a:spcPct val="150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Accuracy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Precision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Recall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F1-Score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ROC-AUC</a:t>
            </a:r>
          </a:p>
          <a:p>
            <a:pPr lvl="0">
              <a:lnSpc>
                <a:spcPct val="150000"/>
              </a:lnSpc>
            </a:pPr>
            <a:endParaRPr lang="en-ID" dirty="0">
              <a:latin typeface="Product Sans" panose="020B040303050204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74" y="1702540"/>
            <a:ext cx="852626" cy="28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6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92655" y="344088"/>
            <a:ext cx="3639127" cy="52322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Product Sans" panose="020B0403030502040203" pitchFamily="34" charset="0"/>
              </a:rPr>
              <a:t>Score Evaluation</a:t>
            </a:r>
            <a:endParaRPr lang="ko-KR" altLang="en-US" dirty="0">
              <a:latin typeface="Product Sans" panose="020B0403030502040203" pitchFamily="34" charset="0"/>
            </a:endParaRPr>
          </a:p>
        </p:txBody>
      </p:sp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3602435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Modeling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BADA80D-B484-593A-9943-AB2EB6C95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0" y="1261458"/>
            <a:ext cx="5589582" cy="4420785"/>
          </a:xfrm>
        </p:spPr>
      </p:pic>
      <p:sp>
        <p:nvSpPr>
          <p:cNvPr id="10" name="Rounded Rectangle 9"/>
          <p:cNvSpPr/>
          <p:nvPr/>
        </p:nvSpPr>
        <p:spPr>
          <a:xfrm>
            <a:off x="5905079" y="2132101"/>
            <a:ext cx="5925036" cy="2984844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ROC-AUC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memiliki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sifat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robust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terhadap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dataset yang imbalance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pada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target,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bagus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urgensi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value false negative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dan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false positive.</a:t>
            </a:r>
          </a:p>
          <a:p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Pada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dataset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terdapat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59.7% Late, 40.3% On Time.</a:t>
            </a:r>
          </a:p>
          <a:p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570" y="2279554"/>
            <a:ext cx="694394" cy="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50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92655" y="344088"/>
            <a:ext cx="3639127" cy="52322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oduct Sans" panose="020B0403030502040203" pitchFamily="34" charset="0"/>
              </a:rPr>
              <a:t>Confusion Matrix</a:t>
            </a:r>
            <a:endParaRPr lang="ko-KR" altLang="en-US" dirty="0">
              <a:latin typeface="Product Sans" panose="020B0403030502040203" pitchFamily="34" charset="0"/>
            </a:endParaRPr>
          </a:p>
        </p:txBody>
      </p:sp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3585809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Modeling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192ECE69-8AC1-27A3-8BFC-3599729B5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0" y="2117327"/>
            <a:ext cx="4438373" cy="314613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5D2D11-5BE7-CBB2-BD37-154A16A4C00C}"/>
              </a:ext>
            </a:extLst>
          </p:cNvPr>
          <p:cNvSpPr txBox="1"/>
          <p:nvPr/>
        </p:nvSpPr>
        <p:spPr>
          <a:xfrm>
            <a:off x="5665465" y="2575873"/>
            <a:ext cx="56576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endParaRPr lang="en-ID" dirty="0">
              <a:solidFill>
                <a:srgbClr val="434343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93069" y="1977955"/>
            <a:ext cx="6757974" cy="1712440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600" b="1" dirty="0">
              <a:solidFill>
                <a:srgbClr val="449DA9"/>
              </a:solidFill>
              <a:latin typeface="Product Sans" panose="020B0403030502040203" pitchFamily="34" charset="0"/>
            </a:endParaRPr>
          </a:p>
          <a:p>
            <a:pPr algn="just"/>
            <a:r>
              <a:rPr lang="en-US" sz="1600" b="1" dirty="0">
                <a:solidFill>
                  <a:srgbClr val="449DA9"/>
                </a:solidFill>
                <a:latin typeface="Product Sans" panose="020B0403030502040203" pitchFamily="34" charset="0"/>
              </a:rPr>
              <a:t>False Positive 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: Model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memprediksi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pengiriman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b="1" dirty="0">
                <a:solidFill>
                  <a:schemeClr val="bg1"/>
                </a:solidFill>
                <a:latin typeface="Product Sans" panose="020B0403030502040203" pitchFamily="34" charset="0"/>
              </a:rPr>
              <a:t>Late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aktual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b="1" dirty="0">
                <a:solidFill>
                  <a:schemeClr val="bg1"/>
                </a:solidFill>
                <a:latin typeface="Product Sans" panose="020B0403030502040203" pitchFamily="34" charset="0"/>
              </a:rPr>
              <a:t>On Time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algn="just"/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algn="just"/>
            <a:r>
              <a:rPr lang="en-ID" sz="1600" b="1" dirty="0">
                <a:solidFill>
                  <a:srgbClr val="449DA9"/>
                </a:solidFill>
                <a:latin typeface="Product Sans" panose="020B0403030502040203" pitchFamily="34" charset="0"/>
              </a:rPr>
              <a:t>Impact </a:t>
            </a:r>
            <a:r>
              <a:rPr lang="en-ID" sz="1600" b="1" dirty="0">
                <a:solidFill>
                  <a:schemeClr val="bg1"/>
                </a:solidFill>
                <a:latin typeface="Product Sans" panose="020B0403030502040203" pitchFamily="34" charset="0"/>
              </a:rPr>
              <a:t>:   failed to meet customer’s expectation.</a:t>
            </a:r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160" y="2197348"/>
            <a:ext cx="694394" cy="23574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5293069" y="3833175"/>
            <a:ext cx="6757974" cy="1616688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600" b="1" dirty="0">
              <a:solidFill>
                <a:srgbClr val="449DA9"/>
              </a:solidFill>
              <a:latin typeface="Product Sans" panose="020B0403030502040203" pitchFamily="34" charset="0"/>
            </a:endParaRPr>
          </a:p>
          <a:p>
            <a:pPr algn="just"/>
            <a:r>
              <a:rPr lang="en-US" sz="1600" b="1" dirty="0">
                <a:solidFill>
                  <a:srgbClr val="449DA9"/>
                </a:solidFill>
                <a:latin typeface="Product Sans" panose="020B0403030502040203" pitchFamily="34" charset="0"/>
              </a:rPr>
              <a:t>False Negative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: Model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memprediksi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pengiriman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b="1" dirty="0">
                <a:solidFill>
                  <a:schemeClr val="bg1"/>
                </a:solidFill>
                <a:latin typeface="Product Sans" panose="020B0403030502040203" pitchFamily="34" charset="0"/>
              </a:rPr>
              <a:t>On Time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aktual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b="1" dirty="0">
                <a:solidFill>
                  <a:schemeClr val="bg1"/>
                </a:solidFill>
                <a:latin typeface="Product Sans" panose="020B0403030502040203" pitchFamily="34" charset="0"/>
              </a:rPr>
              <a:t>Late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algn="just"/>
            <a:endParaRPr lang="en-ID" sz="1600" dirty="0">
              <a:latin typeface="Product Sans" panose="020B0403030502040203" pitchFamily="34" charset="0"/>
            </a:endParaRPr>
          </a:p>
          <a:p>
            <a:pPr algn="just"/>
            <a:r>
              <a:rPr lang="en-ID" sz="1600" b="1" dirty="0">
                <a:solidFill>
                  <a:srgbClr val="449DA9"/>
                </a:solidFill>
                <a:latin typeface="Product Sans" panose="020B0403030502040203" pitchFamily="34" charset="0"/>
              </a:rPr>
              <a:t>Impact: </a:t>
            </a:r>
            <a:r>
              <a:rPr lang="en-ID" sz="1600" b="1" dirty="0">
                <a:solidFill>
                  <a:schemeClr val="bg1"/>
                </a:solidFill>
                <a:latin typeface="Product Sans" panose="020B0403030502040203" pitchFamily="34" charset="0"/>
              </a:rPr>
              <a:t>failed to meet customer’s expectation.</a:t>
            </a:r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160" y="3966749"/>
            <a:ext cx="694394" cy="19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2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92655" y="344088"/>
            <a:ext cx="3639127" cy="52322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Product Sans" panose="020B0403030502040203" pitchFamily="34" charset="0"/>
              </a:rPr>
              <a:t>Model Evaluation</a:t>
            </a:r>
            <a:endParaRPr lang="ko-KR" altLang="en-US" dirty="0">
              <a:latin typeface="Product Sans" panose="020B0403030502040203" pitchFamily="34" charset="0"/>
            </a:endParaRPr>
          </a:p>
        </p:txBody>
      </p:sp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3652311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Modeling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6187C18-3536-7129-54DE-F23BBE662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076707"/>
              </p:ext>
            </p:extLst>
          </p:nvPr>
        </p:nvGraphicFramePr>
        <p:xfrm>
          <a:off x="1457432" y="1180635"/>
          <a:ext cx="9222376" cy="20162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8871">
                  <a:extLst>
                    <a:ext uri="{9D8B030D-6E8A-4147-A177-3AD203B41FA5}">
                      <a16:colId xmlns:a16="http://schemas.microsoft.com/office/drawing/2014/main" val="883479355"/>
                    </a:ext>
                  </a:extLst>
                </a:gridCol>
                <a:gridCol w="1126492">
                  <a:extLst>
                    <a:ext uri="{9D8B030D-6E8A-4147-A177-3AD203B41FA5}">
                      <a16:colId xmlns:a16="http://schemas.microsoft.com/office/drawing/2014/main" val="432137886"/>
                    </a:ext>
                  </a:extLst>
                </a:gridCol>
                <a:gridCol w="1176007">
                  <a:extLst>
                    <a:ext uri="{9D8B030D-6E8A-4147-A177-3AD203B41FA5}">
                      <a16:colId xmlns:a16="http://schemas.microsoft.com/office/drawing/2014/main" val="938434315"/>
                    </a:ext>
                  </a:extLst>
                </a:gridCol>
                <a:gridCol w="1604737">
                  <a:extLst>
                    <a:ext uri="{9D8B030D-6E8A-4147-A177-3AD203B41FA5}">
                      <a16:colId xmlns:a16="http://schemas.microsoft.com/office/drawing/2014/main" val="617634737"/>
                    </a:ext>
                  </a:extLst>
                </a:gridCol>
                <a:gridCol w="1715142">
                  <a:extLst>
                    <a:ext uri="{9D8B030D-6E8A-4147-A177-3AD203B41FA5}">
                      <a16:colId xmlns:a16="http://schemas.microsoft.com/office/drawing/2014/main" val="2329046753"/>
                    </a:ext>
                  </a:extLst>
                </a:gridCol>
                <a:gridCol w="1166764">
                  <a:extLst>
                    <a:ext uri="{9D8B030D-6E8A-4147-A177-3AD203B41FA5}">
                      <a16:colId xmlns:a16="http://schemas.microsoft.com/office/drawing/2014/main" val="774333412"/>
                    </a:ext>
                  </a:extLst>
                </a:gridCol>
                <a:gridCol w="1294363">
                  <a:extLst>
                    <a:ext uri="{9D8B030D-6E8A-4147-A177-3AD203B41FA5}">
                      <a16:colId xmlns:a16="http://schemas.microsoft.com/office/drawing/2014/main" val="963196662"/>
                    </a:ext>
                  </a:extLst>
                </a:gridCol>
              </a:tblGrid>
              <a:tr h="35093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Product Sans" panose="020B0403030502040203" pitchFamily="34" charset="0"/>
                        </a:rPr>
                        <a:t>ROC-AUC </a:t>
                      </a:r>
                      <a:endParaRPr lang="en-ID" sz="2000" b="1" i="0" u="none" strike="noStrike" dirty="0">
                        <a:solidFill>
                          <a:srgbClr val="FFFF00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785257"/>
                  </a:ext>
                </a:extLst>
              </a:tr>
              <a:tr h="36938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D" sz="1800" u="none" strike="noStrike" dirty="0">
                          <a:solidFill>
                            <a:srgbClr val="449DA9"/>
                          </a:solidFill>
                          <a:effectLst/>
                          <a:latin typeface="Product Sans" panose="020B0403030502040203" pitchFamily="34" charset="0"/>
                        </a:rPr>
                        <a:t>Dataset 1 (Removing Outlier Z-Score)</a:t>
                      </a:r>
                      <a:endParaRPr lang="en-ID" sz="1800" b="1" i="0" u="none" strike="noStrike" dirty="0">
                        <a:solidFill>
                          <a:srgbClr val="449DA9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44816"/>
                  </a:ext>
                </a:extLst>
              </a:tr>
              <a:tr h="431987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Method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Logreg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kNN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Decision Tree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Random Forest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chemeClr val="bg1"/>
                          </a:solidFill>
                          <a:effectLst/>
                          <a:latin typeface="Product Sans" panose="020B0403030502040203" pitchFamily="34" charset="0"/>
                        </a:rPr>
                        <a:t>AdaBoost</a:t>
                      </a:r>
                      <a:endParaRPr lang="en-ID" sz="1600" b="1" i="0" u="none" strike="noStrike" dirty="0">
                        <a:solidFill>
                          <a:schemeClr val="bg1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XGBoost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3502240"/>
                  </a:ext>
                </a:extLst>
              </a:tr>
              <a:tr h="431987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Train 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0.71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0.76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0.79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0.75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chemeClr val="bg1"/>
                          </a:solidFill>
                          <a:effectLst/>
                          <a:latin typeface="Product Sans" panose="020B0403030502040203" pitchFamily="34" charset="0"/>
                        </a:rPr>
                        <a:t>0.76</a:t>
                      </a:r>
                      <a:endParaRPr lang="en-ID" sz="1600" b="1" i="0" u="none" strike="noStrike" dirty="0">
                        <a:solidFill>
                          <a:schemeClr val="bg1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0.79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2692110"/>
                  </a:ext>
                </a:extLst>
              </a:tr>
              <a:tr h="431987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Test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0.72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0.72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0.72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0.73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chemeClr val="bg1"/>
                          </a:solidFill>
                          <a:effectLst/>
                          <a:latin typeface="Product Sans" panose="020B0403030502040203" pitchFamily="34" charset="0"/>
                        </a:rPr>
                        <a:t>0.74</a:t>
                      </a:r>
                      <a:endParaRPr lang="en-ID" sz="1600" b="1" i="0" u="none" strike="noStrike" dirty="0">
                        <a:solidFill>
                          <a:schemeClr val="bg1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0.73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507867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53F8EA5-0A54-BB8C-C1BE-CD2643EB31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991189"/>
              </p:ext>
            </p:extLst>
          </p:nvPr>
        </p:nvGraphicFramePr>
        <p:xfrm>
          <a:off x="1452902" y="3286035"/>
          <a:ext cx="9222376" cy="191401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96860">
                  <a:extLst>
                    <a:ext uri="{9D8B030D-6E8A-4147-A177-3AD203B41FA5}">
                      <a16:colId xmlns:a16="http://schemas.microsoft.com/office/drawing/2014/main" val="883479355"/>
                    </a:ext>
                  </a:extLst>
                </a:gridCol>
                <a:gridCol w="1187885">
                  <a:extLst>
                    <a:ext uri="{9D8B030D-6E8A-4147-A177-3AD203B41FA5}">
                      <a16:colId xmlns:a16="http://schemas.microsoft.com/office/drawing/2014/main" val="432137886"/>
                    </a:ext>
                  </a:extLst>
                </a:gridCol>
                <a:gridCol w="1137224">
                  <a:extLst>
                    <a:ext uri="{9D8B030D-6E8A-4147-A177-3AD203B41FA5}">
                      <a16:colId xmlns:a16="http://schemas.microsoft.com/office/drawing/2014/main" val="938434315"/>
                    </a:ext>
                  </a:extLst>
                </a:gridCol>
                <a:gridCol w="1657259">
                  <a:extLst>
                    <a:ext uri="{9D8B030D-6E8A-4147-A177-3AD203B41FA5}">
                      <a16:colId xmlns:a16="http://schemas.microsoft.com/office/drawing/2014/main" val="617634737"/>
                    </a:ext>
                  </a:extLst>
                </a:gridCol>
                <a:gridCol w="1694363">
                  <a:extLst>
                    <a:ext uri="{9D8B030D-6E8A-4147-A177-3AD203B41FA5}">
                      <a16:colId xmlns:a16="http://schemas.microsoft.com/office/drawing/2014/main" val="2329046753"/>
                    </a:ext>
                  </a:extLst>
                </a:gridCol>
                <a:gridCol w="1150186">
                  <a:extLst>
                    <a:ext uri="{9D8B030D-6E8A-4147-A177-3AD203B41FA5}">
                      <a16:colId xmlns:a16="http://schemas.microsoft.com/office/drawing/2014/main" val="774333412"/>
                    </a:ext>
                  </a:extLst>
                </a:gridCol>
                <a:gridCol w="1298599">
                  <a:extLst>
                    <a:ext uri="{9D8B030D-6E8A-4147-A177-3AD203B41FA5}">
                      <a16:colId xmlns:a16="http://schemas.microsoft.com/office/drawing/2014/main" val="963196662"/>
                    </a:ext>
                  </a:extLst>
                </a:gridCol>
              </a:tblGrid>
              <a:tr h="334674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Product Sans" panose="020B0403030502040203" pitchFamily="34" charset="0"/>
                        </a:rPr>
                        <a:t>ROC-AUC</a:t>
                      </a:r>
                      <a:endParaRPr lang="en-ID" sz="2000" b="1" i="0" u="none" strike="noStrike" dirty="0">
                        <a:solidFill>
                          <a:srgbClr val="FFFF00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785257"/>
                  </a:ext>
                </a:extLst>
              </a:tr>
              <a:tr h="350308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D" sz="1800" u="none" strike="noStrike" dirty="0">
                          <a:solidFill>
                            <a:srgbClr val="449DA9"/>
                          </a:solidFill>
                          <a:effectLst/>
                          <a:latin typeface="Product Sans" panose="020B0403030502040203" pitchFamily="34" charset="0"/>
                        </a:rPr>
                        <a:t>Dataset 2 (Removing Outlier Z-Score &amp; IQR)</a:t>
                      </a:r>
                      <a:endParaRPr lang="en-ID" sz="1800" b="1" i="0" u="none" strike="noStrike" dirty="0">
                        <a:solidFill>
                          <a:srgbClr val="449DA9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44816"/>
                  </a:ext>
                </a:extLst>
              </a:tr>
              <a:tr h="40967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Method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Logreg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kNN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Decision Tree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Random Forest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AdaBoost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XGBoost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3502240"/>
                  </a:ext>
                </a:extLst>
              </a:tr>
              <a:tr h="40967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Train 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0.58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0.58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0.61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0.62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0.63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0.88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2692110"/>
                  </a:ext>
                </a:extLst>
              </a:tr>
              <a:tr h="40967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Test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0.58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0.64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0.57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0.60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0.61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0.60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507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30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92655" y="344088"/>
            <a:ext cx="3639127" cy="52322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Product Sans" panose="020B0403030502040203" pitchFamily="34" charset="0"/>
              </a:rPr>
              <a:t>List Parameters</a:t>
            </a:r>
            <a:endParaRPr lang="ko-KR" altLang="en-US" dirty="0">
              <a:latin typeface="Product Sans" panose="020B0403030502040203" pitchFamily="34" charset="0"/>
            </a:endParaRPr>
          </a:p>
        </p:txBody>
      </p:sp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4018071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Modeling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308C9D-3CA7-7D1F-200D-AB6B0F5DB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44642"/>
              </p:ext>
            </p:extLst>
          </p:nvPr>
        </p:nvGraphicFramePr>
        <p:xfrm>
          <a:off x="3175178" y="1738038"/>
          <a:ext cx="5017477" cy="395156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017477">
                  <a:extLst>
                    <a:ext uri="{9D8B030D-6E8A-4147-A177-3AD203B41FA5}">
                      <a16:colId xmlns:a16="http://schemas.microsoft.com/office/drawing/2014/main" val="3916499471"/>
                    </a:ext>
                  </a:extLst>
                </a:gridCol>
              </a:tblGrid>
              <a:tr h="1113468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u="none" strike="noStrike" dirty="0">
                          <a:effectLst/>
                          <a:latin typeface="Product Sans" panose="020B0403030502040203" pitchFamily="34" charset="0"/>
                        </a:rPr>
                        <a:t>Hyperparameter </a:t>
                      </a:r>
                      <a:r>
                        <a:rPr lang="en-ID" sz="2400" u="none" strike="noStrike" dirty="0" err="1">
                          <a:effectLst/>
                          <a:latin typeface="Product Sans" panose="020B0403030502040203" pitchFamily="34" charset="0"/>
                        </a:rPr>
                        <a:t>Terbaik</a:t>
                      </a:r>
                      <a:r>
                        <a:rPr lang="en-ID" sz="2400" u="none" strike="noStrike" dirty="0">
                          <a:effectLst/>
                          <a:latin typeface="Product Sans" panose="020B0403030502040203" pitchFamily="34" charset="0"/>
                        </a:rPr>
                        <a:t> </a:t>
                      </a:r>
                    </a:p>
                    <a:p>
                      <a:pPr algn="ctr" fontAlgn="b"/>
                      <a:r>
                        <a:rPr lang="en-ID" sz="2400" u="none" strike="noStrike" dirty="0">
                          <a:effectLst/>
                          <a:latin typeface="Product Sans" panose="020B0403030502040203" pitchFamily="34" charset="0"/>
                        </a:rPr>
                        <a:t>(ROC-AUC Dataset 1)</a:t>
                      </a:r>
                      <a:endParaRPr lang="en-ID" sz="2400" b="1" i="0" u="none" strike="noStrike" dirty="0">
                        <a:solidFill>
                          <a:srgbClr val="000000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289467"/>
                  </a:ext>
                </a:extLst>
              </a:tr>
              <a:tr h="100075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1" u="none" strike="noStrike" dirty="0" err="1">
                          <a:solidFill>
                            <a:srgbClr val="449DA9"/>
                          </a:solidFill>
                          <a:effectLst/>
                          <a:latin typeface="Product Sans" panose="020B0403030502040203" pitchFamily="34" charset="0"/>
                        </a:rPr>
                        <a:t>AdaBoost</a:t>
                      </a:r>
                      <a:endParaRPr lang="en-ID" sz="1800" b="1" i="0" u="none" strike="noStrike" dirty="0">
                        <a:solidFill>
                          <a:srgbClr val="449DA9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3419070"/>
                  </a:ext>
                </a:extLst>
              </a:tr>
              <a:tr h="61244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n_estimator</a:t>
                      </a:r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 = 225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8602733"/>
                  </a:ext>
                </a:extLst>
              </a:tr>
              <a:tr h="61244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learning_rate</a:t>
                      </a:r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 = 0.08358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5616381"/>
                  </a:ext>
                </a:extLst>
              </a:tr>
              <a:tr h="61244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algorithm = SAMMER. R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8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95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20"/>
          <p:cNvSpPr txBox="1">
            <a:spLocks noGrp="1"/>
          </p:cNvSpPr>
          <p:nvPr>
            <p:ph type="title"/>
          </p:nvPr>
        </p:nvSpPr>
        <p:spPr>
          <a:xfrm>
            <a:off x="298082" y="263121"/>
            <a:ext cx="3558694" cy="170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4285F4"/>
                </a:solidFill>
                <a:latin typeface="Product Sans" panose="020B0403030502040203" pitchFamily="34" charset="0"/>
              </a:rPr>
              <a:t>Asklepios</a:t>
            </a:r>
            <a:br>
              <a:rPr lang="en-US" sz="6000" dirty="0">
                <a:solidFill>
                  <a:srgbClr val="4285F4"/>
                </a:solidFill>
                <a:latin typeface="Product Sans" panose="020B0403030502040203" pitchFamily="34" charset="0"/>
              </a:rPr>
            </a:br>
            <a:r>
              <a:rPr lang="en-US" sz="6000" dirty="0">
                <a:solidFill>
                  <a:srgbClr val="4285F4"/>
                </a:solidFill>
                <a:latin typeface="Product Sans" panose="020B0403030502040203" pitchFamily="34" charset="0"/>
              </a:rPr>
              <a:t>Team</a:t>
            </a:r>
            <a:endParaRPr sz="60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35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9020344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4285F4"/>
                </a:solidFill>
                <a:latin typeface="Product Sans" panose="020B0403030502040203" pitchFamily="34" charset="0"/>
              </a:rPr>
              <a:t>Adaboost</a:t>
            </a: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 Confusion Matrix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753A73-ED6D-FA9C-96BE-AF927F13F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4657"/>
              </p:ext>
            </p:extLst>
          </p:nvPr>
        </p:nvGraphicFramePr>
        <p:xfrm>
          <a:off x="3527540" y="1161948"/>
          <a:ext cx="8017915" cy="437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033">
                  <a:extLst>
                    <a:ext uri="{9D8B030D-6E8A-4147-A177-3AD203B41FA5}">
                      <a16:colId xmlns:a16="http://schemas.microsoft.com/office/drawing/2014/main" val="3629409156"/>
                    </a:ext>
                  </a:extLst>
                </a:gridCol>
                <a:gridCol w="2886248">
                  <a:extLst>
                    <a:ext uri="{9D8B030D-6E8A-4147-A177-3AD203B41FA5}">
                      <a16:colId xmlns:a16="http://schemas.microsoft.com/office/drawing/2014/main" val="2071069386"/>
                    </a:ext>
                  </a:extLst>
                </a:gridCol>
                <a:gridCol w="3148634">
                  <a:extLst>
                    <a:ext uri="{9D8B030D-6E8A-4147-A177-3AD203B41FA5}">
                      <a16:colId xmlns:a16="http://schemas.microsoft.com/office/drawing/2014/main" val="2906731229"/>
                    </a:ext>
                  </a:extLst>
                </a:gridCol>
              </a:tblGrid>
              <a:tr h="103510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Confusion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Matrix</a:t>
                      </a:r>
                      <a:endParaRPr lang="en-ID" b="1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Predicted Label</a:t>
                      </a:r>
                      <a:endParaRPr lang="en-ID" sz="2200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078397"/>
                  </a:ext>
                </a:extLst>
              </a:tr>
              <a:tr h="1669216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Actual</a:t>
                      </a:r>
                      <a:r>
                        <a:rPr lang="en-US" sz="2400" b="1" dirty="0">
                          <a:solidFill>
                            <a:srgbClr val="FFFF00"/>
                          </a:solidFill>
                          <a:latin typeface="Product Sans" panose="020B0403030502040203" pitchFamily="34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Label</a:t>
                      </a:r>
                      <a:endParaRPr lang="en-ID" sz="2400" b="1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roduct Sans" panose="020B0403030502040203" pitchFamily="34" charset="0"/>
                        </a:rPr>
                        <a:t>True Positive</a:t>
                      </a:r>
                    </a:p>
                    <a:p>
                      <a:pPr algn="ctr"/>
                      <a:r>
                        <a:rPr lang="en-US" b="1" dirty="0">
                          <a:latin typeface="Product Sans" panose="020B0403030502040203" pitchFamily="34" charset="0"/>
                        </a:rPr>
                        <a:t>1175</a:t>
                      </a:r>
                    </a:p>
                    <a:p>
                      <a:pPr algn="ctr"/>
                      <a:r>
                        <a:rPr lang="en-US" b="1" dirty="0">
                          <a:latin typeface="Product Sans" panose="020B0403030502040203" pitchFamily="34" charset="0"/>
                        </a:rPr>
                        <a:t>(36.68 %)</a:t>
                      </a:r>
                      <a:endParaRPr lang="en-ID" b="1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False Negative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697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(21.82%)</a:t>
                      </a:r>
                      <a:endParaRPr lang="en-ID" b="1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98034"/>
                  </a:ext>
                </a:extLst>
              </a:tr>
              <a:tr h="1669216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False Positive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363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(11.36 %)</a:t>
                      </a:r>
                      <a:endParaRPr lang="en-ID" b="1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roduct Sans" panose="020B0403030502040203" pitchFamily="34" charset="0"/>
                        </a:rPr>
                        <a:t>True Negative</a:t>
                      </a:r>
                    </a:p>
                    <a:p>
                      <a:pPr algn="ctr"/>
                      <a:r>
                        <a:rPr lang="en-US" b="1" dirty="0">
                          <a:latin typeface="Product Sans" panose="020B0403030502040203" pitchFamily="34" charset="0"/>
                        </a:rPr>
                        <a:t>958</a:t>
                      </a:r>
                    </a:p>
                    <a:p>
                      <a:pPr algn="ctr"/>
                      <a:r>
                        <a:rPr lang="en-US" b="1" dirty="0">
                          <a:latin typeface="Product Sans" panose="020B0403030502040203" pitchFamily="34" charset="0"/>
                        </a:rPr>
                        <a:t>(30.00%)</a:t>
                      </a:r>
                      <a:endParaRPr lang="en-ID" b="1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99531"/>
                  </a:ext>
                </a:extLst>
              </a:tr>
            </a:tbl>
          </a:graphicData>
        </a:graphic>
      </p:graphicFrame>
      <p:pic>
        <p:nvPicPr>
          <p:cNvPr id="10" name="Picture 4" descr="3,267 Shipping Illustrations - Free in SVG, PNG, EPS - IconScou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2"/>
          <a:stretch/>
        </p:blipFill>
        <p:spPr bwMode="auto">
          <a:xfrm>
            <a:off x="154918" y="3417856"/>
            <a:ext cx="2237300" cy="165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3481733" y="5782266"/>
            <a:ext cx="8109527" cy="941041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Positive = Late		Negative = On Time</a:t>
            </a:r>
            <a:endParaRPr lang="en-ID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40" y="5809974"/>
            <a:ext cx="951346" cy="2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38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9604224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4285F4"/>
                </a:solidFill>
                <a:latin typeface="Product Sans" panose="020B0403030502040203" pitchFamily="34" charset="0"/>
              </a:rPr>
              <a:t>Adaboost</a:t>
            </a: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 Feature Importance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" y="1176663"/>
            <a:ext cx="6574363" cy="486391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426036" y="1614547"/>
            <a:ext cx="4304145" cy="4043791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Product Sans" panose="020B0403030502040203" pitchFamily="34" charset="0"/>
              </a:rPr>
              <a:t>Feature Importance :</a:t>
            </a:r>
          </a:p>
          <a:p>
            <a:pPr lvl="0">
              <a:lnSpc>
                <a:spcPct val="150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Product Sans" panose="020B0403030502040203" pitchFamily="34" charset="0"/>
              </a:rPr>
              <a:t>Std_Weight</a:t>
            </a:r>
            <a:endParaRPr lang="en-US" dirty="0">
              <a:latin typeface="Product Sans" panose="020B0403030502040203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Product Sans" panose="020B0403030502040203" pitchFamily="34" charset="0"/>
              </a:rPr>
              <a:t>Std_Cost</a:t>
            </a:r>
            <a:endParaRPr lang="en-US" dirty="0">
              <a:latin typeface="Product Sans" panose="020B0403030502040203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Product Sans" panose="020B0403030502040203" pitchFamily="34" charset="0"/>
              </a:rPr>
              <a:t>Std_Purchases</a:t>
            </a:r>
            <a:br>
              <a:rPr lang="en-US" dirty="0">
                <a:latin typeface="Bahnschrift SemiBold SemiConden" panose="020B0502040204020203" pitchFamily="34" charset="0"/>
              </a:rPr>
            </a:br>
            <a:endParaRPr lang="en-ID" dirty="0">
              <a:latin typeface="Product Sans" panose="020B040303050204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121" y="1947757"/>
            <a:ext cx="983358" cy="33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6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9486" y="3014506"/>
            <a:ext cx="6692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86CC5"/>
                </a:solidFill>
                <a:latin typeface="Product Sans" panose="020B0403030502040203" pitchFamily="34" charset="0"/>
              </a:rPr>
              <a:t>Business Insight &amp; Recommendation</a:t>
            </a:r>
            <a:endParaRPr lang="en-ID" sz="6000" dirty="0">
              <a:solidFill>
                <a:srgbClr val="286CC5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5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" y="1891135"/>
            <a:ext cx="6006652" cy="3966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94" y="1888794"/>
            <a:ext cx="6266750" cy="39079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2964" y="251755"/>
            <a:ext cx="499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Business Insight</a:t>
            </a:r>
            <a:endParaRPr lang="en-ID" sz="5400" dirty="0"/>
          </a:p>
        </p:txBody>
      </p:sp>
    </p:spTree>
    <p:extLst>
      <p:ext uri="{BB962C8B-B14F-4D97-AF65-F5344CB8AC3E}">
        <p14:creationId xmlns:p14="http://schemas.microsoft.com/office/powerpoint/2010/main" val="1138673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964" y="251755"/>
            <a:ext cx="41024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4285F4"/>
                </a:solidFill>
                <a:latin typeface="Product Sans" panose="020B0403030502040203" pitchFamily="34" charset="0"/>
              </a:rPr>
              <a:t>Business Insight</a:t>
            </a:r>
            <a:endParaRPr lang="en-ID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390"/>
            <a:ext cx="7120319" cy="451060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80363" y="1987664"/>
            <a:ext cx="5106982" cy="3046062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1600" dirty="0" err="1">
                <a:latin typeface="Product Sans" panose="020B0403030502040203" pitchFamily="34" charset="0"/>
              </a:rPr>
              <a:t>Berdasarkan</a:t>
            </a:r>
            <a:r>
              <a:rPr lang="en-US" sz="1600" dirty="0">
                <a:latin typeface="Product Sans" panose="020B0403030502040203" pitchFamily="34" charset="0"/>
              </a:rPr>
              <a:t> data </a:t>
            </a:r>
            <a:r>
              <a:rPr lang="en-US" sz="1600" dirty="0" err="1">
                <a:latin typeface="Product Sans" panose="020B0403030502040203" pitchFamily="34" charset="0"/>
              </a:rPr>
              <a:t>jumlah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keterlambatan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pengiriman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menurun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dengan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meningkatnya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jumlah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telepon</a:t>
            </a:r>
            <a:r>
              <a:rPr lang="en-US" sz="1600" dirty="0">
                <a:latin typeface="Product Sans" panose="020B0403030502040203" pitchFamily="34" charset="0"/>
              </a:rPr>
              <a:t> yang </a:t>
            </a:r>
            <a:r>
              <a:rPr lang="en-US" sz="1600" dirty="0" err="1">
                <a:latin typeface="Product Sans" panose="020B0403030502040203" pitchFamily="34" charset="0"/>
              </a:rPr>
              <a:t>diterima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oleh</a:t>
            </a:r>
            <a:r>
              <a:rPr lang="en-US" sz="1600" dirty="0">
                <a:latin typeface="Product Sans" panose="020B0403030502040203" pitchFamily="34" charset="0"/>
              </a:rPr>
              <a:t> customer care.</a:t>
            </a:r>
          </a:p>
          <a:p>
            <a:pPr lvl="0" algn="just"/>
            <a:endParaRPr lang="en-US" sz="1600" dirty="0">
              <a:latin typeface="Product Sans" panose="020B0403030502040203" pitchFamily="34" charset="0"/>
            </a:endParaRPr>
          </a:p>
          <a:p>
            <a:pPr lvl="0" algn="just"/>
            <a:r>
              <a:rPr lang="en-US" sz="1600" dirty="0">
                <a:latin typeface="Product Sans" panose="020B0403030502040203" pitchFamily="34" charset="0"/>
              </a:rPr>
              <a:t>Perusahaan </a:t>
            </a:r>
            <a:r>
              <a:rPr lang="en-US" sz="1600" dirty="0" err="1">
                <a:latin typeface="Product Sans" panose="020B0403030502040203" pitchFamily="34" charset="0"/>
              </a:rPr>
              <a:t>perlu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mencari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informasi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mengenai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isi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telepon</a:t>
            </a:r>
            <a:r>
              <a:rPr lang="en-US" sz="1600" dirty="0">
                <a:latin typeface="Product Sans" panose="020B0403030502040203" pitchFamily="34" charset="0"/>
              </a:rPr>
              <a:t> customer </a:t>
            </a:r>
            <a:r>
              <a:rPr lang="en-US" sz="1600" dirty="0" err="1">
                <a:latin typeface="Product Sans" panose="020B0403030502040203" pitchFamily="34" charset="0"/>
              </a:rPr>
              <a:t>kepada</a:t>
            </a:r>
            <a:r>
              <a:rPr lang="en-US" sz="1600" dirty="0">
                <a:latin typeface="Product Sans" panose="020B0403030502040203" pitchFamily="34" charset="0"/>
              </a:rPr>
              <a:t> customer care (</a:t>
            </a:r>
            <a:r>
              <a:rPr lang="en-US" sz="1600" dirty="0" err="1">
                <a:latin typeface="Product Sans" panose="020B0403030502040203" pitchFamily="34" charset="0"/>
              </a:rPr>
              <a:t>siapa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penelpon</a:t>
            </a:r>
            <a:r>
              <a:rPr lang="en-US" sz="1600" dirty="0">
                <a:latin typeface="Product Sans" panose="020B0403030502040203" pitchFamily="34" charset="0"/>
              </a:rPr>
              <a:t>, </a:t>
            </a:r>
            <a:r>
              <a:rPr lang="en-US" sz="1600" dirty="0" err="1">
                <a:latin typeface="Product Sans" panose="020B0403030502040203" pitchFamily="34" charset="0"/>
              </a:rPr>
              <a:t>isi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telepon</a:t>
            </a:r>
            <a:r>
              <a:rPr lang="en-US" sz="1600" dirty="0">
                <a:latin typeface="Product Sans" panose="020B0403030502040203" pitchFamily="34" charset="0"/>
              </a:rPr>
              <a:t>), </a:t>
            </a:r>
            <a:r>
              <a:rPr lang="en-US" sz="1600" dirty="0" err="1">
                <a:latin typeface="Product Sans" panose="020B0403030502040203" pitchFamily="34" charset="0"/>
              </a:rPr>
              <a:t>sehingga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bisa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menentukan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korelasi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dengan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jumlah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keterlambatan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pengiriman</a:t>
            </a:r>
            <a:r>
              <a:rPr lang="en-US" sz="1600" dirty="0">
                <a:latin typeface="Product Sans" panose="020B0403030502040203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12" y="2181089"/>
            <a:ext cx="819925" cy="2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92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6929373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Recommendation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34319" y="3121657"/>
            <a:ext cx="6555342" cy="2138097"/>
            <a:chOff x="6385236" y="3767719"/>
            <a:chExt cx="7795713" cy="1665649"/>
          </a:xfrm>
        </p:grpSpPr>
        <p:sp>
          <p:nvSpPr>
            <p:cNvPr id="9" name="Rounded Rectangle 8"/>
            <p:cNvSpPr/>
            <p:nvPr/>
          </p:nvSpPr>
          <p:spPr>
            <a:xfrm>
              <a:off x="6385236" y="3767719"/>
              <a:ext cx="7795713" cy="1665649"/>
            </a:xfrm>
            <a:prstGeom prst="roundRect">
              <a:avLst/>
            </a:prstGeom>
            <a:solidFill>
              <a:srgbClr val="4343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ID" sz="1600" dirty="0">
                <a:latin typeface="Product Sans" panose="020B040303050204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D" sz="1600" dirty="0">
                <a:latin typeface="Product Sans" panose="020B040303050204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D" sz="1600" dirty="0">
                <a:latin typeface="Product Sans" panose="020B040303050204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D" sz="1600" dirty="0" err="1">
                  <a:latin typeface="Product Sans" panose="020B0403030502040203" pitchFamily="34" charset="0"/>
                </a:rPr>
                <a:t>Membuat</a:t>
              </a:r>
              <a:r>
                <a:rPr lang="en-ID" sz="1600" dirty="0">
                  <a:latin typeface="Product Sans" panose="020B0403030502040203" pitchFamily="34" charset="0"/>
                </a:rPr>
                <a:t> </a:t>
              </a:r>
              <a:r>
                <a:rPr lang="en-ID" sz="1600" dirty="0" err="1">
                  <a:latin typeface="Product Sans" panose="020B0403030502040203" pitchFamily="34" charset="0"/>
                </a:rPr>
                <a:t>sistem</a:t>
              </a:r>
              <a:r>
                <a:rPr lang="en-ID" sz="1600" dirty="0">
                  <a:latin typeface="Product Sans" panose="020B0403030502040203" pitchFamily="34" charset="0"/>
                </a:rPr>
                <a:t> </a:t>
              </a:r>
              <a:r>
                <a:rPr lang="en-ID" sz="1600" dirty="0" err="1">
                  <a:latin typeface="Product Sans" panose="020B0403030502040203" pitchFamily="34" charset="0"/>
                </a:rPr>
                <a:t>notifikasi</a:t>
              </a:r>
              <a:r>
                <a:rPr lang="en-ID" sz="1600" dirty="0">
                  <a:latin typeface="Product Sans" panose="020B0403030502040203" pitchFamily="34" charset="0"/>
                </a:rPr>
                <a:t> </a:t>
              </a:r>
              <a:r>
                <a:rPr lang="en-ID" sz="1600" dirty="0" err="1">
                  <a:latin typeface="Product Sans" panose="020B0403030502040203" pitchFamily="34" charset="0"/>
                </a:rPr>
                <a:t>untuk</a:t>
              </a:r>
              <a:r>
                <a:rPr lang="en-ID" sz="1600" dirty="0">
                  <a:latin typeface="Product Sans" panose="020B0403030502040203" pitchFamily="34" charset="0"/>
                </a:rPr>
                <a:t> </a:t>
              </a:r>
              <a:r>
                <a:rPr lang="en-ID" sz="1600" dirty="0" err="1">
                  <a:latin typeface="Product Sans" panose="020B0403030502040203" pitchFamily="34" charset="0"/>
                </a:rPr>
                <a:t>pengiriman</a:t>
              </a:r>
              <a:r>
                <a:rPr lang="en-ID" sz="1600" dirty="0">
                  <a:latin typeface="Product Sans" panose="020B0403030502040203" pitchFamily="34" charset="0"/>
                </a:rPr>
                <a:t> yang </a:t>
              </a:r>
              <a:r>
                <a:rPr lang="en-ID" sz="1600" dirty="0" err="1">
                  <a:latin typeface="Product Sans" panose="020B0403030502040203" pitchFamily="34" charset="0"/>
                </a:rPr>
                <a:t>terlambat</a:t>
              </a:r>
              <a:r>
                <a:rPr lang="en-ID" sz="1600" dirty="0">
                  <a:latin typeface="Product Sans" panose="020B0403030502040203" pitchFamily="34" charset="0"/>
                </a:rPr>
                <a:t> agar customer rating </a:t>
              </a:r>
              <a:r>
                <a:rPr lang="en-ID" sz="1600" dirty="0" err="1">
                  <a:latin typeface="Product Sans" panose="020B0403030502040203" pitchFamily="34" charset="0"/>
                </a:rPr>
                <a:t>tidak</a:t>
              </a:r>
              <a:r>
                <a:rPr lang="en-ID" sz="1600" dirty="0">
                  <a:latin typeface="Product Sans" panose="020B0403030502040203" pitchFamily="34" charset="0"/>
                </a:rPr>
                <a:t> </a:t>
              </a:r>
              <a:r>
                <a:rPr lang="en-ID" sz="1600" dirty="0" err="1">
                  <a:latin typeface="Product Sans" panose="020B0403030502040203" pitchFamily="34" charset="0"/>
                </a:rPr>
                <a:t>turun</a:t>
              </a:r>
              <a:r>
                <a:rPr lang="en-ID" sz="1600" dirty="0">
                  <a:latin typeface="Product Sans" panose="020B0403030502040203" pitchFamily="34" charset="0"/>
                </a:rPr>
                <a:t>.</a:t>
              </a:r>
            </a:p>
            <a:p>
              <a:endParaRPr lang="en-ID" sz="1600" dirty="0">
                <a:latin typeface="Product Sans" panose="020B040303050204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latin typeface="Product Sans" panose="020B0403030502040203" pitchFamily="34" charset="0"/>
                </a:rPr>
                <a:t>Menambahkan</a:t>
              </a:r>
              <a:r>
                <a:rPr lang="en-US" sz="1600" dirty="0">
                  <a:latin typeface="Product Sans" panose="020B0403030502040203" pitchFamily="34" charset="0"/>
                </a:rPr>
                <a:t> </a:t>
              </a:r>
              <a:r>
                <a:rPr lang="en-US" sz="1600" dirty="0" err="1">
                  <a:latin typeface="Product Sans" panose="020B0403030502040203" pitchFamily="34" charset="0"/>
                </a:rPr>
                <a:t>estimasi</a:t>
              </a:r>
              <a:r>
                <a:rPr lang="en-US" sz="1600" dirty="0">
                  <a:latin typeface="Product Sans" panose="020B0403030502040203" pitchFamily="34" charset="0"/>
                </a:rPr>
                <a:t> </a:t>
              </a:r>
              <a:r>
                <a:rPr lang="en-US" sz="1600" dirty="0" err="1">
                  <a:latin typeface="Product Sans" panose="020B0403030502040203" pitchFamily="34" charset="0"/>
                </a:rPr>
                <a:t>waktu</a:t>
              </a:r>
              <a:r>
                <a:rPr lang="en-US" sz="1600" dirty="0">
                  <a:latin typeface="Product Sans" panose="020B0403030502040203" pitchFamily="34" charset="0"/>
                </a:rPr>
                <a:t> </a:t>
              </a:r>
              <a:r>
                <a:rPr lang="en-US" sz="1600" dirty="0" err="1">
                  <a:latin typeface="Product Sans" panose="020B0403030502040203" pitchFamily="34" charset="0"/>
                </a:rPr>
                <a:t>pengiriman</a:t>
              </a:r>
              <a:r>
                <a:rPr lang="en-US" sz="1600" dirty="0">
                  <a:latin typeface="Product Sans" panose="020B0403030502040203" pitchFamily="34" charset="0"/>
                </a:rPr>
                <a:t> </a:t>
              </a:r>
              <a:r>
                <a:rPr lang="en-US" sz="1600" dirty="0" err="1">
                  <a:latin typeface="Product Sans" panose="020B0403030502040203" pitchFamily="34" charset="0"/>
                </a:rPr>
                <a:t>pada</a:t>
              </a:r>
              <a:r>
                <a:rPr lang="en-US" sz="1600" dirty="0">
                  <a:latin typeface="Product Sans" panose="020B0403030502040203" pitchFamily="34" charset="0"/>
                </a:rPr>
                <a:t> mode </a:t>
              </a:r>
              <a:r>
                <a:rPr lang="en-US" sz="1600" dirty="0" err="1">
                  <a:latin typeface="Product Sans" panose="020B0403030502040203" pitchFamily="34" charset="0"/>
                </a:rPr>
                <a:t>pengiriman</a:t>
              </a:r>
              <a:r>
                <a:rPr lang="en-US" sz="1600" dirty="0">
                  <a:latin typeface="Product Sans" panose="020B0403030502040203" pitchFamily="34" charset="0"/>
                </a:rPr>
                <a:t> yang </a:t>
              </a:r>
              <a:r>
                <a:rPr lang="en-US" sz="1600" dirty="0" err="1">
                  <a:latin typeface="Product Sans" panose="020B0403030502040203" pitchFamily="34" charset="0"/>
                </a:rPr>
                <a:t>dipilih</a:t>
              </a:r>
              <a:r>
                <a:rPr lang="en-US" sz="1600" dirty="0">
                  <a:latin typeface="Product Sans" panose="020B0403030502040203" pitchFamily="34" charset="0"/>
                </a:rPr>
                <a:t>.</a:t>
              </a:r>
              <a:endParaRPr lang="en-ID" sz="1600" dirty="0">
                <a:latin typeface="Product Sans" panose="020B0403030502040203" pitchFamily="34" charset="0"/>
              </a:endParaRPr>
            </a:p>
            <a:p>
              <a:endParaRPr lang="en-ID" sz="1600" dirty="0">
                <a:latin typeface="Product Sans" panose="020B040303050204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489" y="3901705"/>
              <a:ext cx="891115" cy="222648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8" y="1074011"/>
            <a:ext cx="5158440" cy="57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62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008" y="249883"/>
            <a:ext cx="867461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Models Impact to Business </a:t>
            </a:r>
          </a:p>
          <a:p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Metrics</a:t>
            </a:r>
            <a:endParaRPr lang="en-ID" sz="5400" dirty="0">
              <a:solidFill>
                <a:srgbClr val="4285F4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90677" y="2492361"/>
            <a:ext cx="5447996" cy="2745386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On Time Growth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Customer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Potential Revenue Loss</a:t>
            </a:r>
            <a:endParaRPr lang="en-ID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036" y="2724973"/>
            <a:ext cx="813595" cy="2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5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20"/>
          <p:cNvSpPr txBox="1">
            <a:spLocks noGrp="1"/>
          </p:cNvSpPr>
          <p:nvPr>
            <p:ph type="title"/>
          </p:nvPr>
        </p:nvSpPr>
        <p:spPr>
          <a:xfrm>
            <a:off x="139420" y="138545"/>
            <a:ext cx="6537480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285F4"/>
                </a:solidFill>
                <a:latin typeface="Product Sans" panose="020B0403030502040203" pitchFamily="34" charset="0"/>
              </a:rPr>
              <a:t>On Time Growth Rate</a:t>
            </a:r>
            <a:br>
              <a:rPr lang="en-US" dirty="0">
                <a:solidFill>
                  <a:srgbClr val="4285F4"/>
                </a:solidFill>
                <a:latin typeface="Product Sans" panose="020B0403030502040203" pitchFamily="34" charset="0"/>
              </a:rPr>
            </a:br>
            <a:r>
              <a:rPr lang="en-US" dirty="0">
                <a:solidFill>
                  <a:srgbClr val="4285F4"/>
                </a:solidFill>
                <a:latin typeface="Product Sans" panose="020B0403030502040203" pitchFamily="34" charset="0"/>
              </a:rPr>
              <a:t>Calculation</a:t>
            </a:r>
            <a:endParaRPr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58533"/>
              </p:ext>
            </p:extLst>
          </p:nvPr>
        </p:nvGraphicFramePr>
        <p:xfrm>
          <a:off x="154918" y="1778000"/>
          <a:ext cx="5255283" cy="22373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51761">
                  <a:extLst>
                    <a:ext uri="{9D8B030D-6E8A-4147-A177-3AD203B41FA5}">
                      <a16:colId xmlns:a16="http://schemas.microsoft.com/office/drawing/2014/main" val="1533311453"/>
                    </a:ext>
                  </a:extLst>
                </a:gridCol>
                <a:gridCol w="1751761">
                  <a:extLst>
                    <a:ext uri="{9D8B030D-6E8A-4147-A177-3AD203B41FA5}">
                      <a16:colId xmlns:a16="http://schemas.microsoft.com/office/drawing/2014/main" val="1390347420"/>
                    </a:ext>
                  </a:extLst>
                </a:gridCol>
                <a:gridCol w="1751761">
                  <a:extLst>
                    <a:ext uri="{9D8B030D-6E8A-4147-A177-3AD203B41FA5}">
                      <a16:colId xmlns:a16="http://schemas.microsoft.com/office/drawing/2014/main" val="47212178"/>
                    </a:ext>
                  </a:extLst>
                </a:gridCol>
              </a:tblGrid>
              <a:tr h="48723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Before Modelling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Percentage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8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73427"/>
                  </a:ext>
                </a:extLst>
              </a:tr>
              <a:tr h="4176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Delivery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10999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40468"/>
                  </a:ext>
                </a:extLst>
              </a:tr>
              <a:tr h="4176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Late Delivery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6563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59.7 %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87556"/>
                  </a:ext>
                </a:extLst>
              </a:tr>
              <a:tr h="4176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On</a:t>
                      </a:r>
                      <a:r>
                        <a:rPr lang="en-US" baseline="0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 Time Delivery</a:t>
                      </a:r>
                      <a:endParaRPr lang="en-US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4436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40.3 %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9026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28281"/>
              </p:ext>
            </p:extLst>
          </p:nvPr>
        </p:nvGraphicFramePr>
        <p:xfrm>
          <a:off x="5771892" y="513346"/>
          <a:ext cx="6279465" cy="60232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93155">
                  <a:extLst>
                    <a:ext uri="{9D8B030D-6E8A-4147-A177-3AD203B41FA5}">
                      <a16:colId xmlns:a16="http://schemas.microsoft.com/office/drawing/2014/main" val="1533311453"/>
                    </a:ext>
                  </a:extLst>
                </a:gridCol>
                <a:gridCol w="2093155">
                  <a:extLst>
                    <a:ext uri="{9D8B030D-6E8A-4147-A177-3AD203B41FA5}">
                      <a16:colId xmlns:a16="http://schemas.microsoft.com/office/drawing/2014/main" val="1390347420"/>
                    </a:ext>
                  </a:extLst>
                </a:gridCol>
                <a:gridCol w="2093155">
                  <a:extLst>
                    <a:ext uri="{9D8B030D-6E8A-4147-A177-3AD203B41FA5}">
                      <a16:colId xmlns:a16="http://schemas.microsoft.com/office/drawing/2014/main" val="47212178"/>
                    </a:ext>
                  </a:extLst>
                </a:gridCol>
              </a:tblGrid>
              <a:tr h="7197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After Modelling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Percentage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8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73427"/>
                  </a:ext>
                </a:extLst>
              </a:tr>
              <a:tr h="3454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10999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100 %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40468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Late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6563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59.7 % of Total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87556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Predicted Late on Late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4857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74 % of Late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90264"/>
                  </a:ext>
                </a:extLst>
              </a:tr>
              <a:tr h="13819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Predicted On Time on Late Delivery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or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Late after Model Prediction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1706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26 % of Late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On Time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4436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40.3 % of Total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37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On Time Delivery after Model Prediction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9293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84.48 % of Total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On Time Growth Rate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-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+ 44.18 %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4917" y="4438650"/>
          <a:ext cx="5255284" cy="19621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27642">
                  <a:extLst>
                    <a:ext uri="{9D8B030D-6E8A-4147-A177-3AD203B41FA5}">
                      <a16:colId xmlns:a16="http://schemas.microsoft.com/office/drawing/2014/main" val="1390347420"/>
                    </a:ext>
                  </a:extLst>
                </a:gridCol>
                <a:gridCol w="2627642">
                  <a:extLst>
                    <a:ext uri="{9D8B030D-6E8A-4147-A177-3AD203B41FA5}">
                      <a16:colId xmlns:a16="http://schemas.microsoft.com/office/drawing/2014/main" val="47212178"/>
                    </a:ext>
                  </a:extLst>
                </a:gridCol>
              </a:tblGrid>
              <a:tr h="5624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roduct Sans" panose="020B0403030502040203" pitchFamily="34" charset="0"/>
                        </a:rPr>
                        <a:t>On Time Rate</a:t>
                      </a:r>
                      <a:endParaRPr lang="en-ID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roduct Sans" panose="020B0403030502040203" pitchFamily="34" charset="0"/>
                        </a:rPr>
                        <a:t>Percentage</a:t>
                      </a:r>
                      <a:endParaRPr lang="en-ID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8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73427"/>
                  </a:ext>
                </a:extLst>
              </a:tr>
              <a:tr h="4820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Before Modelling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40.3 %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40468"/>
                  </a:ext>
                </a:extLst>
              </a:tr>
              <a:tr h="4820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After Modelling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84.48 %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87556"/>
                  </a:ext>
                </a:extLst>
              </a:tr>
              <a:tr h="4355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Growth Rate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44.18 %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088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8760482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4285F4"/>
                </a:solidFill>
                <a:latin typeface="Product Sans" panose="020B0403030502040203" pitchFamily="34" charset="0"/>
              </a:rPr>
              <a:t>Customer Rating Calculation</a:t>
            </a:r>
            <a:endParaRPr sz="48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7928" y="1416886"/>
          <a:ext cx="6120420" cy="464184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60210">
                  <a:extLst>
                    <a:ext uri="{9D8B030D-6E8A-4147-A177-3AD203B41FA5}">
                      <a16:colId xmlns:a16="http://schemas.microsoft.com/office/drawing/2014/main" val="1390347420"/>
                    </a:ext>
                  </a:extLst>
                </a:gridCol>
                <a:gridCol w="3060210">
                  <a:extLst>
                    <a:ext uri="{9D8B030D-6E8A-4147-A177-3AD203B41FA5}">
                      <a16:colId xmlns:a16="http://schemas.microsoft.com/office/drawing/2014/main" val="47212178"/>
                    </a:ext>
                  </a:extLst>
                </a:gridCol>
              </a:tblGrid>
              <a:tr h="8781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Product Sans" panose="020B0403030502040203" pitchFamily="34" charset="0"/>
                        </a:rPr>
                        <a:t>Variabel</a:t>
                      </a:r>
                      <a:endParaRPr lang="en-ID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Product Sans" panose="020B0403030502040203" pitchFamily="34" charset="0"/>
                        </a:rPr>
                        <a:t>Jumlah</a:t>
                      </a:r>
                      <a:endParaRPr lang="en-ID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73427"/>
                  </a:ext>
                </a:extLst>
              </a:tr>
              <a:tr h="752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Initial total rating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32.893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40468"/>
                  </a:ext>
                </a:extLst>
              </a:tr>
              <a:tr h="752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Initial average rating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2,99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87556"/>
                  </a:ext>
                </a:extLst>
              </a:tr>
              <a:tr h="752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additional rating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3.882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Updated total rating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32.893 + 3.882 = 36.675 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2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Updated average rating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3,34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46827" y="1291851"/>
          <a:ext cx="4955896" cy="31940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77948">
                  <a:extLst>
                    <a:ext uri="{9D8B030D-6E8A-4147-A177-3AD203B41FA5}">
                      <a16:colId xmlns:a16="http://schemas.microsoft.com/office/drawing/2014/main" val="1390347420"/>
                    </a:ext>
                  </a:extLst>
                </a:gridCol>
                <a:gridCol w="2477948">
                  <a:extLst>
                    <a:ext uri="{9D8B030D-6E8A-4147-A177-3AD203B41FA5}">
                      <a16:colId xmlns:a16="http://schemas.microsoft.com/office/drawing/2014/main" val="47212178"/>
                    </a:ext>
                  </a:extLst>
                </a:gridCol>
              </a:tblGrid>
              <a:tr h="894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roduct Sans" panose="020B0403030502040203" pitchFamily="34" charset="0"/>
                        </a:rPr>
                        <a:t>Customer Rating</a:t>
                      </a:r>
                      <a:endParaRPr lang="en-ID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roduct Sans" panose="020B0403030502040203" pitchFamily="34" charset="0"/>
                        </a:rPr>
                        <a:t>Rating</a:t>
                      </a:r>
                      <a:endParaRPr lang="en-ID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73427"/>
                  </a:ext>
                </a:extLst>
              </a:tr>
              <a:tr h="7665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Before Modelling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2,99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40468"/>
                  </a:ext>
                </a:extLst>
              </a:tr>
              <a:tr h="7665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After Modelling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3,34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87556"/>
                  </a:ext>
                </a:extLst>
              </a:tr>
              <a:tr h="7665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Growth Rate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11, 8 %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875584" y="4595769"/>
            <a:ext cx="4750164" cy="2051929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latin typeface="Product Sans" panose="020B0403030502040203" pitchFamily="34" charset="0"/>
            </a:endParaRPr>
          </a:p>
          <a:p>
            <a:endParaRPr lang="en-US" sz="1600" dirty="0">
              <a:latin typeface="Product Sans" panose="020B0403030502040203" pitchFamily="34" charset="0"/>
            </a:endParaRPr>
          </a:p>
          <a:p>
            <a:r>
              <a:rPr lang="en-US" sz="1600" dirty="0" err="1">
                <a:latin typeface="Product Sans" panose="020B0403030502040203" pitchFamily="34" charset="0"/>
              </a:rPr>
              <a:t>Asumsi</a:t>
            </a:r>
            <a:r>
              <a:rPr lang="en-US" sz="1600" dirty="0">
                <a:latin typeface="Product Sans" panose="020B0403030502040203" pitchFamily="34" charset="0"/>
              </a:rPr>
              <a:t> : </a:t>
            </a:r>
            <a:r>
              <a:rPr lang="en-US" sz="1600" dirty="0" err="1">
                <a:latin typeface="Product Sans" panose="020B0403030502040203" pitchFamily="34" charset="0"/>
              </a:rPr>
              <a:t>Tiap</a:t>
            </a:r>
            <a:r>
              <a:rPr lang="en-US" sz="1600" dirty="0">
                <a:latin typeface="Product Sans" panose="020B0403030502040203" pitchFamily="34" charset="0"/>
              </a:rPr>
              <a:t> customer late </a:t>
            </a:r>
            <a:r>
              <a:rPr lang="en-US" sz="1600" dirty="0" err="1">
                <a:latin typeface="Product Sans" panose="020B0403030502040203" pitchFamily="34" charset="0"/>
              </a:rPr>
              <a:t>terprediksi</a:t>
            </a:r>
            <a:r>
              <a:rPr lang="en-US" sz="1600" dirty="0">
                <a:latin typeface="Product Sans" panose="020B0403030502040203" pitchFamily="34" charset="0"/>
              </a:rPr>
              <a:t> late </a:t>
            </a:r>
            <a:r>
              <a:rPr lang="en-US" sz="1600" dirty="0" err="1">
                <a:latin typeface="Product Sans" panose="020B0403030502040203" pitchFamily="34" charset="0"/>
              </a:rPr>
              <a:t>menaikan</a:t>
            </a:r>
            <a:r>
              <a:rPr lang="en-US" sz="1600" dirty="0">
                <a:latin typeface="Product Sans" panose="020B0403030502040203" pitchFamily="34" charset="0"/>
              </a:rPr>
              <a:t> rating 1 </a:t>
            </a:r>
            <a:r>
              <a:rPr lang="en-US" sz="1600" dirty="0" err="1">
                <a:latin typeface="Product Sans" panose="020B0403030502040203" pitchFamily="34" charset="0"/>
              </a:rPr>
              <a:t>poin</a:t>
            </a:r>
            <a:r>
              <a:rPr lang="en-US" sz="1600" dirty="0">
                <a:latin typeface="Product Sans" panose="020B0403030502040203" pitchFamily="34" charset="0"/>
              </a:rPr>
              <a:t>.</a:t>
            </a:r>
          </a:p>
          <a:p>
            <a:endParaRPr lang="en-US" sz="1600" dirty="0">
              <a:latin typeface="Product Sans" panose="020B0403030502040203" pitchFamily="34" charset="0"/>
            </a:endParaRPr>
          </a:p>
          <a:p>
            <a:r>
              <a:rPr lang="en-US" sz="1600" dirty="0" err="1">
                <a:latin typeface="Product Sans" panose="020B0403030502040203" pitchFamily="34" charset="0"/>
              </a:rPr>
              <a:t>Syarat</a:t>
            </a:r>
            <a:r>
              <a:rPr lang="en-US" sz="1600" dirty="0">
                <a:latin typeface="Product Sans" panose="020B0403030502040203" pitchFamily="34" charset="0"/>
              </a:rPr>
              <a:t> : Customer late </a:t>
            </a:r>
            <a:r>
              <a:rPr lang="en-US" sz="1600" dirty="0" err="1">
                <a:latin typeface="Product Sans" panose="020B0403030502040203" pitchFamily="34" charset="0"/>
              </a:rPr>
              <a:t>dengan</a:t>
            </a:r>
            <a:r>
              <a:rPr lang="en-US" sz="1600" dirty="0">
                <a:latin typeface="Product Sans" panose="020B0403030502040203" pitchFamily="34" charset="0"/>
              </a:rPr>
              <a:t> rating 5 </a:t>
            </a:r>
            <a:r>
              <a:rPr lang="en-US" sz="1600" dirty="0" err="1">
                <a:latin typeface="Product Sans" panose="020B0403030502040203" pitchFamily="34" charset="0"/>
              </a:rPr>
              <a:t>tidak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bisa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menaikkan</a:t>
            </a:r>
            <a:r>
              <a:rPr lang="en-US" sz="1600" dirty="0">
                <a:latin typeface="Product Sans" panose="020B0403030502040203" pitchFamily="34" charset="0"/>
              </a:rPr>
              <a:t> rating </a:t>
            </a:r>
            <a:r>
              <a:rPr lang="en-US" sz="1600" dirty="0" err="1">
                <a:latin typeface="Product Sans" panose="020B0403030502040203" pitchFamily="34" charset="0"/>
              </a:rPr>
              <a:t>lagi</a:t>
            </a:r>
            <a:r>
              <a:rPr lang="en-US" sz="1600" dirty="0">
                <a:latin typeface="Product Sans" panose="020B0403030502040203" pitchFamily="34" charset="0"/>
              </a:rPr>
              <a:t>.</a:t>
            </a:r>
            <a:endParaRPr lang="en-ID" sz="1600" dirty="0">
              <a:latin typeface="Product Sans" panose="020B040303050204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865" y="4791434"/>
            <a:ext cx="813595" cy="2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44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10042027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4285F4"/>
                </a:solidFill>
                <a:latin typeface="Product Sans" panose="020B0403030502040203" pitchFamily="34" charset="0"/>
              </a:rPr>
              <a:t>Potential Revenue Loss Calculation</a:t>
            </a:r>
            <a:endParaRPr sz="48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0909" y="1080656"/>
            <a:ext cx="11668342" cy="646544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latin typeface="Product Sans" panose="020B0403030502040203" pitchFamily="34" charset="0"/>
            </a:endParaRPr>
          </a:p>
          <a:p>
            <a:endParaRPr lang="en-US" sz="1600" dirty="0">
              <a:latin typeface="Product Sans" panose="020B0403030502040203" pitchFamily="34" charset="0"/>
            </a:endParaRPr>
          </a:p>
          <a:p>
            <a:r>
              <a:rPr lang="en-US" sz="1600" dirty="0" err="1">
                <a:latin typeface="Product Sans" panose="020B0403030502040203" pitchFamily="34" charset="0"/>
              </a:rPr>
              <a:t>Dalam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studi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kasus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ini</a:t>
            </a:r>
            <a:r>
              <a:rPr lang="en-US" sz="1600" dirty="0">
                <a:latin typeface="Product Sans" panose="020B0403030502040203" pitchFamily="34" charset="0"/>
              </a:rPr>
              <a:t>, potential revenue loss </a:t>
            </a:r>
            <a:r>
              <a:rPr lang="en-US" sz="1600" dirty="0" err="1">
                <a:latin typeface="Product Sans" panose="020B0403030502040203" pitchFamily="34" charset="0"/>
              </a:rPr>
              <a:t>berasal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dari</a:t>
            </a:r>
            <a:r>
              <a:rPr lang="en-US" sz="1600" dirty="0">
                <a:latin typeface="Product Sans" panose="020B0403030502040203" pitchFamily="34" charset="0"/>
              </a:rPr>
              <a:t> customer yang </a:t>
            </a:r>
            <a:r>
              <a:rPr lang="en-US" sz="1600" dirty="0" err="1">
                <a:latin typeface="Product Sans" panose="020B0403030502040203" pitchFamily="34" charset="0"/>
              </a:rPr>
              <a:t>mengalami</a:t>
            </a:r>
            <a:r>
              <a:rPr lang="en-US" sz="1600" dirty="0">
                <a:latin typeface="Product Sans" panose="020B0403030502040203" pitchFamily="34" charset="0"/>
              </a:rPr>
              <a:t> late.</a:t>
            </a:r>
          </a:p>
          <a:p>
            <a:pPr lvl="0">
              <a:lnSpc>
                <a:spcPct val="150000"/>
              </a:lnSpc>
            </a:pPr>
            <a:endParaRPr lang="en-ID" sz="1600" dirty="0">
              <a:latin typeface="Product Sans" panose="020B040303050204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1080656"/>
            <a:ext cx="813595" cy="23591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91520"/>
              </p:ext>
            </p:extLst>
          </p:nvPr>
        </p:nvGraphicFramePr>
        <p:xfrm>
          <a:off x="230908" y="2066206"/>
          <a:ext cx="6703292" cy="448555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51646">
                  <a:extLst>
                    <a:ext uri="{9D8B030D-6E8A-4147-A177-3AD203B41FA5}">
                      <a16:colId xmlns:a16="http://schemas.microsoft.com/office/drawing/2014/main" val="1390347420"/>
                    </a:ext>
                  </a:extLst>
                </a:gridCol>
                <a:gridCol w="3351646">
                  <a:extLst>
                    <a:ext uri="{9D8B030D-6E8A-4147-A177-3AD203B41FA5}">
                      <a16:colId xmlns:a16="http://schemas.microsoft.com/office/drawing/2014/main" val="47212178"/>
                    </a:ext>
                  </a:extLst>
                </a:gridCol>
              </a:tblGrid>
              <a:tr h="58174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Variable</a:t>
                      </a: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Total </a:t>
                      </a:r>
                      <a:r>
                        <a:rPr lang="en-US" sz="2400" b="1" dirty="0">
                          <a:latin typeface="Product Sans" panose="020B0403030502040203" pitchFamily="34" charset="0"/>
                        </a:rPr>
                        <a:t>(</a:t>
                      </a:r>
                      <a:r>
                        <a:rPr lang="en-ID" sz="2400" b="1" i="0" u="none" strike="noStrike" cap="none" baseline="0" dirty="0">
                          <a:solidFill>
                            <a:schemeClr val="lt1"/>
                          </a:solidFill>
                          <a:latin typeface="Product Sans" panose="020B0403030502040203" pitchFamily="34" charset="0"/>
                          <a:ea typeface="+mn-ea"/>
                          <a:cs typeface="+mn-cs"/>
                          <a:sym typeface="Arial"/>
                        </a:rPr>
                        <a:t>$)</a:t>
                      </a:r>
                      <a:endParaRPr lang="en-US" sz="2200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73427"/>
                  </a:ext>
                </a:extLst>
              </a:tr>
              <a:tr h="4297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Sales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2.311.955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40468"/>
                  </a:ext>
                </a:extLst>
              </a:tr>
              <a:tr h="4297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Discount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297.334,62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87556"/>
                  </a:ext>
                </a:extLst>
              </a:tr>
              <a:tr h="7521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Revenue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2.014.620,38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8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Revenue Customer Late 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1.200.713,75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50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Revenue Customer late Predicted late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885.828,17 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71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Revenue Customer Late Predicted On Time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312.185,57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86727"/>
              </p:ext>
            </p:extLst>
          </p:nvPr>
        </p:nvGraphicFramePr>
        <p:xfrm>
          <a:off x="7117209" y="2066206"/>
          <a:ext cx="4782042" cy="17047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91021">
                  <a:extLst>
                    <a:ext uri="{9D8B030D-6E8A-4147-A177-3AD203B41FA5}">
                      <a16:colId xmlns:a16="http://schemas.microsoft.com/office/drawing/2014/main" val="1390347420"/>
                    </a:ext>
                  </a:extLst>
                </a:gridCol>
                <a:gridCol w="2391021">
                  <a:extLst>
                    <a:ext uri="{9D8B030D-6E8A-4147-A177-3AD203B41FA5}">
                      <a16:colId xmlns:a16="http://schemas.microsoft.com/office/drawing/2014/main" val="47212178"/>
                    </a:ext>
                  </a:extLst>
                </a:gridCol>
              </a:tblGrid>
              <a:tr h="5884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roduct Sans" panose="020B0403030502040203" pitchFamily="34" charset="0"/>
                        </a:rPr>
                        <a:t>Potential Revenue Loss</a:t>
                      </a:r>
                      <a:endParaRPr lang="en-ID" sz="1800" b="1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roduct Sans" panose="020B0403030502040203" pitchFamily="34" charset="0"/>
                        </a:rPr>
                        <a:t>Total (</a:t>
                      </a:r>
                      <a:r>
                        <a:rPr lang="en-ID" sz="1800" b="1" i="0" u="none" strike="noStrike" cap="none" baseline="0" dirty="0">
                          <a:solidFill>
                            <a:schemeClr val="lt1"/>
                          </a:solidFill>
                          <a:latin typeface="Product Sans" panose="020B0403030502040203" pitchFamily="34" charset="0"/>
                          <a:ea typeface="+mn-ea"/>
                          <a:cs typeface="+mn-cs"/>
                          <a:sym typeface="Arial"/>
                        </a:rPr>
                        <a:t>$)</a:t>
                      </a:r>
                      <a:endParaRPr lang="en-ID" sz="1800" b="1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73427"/>
                  </a:ext>
                </a:extLst>
              </a:tr>
              <a:tr h="5581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Before Modelling</a:t>
                      </a:r>
                      <a:endParaRPr lang="en-ID" b="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1.200.713,75</a:t>
                      </a:r>
                      <a:endParaRPr lang="en-ID" b="1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40468"/>
                  </a:ext>
                </a:extLst>
              </a:tr>
              <a:tr h="5581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After Modelling</a:t>
                      </a:r>
                      <a:endParaRPr lang="en-ID" b="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312.185,57</a:t>
                      </a:r>
                      <a:endParaRPr lang="en-ID" b="1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87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76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9623" y="1946495"/>
            <a:ext cx="5275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Table of Content</a:t>
            </a:r>
            <a:endParaRPr lang="en-ID"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9623" y="3442159"/>
            <a:ext cx="7173759" cy="805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7F7F7F"/>
                </a:solidFill>
                <a:latin typeface="Product Sans" panose="020B0403030502040203" pitchFamily="34" charset="0"/>
              </a:rPr>
              <a:t>Business Understanding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7F7F7F"/>
                </a:solidFill>
                <a:latin typeface="Product Sans" panose="020B0403030502040203" pitchFamily="34" charset="0"/>
              </a:rPr>
              <a:t>Exploratory Data Analysis (EDA) &amp; Pre-Processing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7F7F7F"/>
                </a:solidFill>
                <a:latin typeface="Product Sans" panose="020B0403030502040203" pitchFamily="34" charset="0"/>
              </a:rPr>
              <a:t>Modeling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7F7F7F"/>
                </a:solidFill>
                <a:latin typeface="Product Sans" panose="020B0403030502040203" pitchFamily="34" charset="0"/>
              </a:rPr>
              <a:t>Business Insight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24718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9370082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Comparison 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056"/>
              </p:ext>
            </p:extLst>
          </p:nvPr>
        </p:nvGraphicFramePr>
        <p:xfrm>
          <a:off x="1733069" y="1439186"/>
          <a:ext cx="9224252" cy="367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06063">
                  <a:extLst>
                    <a:ext uri="{9D8B030D-6E8A-4147-A177-3AD203B41FA5}">
                      <a16:colId xmlns:a16="http://schemas.microsoft.com/office/drawing/2014/main" val="595124918"/>
                    </a:ext>
                  </a:extLst>
                </a:gridCol>
                <a:gridCol w="2306063">
                  <a:extLst>
                    <a:ext uri="{9D8B030D-6E8A-4147-A177-3AD203B41FA5}">
                      <a16:colId xmlns:a16="http://schemas.microsoft.com/office/drawing/2014/main" val="1533311453"/>
                    </a:ext>
                  </a:extLst>
                </a:gridCol>
                <a:gridCol w="2306063">
                  <a:extLst>
                    <a:ext uri="{9D8B030D-6E8A-4147-A177-3AD203B41FA5}">
                      <a16:colId xmlns:a16="http://schemas.microsoft.com/office/drawing/2014/main" val="1390347420"/>
                    </a:ext>
                  </a:extLst>
                </a:gridCol>
                <a:gridCol w="2306063">
                  <a:extLst>
                    <a:ext uri="{9D8B030D-6E8A-4147-A177-3AD203B41FA5}">
                      <a16:colId xmlns:a16="http://schemas.microsoft.com/office/drawing/2014/main" val="47212178"/>
                    </a:ext>
                  </a:extLst>
                </a:gridCol>
              </a:tblGrid>
              <a:tr h="94428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Metrics</a:t>
                      </a: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Before</a:t>
                      </a: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After</a:t>
                      </a: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Growth Rate</a:t>
                      </a: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73427"/>
                  </a:ext>
                </a:extLst>
              </a:tr>
              <a:tr h="9371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On Time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84.48%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44,18%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140468"/>
                  </a:ext>
                </a:extLst>
              </a:tr>
              <a:tr h="8947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Customer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2.99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3.34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11,8%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887556"/>
                  </a:ext>
                </a:extLst>
              </a:tr>
              <a:tr h="8947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Revenue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$1,200,713.75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$312,185.57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-74%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790264"/>
                  </a:ext>
                </a:extLst>
              </a:tr>
            </a:tbl>
          </a:graphicData>
        </a:graphic>
      </p:graphicFrame>
      <p:pic>
        <p:nvPicPr>
          <p:cNvPr id="8" name="Picture 4" descr="Premium Vector | Tiny people stock traders buy and sell shares at computer,  laptop. technical analysis candlestick chart. global stock market index,  trade exchange. forex trading strategy. investing in stoc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05" y="5533288"/>
            <a:ext cx="2395436" cy="132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ree Rating Star SVG, PNG Icon, Symbol. Download Image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9" y="3258206"/>
            <a:ext cx="958016" cy="95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On Time icon PNG and SVG Vector Free Downlo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10" y="2562849"/>
            <a:ext cx="548222" cy="4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Visual search query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83" y="4399937"/>
            <a:ext cx="515249" cy="51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33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71;p85"/>
          <p:cNvPicPr preferRelativeResize="0"/>
          <p:nvPr/>
        </p:nvPicPr>
        <p:blipFill rotWithShape="1">
          <a:blip r:embed="rId2">
            <a:alphaModFix/>
          </a:blip>
          <a:srcRect t="7805" b="7813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93820" y="703385"/>
            <a:ext cx="637065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Product Sans" panose="020B0403030502040203" pitchFamily="34" charset="0"/>
              </a:rPr>
              <a:t>Thank You.</a:t>
            </a:r>
            <a:endParaRPr lang="en-ID" sz="115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7" y="5320181"/>
            <a:ext cx="1733761" cy="173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8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8857" y="2914017"/>
            <a:ext cx="66922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86CC5"/>
                </a:solidFill>
                <a:latin typeface="Product Sans" panose="020B0403030502040203" pitchFamily="34" charset="0"/>
              </a:rPr>
              <a:t>Business Understanding</a:t>
            </a:r>
            <a:endParaRPr lang="en-ID" sz="6600" dirty="0">
              <a:solidFill>
                <a:srgbClr val="286CC5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F52F99-74C0-32F5-7298-7BCBB982E5DD}"/>
              </a:ext>
            </a:extLst>
          </p:cNvPr>
          <p:cNvSpPr/>
          <p:nvPr/>
        </p:nvSpPr>
        <p:spPr>
          <a:xfrm>
            <a:off x="604424" y="5125364"/>
            <a:ext cx="3658483" cy="5284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34343"/>
                </a:solidFill>
                <a:latin typeface="Product Sans" panose="020B0403030502040203" pitchFamily="34" charset="0"/>
                <a:ea typeface="Montserrat"/>
                <a:cs typeface="Montserrat"/>
                <a:sym typeface="Montserrat"/>
              </a:rPr>
              <a:t>Data Science Consultant</a:t>
            </a:r>
          </a:p>
        </p:txBody>
      </p:sp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314711" y="204891"/>
            <a:ext cx="6377034" cy="1634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800" dirty="0">
                <a:solidFill>
                  <a:srgbClr val="4285F4"/>
                </a:solidFill>
                <a:latin typeface="Product Sans" panose="020B0403030502040203" pitchFamily="34" charset="0"/>
              </a:rPr>
              <a:t>Business Background?</a:t>
            </a:r>
            <a:endParaRPr sz="48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314018" y="5563315"/>
            <a:ext cx="1779035" cy="531100"/>
          </a:xfrm>
          <a:prstGeom prst="roundRect">
            <a:avLst/>
          </a:prstGeom>
          <a:solidFill>
            <a:srgbClr val="4285F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  <a:hlinkClick r:id="" action="ppaction://noaction"/>
              </a:rPr>
              <a:t>E-Commerce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  <a:hlinkClick r:id="" action="ppaction://noaction"/>
              </a:rPr>
              <a:t>Shipping Data</a:t>
            </a:r>
            <a:endParaRPr lang="en-US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2" name="Picture 22" descr="Cursor Free PNG, Mouse Pointer Icon Free Download Images - Free Transparent  PNG Log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579" y="5828865"/>
            <a:ext cx="486948" cy="4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B66853-D7A4-9946-9A78-7A9B8D4732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5" y="1150730"/>
            <a:ext cx="4277204" cy="42772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ounded Rectangle 13"/>
          <p:cNvSpPr/>
          <p:nvPr/>
        </p:nvSpPr>
        <p:spPr>
          <a:xfrm>
            <a:off x="4825498" y="2099191"/>
            <a:ext cx="6627136" cy="2766129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</a:t>
            </a:r>
            <a:r>
              <a:rPr lang="en-US" sz="2800" dirty="0">
                <a:latin typeface="Product Sans" panose="020B0403030502040203" pitchFamily="34" charset="0"/>
              </a:rPr>
              <a:t>Project E-Commerce Shipping Data</a:t>
            </a:r>
          </a:p>
          <a:p>
            <a:endParaRPr lang="en-US" sz="2000" dirty="0">
              <a:latin typeface="Product Sans" panose="020B040303050204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Product Sans" panose="020B0403030502040203" pitchFamily="34" charset="0"/>
              </a:rPr>
              <a:t>Membuat</a:t>
            </a:r>
            <a:r>
              <a:rPr lang="en-US" sz="2000" dirty="0">
                <a:latin typeface="Product Sans" panose="020B0403030502040203" pitchFamily="34" charset="0"/>
              </a:rPr>
              <a:t> Model </a:t>
            </a:r>
            <a:r>
              <a:rPr lang="en-US" sz="2000" dirty="0" err="1">
                <a:latin typeface="Product Sans" panose="020B0403030502040203" pitchFamily="34" charset="0"/>
              </a:rPr>
              <a:t>untuk</a:t>
            </a:r>
            <a:r>
              <a:rPr lang="en-US" sz="2000" dirty="0"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latin typeface="Product Sans" panose="020B0403030502040203" pitchFamily="34" charset="0"/>
              </a:rPr>
              <a:t>Memprediksi</a:t>
            </a:r>
            <a:r>
              <a:rPr lang="en-US" sz="2000" dirty="0"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latin typeface="Product Sans" panose="020B0403030502040203" pitchFamily="34" charset="0"/>
              </a:rPr>
              <a:t>Keterlambatan</a:t>
            </a:r>
            <a:r>
              <a:rPr lang="en-US" sz="2000" dirty="0"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latin typeface="Product Sans" panose="020B0403030502040203" pitchFamily="34" charset="0"/>
              </a:rPr>
              <a:t>Pengiriman</a:t>
            </a:r>
            <a:r>
              <a:rPr lang="en-US" sz="2000" dirty="0">
                <a:latin typeface="Product Sans" panose="020B040303050204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Product Sans" panose="020B0403030502040203" pitchFamily="34" charset="0"/>
              </a:rPr>
              <a:t>Memberikan</a:t>
            </a:r>
            <a:r>
              <a:rPr lang="en-US" sz="2000" dirty="0">
                <a:latin typeface="Product Sans" panose="020B0403030502040203" pitchFamily="34" charset="0"/>
              </a:rPr>
              <a:t> Business Insight </a:t>
            </a:r>
            <a:r>
              <a:rPr lang="en-US" sz="2000" dirty="0" err="1">
                <a:latin typeface="Product Sans" panose="020B0403030502040203" pitchFamily="34" charset="0"/>
              </a:rPr>
              <a:t>dan</a:t>
            </a:r>
            <a:r>
              <a:rPr lang="en-US" sz="2000" dirty="0">
                <a:latin typeface="Product Sans" panose="020B0403030502040203" pitchFamily="34" charset="0"/>
              </a:rPr>
              <a:t> Recommendation.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15" y="2323322"/>
            <a:ext cx="761194" cy="2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9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298082" y="263121"/>
            <a:ext cx="7465082" cy="170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Problem Statement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692822235"/>
              </p:ext>
            </p:extLst>
          </p:nvPr>
        </p:nvGraphicFramePr>
        <p:xfrm>
          <a:off x="8811" y="1841444"/>
          <a:ext cx="4409036" cy="315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8528C3-BCF8-49B1-A0AA-88D30CC67933}"/>
              </a:ext>
            </a:extLst>
          </p:cNvPr>
          <p:cNvSpPr txBox="1"/>
          <p:nvPr/>
        </p:nvSpPr>
        <p:spPr>
          <a:xfrm>
            <a:off x="150539" y="4855645"/>
            <a:ext cx="4206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2A458A"/>
                </a:solidFill>
                <a:latin typeface="Product Sans" panose="020B0403030502040203" pitchFamily="34" charset="0"/>
              </a:rPr>
              <a:t>Late Shipment Percentage</a:t>
            </a:r>
            <a:endParaRPr lang="ko-KR" altLang="en-US" sz="1600" b="1" dirty="0">
              <a:solidFill>
                <a:srgbClr val="2A458A"/>
              </a:solidFill>
              <a:latin typeface="Product Sans" panose="020B0403030502040203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03410" y="2111135"/>
            <a:ext cx="6203724" cy="3319673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600" b="1" dirty="0">
              <a:solidFill>
                <a:schemeClr val="bg1"/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“</a:t>
            </a:r>
            <a:r>
              <a:rPr lang="en-US" sz="24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Variabel</a:t>
            </a: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Ketepatan</a:t>
            </a: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Waktu</a:t>
            </a: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Pengiriman</a:t>
            </a: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berpengaruh</a:t>
            </a: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signifikan</a:t>
            </a: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terhadap</a:t>
            </a: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kepuasan</a:t>
            </a: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customer”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bg1"/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Siburian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Kartika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(2021)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66" y="2389708"/>
            <a:ext cx="686194" cy="28441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482712" y="6089073"/>
            <a:ext cx="4493423" cy="596293"/>
          </a:xfrm>
          <a:prstGeom prst="roundRect">
            <a:avLst/>
          </a:prstGeom>
          <a:solidFill>
            <a:srgbClr val="FF5F5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900" dirty="0" err="1">
                <a:latin typeface="Product Sans" panose="020B0403030502040203" pitchFamily="34" charset="0"/>
              </a:rPr>
              <a:t>Siburian</a:t>
            </a:r>
            <a:r>
              <a:rPr lang="en-ID" sz="900" dirty="0">
                <a:latin typeface="Product Sans" panose="020B0403030502040203" pitchFamily="34" charset="0"/>
              </a:rPr>
              <a:t>, </a:t>
            </a:r>
            <a:r>
              <a:rPr lang="en-ID" sz="900" dirty="0" err="1">
                <a:latin typeface="Product Sans" panose="020B0403030502040203" pitchFamily="34" charset="0"/>
              </a:rPr>
              <a:t>Wahyuni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dan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Kartika</a:t>
            </a:r>
            <a:r>
              <a:rPr lang="en-ID" sz="900" dirty="0">
                <a:latin typeface="Product Sans" panose="020B0403030502040203" pitchFamily="34" charset="0"/>
              </a:rPr>
              <a:t>, L.N. 2021. </a:t>
            </a:r>
            <a:r>
              <a:rPr lang="en-ID" sz="900" dirty="0" err="1">
                <a:latin typeface="Product Sans" panose="020B0403030502040203" pitchFamily="34" charset="0"/>
              </a:rPr>
              <a:t>Pengaruh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Kualitas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Layanan</a:t>
            </a:r>
            <a:r>
              <a:rPr lang="en-ID" sz="900" dirty="0">
                <a:latin typeface="Product Sans" panose="020B0403030502040203" pitchFamily="34" charset="0"/>
              </a:rPr>
              <a:t>, </a:t>
            </a:r>
            <a:r>
              <a:rPr lang="en-ID" sz="900" dirty="0" err="1">
                <a:latin typeface="Product Sans" panose="020B0403030502040203" pitchFamily="34" charset="0"/>
              </a:rPr>
              <a:t>Persepsi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Harga</a:t>
            </a:r>
            <a:r>
              <a:rPr lang="en-ID" sz="900" dirty="0">
                <a:latin typeface="Product Sans" panose="020B0403030502040203" pitchFamily="34" charset="0"/>
              </a:rPr>
              <a:t>, </a:t>
            </a:r>
            <a:r>
              <a:rPr lang="en-ID" sz="900" dirty="0" err="1">
                <a:latin typeface="Product Sans" panose="020B0403030502040203" pitchFamily="34" charset="0"/>
              </a:rPr>
              <a:t>dan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Ketepatan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Waktu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Pengiriman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Terhadap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Kepuasan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Pelanggan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pada</a:t>
            </a:r>
            <a:r>
              <a:rPr lang="en-ID" sz="900" dirty="0">
                <a:latin typeface="Product Sans" panose="020B0403030502040203" pitchFamily="34" charset="0"/>
              </a:rPr>
              <a:t> J&amp;T Express di </a:t>
            </a:r>
            <a:r>
              <a:rPr lang="en-ID" sz="900" dirty="0" err="1">
                <a:latin typeface="Product Sans" panose="020B0403030502040203" pitchFamily="34" charset="0"/>
              </a:rPr>
              <a:t>Perawang</a:t>
            </a:r>
            <a:r>
              <a:rPr lang="en-ID" sz="900" dirty="0">
                <a:latin typeface="Product Sans" panose="020B0403030502040203" pitchFamily="34" charset="0"/>
              </a:rPr>
              <a:t>. </a:t>
            </a:r>
            <a:r>
              <a:rPr lang="en-ID" sz="900" i="1" dirty="0">
                <a:latin typeface="Product Sans" panose="020B0403030502040203" pitchFamily="34" charset="0"/>
              </a:rPr>
              <a:t>E-</a:t>
            </a:r>
            <a:r>
              <a:rPr lang="en-ID" sz="900" i="1" dirty="0" err="1">
                <a:latin typeface="Product Sans" panose="020B0403030502040203" pitchFamily="34" charset="0"/>
              </a:rPr>
              <a:t>Jurnal</a:t>
            </a:r>
            <a:r>
              <a:rPr lang="en-ID" sz="900" i="1" dirty="0">
                <a:latin typeface="Product Sans" panose="020B0403030502040203" pitchFamily="34" charset="0"/>
              </a:rPr>
              <a:t> </a:t>
            </a:r>
            <a:r>
              <a:rPr lang="en-ID" sz="900" i="1" dirty="0" err="1">
                <a:latin typeface="Product Sans" panose="020B0403030502040203" pitchFamily="34" charset="0"/>
              </a:rPr>
              <a:t>Universitas</a:t>
            </a:r>
            <a:r>
              <a:rPr lang="en-ID" sz="900" i="1" dirty="0">
                <a:latin typeface="Product Sans" panose="020B0403030502040203" pitchFamily="34" charset="0"/>
              </a:rPr>
              <a:t> Kristen Immanuel Yogyakarta</a:t>
            </a:r>
            <a:r>
              <a:rPr lang="en-ID" sz="900" dirty="0">
                <a:latin typeface="Product Sans" panose="020B0403030502040203" pitchFamily="34" charset="0"/>
              </a:rPr>
              <a:t>. </a:t>
            </a:r>
            <a:r>
              <a:rPr lang="en-ID" sz="900" dirty="0" err="1">
                <a:latin typeface="Product Sans" panose="020B0403030502040203" pitchFamily="34" charset="0"/>
              </a:rPr>
              <a:t>Diakses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melalui</a:t>
            </a:r>
            <a:endParaRPr lang="en-ID" sz="9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16;p54"/>
          <p:cNvSpPr/>
          <p:nvPr/>
        </p:nvSpPr>
        <p:spPr>
          <a:xfrm>
            <a:off x="2113246" y="2789150"/>
            <a:ext cx="1567069" cy="125492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Business Metrics</a:t>
            </a:r>
            <a:endParaRPr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" name="Google Shape;416;p54"/>
          <p:cNvSpPr/>
          <p:nvPr/>
        </p:nvSpPr>
        <p:spPr>
          <a:xfrm>
            <a:off x="3429428" y="2091804"/>
            <a:ext cx="1567069" cy="125492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5F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Goal</a:t>
            </a:r>
            <a:endParaRPr sz="20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" name="Google Shape;416;p54"/>
          <p:cNvSpPr/>
          <p:nvPr/>
        </p:nvSpPr>
        <p:spPr>
          <a:xfrm>
            <a:off x="797064" y="3486496"/>
            <a:ext cx="1567069" cy="125492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285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Objective</a:t>
            </a:r>
            <a:endParaRPr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" name="Google Shape;382;p52"/>
          <p:cNvSpPr/>
          <p:nvPr/>
        </p:nvSpPr>
        <p:spPr>
          <a:xfrm>
            <a:off x="5964956" y="0"/>
            <a:ext cx="6226611" cy="68580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6983948" y="1988110"/>
            <a:ext cx="4493423" cy="1138399"/>
          </a:xfrm>
          <a:prstGeom prst="roundRect">
            <a:avLst/>
          </a:prstGeom>
          <a:solidFill>
            <a:srgbClr val="43434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roduct Sans" panose="020B0403030502040203" pitchFamily="34" charset="0"/>
              </a:rPr>
              <a:t>Customer Rating, Ontime Rate dan Potential Revenue Loss.</a:t>
            </a:r>
          </a:p>
        </p:txBody>
      </p:sp>
      <p:pic>
        <p:nvPicPr>
          <p:cNvPr id="15" name="Picture 2" descr="Premium Vector | Trading stock and forex candlestick concept flat vector  illustration for banner premium vec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677" y="4741423"/>
            <a:ext cx="3112614" cy="211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983949" y="445030"/>
            <a:ext cx="4493423" cy="1138399"/>
          </a:xfrm>
          <a:prstGeom prst="roundRect">
            <a:avLst/>
          </a:prstGeom>
          <a:solidFill>
            <a:srgbClr val="FF5F5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err="1">
                <a:latin typeface="Product Sans" panose="020B0403030502040203" pitchFamily="34" charset="0"/>
              </a:rPr>
              <a:t>Meningkatkan</a:t>
            </a:r>
            <a:r>
              <a:rPr lang="en-US" sz="1400" dirty="0">
                <a:latin typeface="Product Sans" panose="020B0403030502040203" pitchFamily="34" charset="0"/>
              </a:rPr>
              <a:t> Customer Rating, </a:t>
            </a:r>
            <a:r>
              <a:rPr lang="en-US" sz="1400" dirty="0" err="1">
                <a:latin typeface="Product Sans" panose="020B0403030502040203" pitchFamily="34" charset="0"/>
              </a:rPr>
              <a:t>Menaikan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Persentase</a:t>
            </a:r>
            <a:r>
              <a:rPr lang="en-US" sz="1400" dirty="0">
                <a:latin typeface="Product Sans" panose="020B0403030502040203" pitchFamily="34" charset="0"/>
              </a:rPr>
              <a:t> On-Time </a:t>
            </a:r>
            <a:r>
              <a:rPr lang="en-US" sz="1400" dirty="0" err="1">
                <a:latin typeface="Product Sans" panose="020B0403030502040203" pitchFamily="34" charset="0"/>
              </a:rPr>
              <a:t>dan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Menurunkan</a:t>
            </a:r>
            <a:r>
              <a:rPr lang="en-US" sz="1400" dirty="0">
                <a:latin typeface="Product Sans" panose="020B0403030502040203" pitchFamily="34" charset="0"/>
              </a:rPr>
              <a:t> Potential Revenue Loss.</a:t>
            </a:r>
            <a:endParaRPr lang="en-US" sz="1400" b="1" dirty="0">
              <a:solidFill>
                <a:srgbClr val="449DA9"/>
              </a:solidFill>
              <a:latin typeface="Product Sans" panose="020B0403030502040203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7415" y="3428640"/>
            <a:ext cx="4493423" cy="1138399"/>
          </a:xfrm>
          <a:prstGeom prst="roundRect">
            <a:avLst/>
          </a:prstGeom>
          <a:solidFill>
            <a:srgbClr val="4285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latin typeface="Product Sans" panose="020B0403030502040203" pitchFamily="34" charset="0"/>
              </a:rPr>
              <a:t>Memprediksi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ketepatan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waktu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pengiriman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barang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terlambat</a:t>
            </a:r>
            <a:r>
              <a:rPr lang="en-US" sz="1400" dirty="0">
                <a:latin typeface="Product Sans" panose="020B0403030502040203" pitchFamily="34" charset="0"/>
              </a:rPr>
              <a:t>/</a:t>
            </a:r>
            <a:r>
              <a:rPr lang="en-US" sz="1400" dirty="0" err="1">
                <a:latin typeface="Product Sans" panose="020B0403030502040203" pitchFamily="34" charset="0"/>
              </a:rPr>
              <a:t>tidak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dan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memberikan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rekomendasi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metode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pengiriman</a:t>
            </a:r>
            <a:r>
              <a:rPr lang="en-US" sz="1400" dirty="0">
                <a:latin typeface="Product Sans" panose="020B0403030502040203" pitchFamily="34" charset="0"/>
              </a:rPr>
              <a:t>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25" y="126712"/>
            <a:ext cx="819993" cy="195454"/>
          </a:xfrm>
          <a:prstGeom prst="rect">
            <a:avLst/>
          </a:prstGeom>
        </p:spPr>
      </p:pic>
      <p:sp>
        <p:nvSpPr>
          <p:cNvPr id="20" name="Google Shape;94;p20"/>
          <p:cNvSpPr txBox="1">
            <a:spLocks noGrp="1"/>
          </p:cNvSpPr>
          <p:nvPr>
            <p:ph type="title"/>
          </p:nvPr>
        </p:nvSpPr>
        <p:spPr>
          <a:xfrm>
            <a:off x="177533" y="738088"/>
            <a:ext cx="5636282" cy="75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4285F4"/>
                </a:solidFill>
                <a:latin typeface="Product Sans" panose="020B0403030502040203" pitchFamily="34" charset="0"/>
              </a:rPr>
              <a:t>Objective, Business Metrics,</a:t>
            </a:r>
            <a:r>
              <a:rPr lang="en-US" sz="2800" dirty="0">
                <a:solidFill>
                  <a:srgbClr val="00B0F0"/>
                </a:solidFill>
                <a:latin typeface="Product Sans" panose="020B0403030502040203" pitchFamily="34" charset="0"/>
              </a:rPr>
              <a:t> </a:t>
            </a:r>
            <a:r>
              <a:rPr lang="en-US" sz="2800" dirty="0">
                <a:solidFill>
                  <a:srgbClr val="FF5F5A"/>
                </a:solidFill>
                <a:latin typeface="Product Sans" panose="020B0403030502040203" pitchFamily="34" charset="0"/>
              </a:rPr>
              <a:t>Goal</a:t>
            </a:r>
            <a:r>
              <a:rPr lang="en-US" sz="2800" dirty="0">
                <a:solidFill>
                  <a:srgbClr val="4285F4"/>
                </a:solidFill>
                <a:latin typeface="Product Sans" panose="020B0403030502040203" pitchFamily="34" charset="0"/>
              </a:rPr>
              <a:t>.</a:t>
            </a:r>
            <a:endParaRPr sz="28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8857" y="2914017"/>
            <a:ext cx="66922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86CC5"/>
                </a:solidFill>
                <a:latin typeface="Product Sans" panose="020B0403030502040203" pitchFamily="34" charset="0"/>
              </a:rPr>
              <a:t>Exploratory Data Analysis (EDA)</a:t>
            </a:r>
            <a:endParaRPr lang="en-ID" sz="6600" dirty="0">
              <a:solidFill>
                <a:srgbClr val="286CC5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9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964" y="251755"/>
            <a:ext cx="72747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4285F4"/>
                </a:solidFill>
                <a:latin typeface="Product Sans" panose="020B0403030502040203" pitchFamily="34" charset="0"/>
              </a:rPr>
              <a:t>Exploratory Data Analysis (EDA)</a:t>
            </a:r>
            <a:endParaRPr lang="en-ID" sz="4000" dirty="0"/>
          </a:p>
        </p:txBody>
      </p:sp>
      <p:sp>
        <p:nvSpPr>
          <p:cNvPr id="5" name="Rectangle 4"/>
          <p:cNvSpPr/>
          <p:nvPr/>
        </p:nvSpPr>
        <p:spPr>
          <a:xfrm>
            <a:off x="2831840" y="1246503"/>
            <a:ext cx="1514764" cy="91440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duct Sans" panose="020B0403030502040203" pitchFamily="34" charset="0"/>
              </a:rPr>
              <a:t>10,999</a:t>
            </a:r>
          </a:p>
          <a:p>
            <a:pPr algn="ctr"/>
            <a:r>
              <a:rPr lang="en-US" dirty="0">
                <a:latin typeface="Product Sans" panose="020B0403030502040203" pitchFamily="34" charset="0"/>
              </a:rPr>
              <a:t>Rows</a:t>
            </a:r>
            <a:endParaRPr lang="en-ID" dirty="0">
              <a:latin typeface="Product Sans" panose="020B040303050204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1367" y="1246503"/>
            <a:ext cx="1514764" cy="91440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duct Sans" panose="020B0403030502040203" pitchFamily="34" charset="0"/>
              </a:rPr>
              <a:t>10</a:t>
            </a:r>
          </a:p>
          <a:p>
            <a:pPr algn="ctr"/>
            <a:r>
              <a:rPr lang="en-US" dirty="0">
                <a:latin typeface="Product Sans" panose="020B0403030502040203" pitchFamily="34" charset="0"/>
              </a:rPr>
              <a:t>Features</a:t>
            </a:r>
            <a:endParaRPr lang="en-ID" dirty="0">
              <a:latin typeface="Product Sans" panose="020B040303050204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30894" y="1246503"/>
            <a:ext cx="1514764" cy="91440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duct Sans" panose="020B0403030502040203" pitchFamily="34" charset="0"/>
              </a:rPr>
              <a:t>0</a:t>
            </a:r>
          </a:p>
          <a:p>
            <a:pPr algn="ctr"/>
            <a:r>
              <a:rPr lang="en-US" dirty="0">
                <a:latin typeface="Product Sans" panose="020B0403030502040203" pitchFamily="34" charset="0"/>
              </a:rPr>
              <a:t>Duplicate</a:t>
            </a:r>
            <a:endParaRPr lang="en-ID" dirty="0">
              <a:latin typeface="Product Sans" panose="020B040303050204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80421" y="1246503"/>
            <a:ext cx="1514764" cy="91440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duct Sans" panose="020B0403030502040203" pitchFamily="34" charset="0"/>
              </a:rPr>
              <a:t>0</a:t>
            </a:r>
          </a:p>
          <a:p>
            <a:pPr algn="ctr"/>
            <a:r>
              <a:rPr lang="en-US" dirty="0">
                <a:latin typeface="Product Sans" panose="020B0403030502040203" pitchFamily="34" charset="0"/>
              </a:rPr>
              <a:t>Missing Value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4871" y="2567709"/>
            <a:ext cx="1533665" cy="341746"/>
          </a:xfrm>
          <a:prstGeom prst="roundRect">
            <a:avLst/>
          </a:prstGeom>
          <a:solidFill>
            <a:srgbClr val="286C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duct Sans" panose="020B0403030502040203" pitchFamily="34" charset="0"/>
              </a:rPr>
              <a:t>5 </a:t>
            </a:r>
            <a:r>
              <a:rPr lang="en-US" dirty="0" err="1">
                <a:latin typeface="Product Sans" panose="020B0403030502040203" pitchFamily="34" charset="0"/>
              </a:rPr>
              <a:t>Numericals</a:t>
            </a:r>
            <a:endParaRPr lang="en-ID" dirty="0">
              <a:latin typeface="Product Sans" panose="020B0403030502040203" pitchFamily="34" charset="0"/>
            </a:endParaRPr>
          </a:p>
        </p:txBody>
      </p:sp>
      <p:sp>
        <p:nvSpPr>
          <p:cNvPr id="10" name="Google Shape;416;p54"/>
          <p:cNvSpPr/>
          <p:nvPr/>
        </p:nvSpPr>
        <p:spPr>
          <a:xfrm>
            <a:off x="306854" y="3241962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Cost</a:t>
            </a:r>
            <a:endParaRPr sz="20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" name="Google Shape;416;p54"/>
          <p:cNvSpPr/>
          <p:nvPr/>
        </p:nvSpPr>
        <p:spPr>
          <a:xfrm>
            <a:off x="1568473" y="3868688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Discount</a:t>
            </a:r>
            <a:endParaRPr sz="1600" b="1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416;p54"/>
          <p:cNvSpPr/>
          <p:nvPr/>
        </p:nvSpPr>
        <p:spPr>
          <a:xfrm>
            <a:off x="299175" y="4515528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Weight</a:t>
            </a:r>
            <a:endParaRPr sz="20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" name="Google Shape;416;p54"/>
          <p:cNvSpPr/>
          <p:nvPr/>
        </p:nvSpPr>
        <p:spPr>
          <a:xfrm>
            <a:off x="1568473" y="5142254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Calls</a:t>
            </a:r>
            <a:endParaRPr sz="20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" name="Google Shape;416;p54"/>
          <p:cNvSpPr/>
          <p:nvPr/>
        </p:nvSpPr>
        <p:spPr>
          <a:xfrm>
            <a:off x="2842162" y="4505471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Purchases</a:t>
            </a:r>
            <a:endParaRPr sz="1400" b="1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959835" y="2567709"/>
            <a:ext cx="1706337" cy="341746"/>
          </a:xfrm>
          <a:prstGeom prst="roundRect">
            <a:avLst/>
          </a:prstGeom>
          <a:solidFill>
            <a:srgbClr val="286C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duct Sans" panose="020B0403030502040203" pitchFamily="34" charset="0"/>
              </a:rPr>
              <a:t>5 </a:t>
            </a:r>
            <a:r>
              <a:rPr lang="en-US" dirty="0" err="1">
                <a:latin typeface="Product Sans" panose="020B0403030502040203" pitchFamily="34" charset="0"/>
              </a:rPr>
              <a:t>Categoricals</a:t>
            </a:r>
            <a:endParaRPr lang="en-ID" dirty="0">
              <a:latin typeface="Product Sans" panose="020B0403030502040203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24818" y="3767973"/>
            <a:ext cx="2281450" cy="2281450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55" y="3917766"/>
            <a:ext cx="674815" cy="190418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5207484" y="2566711"/>
            <a:ext cx="1440873" cy="341746"/>
          </a:xfrm>
          <a:prstGeom prst="roundRect">
            <a:avLst/>
          </a:prstGeom>
          <a:solidFill>
            <a:srgbClr val="FF5F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duct Sans" panose="020B0403030502040203" pitchFamily="34" charset="0"/>
              </a:rPr>
              <a:t>1 Target</a:t>
            </a:r>
            <a:endParaRPr lang="en-ID" dirty="0">
              <a:latin typeface="Product Sans" panose="020B0403030502040203" pitchFamily="34" charset="0"/>
            </a:endParaRPr>
          </a:p>
        </p:txBody>
      </p:sp>
      <p:sp>
        <p:nvSpPr>
          <p:cNvPr id="25" name="Google Shape;416;p54"/>
          <p:cNvSpPr/>
          <p:nvPr/>
        </p:nvSpPr>
        <p:spPr>
          <a:xfrm>
            <a:off x="5127811" y="4257977"/>
            <a:ext cx="1596110" cy="127818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5F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Late</a:t>
            </a:r>
            <a:endParaRPr sz="3600" b="1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535686" y="3034893"/>
            <a:ext cx="1265382" cy="868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7844744" y="3034893"/>
            <a:ext cx="1514764" cy="868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Google Shape;416;p54"/>
          <p:cNvSpPr/>
          <p:nvPr/>
        </p:nvSpPr>
        <p:spPr>
          <a:xfrm>
            <a:off x="10281865" y="3236694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Importance</a:t>
            </a:r>
            <a:endParaRPr sz="14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" name="Google Shape;416;p54"/>
          <p:cNvSpPr/>
          <p:nvPr/>
        </p:nvSpPr>
        <p:spPr>
          <a:xfrm>
            <a:off x="9026931" y="3865022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Rating</a:t>
            </a:r>
            <a:endParaRPr sz="20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416;p54"/>
          <p:cNvSpPr/>
          <p:nvPr/>
        </p:nvSpPr>
        <p:spPr>
          <a:xfrm>
            <a:off x="7771996" y="4515528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Ware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house</a:t>
            </a:r>
            <a:endParaRPr sz="20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" name="Google Shape;416;p54"/>
          <p:cNvSpPr/>
          <p:nvPr/>
        </p:nvSpPr>
        <p:spPr>
          <a:xfrm>
            <a:off x="9026930" y="5142254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Gender</a:t>
            </a:r>
            <a:endParaRPr sz="20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" name="Google Shape;416;p54"/>
          <p:cNvSpPr/>
          <p:nvPr/>
        </p:nvSpPr>
        <p:spPr>
          <a:xfrm>
            <a:off x="10281864" y="4505471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Shipment</a:t>
            </a:r>
            <a:endParaRPr sz="16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4783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1449</Words>
  <Application>Microsoft Office PowerPoint</Application>
  <PresentationFormat>Widescreen</PresentationFormat>
  <Paragraphs>385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Bahnschrift SemiBold SemiConden</vt:lpstr>
      <vt:lpstr>Calibri</vt:lpstr>
      <vt:lpstr>Calibri Light</vt:lpstr>
      <vt:lpstr>Google Sans</vt:lpstr>
      <vt:lpstr>Montserrat Thin</vt:lpstr>
      <vt:lpstr>Product Sans</vt:lpstr>
      <vt:lpstr>Office Theme</vt:lpstr>
      <vt:lpstr>Final Project</vt:lpstr>
      <vt:lpstr>Asklepios Team</vt:lpstr>
      <vt:lpstr>PowerPoint Presentation</vt:lpstr>
      <vt:lpstr>PowerPoint Presentation</vt:lpstr>
      <vt:lpstr>Business Background?</vt:lpstr>
      <vt:lpstr>Problem Statement</vt:lpstr>
      <vt:lpstr>Objective, Business Metrics,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Pre-Processing</vt:lpstr>
      <vt:lpstr>PowerPoint Presentation</vt:lpstr>
      <vt:lpstr>Modeling</vt:lpstr>
      <vt:lpstr>Modeling</vt:lpstr>
      <vt:lpstr>Modeling</vt:lpstr>
      <vt:lpstr>Modeling</vt:lpstr>
      <vt:lpstr>Modeling</vt:lpstr>
      <vt:lpstr>Adaboost Confusion Matrix</vt:lpstr>
      <vt:lpstr>Adaboost Feature Importance</vt:lpstr>
      <vt:lpstr>PowerPoint Presentation</vt:lpstr>
      <vt:lpstr>PowerPoint Presentation</vt:lpstr>
      <vt:lpstr>PowerPoint Presentation</vt:lpstr>
      <vt:lpstr>Recommendation</vt:lpstr>
      <vt:lpstr>PowerPoint Presentation</vt:lpstr>
      <vt:lpstr>On Time Growth Rate Calculation</vt:lpstr>
      <vt:lpstr>Customer Rating Calculation</vt:lpstr>
      <vt:lpstr>Potential Revenue Loss Calculation</vt:lpstr>
      <vt:lpstr>Comparison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Microsoft account</dc:creator>
  <cp:lastModifiedBy>ASUS User</cp:lastModifiedBy>
  <cp:revision>73</cp:revision>
  <dcterms:created xsi:type="dcterms:W3CDTF">2022-11-17T04:25:29Z</dcterms:created>
  <dcterms:modified xsi:type="dcterms:W3CDTF">2022-11-25T09:17:43Z</dcterms:modified>
</cp:coreProperties>
</file>