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7"/>
  </p:notesMasterIdLst>
  <p:sldIdLst>
    <p:sldId id="256" r:id="rId2"/>
    <p:sldId id="347" r:id="rId3"/>
    <p:sldId id="258" r:id="rId4"/>
    <p:sldId id="260" r:id="rId5"/>
    <p:sldId id="264" r:id="rId6"/>
    <p:sldId id="348" r:id="rId7"/>
    <p:sldId id="350" r:id="rId8"/>
    <p:sldId id="261" r:id="rId9"/>
    <p:sldId id="263" r:id="rId10"/>
    <p:sldId id="354" r:id="rId11"/>
    <p:sldId id="352" r:id="rId12"/>
    <p:sldId id="356" r:id="rId13"/>
    <p:sldId id="353" r:id="rId14"/>
    <p:sldId id="355" r:id="rId15"/>
    <p:sldId id="339" r:id="rId16"/>
  </p:sldIdLst>
  <p:sldSz cx="9144000" cy="5143500" type="screen16x9"/>
  <p:notesSz cx="6858000" cy="9144000"/>
  <p:embeddedFontLs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Josefin Sans Medium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B372F-0E36-4907-BDA3-400244BF75E5}">
  <a:tblStyle styleId="{69EB372F-0E36-4907-BDA3-400244BF7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7cb982f3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7cb982f3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197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2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8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bae437e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bae437e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bae437e4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bae437e4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0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7cb982f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7cb982f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7cb982f3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7cb982f3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7cb982f3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7cb982f3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2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2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6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426366" flipH="1">
            <a:off x="659237" y="-1327805"/>
            <a:ext cx="9655444" cy="365861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507161" flipH="1">
            <a:off x="2588031" y="-961129"/>
            <a:ext cx="8699687" cy="3578259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553086"/>
            <a:ext cx="239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157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3371338" y="2228604"/>
            <a:ext cx="2220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 hasCustomPrompt="1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6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7"/>
          </p:nvPr>
        </p:nvSpPr>
        <p:spPr>
          <a:xfrm>
            <a:off x="3371338" y="2539626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8"/>
          </p:nvPr>
        </p:nvSpPr>
        <p:spPr>
          <a:xfrm>
            <a:off x="5957688" y="253962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9"/>
          </p:nvPr>
        </p:nvSpPr>
        <p:spPr>
          <a:xfrm>
            <a:off x="741775" y="389394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0"/>
          </p:nvPr>
        </p:nvSpPr>
        <p:spPr>
          <a:xfrm>
            <a:off x="337133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1"/>
          </p:nvPr>
        </p:nvSpPr>
        <p:spPr>
          <a:xfrm>
            <a:off x="595768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 hasCustomPrompt="1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2"/>
          </p:nvPr>
        </p:nvSpPr>
        <p:spPr>
          <a:xfrm>
            <a:off x="2161300" y="1758275"/>
            <a:ext cx="62628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 rot="1828969">
            <a:off x="-319183" y="-46688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-10238075">
            <a:off x="-1897551" y="3995813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-10238075">
            <a:off x="-1372846" y="4095755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1093987" y="343295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2161249" y="2328610"/>
            <a:ext cx="62628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3018600" y="553075"/>
            <a:ext cx="31068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rot="-156088" flipH="1">
            <a:off x="-557930" y="1966665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rot="-419102" flipH="1">
            <a:off x="-405340" y="1960546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3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94" r:id="rId9"/>
    <p:sldLayoutId id="2147483713" r:id="rId10"/>
    <p:sldLayoutId id="214748371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walsyahrp/" TargetMode="External"/><Relationship Id="rId2" Type="http://schemas.openxmlformats.org/officeDocument/2006/relationships/hyperlink" Target="mailto:Awalsyahrp@gmail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Awalsyah1995/Hotel-Booking-Cancellation-Rate" TargetMode="External"/><Relationship Id="rId4" Type="http://schemas.openxmlformats.org/officeDocument/2006/relationships/hyperlink" Target="https://github.com/Awalsyah199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alsyah1995/Hotel-Booking-Cancellation-R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66"/>
          <p:cNvGrpSpPr/>
          <p:nvPr/>
        </p:nvGrpSpPr>
        <p:grpSpPr>
          <a:xfrm rot="384094" flipH="1">
            <a:off x="706256" y="-703371"/>
            <a:ext cx="8731983" cy="6154719"/>
            <a:chOff x="269813" y="-541588"/>
            <a:chExt cx="8731675" cy="6154502"/>
          </a:xfrm>
        </p:grpSpPr>
        <p:sp>
          <p:nvSpPr>
            <p:cNvPr id="541" name="Google Shape;541;p66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66"/>
          <p:cNvSpPr txBox="1">
            <a:spLocks noGrp="1"/>
          </p:cNvSpPr>
          <p:nvPr>
            <p:ph type="ctrTitle" idx="2"/>
          </p:nvPr>
        </p:nvSpPr>
        <p:spPr>
          <a:xfrm>
            <a:off x="4830618" y="539590"/>
            <a:ext cx="539347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Analysis of </a:t>
            </a:r>
            <a:br>
              <a:rPr lang="en" sz="4200" dirty="0"/>
            </a:br>
            <a:r>
              <a:rPr lang="en" sz="4200" dirty="0"/>
              <a:t>Hotel Booking Cancellation Rate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A9AD7-9C95-6A59-89EC-ABD5439C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906" y="3403611"/>
            <a:ext cx="3001645" cy="561600"/>
          </a:xfrm>
        </p:spPr>
        <p:txBody>
          <a:bodyPr/>
          <a:lstStyle/>
          <a:p>
            <a:pPr algn="l"/>
            <a:r>
              <a:rPr lang="en-US" b="1" dirty="0" err="1"/>
              <a:t>Awalsyah</a:t>
            </a:r>
            <a:r>
              <a:rPr lang="en-US" b="1" dirty="0"/>
              <a:t> </a:t>
            </a:r>
            <a:r>
              <a:rPr lang="en-US" b="1" dirty="0" err="1"/>
              <a:t>Rinanto</a:t>
            </a:r>
            <a:r>
              <a:rPr lang="en-US" b="1" dirty="0"/>
              <a:t> Putra</a:t>
            </a:r>
            <a:endParaRPr lang="en-US" dirty="0"/>
          </a:p>
          <a:p>
            <a:pPr algn="l"/>
            <a:r>
              <a:rPr lang="en-US" dirty="0"/>
              <a:t>Data Analyst/Data Scientist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DA3A4C-CEDF-896F-6252-D540FA48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489473"/>
            <a:ext cx="8469630" cy="2989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5A0FC-7EAD-1685-3CEB-49A4D59EFB68}"/>
              </a:ext>
            </a:extLst>
          </p:cNvPr>
          <p:cNvSpPr txBox="1"/>
          <p:nvPr/>
        </p:nvSpPr>
        <p:spPr>
          <a:xfrm>
            <a:off x="280034" y="3634502"/>
            <a:ext cx="8646795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/>
              <a:t>1. June and July are peak season for hotel bookings, this high number could be caused by long semester holiday.</a:t>
            </a:r>
          </a:p>
          <a:p>
            <a:pPr>
              <a:lnSpc>
                <a:spcPct val="150000"/>
              </a:lnSpc>
            </a:pPr>
            <a:r>
              <a:rPr lang="en-ID" sz="1200" dirty="0"/>
              <a:t>2. City hotel reached highest average number of hotel bookings at 11.18% on </a:t>
            </a:r>
            <a:r>
              <a:rPr lang="en-ID" sz="1200" dirty="0" err="1"/>
              <a:t>july</a:t>
            </a:r>
            <a:r>
              <a:rPr lang="en-ID" sz="1200" dirty="0"/>
              <a:t> and resort hotel reached 9.82% on </a:t>
            </a:r>
            <a:r>
              <a:rPr lang="en-ID" sz="1200" dirty="0" err="1"/>
              <a:t>june</a:t>
            </a:r>
            <a:endParaRPr lang="en-ID" sz="1200" dirty="0"/>
          </a:p>
          <a:p>
            <a:pPr>
              <a:lnSpc>
                <a:spcPct val="150000"/>
              </a:lnSpc>
            </a:pPr>
            <a:r>
              <a:rPr lang="en-ID" sz="1200" dirty="0"/>
              <a:t>3. There're another growth on average number of hotel bookings in </a:t>
            </a:r>
            <a:r>
              <a:rPr lang="en-ID" sz="1200" dirty="0" err="1"/>
              <a:t>december</a:t>
            </a:r>
            <a:r>
              <a:rPr lang="en-ID" sz="1200" dirty="0"/>
              <a:t> for city hotel (10.32%) and resort hotel (9.61%).It could be cause by </a:t>
            </a:r>
            <a:r>
              <a:rPr lang="en-ID" sz="1200" dirty="0" err="1"/>
              <a:t>christmas</a:t>
            </a:r>
            <a:r>
              <a:rPr lang="en-ID" sz="1200" dirty="0"/>
              <a:t> and new year's eve holiday.</a:t>
            </a:r>
          </a:p>
        </p:txBody>
      </p:sp>
    </p:spTree>
    <p:extLst>
      <p:ext uri="{BB962C8B-B14F-4D97-AF65-F5344CB8AC3E}">
        <p14:creationId xmlns:p14="http://schemas.microsoft.com/office/powerpoint/2010/main" val="308166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>
            <a:spLocks noGrp="1"/>
          </p:cNvSpPr>
          <p:nvPr>
            <p:ph type="title"/>
          </p:nvPr>
        </p:nvSpPr>
        <p:spPr>
          <a:xfrm>
            <a:off x="2763993" y="425520"/>
            <a:ext cx="3599347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Hotel Booking</a:t>
            </a:r>
            <a:br>
              <a:rPr lang="en-US" dirty="0"/>
            </a:br>
            <a:r>
              <a:rPr lang="en-US" dirty="0"/>
              <a:t>Cancellation Rate</a:t>
            </a:r>
            <a:endParaRPr dirty="0"/>
          </a:p>
        </p:txBody>
      </p:sp>
      <p:sp>
        <p:nvSpPr>
          <p:cNvPr id="645" name="Google Shape;645;p73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Based on Stay Duration</a:t>
            </a:r>
            <a:endParaRPr sz="1600" b="1" dirty="0"/>
          </a:p>
        </p:txBody>
      </p:sp>
      <p:sp>
        <p:nvSpPr>
          <p:cNvPr id="646" name="Google Shape;646;p73"/>
          <p:cNvSpPr/>
          <p:nvPr/>
        </p:nvSpPr>
        <p:spPr>
          <a:xfrm>
            <a:off x="4569654" y="1426004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73"/>
          <p:cNvSpPr/>
          <p:nvPr/>
        </p:nvSpPr>
        <p:spPr>
          <a:xfrm>
            <a:off x="445361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3"/>
          <p:cNvSpPr/>
          <p:nvPr/>
        </p:nvSpPr>
        <p:spPr>
          <a:xfrm>
            <a:off x="4317966" y="150597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4303071" y="1641626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3"/>
          <p:cNvSpPr/>
          <p:nvPr/>
        </p:nvSpPr>
        <p:spPr>
          <a:xfrm>
            <a:off x="465198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73"/>
          <p:cNvSpPr/>
          <p:nvPr/>
        </p:nvSpPr>
        <p:spPr>
          <a:xfrm>
            <a:off x="4717841" y="150597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3"/>
          <p:cNvSpPr/>
          <p:nvPr/>
        </p:nvSpPr>
        <p:spPr>
          <a:xfrm>
            <a:off x="4750773" y="1644761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73"/>
          <p:cNvSpPr/>
          <p:nvPr/>
        </p:nvSpPr>
        <p:spPr>
          <a:xfrm rot="10800000" flipH="1">
            <a:off x="4577494" y="2323442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3"/>
          <p:cNvSpPr/>
          <p:nvPr/>
        </p:nvSpPr>
        <p:spPr>
          <a:xfrm rot="10800000" flipH="1">
            <a:off x="446145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"/>
          <p:cNvSpPr/>
          <p:nvPr/>
        </p:nvSpPr>
        <p:spPr>
          <a:xfrm rot="10800000" flipH="1">
            <a:off x="4325806" y="227168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3"/>
          <p:cNvSpPr/>
          <p:nvPr/>
        </p:nvSpPr>
        <p:spPr>
          <a:xfrm rot="10800000" flipH="1">
            <a:off x="4310911" y="2230135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3"/>
          <p:cNvSpPr/>
          <p:nvPr/>
        </p:nvSpPr>
        <p:spPr>
          <a:xfrm rot="10800000" flipH="1">
            <a:off x="465982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3"/>
          <p:cNvSpPr/>
          <p:nvPr/>
        </p:nvSpPr>
        <p:spPr>
          <a:xfrm rot="10800000" flipH="1">
            <a:off x="4725681" y="227168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3"/>
          <p:cNvSpPr/>
          <p:nvPr/>
        </p:nvSpPr>
        <p:spPr>
          <a:xfrm rot="10800000" flipH="1">
            <a:off x="4758613" y="2230135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3"/>
          <p:cNvSpPr/>
          <p:nvPr/>
        </p:nvSpPr>
        <p:spPr>
          <a:xfrm rot="10800000" flipH="1">
            <a:off x="4387750" y="2224645"/>
            <a:ext cx="378706" cy="130947"/>
          </a:xfrm>
          <a:custGeom>
            <a:avLst/>
            <a:gdLst/>
            <a:ahLst/>
            <a:cxnLst/>
            <a:rect l="l" t="t" r="r" b="b"/>
            <a:pathLst>
              <a:path w="56418" h="19508" fill="none" extrusionOk="0">
                <a:moveTo>
                  <a:pt x="56418" y="19508"/>
                </a:moveTo>
                <a:cubicBezTo>
                  <a:pt x="42751" y="1"/>
                  <a:pt x="13784" y="1"/>
                  <a:pt x="1" y="19508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73"/>
          <p:cNvSpPr/>
          <p:nvPr/>
        </p:nvSpPr>
        <p:spPr>
          <a:xfrm rot="10800000" flipH="1">
            <a:off x="3925153" y="2224650"/>
            <a:ext cx="1301540" cy="457900"/>
          </a:xfrm>
          <a:custGeom>
            <a:avLst/>
            <a:gdLst/>
            <a:ahLst/>
            <a:cxnLst/>
            <a:rect l="l" t="t" r="r" b="b"/>
            <a:pathLst>
              <a:path w="193898" h="68216" fill="none" extrusionOk="0">
                <a:moveTo>
                  <a:pt x="193898" y="68216"/>
                </a:moveTo>
                <a:cubicBezTo>
                  <a:pt x="179180" y="27333"/>
                  <a:pt x="140401" y="1"/>
                  <a:pt x="96949" y="1"/>
                </a:cubicBezTo>
                <a:cubicBezTo>
                  <a:pt x="53497" y="1"/>
                  <a:pt x="14718" y="27333"/>
                  <a:pt x="0" y="6821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73"/>
          <p:cNvGrpSpPr/>
          <p:nvPr/>
        </p:nvGrpSpPr>
        <p:grpSpPr>
          <a:xfrm>
            <a:off x="4388683" y="1719014"/>
            <a:ext cx="377631" cy="472150"/>
            <a:chOff x="1039175" y="1741725"/>
            <a:chExt cx="422500" cy="528250"/>
          </a:xfrm>
        </p:grpSpPr>
        <p:sp>
          <p:nvSpPr>
            <p:cNvPr id="663" name="Google Shape;663;p73"/>
            <p:cNvSpPr/>
            <p:nvPr/>
          </p:nvSpPr>
          <p:spPr>
            <a:xfrm>
              <a:off x="1039175" y="1741725"/>
              <a:ext cx="422500" cy="528250"/>
            </a:xfrm>
            <a:custGeom>
              <a:avLst/>
              <a:gdLst/>
              <a:ahLst/>
              <a:cxnLst/>
              <a:rect l="l" t="t" r="r" b="b"/>
              <a:pathLst>
                <a:path w="16900" h="21130" extrusionOk="0">
                  <a:moveTo>
                    <a:pt x="11767" y="2597"/>
                  </a:moveTo>
                  <a:lnTo>
                    <a:pt x="11767" y="4041"/>
                  </a:lnTo>
                  <a:lnTo>
                    <a:pt x="5133" y="4041"/>
                  </a:lnTo>
                  <a:lnTo>
                    <a:pt x="5133" y="2597"/>
                  </a:lnTo>
                  <a:close/>
                  <a:moveTo>
                    <a:pt x="7832" y="15367"/>
                  </a:moveTo>
                  <a:lnTo>
                    <a:pt x="7832" y="19892"/>
                  </a:lnTo>
                  <a:lnTo>
                    <a:pt x="5961" y="19892"/>
                  </a:lnTo>
                  <a:lnTo>
                    <a:pt x="5961" y="15367"/>
                  </a:lnTo>
                  <a:close/>
                  <a:moveTo>
                    <a:pt x="10940" y="15367"/>
                  </a:moveTo>
                  <a:lnTo>
                    <a:pt x="10940" y="19892"/>
                  </a:lnTo>
                  <a:lnTo>
                    <a:pt x="9069" y="19892"/>
                  </a:lnTo>
                  <a:lnTo>
                    <a:pt x="9069" y="15367"/>
                  </a:lnTo>
                  <a:close/>
                  <a:moveTo>
                    <a:pt x="13418" y="5278"/>
                  </a:moveTo>
                  <a:lnTo>
                    <a:pt x="13418" y="19892"/>
                  </a:lnTo>
                  <a:lnTo>
                    <a:pt x="12181" y="19892"/>
                  </a:lnTo>
                  <a:lnTo>
                    <a:pt x="12181" y="14130"/>
                  </a:lnTo>
                  <a:lnTo>
                    <a:pt x="4724" y="14130"/>
                  </a:lnTo>
                  <a:lnTo>
                    <a:pt x="4724" y="19892"/>
                  </a:lnTo>
                  <a:lnTo>
                    <a:pt x="3487" y="19892"/>
                  </a:lnTo>
                  <a:lnTo>
                    <a:pt x="3487" y="5278"/>
                  </a:lnTo>
                  <a:close/>
                  <a:moveTo>
                    <a:pt x="7832" y="0"/>
                  </a:moveTo>
                  <a:lnTo>
                    <a:pt x="7832" y="1356"/>
                  </a:lnTo>
                  <a:lnTo>
                    <a:pt x="3896" y="1356"/>
                  </a:lnTo>
                  <a:lnTo>
                    <a:pt x="3896" y="4041"/>
                  </a:lnTo>
                  <a:lnTo>
                    <a:pt x="2246" y="4041"/>
                  </a:lnTo>
                  <a:lnTo>
                    <a:pt x="2246" y="19892"/>
                  </a:lnTo>
                  <a:lnTo>
                    <a:pt x="1" y="19892"/>
                  </a:lnTo>
                  <a:lnTo>
                    <a:pt x="1" y="21129"/>
                  </a:lnTo>
                  <a:lnTo>
                    <a:pt x="16900" y="21129"/>
                  </a:lnTo>
                  <a:lnTo>
                    <a:pt x="16900" y="19892"/>
                  </a:lnTo>
                  <a:lnTo>
                    <a:pt x="14655" y="19892"/>
                  </a:lnTo>
                  <a:lnTo>
                    <a:pt x="14655" y="4041"/>
                  </a:lnTo>
                  <a:lnTo>
                    <a:pt x="13004" y="4041"/>
                  </a:lnTo>
                  <a:lnTo>
                    <a:pt x="13004" y="1356"/>
                  </a:lnTo>
                  <a:lnTo>
                    <a:pt x="9069" y="1356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3"/>
            <p:cNvSpPr/>
            <p:nvPr/>
          </p:nvSpPr>
          <p:spPr>
            <a:xfrm>
              <a:off x="11572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3"/>
            <p:cNvSpPr/>
            <p:nvPr/>
          </p:nvSpPr>
          <p:spPr>
            <a:xfrm>
              <a:off x="13126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3"/>
            <p:cNvSpPr/>
            <p:nvPr/>
          </p:nvSpPr>
          <p:spPr>
            <a:xfrm>
              <a:off x="12349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3"/>
            <p:cNvSpPr/>
            <p:nvPr/>
          </p:nvSpPr>
          <p:spPr>
            <a:xfrm>
              <a:off x="11572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3"/>
            <p:cNvSpPr/>
            <p:nvPr/>
          </p:nvSpPr>
          <p:spPr>
            <a:xfrm>
              <a:off x="13126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3"/>
            <p:cNvSpPr/>
            <p:nvPr/>
          </p:nvSpPr>
          <p:spPr>
            <a:xfrm>
              <a:off x="12349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3"/>
            <p:cNvSpPr/>
            <p:nvPr/>
          </p:nvSpPr>
          <p:spPr>
            <a:xfrm>
              <a:off x="11572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3"/>
            <p:cNvSpPr/>
            <p:nvPr/>
          </p:nvSpPr>
          <p:spPr>
            <a:xfrm>
              <a:off x="13126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3"/>
            <p:cNvSpPr/>
            <p:nvPr/>
          </p:nvSpPr>
          <p:spPr>
            <a:xfrm>
              <a:off x="12349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898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DAD43-373A-4FAF-8952-FD8FA315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5970" y="766624"/>
            <a:ext cx="8871180" cy="313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5232-42E2-BF6E-5EA5-FEB9095A3D04}"/>
              </a:ext>
            </a:extLst>
          </p:cNvPr>
          <p:cNvSpPr txBox="1"/>
          <p:nvPr/>
        </p:nvSpPr>
        <p:spPr>
          <a:xfrm>
            <a:off x="262890" y="3984237"/>
            <a:ext cx="8652509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The longer customer stayed, the higher the percentage of booking being canceled.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The most canceled hotel bookings on city hotel was on four weeks stay duration (87.23%).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The most canceled hotel bookings on resort hotel was on three weeks stay duration (46.75%).</a:t>
            </a:r>
            <a:endParaRPr lang="en-ID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>
            <a:spLocks noGrp="1"/>
          </p:cNvSpPr>
          <p:nvPr>
            <p:ph type="title"/>
          </p:nvPr>
        </p:nvSpPr>
        <p:spPr>
          <a:xfrm>
            <a:off x="2763993" y="425520"/>
            <a:ext cx="3599347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Hotel Booking</a:t>
            </a:r>
            <a:br>
              <a:rPr lang="en-US" dirty="0"/>
            </a:br>
            <a:r>
              <a:rPr lang="en-US" dirty="0"/>
              <a:t>Cancellation Rate</a:t>
            </a:r>
            <a:endParaRPr dirty="0"/>
          </a:p>
        </p:txBody>
      </p:sp>
      <p:sp>
        <p:nvSpPr>
          <p:cNvPr id="645" name="Google Shape;645;p73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Based on Lead Time</a:t>
            </a:r>
            <a:endParaRPr sz="1600" b="1" dirty="0"/>
          </a:p>
        </p:txBody>
      </p:sp>
      <p:sp>
        <p:nvSpPr>
          <p:cNvPr id="646" name="Google Shape;646;p73"/>
          <p:cNvSpPr/>
          <p:nvPr/>
        </p:nvSpPr>
        <p:spPr>
          <a:xfrm>
            <a:off x="4569654" y="1426004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73"/>
          <p:cNvSpPr/>
          <p:nvPr/>
        </p:nvSpPr>
        <p:spPr>
          <a:xfrm>
            <a:off x="445361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3"/>
          <p:cNvSpPr/>
          <p:nvPr/>
        </p:nvSpPr>
        <p:spPr>
          <a:xfrm>
            <a:off x="4317966" y="150597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4303071" y="1641626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3"/>
          <p:cNvSpPr/>
          <p:nvPr/>
        </p:nvSpPr>
        <p:spPr>
          <a:xfrm>
            <a:off x="465198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73"/>
          <p:cNvSpPr/>
          <p:nvPr/>
        </p:nvSpPr>
        <p:spPr>
          <a:xfrm>
            <a:off x="4717841" y="150597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3"/>
          <p:cNvSpPr/>
          <p:nvPr/>
        </p:nvSpPr>
        <p:spPr>
          <a:xfrm>
            <a:off x="4750773" y="1644761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73"/>
          <p:cNvSpPr/>
          <p:nvPr/>
        </p:nvSpPr>
        <p:spPr>
          <a:xfrm rot="10800000" flipH="1">
            <a:off x="4577494" y="2323442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3"/>
          <p:cNvSpPr/>
          <p:nvPr/>
        </p:nvSpPr>
        <p:spPr>
          <a:xfrm rot="10800000" flipH="1">
            <a:off x="446145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"/>
          <p:cNvSpPr/>
          <p:nvPr/>
        </p:nvSpPr>
        <p:spPr>
          <a:xfrm rot="10800000" flipH="1">
            <a:off x="4325806" y="227168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3"/>
          <p:cNvSpPr/>
          <p:nvPr/>
        </p:nvSpPr>
        <p:spPr>
          <a:xfrm rot="10800000" flipH="1">
            <a:off x="4310911" y="2230135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3"/>
          <p:cNvSpPr/>
          <p:nvPr/>
        </p:nvSpPr>
        <p:spPr>
          <a:xfrm rot="10800000" flipH="1">
            <a:off x="465982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3"/>
          <p:cNvSpPr/>
          <p:nvPr/>
        </p:nvSpPr>
        <p:spPr>
          <a:xfrm rot="10800000" flipH="1">
            <a:off x="4725681" y="227168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3"/>
          <p:cNvSpPr/>
          <p:nvPr/>
        </p:nvSpPr>
        <p:spPr>
          <a:xfrm rot="10800000" flipH="1">
            <a:off x="4758613" y="2230135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3"/>
          <p:cNvSpPr/>
          <p:nvPr/>
        </p:nvSpPr>
        <p:spPr>
          <a:xfrm rot="10800000" flipH="1">
            <a:off x="4387750" y="2224645"/>
            <a:ext cx="378706" cy="130947"/>
          </a:xfrm>
          <a:custGeom>
            <a:avLst/>
            <a:gdLst/>
            <a:ahLst/>
            <a:cxnLst/>
            <a:rect l="l" t="t" r="r" b="b"/>
            <a:pathLst>
              <a:path w="56418" h="19508" fill="none" extrusionOk="0">
                <a:moveTo>
                  <a:pt x="56418" y="19508"/>
                </a:moveTo>
                <a:cubicBezTo>
                  <a:pt x="42751" y="1"/>
                  <a:pt x="13784" y="1"/>
                  <a:pt x="1" y="19508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73"/>
          <p:cNvSpPr/>
          <p:nvPr/>
        </p:nvSpPr>
        <p:spPr>
          <a:xfrm rot="10800000" flipH="1">
            <a:off x="3925153" y="2224650"/>
            <a:ext cx="1301540" cy="457900"/>
          </a:xfrm>
          <a:custGeom>
            <a:avLst/>
            <a:gdLst/>
            <a:ahLst/>
            <a:cxnLst/>
            <a:rect l="l" t="t" r="r" b="b"/>
            <a:pathLst>
              <a:path w="193898" h="68216" fill="none" extrusionOk="0">
                <a:moveTo>
                  <a:pt x="193898" y="68216"/>
                </a:moveTo>
                <a:cubicBezTo>
                  <a:pt x="179180" y="27333"/>
                  <a:pt x="140401" y="1"/>
                  <a:pt x="96949" y="1"/>
                </a:cubicBezTo>
                <a:cubicBezTo>
                  <a:pt x="53497" y="1"/>
                  <a:pt x="14718" y="27333"/>
                  <a:pt x="0" y="6821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73"/>
          <p:cNvGrpSpPr/>
          <p:nvPr/>
        </p:nvGrpSpPr>
        <p:grpSpPr>
          <a:xfrm>
            <a:off x="4388683" y="1719014"/>
            <a:ext cx="377631" cy="472150"/>
            <a:chOff x="1039175" y="1741725"/>
            <a:chExt cx="422500" cy="528250"/>
          </a:xfrm>
        </p:grpSpPr>
        <p:sp>
          <p:nvSpPr>
            <p:cNvPr id="663" name="Google Shape;663;p73"/>
            <p:cNvSpPr/>
            <p:nvPr/>
          </p:nvSpPr>
          <p:spPr>
            <a:xfrm>
              <a:off x="1039175" y="1741725"/>
              <a:ext cx="422500" cy="528250"/>
            </a:xfrm>
            <a:custGeom>
              <a:avLst/>
              <a:gdLst/>
              <a:ahLst/>
              <a:cxnLst/>
              <a:rect l="l" t="t" r="r" b="b"/>
              <a:pathLst>
                <a:path w="16900" h="21130" extrusionOk="0">
                  <a:moveTo>
                    <a:pt x="11767" y="2597"/>
                  </a:moveTo>
                  <a:lnTo>
                    <a:pt x="11767" y="4041"/>
                  </a:lnTo>
                  <a:lnTo>
                    <a:pt x="5133" y="4041"/>
                  </a:lnTo>
                  <a:lnTo>
                    <a:pt x="5133" y="2597"/>
                  </a:lnTo>
                  <a:close/>
                  <a:moveTo>
                    <a:pt x="7832" y="15367"/>
                  </a:moveTo>
                  <a:lnTo>
                    <a:pt x="7832" y="19892"/>
                  </a:lnTo>
                  <a:lnTo>
                    <a:pt x="5961" y="19892"/>
                  </a:lnTo>
                  <a:lnTo>
                    <a:pt x="5961" y="15367"/>
                  </a:lnTo>
                  <a:close/>
                  <a:moveTo>
                    <a:pt x="10940" y="15367"/>
                  </a:moveTo>
                  <a:lnTo>
                    <a:pt x="10940" y="19892"/>
                  </a:lnTo>
                  <a:lnTo>
                    <a:pt x="9069" y="19892"/>
                  </a:lnTo>
                  <a:lnTo>
                    <a:pt x="9069" y="15367"/>
                  </a:lnTo>
                  <a:close/>
                  <a:moveTo>
                    <a:pt x="13418" y="5278"/>
                  </a:moveTo>
                  <a:lnTo>
                    <a:pt x="13418" y="19892"/>
                  </a:lnTo>
                  <a:lnTo>
                    <a:pt x="12181" y="19892"/>
                  </a:lnTo>
                  <a:lnTo>
                    <a:pt x="12181" y="14130"/>
                  </a:lnTo>
                  <a:lnTo>
                    <a:pt x="4724" y="14130"/>
                  </a:lnTo>
                  <a:lnTo>
                    <a:pt x="4724" y="19892"/>
                  </a:lnTo>
                  <a:lnTo>
                    <a:pt x="3487" y="19892"/>
                  </a:lnTo>
                  <a:lnTo>
                    <a:pt x="3487" y="5278"/>
                  </a:lnTo>
                  <a:close/>
                  <a:moveTo>
                    <a:pt x="7832" y="0"/>
                  </a:moveTo>
                  <a:lnTo>
                    <a:pt x="7832" y="1356"/>
                  </a:lnTo>
                  <a:lnTo>
                    <a:pt x="3896" y="1356"/>
                  </a:lnTo>
                  <a:lnTo>
                    <a:pt x="3896" y="4041"/>
                  </a:lnTo>
                  <a:lnTo>
                    <a:pt x="2246" y="4041"/>
                  </a:lnTo>
                  <a:lnTo>
                    <a:pt x="2246" y="19892"/>
                  </a:lnTo>
                  <a:lnTo>
                    <a:pt x="1" y="19892"/>
                  </a:lnTo>
                  <a:lnTo>
                    <a:pt x="1" y="21129"/>
                  </a:lnTo>
                  <a:lnTo>
                    <a:pt x="16900" y="21129"/>
                  </a:lnTo>
                  <a:lnTo>
                    <a:pt x="16900" y="19892"/>
                  </a:lnTo>
                  <a:lnTo>
                    <a:pt x="14655" y="19892"/>
                  </a:lnTo>
                  <a:lnTo>
                    <a:pt x="14655" y="4041"/>
                  </a:lnTo>
                  <a:lnTo>
                    <a:pt x="13004" y="4041"/>
                  </a:lnTo>
                  <a:lnTo>
                    <a:pt x="13004" y="1356"/>
                  </a:lnTo>
                  <a:lnTo>
                    <a:pt x="9069" y="1356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3"/>
            <p:cNvSpPr/>
            <p:nvPr/>
          </p:nvSpPr>
          <p:spPr>
            <a:xfrm>
              <a:off x="11572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3"/>
            <p:cNvSpPr/>
            <p:nvPr/>
          </p:nvSpPr>
          <p:spPr>
            <a:xfrm>
              <a:off x="13126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3"/>
            <p:cNvSpPr/>
            <p:nvPr/>
          </p:nvSpPr>
          <p:spPr>
            <a:xfrm>
              <a:off x="12349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3"/>
            <p:cNvSpPr/>
            <p:nvPr/>
          </p:nvSpPr>
          <p:spPr>
            <a:xfrm>
              <a:off x="11572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3"/>
            <p:cNvSpPr/>
            <p:nvPr/>
          </p:nvSpPr>
          <p:spPr>
            <a:xfrm>
              <a:off x="13126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3"/>
            <p:cNvSpPr/>
            <p:nvPr/>
          </p:nvSpPr>
          <p:spPr>
            <a:xfrm>
              <a:off x="12349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3"/>
            <p:cNvSpPr/>
            <p:nvPr/>
          </p:nvSpPr>
          <p:spPr>
            <a:xfrm>
              <a:off x="11572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3"/>
            <p:cNvSpPr/>
            <p:nvPr/>
          </p:nvSpPr>
          <p:spPr>
            <a:xfrm>
              <a:off x="13126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3"/>
            <p:cNvSpPr/>
            <p:nvPr/>
          </p:nvSpPr>
          <p:spPr>
            <a:xfrm>
              <a:off x="12349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81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DAD43-373A-4FAF-8952-FD8FA315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554" y="585638"/>
            <a:ext cx="8871180" cy="313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5232-42E2-BF6E-5EA5-FEB9095A3D04}"/>
              </a:ext>
            </a:extLst>
          </p:cNvPr>
          <p:cNvSpPr txBox="1"/>
          <p:nvPr/>
        </p:nvSpPr>
        <p:spPr>
          <a:xfrm>
            <a:off x="262890" y="3984237"/>
            <a:ext cx="8652509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- Both hotel types has lowest cancellation rate on 1 month lead time (city = 22.46%; resort = 13.11%).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- The highest cancellation rate on 11-12 months lead time (city = 77.41%; resort = 43.5%).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99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FAEBFB-6A19-B28B-7ACB-74576597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  <a:endParaRPr lang="en-ID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EFB639-F5C1-1BDF-5954-93AE1B761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awalsyahrp@gmail.com</a:t>
            </a:r>
            <a:endParaRPr lang="en-US" dirty="0"/>
          </a:p>
          <a:p>
            <a:r>
              <a:rPr lang="en-US" dirty="0"/>
              <a:t>+62821 1393 2861</a:t>
            </a:r>
          </a:p>
          <a:p>
            <a:r>
              <a:rPr lang="en-ID" dirty="0">
                <a:hlinkClick r:id="rId3"/>
              </a:rPr>
              <a:t>linkedin.com/in/</a:t>
            </a:r>
            <a:r>
              <a:rPr lang="en-ID" dirty="0" err="1">
                <a:hlinkClick r:id="rId3"/>
              </a:rPr>
              <a:t>awalsyahrp</a:t>
            </a:r>
            <a:r>
              <a:rPr lang="en-ID" dirty="0">
                <a:hlinkClick r:id="rId3"/>
              </a:rPr>
              <a:t>/</a:t>
            </a:r>
            <a:endParaRPr lang="en-ID" dirty="0"/>
          </a:p>
          <a:p>
            <a:r>
              <a:rPr lang="en-ID" dirty="0">
                <a:hlinkClick r:id="rId4"/>
              </a:rPr>
              <a:t>github.com/Awalsyah1995</a:t>
            </a:r>
            <a:endParaRPr lang="en-ID" dirty="0"/>
          </a:p>
          <a:p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AD86A77-144A-CCDB-1338-1B57261907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Visit my </a:t>
            </a:r>
            <a:r>
              <a:rPr lang="en-US" dirty="0">
                <a:hlinkClick r:id="rId5"/>
              </a:rPr>
              <a:t>repository</a:t>
            </a:r>
            <a:r>
              <a:rPr lang="en-US" dirty="0"/>
              <a:t> to access the source code and 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33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1301891" y="2005050"/>
            <a:ext cx="6844582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19FAB"/>
                </a:solidFill>
                <a:hlinkClick r:id="rId3"/>
              </a:rPr>
              <a:t>Click here to access</a:t>
            </a:r>
            <a:br>
              <a:rPr lang="en" sz="3200" b="1" dirty="0">
                <a:solidFill>
                  <a:srgbClr val="019FAB"/>
                </a:solidFill>
                <a:hlinkClick r:id="rId3"/>
              </a:rPr>
            </a:br>
            <a:r>
              <a:rPr lang="en" sz="3200" b="1" dirty="0">
                <a:solidFill>
                  <a:srgbClr val="019FAB"/>
                </a:solidFill>
                <a:hlinkClick r:id="rId3"/>
              </a:rPr>
              <a:t>the dataset and source code</a:t>
            </a:r>
            <a:endParaRPr sz="3200" b="1" dirty="0">
              <a:solidFill>
                <a:srgbClr val="019F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/>
          <p:cNvSpPr txBox="1">
            <a:spLocks noGrp="1"/>
          </p:cNvSpPr>
          <p:nvPr>
            <p:ph type="title"/>
          </p:nvPr>
        </p:nvSpPr>
        <p:spPr>
          <a:xfrm>
            <a:off x="411242" y="292703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title" idx="2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7" name="Google Shape;557;p68"/>
          <p:cNvSpPr txBox="1">
            <a:spLocks noGrp="1"/>
          </p:cNvSpPr>
          <p:nvPr>
            <p:ph type="subTitle" idx="1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558" name="Google Shape;558;p68"/>
          <p:cNvSpPr txBox="1">
            <a:spLocks noGrp="1"/>
          </p:cNvSpPr>
          <p:nvPr>
            <p:ph type="title" idx="3"/>
          </p:nvPr>
        </p:nvSpPr>
        <p:spPr>
          <a:xfrm>
            <a:off x="4368865" y="1663326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9" name="Google Shape;559;p68"/>
          <p:cNvSpPr txBox="1">
            <a:spLocks noGrp="1"/>
          </p:cNvSpPr>
          <p:nvPr>
            <p:ph type="subTitle" idx="4"/>
          </p:nvPr>
        </p:nvSpPr>
        <p:spPr>
          <a:xfrm>
            <a:off x="4368877" y="2276923"/>
            <a:ext cx="5309511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Hotel Booking Cancelation Rate Analysis</a:t>
            </a:r>
            <a:endParaRPr dirty="0"/>
          </a:p>
        </p:txBody>
      </p:sp>
      <p:sp>
        <p:nvSpPr>
          <p:cNvPr id="568" name="Google Shape;568;p68"/>
          <p:cNvSpPr txBox="1">
            <a:spLocks noGrp="1"/>
          </p:cNvSpPr>
          <p:nvPr>
            <p:ph type="subTitle" idx="16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- Missing values handling.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- Invalid values handling.</a:t>
            </a:r>
          </a:p>
        </p:txBody>
      </p:sp>
      <p:sp>
        <p:nvSpPr>
          <p:cNvPr id="569" name="Google Shape;569;p68"/>
          <p:cNvSpPr txBox="1">
            <a:spLocks noGrp="1"/>
          </p:cNvSpPr>
          <p:nvPr>
            <p:ph type="subTitle" idx="17"/>
          </p:nvPr>
        </p:nvSpPr>
        <p:spPr>
          <a:xfrm>
            <a:off x="4368865" y="2587949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Based 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Date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Stay Duration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Lead Time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>
            <a:spLocks noGrp="1"/>
          </p:cNvSpPr>
          <p:nvPr>
            <p:ph type="title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70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594" name="Google Shape;594;p70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- Missing values handling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Invalid values handling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4"/>
          <p:cNvSpPr txBox="1">
            <a:spLocks noGrp="1"/>
          </p:cNvSpPr>
          <p:nvPr>
            <p:ph type="title"/>
          </p:nvPr>
        </p:nvSpPr>
        <p:spPr>
          <a:xfrm>
            <a:off x="589371" y="1937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Values Handling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1CE0A-C597-0BE9-AB41-1ECF08BC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986"/>
            <a:ext cx="4267192" cy="2290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FE05C-C8FE-6201-9765-DE5A3557A514}"/>
              </a:ext>
            </a:extLst>
          </p:cNvPr>
          <p:cNvSpPr txBox="1"/>
          <p:nvPr/>
        </p:nvSpPr>
        <p:spPr>
          <a:xfrm>
            <a:off x="4595746" y="1277558"/>
            <a:ext cx="4528450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Company</a:t>
            </a:r>
            <a:r>
              <a:rPr lang="en-US" dirty="0"/>
              <a:t>: remove columns because too many missing values (94.3%)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Agent</a:t>
            </a:r>
            <a:r>
              <a:rPr lang="en-US" dirty="0"/>
              <a:t>: fill with 0, because our assumption null values indicated customer booked the hotel without agent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City</a:t>
            </a:r>
            <a:r>
              <a:rPr lang="en-US" dirty="0"/>
              <a:t>: fill with mode.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Children</a:t>
            </a:r>
            <a:r>
              <a:rPr lang="en-US" dirty="0"/>
              <a:t>: fill with mode</a:t>
            </a:r>
          </a:p>
        </p:txBody>
      </p:sp>
    </p:spTree>
    <p:extLst>
      <p:ext uri="{BB962C8B-B14F-4D97-AF65-F5344CB8AC3E}">
        <p14:creationId xmlns:p14="http://schemas.microsoft.com/office/powerpoint/2010/main" val="13223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9665-888D-99FC-6130-831E020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Values Correcting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CAB4C-9549-FF47-415C-D25EE57EA044}"/>
              </a:ext>
            </a:extLst>
          </p:cNvPr>
          <p:cNvSpPr txBox="1"/>
          <p:nvPr/>
        </p:nvSpPr>
        <p:spPr>
          <a:xfrm>
            <a:off x="576543" y="2222391"/>
            <a:ext cx="425137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Meal</a:t>
            </a:r>
            <a:r>
              <a:rPr lang="en-US" dirty="0"/>
              <a:t> features: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‘Undefined’ to ‘No Meal’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D5F7-06BD-ADA6-336D-9941832E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11" y="1265683"/>
            <a:ext cx="309605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9665-888D-99FC-6130-831E020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Values Correcting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CAB4C-9549-FF47-415C-D25EE57EA044}"/>
              </a:ext>
            </a:extLst>
          </p:cNvPr>
          <p:cNvSpPr txBox="1"/>
          <p:nvPr/>
        </p:nvSpPr>
        <p:spPr>
          <a:xfrm>
            <a:off x="1917046" y="1899226"/>
            <a:ext cx="530990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Adult</a:t>
            </a:r>
            <a:r>
              <a:rPr lang="en-US" dirty="0"/>
              <a:t> features: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Remove adults with number of 0 because it didn’t make sense to book hotel without adults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D08B0-60A6-5373-B390-93E7E3DE4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2"/>
          <a:stretch/>
        </p:blipFill>
        <p:spPr>
          <a:xfrm>
            <a:off x="1444928" y="3401032"/>
            <a:ext cx="7125545" cy="8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>
            <a:spLocks noGrp="1"/>
          </p:cNvSpPr>
          <p:nvPr>
            <p:ph type="title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0" name="Google Shape;600;p71"/>
          <p:cNvSpPr txBox="1">
            <a:spLocks noGrp="1"/>
          </p:cNvSpPr>
          <p:nvPr>
            <p:ph type="title" idx="2"/>
          </p:nvPr>
        </p:nvSpPr>
        <p:spPr>
          <a:xfrm>
            <a:off x="1092530" y="1758275"/>
            <a:ext cx="733157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Booking Cancellation Rate Analysis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>
            <a:spLocks noGrp="1"/>
          </p:cNvSpPr>
          <p:nvPr>
            <p:ph type="title"/>
          </p:nvPr>
        </p:nvSpPr>
        <p:spPr>
          <a:xfrm>
            <a:off x="2763993" y="425520"/>
            <a:ext cx="3599347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Hotel Booking</a:t>
            </a:r>
            <a:br>
              <a:rPr lang="en-US" dirty="0"/>
            </a:br>
            <a:r>
              <a:rPr lang="en-US" dirty="0"/>
              <a:t>Cancellation Rate</a:t>
            </a:r>
            <a:endParaRPr dirty="0"/>
          </a:p>
        </p:txBody>
      </p:sp>
      <p:sp>
        <p:nvSpPr>
          <p:cNvPr id="645" name="Google Shape;645;p73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Based on Date and Hotel Type</a:t>
            </a:r>
            <a:endParaRPr sz="1600" b="1" dirty="0"/>
          </a:p>
        </p:txBody>
      </p:sp>
      <p:sp>
        <p:nvSpPr>
          <p:cNvPr id="646" name="Google Shape;646;p73"/>
          <p:cNvSpPr/>
          <p:nvPr/>
        </p:nvSpPr>
        <p:spPr>
          <a:xfrm>
            <a:off x="4569654" y="1426004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73"/>
          <p:cNvSpPr/>
          <p:nvPr/>
        </p:nvSpPr>
        <p:spPr>
          <a:xfrm>
            <a:off x="445361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3"/>
          <p:cNvSpPr/>
          <p:nvPr/>
        </p:nvSpPr>
        <p:spPr>
          <a:xfrm>
            <a:off x="4317966" y="150597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4303071" y="1641626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3"/>
          <p:cNvSpPr/>
          <p:nvPr/>
        </p:nvSpPr>
        <p:spPr>
          <a:xfrm>
            <a:off x="4651984" y="1518524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73"/>
          <p:cNvSpPr/>
          <p:nvPr/>
        </p:nvSpPr>
        <p:spPr>
          <a:xfrm>
            <a:off x="4717841" y="150597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3"/>
          <p:cNvSpPr/>
          <p:nvPr/>
        </p:nvSpPr>
        <p:spPr>
          <a:xfrm>
            <a:off x="4750773" y="1644761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73"/>
          <p:cNvSpPr/>
          <p:nvPr/>
        </p:nvSpPr>
        <p:spPr>
          <a:xfrm rot="10800000" flipH="1">
            <a:off x="4577494" y="2323442"/>
            <a:ext cx="7" cy="207779"/>
          </a:xfrm>
          <a:custGeom>
            <a:avLst/>
            <a:gdLst/>
            <a:ahLst/>
            <a:cxnLst/>
            <a:rect l="l" t="t" r="r" b="b"/>
            <a:pathLst>
              <a:path w="1" h="30954" fill="none" extrusionOk="0">
                <a:moveTo>
                  <a:pt x="1" y="30954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3"/>
          <p:cNvSpPr/>
          <p:nvPr/>
        </p:nvSpPr>
        <p:spPr>
          <a:xfrm rot="10800000" flipH="1">
            <a:off x="446145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5023" y="18806"/>
                </a:moveTo>
                <a:lnTo>
                  <a:pt x="0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"/>
          <p:cNvSpPr/>
          <p:nvPr/>
        </p:nvSpPr>
        <p:spPr>
          <a:xfrm rot="10800000" flipH="1">
            <a:off x="4325806" y="2271688"/>
            <a:ext cx="104292" cy="179559"/>
          </a:xfrm>
          <a:custGeom>
            <a:avLst/>
            <a:gdLst/>
            <a:ahLst/>
            <a:cxnLst/>
            <a:rect l="l" t="t" r="r" b="b"/>
            <a:pathLst>
              <a:path w="15537" h="26750" fill="none" extrusionOk="0">
                <a:moveTo>
                  <a:pt x="15536" y="26749"/>
                </a:moveTo>
                <a:lnTo>
                  <a:pt x="1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3"/>
          <p:cNvSpPr/>
          <p:nvPr/>
        </p:nvSpPr>
        <p:spPr>
          <a:xfrm rot="10800000" flipH="1">
            <a:off x="4310911" y="2230135"/>
            <a:ext cx="85470" cy="85464"/>
          </a:xfrm>
          <a:custGeom>
            <a:avLst/>
            <a:gdLst/>
            <a:ahLst/>
            <a:cxnLst/>
            <a:rect l="l" t="t" r="r" b="b"/>
            <a:pathLst>
              <a:path w="12733" h="12732" fill="none" extrusionOk="0">
                <a:moveTo>
                  <a:pt x="12732" y="12732"/>
                </a:moveTo>
                <a:lnTo>
                  <a:pt x="1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3"/>
          <p:cNvSpPr/>
          <p:nvPr/>
        </p:nvSpPr>
        <p:spPr>
          <a:xfrm rot="10800000" flipH="1">
            <a:off x="4659824" y="2312459"/>
            <a:ext cx="33717" cy="126242"/>
          </a:xfrm>
          <a:custGeom>
            <a:avLst/>
            <a:gdLst/>
            <a:ahLst/>
            <a:cxnLst/>
            <a:rect l="l" t="t" r="r" b="b"/>
            <a:pathLst>
              <a:path w="5023" h="18807" fill="none" extrusionOk="0">
                <a:moveTo>
                  <a:pt x="0" y="18806"/>
                </a:moveTo>
                <a:lnTo>
                  <a:pt x="5023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3"/>
          <p:cNvSpPr/>
          <p:nvPr/>
        </p:nvSpPr>
        <p:spPr>
          <a:xfrm rot="10800000" flipH="1">
            <a:off x="4725681" y="2271688"/>
            <a:ext cx="103507" cy="179559"/>
          </a:xfrm>
          <a:custGeom>
            <a:avLst/>
            <a:gdLst/>
            <a:ahLst/>
            <a:cxnLst/>
            <a:rect l="l" t="t" r="r" b="b"/>
            <a:pathLst>
              <a:path w="15420" h="26750" fill="none" extrusionOk="0">
                <a:moveTo>
                  <a:pt x="1" y="26749"/>
                </a:moveTo>
                <a:lnTo>
                  <a:pt x="15419" y="1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3"/>
          <p:cNvSpPr/>
          <p:nvPr/>
        </p:nvSpPr>
        <p:spPr>
          <a:xfrm rot="10800000" flipH="1">
            <a:off x="4758613" y="2230135"/>
            <a:ext cx="82336" cy="82329"/>
          </a:xfrm>
          <a:custGeom>
            <a:avLst/>
            <a:gdLst/>
            <a:ahLst/>
            <a:cxnLst/>
            <a:rect l="l" t="t" r="r" b="b"/>
            <a:pathLst>
              <a:path w="12266" h="12265" fill="none" extrusionOk="0">
                <a:moveTo>
                  <a:pt x="1" y="12265"/>
                </a:moveTo>
                <a:lnTo>
                  <a:pt x="12265" y="0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3"/>
          <p:cNvSpPr/>
          <p:nvPr/>
        </p:nvSpPr>
        <p:spPr>
          <a:xfrm rot="10800000" flipH="1">
            <a:off x="4387750" y="2224645"/>
            <a:ext cx="378706" cy="130947"/>
          </a:xfrm>
          <a:custGeom>
            <a:avLst/>
            <a:gdLst/>
            <a:ahLst/>
            <a:cxnLst/>
            <a:rect l="l" t="t" r="r" b="b"/>
            <a:pathLst>
              <a:path w="56418" h="19508" fill="none" extrusionOk="0">
                <a:moveTo>
                  <a:pt x="56418" y="19508"/>
                </a:moveTo>
                <a:cubicBezTo>
                  <a:pt x="42751" y="1"/>
                  <a:pt x="13784" y="1"/>
                  <a:pt x="1" y="19508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73"/>
          <p:cNvSpPr/>
          <p:nvPr/>
        </p:nvSpPr>
        <p:spPr>
          <a:xfrm rot="10800000" flipH="1">
            <a:off x="3925153" y="2224650"/>
            <a:ext cx="1301540" cy="457900"/>
          </a:xfrm>
          <a:custGeom>
            <a:avLst/>
            <a:gdLst/>
            <a:ahLst/>
            <a:cxnLst/>
            <a:rect l="l" t="t" r="r" b="b"/>
            <a:pathLst>
              <a:path w="193898" h="68216" fill="none" extrusionOk="0">
                <a:moveTo>
                  <a:pt x="193898" y="68216"/>
                </a:moveTo>
                <a:cubicBezTo>
                  <a:pt x="179180" y="27333"/>
                  <a:pt x="140401" y="1"/>
                  <a:pt x="96949" y="1"/>
                </a:cubicBezTo>
                <a:cubicBezTo>
                  <a:pt x="53497" y="1"/>
                  <a:pt x="14718" y="27333"/>
                  <a:pt x="0" y="6821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68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73"/>
          <p:cNvGrpSpPr/>
          <p:nvPr/>
        </p:nvGrpSpPr>
        <p:grpSpPr>
          <a:xfrm>
            <a:off x="4388683" y="1719014"/>
            <a:ext cx="377631" cy="472150"/>
            <a:chOff x="1039175" y="1741725"/>
            <a:chExt cx="422500" cy="528250"/>
          </a:xfrm>
        </p:grpSpPr>
        <p:sp>
          <p:nvSpPr>
            <p:cNvPr id="663" name="Google Shape;663;p73"/>
            <p:cNvSpPr/>
            <p:nvPr/>
          </p:nvSpPr>
          <p:spPr>
            <a:xfrm>
              <a:off x="1039175" y="1741725"/>
              <a:ext cx="422500" cy="528250"/>
            </a:xfrm>
            <a:custGeom>
              <a:avLst/>
              <a:gdLst/>
              <a:ahLst/>
              <a:cxnLst/>
              <a:rect l="l" t="t" r="r" b="b"/>
              <a:pathLst>
                <a:path w="16900" h="21130" extrusionOk="0">
                  <a:moveTo>
                    <a:pt x="11767" y="2597"/>
                  </a:moveTo>
                  <a:lnTo>
                    <a:pt x="11767" y="4041"/>
                  </a:lnTo>
                  <a:lnTo>
                    <a:pt x="5133" y="4041"/>
                  </a:lnTo>
                  <a:lnTo>
                    <a:pt x="5133" y="2597"/>
                  </a:lnTo>
                  <a:close/>
                  <a:moveTo>
                    <a:pt x="7832" y="15367"/>
                  </a:moveTo>
                  <a:lnTo>
                    <a:pt x="7832" y="19892"/>
                  </a:lnTo>
                  <a:lnTo>
                    <a:pt x="5961" y="19892"/>
                  </a:lnTo>
                  <a:lnTo>
                    <a:pt x="5961" y="15367"/>
                  </a:lnTo>
                  <a:close/>
                  <a:moveTo>
                    <a:pt x="10940" y="15367"/>
                  </a:moveTo>
                  <a:lnTo>
                    <a:pt x="10940" y="19892"/>
                  </a:lnTo>
                  <a:lnTo>
                    <a:pt x="9069" y="19892"/>
                  </a:lnTo>
                  <a:lnTo>
                    <a:pt x="9069" y="15367"/>
                  </a:lnTo>
                  <a:close/>
                  <a:moveTo>
                    <a:pt x="13418" y="5278"/>
                  </a:moveTo>
                  <a:lnTo>
                    <a:pt x="13418" y="19892"/>
                  </a:lnTo>
                  <a:lnTo>
                    <a:pt x="12181" y="19892"/>
                  </a:lnTo>
                  <a:lnTo>
                    <a:pt x="12181" y="14130"/>
                  </a:lnTo>
                  <a:lnTo>
                    <a:pt x="4724" y="14130"/>
                  </a:lnTo>
                  <a:lnTo>
                    <a:pt x="4724" y="19892"/>
                  </a:lnTo>
                  <a:lnTo>
                    <a:pt x="3487" y="19892"/>
                  </a:lnTo>
                  <a:lnTo>
                    <a:pt x="3487" y="5278"/>
                  </a:lnTo>
                  <a:close/>
                  <a:moveTo>
                    <a:pt x="7832" y="0"/>
                  </a:moveTo>
                  <a:lnTo>
                    <a:pt x="7832" y="1356"/>
                  </a:lnTo>
                  <a:lnTo>
                    <a:pt x="3896" y="1356"/>
                  </a:lnTo>
                  <a:lnTo>
                    <a:pt x="3896" y="4041"/>
                  </a:lnTo>
                  <a:lnTo>
                    <a:pt x="2246" y="4041"/>
                  </a:lnTo>
                  <a:lnTo>
                    <a:pt x="2246" y="19892"/>
                  </a:lnTo>
                  <a:lnTo>
                    <a:pt x="1" y="19892"/>
                  </a:lnTo>
                  <a:lnTo>
                    <a:pt x="1" y="21129"/>
                  </a:lnTo>
                  <a:lnTo>
                    <a:pt x="16900" y="21129"/>
                  </a:lnTo>
                  <a:lnTo>
                    <a:pt x="16900" y="19892"/>
                  </a:lnTo>
                  <a:lnTo>
                    <a:pt x="14655" y="19892"/>
                  </a:lnTo>
                  <a:lnTo>
                    <a:pt x="14655" y="4041"/>
                  </a:lnTo>
                  <a:lnTo>
                    <a:pt x="13004" y="4041"/>
                  </a:lnTo>
                  <a:lnTo>
                    <a:pt x="13004" y="1356"/>
                  </a:lnTo>
                  <a:lnTo>
                    <a:pt x="9069" y="1356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3"/>
            <p:cNvSpPr/>
            <p:nvPr/>
          </p:nvSpPr>
          <p:spPr>
            <a:xfrm>
              <a:off x="11572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3"/>
            <p:cNvSpPr/>
            <p:nvPr/>
          </p:nvSpPr>
          <p:spPr>
            <a:xfrm>
              <a:off x="13126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3"/>
            <p:cNvSpPr/>
            <p:nvPr/>
          </p:nvSpPr>
          <p:spPr>
            <a:xfrm>
              <a:off x="1234950" y="1904925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1238" y="123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3"/>
            <p:cNvSpPr/>
            <p:nvPr/>
          </p:nvSpPr>
          <p:spPr>
            <a:xfrm>
              <a:off x="11572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3"/>
            <p:cNvSpPr/>
            <p:nvPr/>
          </p:nvSpPr>
          <p:spPr>
            <a:xfrm>
              <a:off x="13126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3"/>
            <p:cNvSpPr/>
            <p:nvPr/>
          </p:nvSpPr>
          <p:spPr>
            <a:xfrm>
              <a:off x="1234950" y="1967200"/>
              <a:ext cx="30950" cy="30950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1238" y="1238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3"/>
            <p:cNvSpPr/>
            <p:nvPr/>
          </p:nvSpPr>
          <p:spPr>
            <a:xfrm>
              <a:off x="11572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3"/>
            <p:cNvSpPr/>
            <p:nvPr/>
          </p:nvSpPr>
          <p:spPr>
            <a:xfrm>
              <a:off x="13126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3"/>
            <p:cNvSpPr/>
            <p:nvPr/>
          </p:nvSpPr>
          <p:spPr>
            <a:xfrm>
              <a:off x="1234950" y="2029375"/>
              <a:ext cx="30950" cy="31075"/>
            </a:xfrm>
            <a:custGeom>
              <a:avLst/>
              <a:gdLst/>
              <a:ahLst/>
              <a:cxnLst/>
              <a:rect l="l" t="t" r="r" b="b"/>
              <a:pathLst>
                <a:path w="1238" h="1243" extrusionOk="0">
                  <a:moveTo>
                    <a:pt x="1" y="1"/>
                  </a:moveTo>
                  <a:lnTo>
                    <a:pt x="1" y="1242"/>
                  </a:lnTo>
                  <a:lnTo>
                    <a:pt x="1238" y="124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On-screen Show (16:9)</PresentationFormat>
  <Paragraphs>54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</vt:lpstr>
      <vt:lpstr>Lato</vt:lpstr>
      <vt:lpstr>Open Sans</vt:lpstr>
      <vt:lpstr>Josefin Sans</vt:lpstr>
      <vt:lpstr>Josefin Sans Medium</vt:lpstr>
      <vt:lpstr>Arial</vt:lpstr>
      <vt:lpstr>Lato Light</vt:lpstr>
      <vt:lpstr>Roboto</vt:lpstr>
      <vt:lpstr>XL Hotel Marketing by Slidesgo</vt:lpstr>
      <vt:lpstr>Analysis of  Hotel Booking Cancellation Rate</vt:lpstr>
      <vt:lpstr>Click here to access the dataset and source code</vt:lpstr>
      <vt:lpstr>TABLE OF CONTENTS</vt:lpstr>
      <vt:lpstr>01</vt:lpstr>
      <vt:lpstr>Missing Values Handling</vt:lpstr>
      <vt:lpstr>Invalid Values Correcting</vt:lpstr>
      <vt:lpstr>Invalid Values Correcting</vt:lpstr>
      <vt:lpstr>02</vt:lpstr>
      <vt:lpstr>Hotel Booking Cancellation Rate</vt:lpstr>
      <vt:lpstr>PowerPoint Presentation</vt:lpstr>
      <vt:lpstr>Hotel Booking Cancellation Rate</vt:lpstr>
      <vt:lpstr>Impact Analysis of Stay Duration on Hotel Bookings Cancellation Rates</vt:lpstr>
      <vt:lpstr>Hotel Booking Cancellation Rate</vt:lpstr>
      <vt:lpstr>Impact Analysis of Stay Duration on Hotel Bookings Cancellation Rates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Hotel Booking Cancellation Rate</dc:title>
  <dc:creator>ASUS</dc:creator>
  <cp:lastModifiedBy>ASUS User</cp:lastModifiedBy>
  <cp:revision>1</cp:revision>
  <dcterms:modified xsi:type="dcterms:W3CDTF">2023-01-13T10:33:18Z</dcterms:modified>
</cp:coreProperties>
</file>