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ru-RU"/>
              <a:t>Образец заголовка</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862E693-649E-48D0-B12B-E9D434CFA887}" type="datetimeFigureOut">
              <a:rPr lang="ru-RU" smtClean="0"/>
              <a:t>12.10.2020</a:t>
            </a:fld>
            <a:endParaRPr lang="ru-RU"/>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ru-RU"/>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2AE9C00-730D-4ACE-A4CE-9E3287334F62}" type="slidenum">
              <a:rPr lang="ru-RU" smtClean="0"/>
              <a:t>‹#›</a:t>
            </a:fld>
            <a:endParaRPr lang="ru-RU"/>
          </a:p>
        </p:txBody>
      </p:sp>
    </p:spTree>
    <p:extLst>
      <p:ext uri="{BB962C8B-B14F-4D97-AF65-F5344CB8AC3E}">
        <p14:creationId xmlns:p14="http://schemas.microsoft.com/office/powerpoint/2010/main" val="33676584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862E693-649E-48D0-B12B-E9D434CFA887}" type="datetimeFigureOut">
              <a:rPr lang="ru-RU" smtClean="0"/>
              <a:t>12.10.2020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2AE9C00-730D-4ACE-A4CE-9E3287334F62}" type="slidenum">
              <a:rPr lang="ru-RU" smtClean="0"/>
              <a:t>‹#›</a:t>
            </a:fld>
            <a:endParaRPr lang="ru-RU"/>
          </a:p>
        </p:txBody>
      </p:sp>
    </p:spTree>
    <p:extLst>
      <p:ext uri="{BB962C8B-B14F-4D97-AF65-F5344CB8AC3E}">
        <p14:creationId xmlns:p14="http://schemas.microsoft.com/office/powerpoint/2010/main" val="4122745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862E693-649E-48D0-B12B-E9D434CFA887}" type="datetimeFigureOut">
              <a:rPr lang="ru-RU" smtClean="0"/>
              <a:t>12.10.2020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2AE9C00-730D-4ACE-A4CE-9E3287334F62}" type="slidenum">
              <a:rPr lang="ru-RU" smtClean="0"/>
              <a:t>‹#›</a:t>
            </a:fld>
            <a:endParaRPr lang="ru-RU"/>
          </a:p>
        </p:txBody>
      </p:sp>
    </p:spTree>
    <p:extLst>
      <p:ext uri="{BB962C8B-B14F-4D97-AF65-F5344CB8AC3E}">
        <p14:creationId xmlns:p14="http://schemas.microsoft.com/office/powerpoint/2010/main" val="413063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862E693-649E-48D0-B12B-E9D434CFA887}" type="datetimeFigureOut">
              <a:rPr lang="ru-RU" smtClean="0"/>
              <a:t>12.10.2020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2AE9C00-730D-4ACE-A4CE-9E3287334F62}" type="slidenum">
              <a:rPr lang="ru-RU" smtClean="0"/>
              <a:t>‹#›</a:t>
            </a:fld>
            <a:endParaRPr lang="ru-RU"/>
          </a:p>
        </p:txBody>
      </p:sp>
    </p:spTree>
    <p:extLst>
      <p:ext uri="{BB962C8B-B14F-4D97-AF65-F5344CB8AC3E}">
        <p14:creationId xmlns:p14="http://schemas.microsoft.com/office/powerpoint/2010/main" val="46624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ru-RU"/>
              <a:t>Образец заголовка</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862E693-649E-48D0-B12B-E9D434CFA887}" type="datetimeFigureOut">
              <a:rPr lang="ru-RU" smtClean="0"/>
              <a:t>12.10.2020</a:t>
            </a:fld>
            <a:endParaRPr lang="ru-RU"/>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ru-RU"/>
          </a:p>
        </p:txBody>
      </p:sp>
      <p:sp>
        <p:nvSpPr>
          <p:cNvPr id="6" name="Slide Number Placeholder 5"/>
          <p:cNvSpPr>
            <a:spLocks noGrp="1"/>
          </p:cNvSpPr>
          <p:nvPr>
            <p:ph type="sldNum" sz="quarter" idx="12"/>
          </p:nvPr>
        </p:nvSpPr>
        <p:spPr>
          <a:xfrm>
            <a:off x="8604504" y="5211060"/>
            <a:ext cx="2112264" cy="228600"/>
          </a:xfrm>
        </p:spPr>
        <p:txBody>
          <a:bodyPr/>
          <a:lstStyle/>
          <a:p>
            <a:fld id="{D2AE9C00-730D-4ACE-A4CE-9E3287334F62}" type="slidenum">
              <a:rPr lang="ru-RU" smtClean="0"/>
              <a:t>‹#›</a:t>
            </a:fld>
            <a:endParaRPr lang="ru-RU"/>
          </a:p>
        </p:txBody>
      </p:sp>
    </p:spTree>
    <p:extLst>
      <p:ext uri="{BB962C8B-B14F-4D97-AF65-F5344CB8AC3E}">
        <p14:creationId xmlns:p14="http://schemas.microsoft.com/office/powerpoint/2010/main" val="16123959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862E693-649E-48D0-B12B-E9D434CFA887}" type="datetimeFigureOut">
              <a:rPr lang="ru-RU" smtClean="0"/>
              <a:t>12.10.2020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2AE9C00-730D-4ACE-A4CE-9E3287334F62}" type="slidenum">
              <a:rPr lang="ru-RU" smtClean="0"/>
              <a:t>‹#›</a:t>
            </a:fld>
            <a:endParaRPr lang="ru-RU"/>
          </a:p>
        </p:txBody>
      </p:sp>
    </p:spTree>
    <p:extLst>
      <p:ext uri="{BB962C8B-B14F-4D97-AF65-F5344CB8AC3E}">
        <p14:creationId xmlns:p14="http://schemas.microsoft.com/office/powerpoint/2010/main" val="93136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862E693-649E-48D0-B12B-E9D434CFA887}" type="datetimeFigureOut">
              <a:rPr lang="ru-RU" smtClean="0"/>
              <a:t>12.10.2020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2AE9C00-730D-4ACE-A4CE-9E3287334F62}" type="slidenum">
              <a:rPr lang="ru-RU" smtClean="0"/>
              <a:t>‹#›</a:t>
            </a:fld>
            <a:endParaRPr lang="ru-RU"/>
          </a:p>
        </p:txBody>
      </p:sp>
    </p:spTree>
    <p:extLst>
      <p:ext uri="{BB962C8B-B14F-4D97-AF65-F5344CB8AC3E}">
        <p14:creationId xmlns:p14="http://schemas.microsoft.com/office/powerpoint/2010/main" val="7239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862E693-649E-48D0-B12B-E9D434CFA887}" type="datetimeFigureOut">
              <a:rPr lang="ru-RU" smtClean="0"/>
              <a:t>12.10.2020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2AE9C00-730D-4ACE-A4CE-9E3287334F62}" type="slidenum">
              <a:rPr lang="ru-RU" smtClean="0"/>
              <a:t>‹#›</a:t>
            </a:fld>
            <a:endParaRPr lang="ru-RU"/>
          </a:p>
        </p:txBody>
      </p:sp>
    </p:spTree>
    <p:extLst>
      <p:ext uri="{BB962C8B-B14F-4D97-AF65-F5344CB8AC3E}">
        <p14:creationId xmlns:p14="http://schemas.microsoft.com/office/powerpoint/2010/main" val="72214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2E693-649E-48D0-B12B-E9D434CFA887}" type="datetimeFigureOut">
              <a:rPr lang="ru-RU" smtClean="0"/>
              <a:t>12.10.2020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2AE9C00-730D-4ACE-A4CE-9E3287334F62}" type="slidenum">
              <a:rPr lang="ru-RU" smtClean="0"/>
              <a:t>‹#›</a:t>
            </a:fld>
            <a:endParaRPr lang="ru-RU"/>
          </a:p>
        </p:txBody>
      </p:sp>
    </p:spTree>
    <p:extLst>
      <p:ext uri="{BB962C8B-B14F-4D97-AF65-F5344CB8AC3E}">
        <p14:creationId xmlns:p14="http://schemas.microsoft.com/office/powerpoint/2010/main" val="391607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ru-RU"/>
              <a:t>Образец заголовка</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1862E693-649E-48D0-B12B-E9D434CFA887}" type="datetimeFigureOut">
              <a:rPr lang="ru-RU" smtClean="0"/>
              <a:t>12.10.2020</a:t>
            </a:fld>
            <a:endParaRPr lang="ru-RU"/>
          </a:p>
        </p:txBody>
      </p:sp>
      <p:sp>
        <p:nvSpPr>
          <p:cNvPr id="9" name="Footer Placeholder 8"/>
          <p:cNvSpPr>
            <a:spLocks noGrp="1"/>
          </p:cNvSpPr>
          <p:nvPr>
            <p:ph type="ftr" sz="quarter" idx="11"/>
          </p:nvPr>
        </p:nvSpPr>
        <p:spPr/>
        <p:txBody>
          <a:bodyPr/>
          <a:lstStyle>
            <a:lvl1pPr algn="r">
              <a:defRPr/>
            </a:lvl1pPr>
          </a:lstStyle>
          <a:p>
            <a:endParaRPr lang="ru-RU"/>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2AE9C00-730D-4ACE-A4CE-9E3287334F62}" type="slidenum">
              <a:rPr lang="ru-RU" smtClean="0"/>
              <a:t>‹#›</a:t>
            </a:fld>
            <a:endParaRPr lang="ru-RU"/>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813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862E693-649E-48D0-B12B-E9D434CFA887}" type="datetimeFigureOut">
              <a:rPr lang="ru-RU" smtClean="0"/>
              <a:t>12.10.2020</a:t>
            </a:fld>
            <a:endParaRPr lang="ru-RU"/>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ru-RU"/>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2AE9C00-730D-4ACE-A4CE-9E3287334F62}" type="slidenum">
              <a:rPr lang="ru-RU" smtClean="0"/>
              <a:t>‹#›</a:t>
            </a:fld>
            <a:endParaRPr lang="ru-RU"/>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419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862E693-649E-48D0-B12B-E9D434CFA887}" type="datetimeFigureOut">
              <a:rPr lang="ru-RU" smtClean="0"/>
              <a:t>12.10.2020</a:t>
            </a:fld>
            <a:endParaRPr lang="ru-RU"/>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ru-RU"/>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2AE9C00-730D-4ACE-A4CE-9E3287334F62}" type="slidenum">
              <a:rPr lang="ru-RU" smtClean="0"/>
              <a:t>‹#›</a:t>
            </a:fld>
            <a:endParaRPr lang="ru-RU"/>
          </a:p>
        </p:txBody>
      </p:sp>
    </p:spTree>
    <p:extLst>
      <p:ext uri="{BB962C8B-B14F-4D97-AF65-F5344CB8AC3E}">
        <p14:creationId xmlns:p14="http://schemas.microsoft.com/office/powerpoint/2010/main" val="418485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0E171-2D07-4C60-AB95-6B2057B1E81B}"/>
              </a:ext>
            </a:extLst>
          </p:cNvPr>
          <p:cNvSpPr>
            <a:spLocks noGrp="1"/>
          </p:cNvSpPr>
          <p:nvPr>
            <p:ph type="ctrTitle"/>
          </p:nvPr>
        </p:nvSpPr>
        <p:spPr/>
        <p:txBody>
          <a:bodyPr>
            <a:normAutofit/>
          </a:bodyPr>
          <a:lstStyle/>
          <a:p>
            <a:r>
              <a:rPr lang="en-US" sz="6000" b="1" dirty="0"/>
              <a:t>Capstone Project: </a:t>
            </a:r>
            <a:r>
              <a:rPr lang="en-US" sz="4800" dirty="0"/>
              <a:t>analysis of Car accident severity</a:t>
            </a:r>
            <a:endParaRPr lang="ru-RU" dirty="0"/>
          </a:p>
        </p:txBody>
      </p:sp>
      <p:sp>
        <p:nvSpPr>
          <p:cNvPr id="3" name="Подзаголовок 2">
            <a:extLst>
              <a:ext uri="{FF2B5EF4-FFF2-40B4-BE49-F238E27FC236}">
                <a16:creationId xmlns:a16="http://schemas.microsoft.com/office/drawing/2014/main" id="{5432E4AE-70B1-465A-A29E-BDB446418B08}"/>
              </a:ext>
            </a:extLst>
          </p:cNvPr>
          <p:cNvSpPr>
            <a:spLocks noGrp="1"/>
          </p:cNvSpPr>
          <p:nvPr>
            <p:ph type="subTitle" idx="1"/>
          </p:nvPr>
        </p:nvSpPr>
        <p:spPr/>
        <p:txBody>
          <a:bodyPr>
            <a:normAutofit fontScale="62500" lnSpcReduction="20000"/>
          </a:bodyPr>
          <a:lstStyle/>
          <a:p>
            <a:pPr>
              <a:lnSpc>
                <a:spcPct val="107000"/>
              </a:lnSpc>
              <a:spcAft>
                <a:spcPts val="800"/>
              </a:spcAft>
            </a:pP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Bakhmutova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Anastasia</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October, 2020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07578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7A11C388-1A29-48DD-82CD-51955AF2E2D2}"/>
              </a:ext>
            </a:extLst>
          </p:cNvPr>
          <p:cNvSpPr txBox="1">
            <a:spLocks/>
          </p:cNvSpPr>
          <p:nvPr/>
        </p:nvSpPr>
        <p:spPr>
          <a:xfrm>
            <a:off x="2161342" y="447285"/>
            <a:ext cx="7869315" cy="1488048"/>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dirty="0"/>
              <a:t>Analysis section: </a:t>
            </a:r>
          </a:p>
          <a:p>
            <a:pPr algn="ctr"/>
            <a:r>
              <a:rPr lang="en-US" dirty="0"/>
              <a:t>Car accident participants</a:t>
            </a:r>
          </a:p>
        </p:txBody>
      </p:sp>
      <p:sp>
        <p:nvSpPr>
          <p:cNvPr id="7" name="TextBox 6">
            <a:extLst>
              <a:ext uri="{FF2B5EF4-FFF2-40B4-BE49-F238E27FC236}">
                <a16:creationId xmlns:a16="http://schemas.microsoft.com/office/drawing/2014/main" id="{EC58DEFB-C882-4399-926C-68AA93628AA1}"/>
              </a:ext>
            </a:extLst>
          </p:cNvPr>
          <p:cNvSpPr txBox="1"/>
          <p:nvPr/>
        </p:nvSpPr>
        <p:spPr>
          <a:xfrm>
            <a:off x="1146329" y="2103086"/>
            <a:ext cx="10021780" cy="923330"/>
          </a:xfrm>
          <a:prstGeom prst="rect">
            <a:avLst/>
          </a:prstGeom>
          <a:noFill/>
        </p:spPr>
        <p:txBody>
          <a:bodyPr wrap="square">
            <a:spAutoFit/>
          </a:bodyPr>
          <a:lstStyle/>
          <a:p>
            <a:pPr algn="just"/>
            <a:r>
              <a:rPr lang="en-US" dirty="0"/>
              <a:t>The last thing we noticed was the participants in the incident. This is important because each member of the accident had their own driving rules and characteristics of the movement of their vehicle. </a:t>
            </a:r>
            <a:endParaRPr lang="ru-RU" dirty="0"/>
          </a:p>
        </p:txBody>
      </p:sp>
      <p:pic>
        <p:nvPicPr>
          <p:cNvPr id="8" name="Рисунок 7">
            <a:extLst>
              <a:ext uri="{FF2B5EF4-FFF2-40B4-BE49-F238E27FC236}">
                <a16:creationId xmlns:a16="http://schemas.microsoft.com/office/drawing/2014/main" id="{4153626E-FD9C-4C79-B44A-08EFCFA1E97A}"/>
              </a:ext>
            </a:extLst>
          </p:cNvPr>
          <p:cNvPicPr>
            <a:picLocks noChangeAspect="1"/>
          </p:cNvPicPr>
          <p:nvPr/>
        </p:nvPicPr>
        <p:blipFill>
          <a:blip r:embed="rId2"/>
          <a:stretch>
            <a:fillRect/>
          </a:stretch>
        </p:blipFill>
        <p:spPr>
          <a:xfrm>
            <a:off x="720639" y="3194170"/>
            <a:ext cx="4117691" cy="2519122"/>
          </a:xfrm>
          <a:prstGeom prst="rect">
            <a:avLst/>
          </a:prstGeom>
        </p:spPr>
      </p:pic>
      <p:sp>
        <p:nvSpPr>
          <p:cNvPr id="10" name="TextBox 9">
            <a:extLst>
              <a:ext uri="{FF2B5EF4-FFF2-40B4-BE49-F238E27FC236}">
                <a16:creationId xmlns:a16="http://schemas.microsoft.com/office/drawing/2014/main" id="{2E8ACF6D-05AB-4A60-A981-BFCB920CE85A}"/>
              </a:ext>
            </a:extLst>
          </p:cNvPr>
          <p:cNvSpPr txBox="1"/>
          <p:nvPr/>
        </p:nvSpPr>
        <p:spPr>
          <a:xfrm>
            <a:off x="774240" y="5789110"/>
            <a:ext cx="4010488" cy="523220"/>
          </a:xfrm>
          <a:prstGeom prst="rect">
            <a:avLst/>
          </a:prstGeom>
          <a:noFill/>
        </p:spPr>
        <p:txBody>
          <a:bodyPr wrap="square">
            <a:spAutoFit/>
          </a:bodyPr>
          <a:lstStyle/>
          <a:p>
            <a:pPr algn="ctr"/>
            <a:r>
              <a:rPr lang="en-US" sz="1400" dirty="0"/>
              <a:t>Figure 14. Amount of collisions with certain </a:t>
            </a:r>
          </a:p>
          <a:p>
            <a:pPr algn="ctr"/>
            <a:r>
              <a:rPr lang="en-US" sz="1400" dirty="0"/>
              <a:t>number of involved people</a:t>
            </a:r>
            <a:endParaRPr lang="ru-RU" sz="1400" dirty="0"/>
          </a:p>
        </p:txBody>
      </p:sp>
      <p:pic>
        <p:nvPicPr>
          <p:cNvPr id="11" name="Рисунок 10">
            <a:extLst>
              <a:ext uri="{FF2B5EF4-FFF2-40B4-BE49-F238E27FC236}">
                <a16:creationId xmlns:a16="http://schemas.microsoft.com/office/drawing/2014/main" id="{F5B8C24C-B561-4BAA-8B8B-D89B28DAC3B2}"/>
              </a:ext>
            </a:extLst>
          </p:cNvPr>
          <p:cNvPicPr/>
          <p:nvPr/>
        </p:nvPicPr>
        <p:blipFill rotWithShape="1">
          <a:blip r:embed="rId3"/>
          <a:srcRect l="26938" t="24931" r="66550" b="62394"/>
          <a:stretch/>
        </p:blipFill>
        <p:spPr bwMode="auto">
          <a:xfrm>
            <a:off x="5845571" y="3454895"/>
            <a:ext cx="1163530" cy="1273769"/>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8BF33381-D4A1-4117-A164-2BBAE7973E33}"/>
              </a:ext>
            </a:extLst>
          </p:cNvPr>
          <p:cNvSpPr txBox="1"/>
          <p:nvPr/>
        </p:nvSpPr>
        <p:spPr>
          <a:xfrm>
            <a:off x="5043529" y="4840493"/>
            <a:ext cx="2767614" cy="523220"/>
          </a:xfrm>
          <a:prstGeom prst="rect">
            <a:avLst/>
          </a:prstGeom>
          <a:noFill/>
        </p:spPr>
        <p:txBody>
          <a:bodyPr wrap="square">
            <a:spAutoFit/>
          </a:bodyPr>
          <a:lstStyle/>
          <a:p>
            <a:pPr algn="ctr"/>
            <a:r>
              <a:rPr lang="en-US" sz="1400" dirty="0"/>
              <a:t>Figure 15. Table of amount of involved pedestrians</a:t>
            </a:r>
            <a:endParaRPr lang="ru-RU" sz="1400" dirty="0"/>
          </a:p>
        </p:txBody>
      </p:sp>
      <p:pic>
        <p:nvPicPr>
          <p:cNvPr id="14" name="Рисунок 13">
            <a:extLst>
              <a:ext uri="{FF2B5EF4-FFF2-40B4-BE49-F238E27FC236}">
                <a16:creationId xmlns:a16="http://schemas.microsoft.com/office/drawing/2014/main" id="{99D77377-E903-4911-8166-9E476297198F}"/>
              </a:ext>
            </a:extLst>
          </p:cNvPr>
          <p:cNvPicPr/>
          <p:nvPr/>
        </p:nvPicPr>
        <p:blipFill rotWithShape="1">
          <a:blip r:embed="rId3"/>
          <a:srcRect l="26937" t="47031" r="66183" b="46739"/>
          <a:stretch/>
        </p:blipFill>
        <p:spPr bwMode="auto">
          <a:xfrm>
            <a:off x="7811143" y="5363713"/>
            <a:ext cx="1028091" cy="523220"/>
          </a:xfrm>
          <a:prstGeom prst="rect">
            <a:avLst/>
          </a:prstGeom>
          <a:ln>
            <a:noFill/>
          </a:ln>
          <a:extLst>
            <a:ext uri="{53640926-AAD7-44D8-BBD7-CCE9431645EC}">
              <a14:shadowObscured xmlns:a14="http://schemas.microsoft.com/office/drawing/2010/main"/>
            </a:ext>
          </a:extLst>
        </p:spPr>
      </p:pic>
      <p:pic>
        <p:nvPicPr>
          <p:cNvPr id="15" name="Рисунок 14">
            <a:extLst>
              <a:ext uri="{FF2B5EF4-FFF2-40B4-BE49-F238E27FC236}">
                <a16:creationId xmlns:a16="http://schemas.microsoft.com/office/drawing/2014/main" id="{B8F99D48-0B97-4927-9D0D-359BE3FD4F73}"/>
              </a:ext>
            </a:extLst>
          </p:cNvPr>
          <p:cNvPicPr/>
          <p:nvPr/>
        </p:nvPicPr>
        <p:blipFill rotWithShape="1">
          <a:blip r:embed="rId3"/>
          <a:srcRect l="26617" t="62999" r="66526" b="14314"/>
          <a:stretch/>
        </p:blipFill>
        <p:spPr bwMode="auto">
          <a:xfrm>
            <a:off x="10081690" y="2934505"/>
            <a:ext cx="963981" cy="1794159"/>
          </a:xfrm>
          <a:prstGeom prst="rect">
            <a:avLst/>
          </a:prstGeom>
          <a:ln>
            <a:noFill/>
          </a:ln>
          <a:extLst>
            <a:ext uri="{53640926-AAD7-44D8-BBD7-CCE9431645EC}">
              <a14:shadowObscured xmlns:a14="http://schemas.microsoft.com/office/drawing/2010/main"/>
            </a:ext>
          </a:extLst>
        </p:spPr>
      </p:pic>
      <p:sp>
        <p:nvSpPr>
          <p:cNvPr id="17" name="TextBox 16">
            <a:extLst>
              <a:ext uri="{FF2B5EF4-FFF2-40B4-BE49-F238E27FC236}">
                <a16:creationId xmlns:a16="http://schemas.microsoft.com/office/drawing/2014/main" id="{3D712A26-7698-476D-84BA-CD4688500787}"/>
              </a:ext>
            </a:extLst>
          </p:cNvPr>
          <p:cNvSpPr txBox="1"/>
          <p:nvPr/>
        </p:nvSpPr>
        <p:spPr>
          <a:xfrm>
            <a:off x="9179873" y="4840493"/>
            <a:ext cx="2767614" cy="523220"/>
          </a:xfrm>
          <a:prstGeom prst="rect">
            <a:avLst/>
          </a:prstGeom>
          <a:noFill/>
        </p:spPr>
        <p:txBody>
          <a:bodyPr wrap="square">
            <a:spAutoFit/>
          </a:bodyPr>
          <a:lstStyle/>
          <a:p>
            <a:pPr algn="ctr"/>
            <a:r>
              <a:rPr lang="en-US" sz="1400" dirty="0"/>
              <a:t>Figure 17. Table of amount of involved vehicles</a:t>
            </a:r>
            <a:endParaRPr lang="ru-RU" sz="1400" dirty="0"/>
          </a:p>
        </p:txBody>
      </p:sp>
      <p:sp>
        <p:nvSpPr>
          <p:cNvPr id="19" name="TextBox 18">
            <a:extLst>
              <a:ext uri="{FF2B5EF4-FFF2-40B4-BE49-F238E27FC236}">
                <a16:creationId xmlns:a16="http://schemas.microsoft.com/office/drawing/2014/main" id="{04677A00-E6E6-4CE1-B2BF-10DDDBF20228}"/>
              </a:ext>
            </a:extLst>
          </p:cNvPr>
          <p:cNvSpPr txBox="1"/>
          <p:nvPr/>
        </p:nvSpPr>
        <p:spPr>
          <a:xfrm>
            <a:off x="6941381" y="5902014"/>
            <a:ext cx="2767614" cy="523220"/>
          </a:xfrm>
          <a:prstGeom prst="rect">
            <a:avLst/>
          </a:prstGeom>
          <a:noFill/>
        </p:spPr>
        <p:txBody>
          <a:bodyPr wrap="square">
            <a:spAutoFit/>
          </a:bodyPr>
          <a:lstStyle/>
          <a:p>
            <a:pPr algn="ctr"/>
            <a:r>
              <a:rPr lang="en-US" sz="1400" dirty="0"/>
              <a:t>Figure 16. Table of amount of involved bicycles</a:t>
            </a:r>
            <a:endParaRPr lang="ru-RU" sz="1400" dirty="0"/>
          </a:p>
        </p:txBody>
      </p:sp>
    </p:spTree>
    <p:extLst>
      <p:ext uri="{BB962C8B-B14F-4D97-AF65-F5344CB8AC3E}">
        <p14:creationId xmlns:p14="http://schemas.microsoft.com/office/powerpoint/2010/main" val="3608635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5F3524F6-D0B0-4BC2-8025-BF30F43CFDD9}"/>
              </a:ext>
            </a:extLst>
          </p:cNvPr>
          <p:cNvSpPr txBox="1">
            <a:spLocks/>
          </p:cNvSpPr>
          <p:nvPr/>
        </p:nvSpPr>
        <p:spPr>
          <a:xfrm>
            <a:off x="2409362" y="456163"/>
            <a:ext cx="7373275" cy="1371600"/>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Results and Conclusions</a:t>
            </a:r>
          </a:p>
        </p:txBody>
      </p:sp>
      <p:sp>
        <p:nvSpPr>
          <p:cNvPr id="7" name="TextBox 6">
            <a:extLst>
              <a:ext uri="{FF2B5EF4-FFF2-40B4-BE49-F238E27FC236}">
                <a16:creationId xmlns:a16="http://schemas.microsoft.com/office/drawing/2014/main" id="{834971D9-B608-482A-A6C1-D0ED2A98E8C8}"/>
              </a:ext>
            </a:extLst>
          </p:cNvPr>
          <p:cNvSpPr txBox="1"/>
          <p:nvPr/>
        </p:nvSpPr>
        <p:spPr>
          <a:xfrm>
            <a:off x="1036837" y="2222038"/>
            <a:ext cx="10118324" cy="3970318"/>
          </a:xfrm>
          <a:prstGeom prst="rect">
            <a:avLst/>
          </a:prstGeom>
          <a:noFill/>
        </p:spPr>
        <p:txBody>
          <a:bodyPr wrap="square">
            <a:spAutoFit/>
          </a:bodyPr>
          <a:lstStyle/>
          <a:p>
            <a:pPr marL="285750" indent="-285750" algn="just">
              <a:buFont typeface="Arial" panose="020B0604020202020204" pitchFamily="34" charset="0"/>
              <a:buChar char="•"/>
            </a:pPr>
            <a:r>
              <a:rPr lang="en-US" dirty="0"/>
              <a:t>We have the idea that most of the car accidents did not occur due to negative external influences or poor health of the drivers. The only unfavorable quality was the road, because it was wet, which could lead to uncontrolled sliding of the car.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All accidents did not have serious consequences for human health. All damage was caused by vehicles or surrounding inanimate objects.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There is also a trend in the number of participants present in the accident. In this way:</a:t>
            </a:r>
          </a:p>
          <a:p>
            <a:pPr marL="285750" indent="-285750" algn="just">
              <a:buFont typeface="Arial" panose="020B0604020202020204" pitchFamily="34" charset="0"/>
              <a:buChar char="•"/>
            </a:pPr>
            <a:endParaRPr lang="en-US" dirty="0"/>
          </a:p>
          <a:p>
            <a:pPr algn="just"/>
            <a:r>
              <a:rPr lang="en-US" dirty="0"/>
              <a:t>- the number of people involved in the accident is usually 2;</a:t>
            </a:r>
          </a:p>
          <a:p>
            <a:pPr algn="just"/>
            <a:r>
              <a:rPr lang="en-US" dirty="0"/>
              <a:t>- most often 2 cars were involved in accidents;</a:t>
            </a:r>
          </a:p>
          <a:p>
            <a:pPr algn="just"/>
            <a:r>
              <a:rPr lang="en-US" dirty="0"/>
              <a:t>- cyclists practically did not get into accidents;</a:t>
            </a:r>
          </a:p>
          <a:p>
            <a:pPr algn="just"/>
            <a:r>
              <a:rPr lang="en-US" dirty="0"/>
              <a:t>- just like cyclists, pedestrians for the most part did not participate in incidents.</a:t>
            </a:r>
          </a:p>
          <a:p>
            <a:pPr marL="285750" indent="-285750" algn="just">
              <a:buFont typeface="Arial" panose="020B0604020202020204" pitchFamily="34" charset="0"/>
              <a:buChar char="•"/>
            </a:pPr>
            <a:endParaRPr lang="ru-RU" dirty="0"/>
          </a:p>
        </p:txBody>
      </p:sp>
    </p:spTree>
    <p:extLst>
      <p:ext uri="{BB962C8B-B14F-4D97-AF65-F5344CB8AC3E}">
        <p14:creationId xmlns:p14="http://schemas.microsoft.com/office/powerpoint/2010/main" val="921022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8FB075-F0AE-420E-8BB9-1000B26560BB}"/>
              </a:ext>
            </a:extLst>
          </p:cNvPr>
          <p:cNvSpPr>
            <a:spLocks noGrp="1"/>
          </p:cNvSpPr>
          <p:nvPr>
            <p:ph type="title"/>
          </p:nvPr>
        </p:nvSpPr>
        <p:spPr>
          <a:xfrm>
            <a:off x="3170068" y="438407"/>
            <a:ext cx="5851864" cy="1371600"/>
          </a:xfrm>
          <a:solidFill>
            <a:schemeClr val="bg1"/>
          </a:solidFill>
        </p:spPr>
        <p:txBody>
          <a:bodyPr/>
          <a:lstStyle/>
          <a:p>
            <a:r>
              <a:rPr lang="en-US" dirty="0"/>
              <a:t>Problem &amp; Interest</a:t>
            </a:r>
            <a:endParaRPr lang="ru-RU" dirty="0"/>
          </a:p>
        </p:txBody>
      </p:sp>
      <p:sp>
        <p:nvSpPr>
          <p:cNvPr id="3" name="Объект 2">
            <a:extLst>
              <a:ext uri="{FF2B5EF4-FFF2-40B4-BE49-F238E27FC236}">
                <a16:creationId xmlns:a16="http://schemas.microsoft.com/office/drawing/2014/main" id="{B5AA2665-EBA8-413D-AE09-6C471E33AF7F}"/>
              </a:ext>
            </a:extLst>
          </p:cNvPr>
          <p:cNvSpPr>
            <a:spLocks noGrp="1"/>
          </p:cNvSpPr>
          <p:nvPr>
            <p:ph idx="1"/>
          </p:nvPr>
        </p:nvSpPr>
        <p:spPr>
          <a:xfrm>
            <a:off x="943252" y="2165264"/>
            <a:ext cx="10305495" cy="3880430"/>
          </a:xfrm>
        </p:spPr>
        <p:txBody>
          <a:bodyPr>
            <a:normAutofit lnSpcReduction="10000"/>
          </a:bodyPr>
          <a:lstStyle/>
          <a:p>
            <a:pPr marL="0" indent="0" algn="just">
              <a:buNone/>
            </a:pPr>
            <a:r>
              <a:rPr lang="en-US" dirty="0"/>
              <a:t>There are many car accidents every day and every minute. Car accidents have always been terrible moments in people's lives, regardless of age. Each accident brings a strong surge of emotions among the participants. For the most part, these are negative emotions such as fear, sadness, anger.</a:t>
            </a:r>
          </a:p>
          <a:p>
            <a:pPr marL="0" indent="0" algn="just">
              <a:buNone/>
            </a:pPr>
            <a:r>
              <a:rPr lang="en-US" dirty="0"/>
              <a:t>There are many reasons that can cause a car accident. </a:t>
            </a:r>
          </a:p>
          <a:p>
            <a:pPr algn="just"/>
            <a:r>
              <a:rPr lang="en-US" dirty="0"/>
              <a:t>We will limit ourselves to such external factors as inattention, being under the influence of drugs or alcohol, weather conditions and so on. </a:t>
            </a:r>
          </a:p>
          <a:p>
            <a:pPr algn="just"/>
            <a:r>
              <a:rPr lang="en-US" dirty="0"/>
              <a:t>It is also worth considering where accidents occur most often and mark these places as the most dangerous. </a:t>
            </a:r>
          </a:p>
          <a:p>
            <a:pPr algn="just"/>
            <a:r>
              <a:rPr lang="en-US" dirty="0"/>
              <a:t>And the degree of damage to the participants in the accident will let us understand the severity of the accident.</a:t>
            </a:r>
          </a:p>
          <a:p>
            <a:pPr marL="0" indent="0" algn="just">
              <a:buNone/>
            </a:pPr>
            <a:r>
              <a:rPr lang="en-US" dirty="0"/>
              <a:t>Analysis of data on accidents that have already occurred can help avoid future tragedies. The research results can be useful to both drivers and the state. </a:t>
            </a:r>
            <a:endParaRPr lang="ru-RU" dirty="0"/>
          </a:p>
        </p:txBody>
      </p:sp>
    </p:spTree>
    <p:extLst>
      <p:ext uri="{BB962C8B-B14F-4D97-AF65-F5344CB8AC3E}">
        <p14:creationId xmlns:p14="http://schemas.microsoft.com/office/powerpoint/2010/main" val="4144936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7C3405-9ECD-4AE2-A99A-616A9D290263}"/>
              </a:ext>
            </a:extLst>
          </p:cNvPr>
          <p:cNvSpPr>
            <a:spLocks noGrp="1"/>
          </p:cNvSpPr>
          <p:nvPr>
            <p:ph type="title"/>
          </p:nvPr>
        </p:nvSpPr>
        <p:spPr>
          <a:xfrm>
            <a:off x="1421167" y="500551"/>
            <a:ext cx="9349666" cy="1371600"/>
          </a:xfrm>
          <a:solidFill>
            <a:schemeClr val="bg1"/>
          </a:solidFill>
        </p:spPr>
        <p:txBody>
          <a:bodyPr>
            <a:normAutofit/>
          </a:bodyPr>
          <a:lstStyle/>
          <a:p>
            <a:r>
              <a:rPr lang="en-US" dirty="0"/>
              <a:t>Data acquisition and cleaning</a:t>
            </a:r>
            <a:endParaRPr lang="ru-RU" dirty="0"/>
          </a:p>
        </p:txBody>
      </p:sp>
      <p:sp>
        <p:nvSpPr>
          <p:cNvPr id="3" name="Объект 2">
            <a:extLst>
              <a:ext uri="{FF2B5EF4-FFF2-40B4-BE49-F238E27FC236}">
                <a16:creationId xmlns:a16="http://schemas.microsoft.com/office/drawing/2014/main" id="{D5ACCBC8-A54A-4FB7-8240-D6064767E520}"/>
              </a:ext>
            </a:extLst>
          </p:cNvPr>
          <p:cNvSpPr>
            <a:spLocks noGrp="1"/>
          </p:cNvSpPr>
          <p:nvPr>
            <p:ph idx="1"/>
          </p:nvPr>
        </p:nvSpPr>
        <p:spPr/>
        <p:txBody>
          <a:bodyPr>
            <a:normAutofit fontScale="92500" lnSpcReduction="10000"/>
          </a:bodyPr>
          <a:lstStyle/>
          <a:p>
            <a:r>
              <a:rPr lang="en-US" dirty="0"/>
              <a:t>All the information with which the research was done was taken from the course of ‘Applied Data Science’ at Coursera site.</a:t>
            </a:r>
          </a:p>
          <a:p>
            <a:r>
              <a:rPr lang="en-US" dirty="0"/>
              <a:t>First, there were 2 columns that described the time of the accident. Therefore, it was decided to leave the attribute INCDATE as it could provide more information.</a:t>
            </a:r>
          </a:p>
          <a:p>
            <a:r>
              <a:rPr lang="en-US" dirty="0"/>
              <a:t>After analyzing, it became clear that there is a lack of data for 2019 and 2020. So our project is studied since 2005 to 2018.</a:t>
            </a:r>
          </a:p>
          <a:p>
            <a:r>
              <a:rPr lang="en-US" dirty="0"/>
              <a:t>Two more columns which describe similar things are SEVERITYCODE and SEVERITYDESC. It was decided to leave the description, because this is more useful for clarity.</a:t>
            </a:r>
          </a:p>
          <a:p>
            <a:r>
              <a:rPr lang="en-US" dirty="0"/>
              <a:t>As location is important for us, the rows of the table, where this data was empty, were deleted.</a:t>
            </a:r>
          </a:p>
          <a:p>
            <a:r>
              <a:rPr lang="en-US" dirty="0"/>
              <a:t>Since we set goals for ourselves, it turned out that some of the columns would not be useful in the future. Therefore, such columns have been removed.</a:t>
            </a:r>
          </a:p>
          <a:p>
            <a:pPr marL="0" indent="0">
              <a:buNone/>
            </a:pPr>
            <a:r>
              <a:rPr lang="en-US" dirty="0"/>
              <a:t>After all, we get a table from177,774 samples and 29 features.</a:t>
            </a:r>
            <a:endParaRPr lang="ru-RU" dirty="0"/>
          </a:p>
        </p:txBody>
      </p:sp>
    </p:spTree>
    <p:extLst>
      <p:ext uri="{BB962C8B-B14F-4D97-AF65-F5344CB8AC3E}">
        <p14:creationId xmlns:p14="http://schemas.microsoft.com/office/powerpoint/2010/main" val="1897078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F0579A-6DDB-450A-AAD1-BB25643D70EF}"/>
              </a:ext>
            </a:extLst>
          </p:cNvPr>
          <p:cNvSpPr>
            <a:spLocks noGrp="1"/>
          </p:cNvSpPr>
          <p:nvPr>
            <p:ph type="title"/>
          </p:nvPr>
        </p:nvSpPr>
        <p:spPr>
          <a:xfrm>
            <a:off x="2224596" y="420652"/>
            <a:ext cx="7742808" cy="1371600"/>
          </a:xfrm>
          <a:solidFill>
            <a:schemeClr val="bg1"/>
          </a:solidFill>
        </p:spPr>
        <p:txBody>
          <a:bodyPr/>
          <a:lstStyle/>
          <a:p>
            <a:r>
              <a:rPr lang="en-US" dirty="0"/>
              <a:t>Analysis section: Location</a:t>
            </a:r>
            <a:endParaRPr lang="ru-RU" dirty="0"/>
          </a:p>
        </p:txBody>
      </p:sp>
      <p:sp>
        <p:nvSpPr>
          <p:cNvPr id="5" name="TextBox 4">
            <a:extLst>
              <a:ext uri="{FF2B5EF4-FFF2-40B4-BE49-F238E27FC236}">
                <a16:creationId xmlns:a16="http://schemas.microsoft.com/office/drawing/2014/main" id="{B7058423-A7BE-4D31-8053-CAA55093DE57}"/>
              </a:ext>
            </a:extLst>
          </p:cNvPr>
          <p:cNvSpPr txBox="1"/>
          <p:nvPr/>
        </p:nvSpPr>
        <p:spPr>
          <a:xfrm>
            <a:off x="499369" y="1948621"/>
            <a:ext cx="5794900" cy="1754326"/>
          </a:xfrm>
          <a:prstGeom prst="rect">
            <a:avLst/>
          </a:prstGeom>
          <a:noFill/>
        </p:spPr>
        <p:txBody>
          <a:bodyPr wrap="square">
            <a:spAutoFit/>
          </a:bodyPr>
          <a:lstStyle/>
          <a:p>
            <a:pPr algn="just"/>
            <a:r>
              <a:rPr lang="en-US" dirty="0"/>
              <a:t>First of all, it was decided to identify the most common crash sites: it is logical to assume that these are also the most dangerous places to drive. It should be noted that we did not take out the places of car accidents, but only 10. In other cases, there were less than 100 accidents.</a:t>
            </a:r>
            <a:endParaRPr lang="ru-RU" dirty="0"/>
          </a:p>
        </p:txBody>
      </p:sp>
      <p:pic>
        <p:nvPicPr>
          <p:cNvPr id="6" name="Рисунок 5">
            <a:extLst>
              <a:ext uri="{FF2B5EF4-FFF2-40B4-BE49-F238E27FC236}">
                <a16:creationId xmlns:a16="http://schemas.microsoft.com/office/drawing/2014/main" id="{565459AA-BC33-47F7-8987-1ED442E24E27}"/>
              </a:ext>
            </a:extLst>
          </p:cNvPr>
          <p:cNvPicPr>
            <a:picLocks noChangeAspect="1"/>
          </p:cNvPicPr>
          <p:nvPr/>
        </p:nvPicPr>
        <p:blipFill>
          <a:blip r:embed="rId2"/>
          <a:stretch>
            <a:fillRect/>
          </a:stretch>
        </p:blipFill>
        <p:spPr>
          <a:xfrm>
            <a:off x="1040511" y="3922114"/>
            <a:ext cx="4712616" cy="1792379"/>
          </a:xfrm>
          <a:prstGeom prst="rect">
            <a:avLst/>
          </a:prstGeom>
        </p:spPr>
      </p:pic>
      <p:pic>
        <p:nvPicPr>
          <p:cNvPr id="7" name="Рисунок 6">
            <a:extLst>
              <a:ext uri="{FF2B5EF4-FFF2-40B4-BE49-F238E27FC236}">
                <a16:creationId xmlns:a16="http://schemas.microsoft.com/office/drawing/2014/main" id="{3A16734B-B9E6-4151-9A55-C36C59D9E8AD}"/>
              </a:ext>
            </a:extLst>
          </p:cNvPr>
          <p:cNvPicPr>
            <a:picLocks noChangeAspect="1"/>
          </p:cNvPicPr>
          <p:nvPr/>
        </p:nvPicPr>
        <p:blipFill>
          <a:blip r:embed="rId3"/>
          <a:stretch>
            <a:fillRect/>
          </a:stretch>
        </p:blipFill>
        <p:spPr>
          <a:xfrm>
            <a:off x="7000947" y="2161584"/>
            <a:ext cx="4395597" cy="4645096"/>
          </a:xfrm>
          <a:prstGeom prst="rect">
            <a:avLst/>
          </a:prstGeom>
        </p:spPr>
      </p:pic>
      <p:sp>
        <p:nvSpPr>
          <p:cNvPr id="9" name="TextBox 8">
            <a:extLst>
              <a:ext uri="{FF2B5EF4-FFF2-40B4-BE49-F238E27FC236}">
                <a16:creationId xmlns:a16="http://schemas.microsoft.com/office/drawing/2014/main" id="{6ECE69A3-9868-49BC-B327-72B99C8685E6}"/>
              </a:ext>
            </a:extLst>
          </p:cNvPr>
          <p:cNvSpPr txBox="1"/>
          <p:nvPr/>
        </p:nvSpPr>
        <p:spPr>
          <a:xfrm>
            <a:off x="1401121" y="5779771"/>
            <a:ext cx="3991396" cy="307777"/>
          </a:xfrm>
          <a:prstGeom prst="rect">
            <a:avLst/>
          </a:prstGeom>
          <a:noFill/>
        </p:spPr>
        <p:txBody>
          <a:bodyPr wrap="square">
            <a:spAutoFit/>
          </a:bodyPr>
          <a:lstStyle/>
          <a:p>
            <a:r>
              <a:rPr lang="en-US" sz="1400" dirty="0"/>
              <a:t>Figure 1. Table of the most popular locations</a:t>
            </a:r>
            <a:endParaRPr lang="ru-RU" sz="1400" dirty="0"/>
          </a:p>
        </p:txBody>
      </p:sp>
      <p:sp>
        <p:nvSpPr>
          <p:cNvPr id="11" name="TextBox 10">
            <a:extLst>
              <a:ext uri="{FF2B5EF4-FFF2-40B4-BE49-F238E27FC236}">
                <a16:creationId xmlns:a16="http://schemas.microsoft.com/office/drawing/2014/main" id="{F3529AFE-914D-4B74-9BA1-722BAAFA12F2}"/>
              </a:ext>
            </a:extLst>
          </p:cNvPr>
          <p:cNvSpPr txBox="1"/>
          <p:nvPr/>
        </p:nvSpPr>
        <p:spPr>
          <a:xfrm>
            <a:off x="7000946" y="1792252"/>
            <a:ext cx="4395597" cy="307777"/>
          </a:xfrm>
          <a:prstGeom prst="rect">
            <a:avLst/>
          </a:prstGeom>
          <a:noFill/>
        </p:spPr>
        <p:txBody>
          <a:bodyPr wrap="square">
            <a:spAutoFit/>
          </a:bodyPr>
          <a:lstStyle/>
          <a:p>
            <a:r>
              <a:rPr lang="en-US" sz="1400" dirty="0"/>
              <a:t>Figure 2. Bar chart of the most popular locations</a:t>
            </a:r>
            <a:endParaRPr lang="ru-RU" sz="1400" dirty="0"/>
          </a:p>
        </p:txBody>
      </p:sp>
    </p:spTree>
    <p:extLst>
      <p:ext uri="{BB962C8B-B14F-4D97-AF65-F5344CB8AC3E}">
        <p14:creationId xmlns:p14="http://schemas.microsoft.com/office/powerpoint/2010/main" val="1958019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B861E2B9-DC86-4071-85FB-7D59B03C3607}"/>
              </a:ext>
            </a:extLst>
          </p:cNvPr>
          <p:cNvSpPr txBox="1">
            <a:spLocks/>
          </p:cNvSpPr>
          <p:nvPr/>
        </p:nvSpPr>
        <p:spPr>
          <a:xfrm>
            <a:off x="2224596" y="420652"/>
            <a:ext cx="7742808" cy="1371600"/>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a:t>Analysis section: Location</a:t>
            </a:r>
          </a:p>
        </p:txBody>
      </p:sp>
      <p:sp>
        <p:nvSpPr>
          <p:cNvPr id="6" name="TextBox 5">
            <a:extLst>
              <a:ext uri="{FF2B5EF4-FFF2-40B4-BE49-F238E27FC236}">
                <a16:creationId xmlns:a16="http://schemas.microsoft.com/office/drawing/2014/main" id="{4F1C0BC1-D93C-44EC-9985-E5ED222AFE1C}"/>
              </a:ext>
            </a:extLst>
          </p:cNvPr>
          <p:cNvSpPr txBox="1"/>
          <p:nvPr/>
        </p:nvSpPr>
        <p:spPr>
          <a:xfrm>
            <a:off x="967561" y="2012518"/>
            <a:ext cx="10256875" cy="1200329"/>
          </a:xfrm>
          <a:prstGeom prst="rect">
            <a:avLst/>
          </a:prstGeom>
          <a:noFill/>
        </p:spPr>
        <p:txBody>
          <a:bodyPr wrap="square">
            <a:spAutoFit/>
          </a:bodyPr>
          <a:lstStyle/>
          <a:p>
            <a:pPr algn="just"/>
            <a:r>
              <a:rPr lang="en-US" dirty="0"/>
              <a:t>In addition to the location of car accidents, we also considered the types of these places, i.e. whether these places are intersections, alleys or blocks. This analysis was accepted because the type of road section may affect driving conditions or the number of people involved in an accident. </a:t>
            </a:r>
            <a:endParaRPr lang="ru-RU" dirty="0"/>
          </a:p>
        </p:txBody>
      </p:sp>
      <p:pic>
        <p:nvPicPr>
          <p:cNvPr id="7" name="Рисунок 6">
            <a:extLst>
              <a:ext uri="{FF2B5EF4-FFF2-40B4-BE49-F238E27FC236}">
                <a16:creationId xmlns:a16="http://schemas.microsoft.com/office/drawing/2014/main" id="{E4A3B7D1-82E8-4AAE-B689-B3369AE9D75B}"/>
              </a:ext>
            </a:extLst>
          </p:cNvPr>
          <p:cNvPicPr>
            <a:picLocks noChangeAspect="1"/>
          </p:cNvPicPr>
          <p:nvPr/>
        </p:nvPicPr>
        <p:blipFill>
          <a:blip r:embed="rId2"/>
          <a:stretch>
            <a:fillRect/>
          </a:stretch>
        </p:blipFill>
        <p:spPr>
          <a:xfrm>
            <a:off x="3992526" y="3098600"/>
            <a:ext cx="3775435" cy="2424654"/>
          </a:xfrm>
          <a:prstGeom prst="rect">
            <a:avLst/>
          </a:prstGeom>
        </p:spPr>
      </p:pic>
      <p:sp>
        <p:nvSpPr>
          <p:cNvPr id="11" name="TextBox 10">
            <a:extLst>
              <a:ext uri="{FF2B5EF4-FFF2-40B4-BE49-F238E27FC236}">
                <a16:creationId xmlns:a16="http://schemas.microsoft.com/office/drawing/2014/main" id="{1AC270B0-9844-4143-BF86-33F16697A631}"/>
              </a:ext>
            </a:extLst>
          </p:cNvPr>
          <p:cNvSpPr txBox="1"/>
          <p:nvPr/>
        </p:nvSpPr>
        <p:spPr>
          <a:xfrm>
            <a:off x="4705717" y="5523254"/>
            <a:ext cx="2780561" cy="307777"/>
          </a:xfrm>
          <a:prstGeom prst="rect">
            <a:avLst/>
          </a:prstGeom>
          <a:noFill/>
        </p:spPr>
        <p:txBody>
          <a:bodyPr wrap="square">
            <a:spAutoFit/>
          </a:bodyPr>
          <a:lstStyle/>
          <a:p>
            <a:r>
              <a:rPr lang="en-US" sz="1400" dirty="0"/>
              <a:t>Figure 3. Popular address type</a:t>
            </a:r>
            <a:endParaRPr lang="ru-RU" sz="1400" dirty="0"/>
          </a:p>
        </p:txBody>
      </p:sp>
    </p:spTree>
    <p:extLst>
      <p:ext uri="{BB962C8B-B14F-4D97-AF65-F5344CB8AC3E}">
        <p14:creationId xmlns:p14="http://schemas.microsoft.com/office/powerpoint/2010/main" val="3935939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630BC80F-5621-4185-B356-26593910394D}"/>
              </a:ext>
            </a:extLst>
          </p:cNvPr>
          <p:cNvSpPr txBox="1">
            <a:spLocks/>
          </p:cNvSpPr>
          <p:nvPr/>
        </p:nvSpPr>
        <p:spPr>
          <a:xfrm>
            <a:off x="2224596" y="420652"/>
            <a:ext cx="7742808" cy="1371600"/>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Analysis section: Time</a:t>
            </a:r>
          </a:p>
        </p:txBody>
      </p:sp>
      <p:sp>
        <p:nvSpPr>
          <p:cNvPr id="7" name="TextBox 6">
            <a:extLst>
              <a:ext uri="{FF2B5EF4-FFF2-40B4-BE49-F238E27FC236}">
                <a16:creationId xmlns:a16="http://schemas.microsoft.com/office/drawing/2014/main" id="{4B7E270F-8D95-46A8-B847-1793654C66CC}"/>
              </a:ext>
            </a:extLst>
          </p:cNvPr>
          <p:cNvSpPr txBox="1"/>
          <p:nvPr/>
        </p:nvSpPr>
        <p:spPr>
          <a:xfrm>
            <a:off x="1029810" y="2001063"/>
            <a:ext cx="6025718" cy="1754326"/>
          </a:xfrm>
          <a:prstGeom prst="rect">
            <a:avLst/>
          </a:prstGeom>
          <a:noFill/>
        </p:spPr>
        <p:txBody>
          <a:bodyPr wrap="square">
            <a:spAutoFit/>
          </a:bodyPr>
          <a:lstStyle/>
          <a:p>
            <a:pPr algn="just"/>
            <a:r>
              <a:rPr lang="en-US" dirty="0"/>
              <a:t>Our next step is to consider the timing of accidents. Here we decided to divide all the time into 2 parts. The first group includes the time between the sunrise and sunset, the second group includes the rest. It has been found that in the United States of America the sun usually rises at 8 am and decreases at 6 pm. </a:t>
            </a:r>
            <a:endParaRPr lang="ru-RU" dirty="0"/>
          </a:p>
        </p:txBody>
      </p:sp>
      <p:pic>
        <p:nvPicPr>
          <p:cNvPr id="8" name="Рисунок 7">
            <a:extLst>
              <a:ext uri="{FF2B5EF4-FFF2-40B4-BE49-F238E27FC236}">
                <a16:creationId xmlns:a16="http://schemas.microsoft.com/office/drawing/2014/main" id="{1F74BBCE-5370-49C7-B6CB-C85FD0C3B9EF}"/>
              </a:ext>
            </a:extLst>
          </p:cNvPr>
          <p:cNvPicPr>
            <a:picLocks noChangeAspect="1"/>
          </p:cNvPicPr>
          <p:nvPr/>
        </p:nvPicPr>
        <p:blipFill>
          <a:blip r:embed="rId2"/>
          <a:stretch>
            <a:fillRect/>
          </a:stretch>
        </p:blipFill>
        <p:spPr>
          <a:xfrm>
            <a:off x="8044277" y="1828895"/>
            <a:ext cx="3117913" cy="2030825"/>
          </a:xfrm>
          <a:prstGeom prst="rect">
            <a:avLst/>
          </a:prstGeom>
        </p:spPr>
      </p:pic>
      <p:sp>
        <p:nvSpPr>
          <p:cNvPr id="10" name="TextBox 9">
            <a:extLst>
              <a:ext uri="{FF2B5EF4-FFF2-40B4-BE49-F238E27FC236}">
                <a16:creationId xmlns:a16="http://schemas.microsoft.com/office/drawing/2014/main" id="{EDE1FC7E-CE13-417B-B9A3-88AE9162C367}"/>
              </a:ext>
            </a:extLst>
          </p:cNvPr>
          <p:cNvSpPr txBox="1"/>
          <p:nvPr/>
        </p:nvSpPr>
        <p:spPr>
          <a:xfrm>
            <a:off x="8044277" y="3874481"/>
            <a:ext cx="3117913" cy="307777"/>
          </a:xfrm>
          <a:prstGeom prst="rect">
            <a:avLst/>
          </a:prstGeom>
          <a:noFill/>
        </p:spPr>
        <p:txBody>
          <a:bodyPr wrap="square">
            <a:spAutoFit/>
          </a:bodyPr>
          <a:lstStyle/>
          <a:p>
            <a:r>
              <a:rPr lang="en-US" sz="1400" dirty="0"/>
              <a:t>Figure 4. Collisions time of the day</a:t>
            </a:r>
            <a:endParaRPr lang="ru-RU" sz="1400" dirty="0"/>
          </a:p>
        </p:txBody>
      </p:sp>
      <p:sp>
        <p:nvSpPr>
          <p:cNvPr id="12" name="TextBox 11">
            <a:extLst>
              <a:ext uri="{FF2B5EF4-FFF2-40B4-BE49-F238E27FC236}">
                <a16:creationId xmlns:a16="http://schemas.microsoft.com/office/drawing/2014/main" id="{0FB8CAA7-E3C1-4961-B07E-745866F0EDD8}"/>
              </a:ext>
            </a:extLst>
          </p:cNvPr>
          <p:cNvSpPr txBox="1"/>
          <p:nvPr/>
        </p:nvSpPr>
        <p:spPr>
          <a:xfrm>
            <a:off x="5067670" y="4740792"/>
            <a:ext cx="6094520" cy="1200329"/>
          </a:xfrm>
          <a:prstGeom prst="rect">
            <a:avLst/>
          </a:prstGeom>
          <a:noFill/>
        </p:spPr>
        <p:txBody>
          <a:bodyPr wrap="square">
            <a:spAutoFit/>
          </a:bodyPr>
          <a:lstStyle/>
          <a:p>
            <a:pPr algn="just"/>
            <a:r>
              <a:rPr lang="en-US" dirty="0"/>
              <a:t>Also, the causes of accidents can be specific weather conditions that belong to a certain season of the year, so we decided to divide accidents into 4 groups according to the number of seasons. </a:t>
            </a:r>
            <a:endParaRPr lang="ru-RU" dirty="0"/>
          </a:p>
        </p:txBody>
      </p:sp>
      <p:pic>
        <p:nvPicPr>
          <p:cNvPr id="13" name="Рисунок 12">
            <a:extLst>
              <a:ext uri="{FF2B5EF4-FFF2-40B4-BE49-F238E27FC236}">
                <a16:creationId xmlns:a16="http://schemas.microsoft.com/office/drawing/2014/main" id="{A8087C9A-1493-499A-94B4-1D958CA7BC37}"/>
              </a:ext>
            </a:extLst>
          </p:cNvPr>
          <p:cNvPicPr>
            <a:picLocks noChangeAspect="1"/>
          </p:cNvPicPr>
          <p:nvPr/>
        </p:nvPicPr>
        <p:blipFill>
          <a:blip r:embed="rId3"/>
          <a:stretch>
            <a:fillRect/>
          </a:stretch>
        </p:blipFill>
        <p:spPr>
          <a:xfrm>
            <a:off x="1288372" y="4049173"/>
            <a:ext cx="3279932" cy="2133785"/>
          </a:xfrm>
          <a:prstGeom prst="rect">
            <a:avLst/>
          </a:prstGeom>
        </p:spPr>
      </p:pic>
      <p:sp>
        <p:nvSpPr>
          <p:cNvPr id="15" name="TextBox 14">
            <a:extLst>
              <a:ext uri="{FF2B5EF4-FFF2-40B4-BE49-F238E27FC236}">
                <a16:creationId xmlns:a16="http://schemas.microsoft.com/office/drawing/2014/main" id="{E65E05B3-C88F-4227-A224-5E4BE2AE1D01}"/>
              </a:ext>
            </a:extLst>
          </p:cNvPr>
          <p:cNvSpPr txBox="1"/>
          <p:nvPr/>
        </p:nvSpPr>
        <p:spPr>
          <a:xfrm>
            <a:off x="1288372" y="6182958"/>
            <a:ext cx="3279932" cy="307777"/>
          </a:xfrm>
          <a:prstGeom prst="rect">
            <a:avLst/>
          </a:prstGeom>
          <a:noFill/>
        </p:spPr>
        <p:txBody>
          <a:bodyPr wrap="square">
            <a:spAutoFit/>
          </a:bodyPr>
          <a:lstStyle/>
          <a:p>
            <a:r>
              <a:rPr lang="en-US" sz="1400" dirty="0"/>
              <a:t>Figure 5. Collisions in certain season</a:t>
            </a:r>
            <a:endParaRPr lang="ru-RU" sz="1400" dirty="0"/>
          </a:p>
        </p:txBody>
      </p:sp>
    </p:spTree>
    <p:extLst>
      <p:ext uri="{BB962C8B-B14F-4D97-AF65-F5344CB8AC3E}">
        <p14:creationId xmlns:p14="http://schemas.microsoft.com/office/powerpoint/2010/main" val="3356104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1545D4E9-19FA-4301-82AB-A2D57EF45685}"/>
              </a:ext>
            </a:extLst>
          </p:cNvPr>
          <p:cNvSpPr txBox="1">
            <a:spLocks/>
          </p:cNvSpPr>
          <p:nvPr/>
        </p:nvSpPr>
        <p:spPr>
          <a:xfrm>
            <a:off x="2224596" y="420652"/>
            <a:ext cx="7742808" cy="1371600"/>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Analysis section: Severity</a:t>
            </a:r>
          </a:p>
        </p:txBody>
      </p:sp>
      <p:sp>
        <p:nvSpPr>
          <p:cNvPr id="7" name="TextBox 6">
            <a:extLst>
              <a:ext uri="{FF2B5EF4-FFF2-40B4-BE49-F238E27FC236}">
                <a16:creationId xmlns:a16="http://schemas.microsoft.com/office/drawing/2014/main" id="{8A88FECC-AB1B-43E2-A4B9-EAC8AB2277C3}"/>
              </a:ext>
            </a:extLst>
          </p:cNvPr>
          <p:cNvSpPr txBox="1"/>
          <p:nvPr/>
        </p:nvSpPr>
        <p:spPr>
          <a:xfrm>
            <a:off x="1242874" y="2037360"/>
            <a:ext cx="9783192" cy="1200329"/>
          </a:xfrm>
          <a:prstGeom prst="rect">
            <a:avLst/>
          </a:prstGeom>
          <a:noFill/>
        </p:spPr>
        <p:txBody>
          <a:bodyPr wrap="square">
            <a:spAutoFit/>
          </a:bodyPr>
          <a:lstStyle/>
          <a:p>
            <a:pPr algn="just"/>
            <a:r>
              <a:rPr lang="en-US" dirty="0"/>
              <a:t>The consequences of accidents can be used to assess their severity. We made sure that the data for all accidents is known. Moreover, after conducting the analysis, we made sure that absolutely all the crashes occurred without serious injuries to the participants</a:t>
            </a:r>
            <a:endParaRPr lang="ru-RU" dirty="0"/>
          </a:p>
        </p:txBody>
      </p:sp>
      <p:pic>
        <p:nvPicPr>
          <p:cNvPr id="8" name="Рисунок 7">
            <a:extLst>
              <a:ext uri="{FF2B5EF4-FFF2-40B4-BE49-F238E27FC236}">
                <a16:creationId xmlns:a16="http://schemas.microsoft.com/office/drawing/2014/main" id="{ADC4BFE2-00AF-490D-A5B5-0200265E0484}"/>
              </a:ext>
            </a:extLst>
          </p:cNvPr>
          <p:cNvPicPr>
            <a:picLocks noChangeAspect="1"/>
          </p:cNvPicPr>
          <p:nvPr/>
        </p:nvPicPr>
        <p:blipFill>
          <a:blip r:embed="rId2"/>
          <a:stretch>
            <a:fillRect/>
          </a:stretch>
        </p:blipFill>
        <p:spPr>
          <a:xfrm>
            <a:off x="1242874" y="3860596"/>
            <a:ext cx="3743268" cy="640135"/>
          </a:xfrm>
          <a:prstGeom prst="rect">
            <a:avLst/>
          </a:prstGeom>
        </p:spPr>
      </p:pic>
      <p:sp>
        <p:nvSpPr>
          <p:cNvPr id="10" name="TextBox 9">
            <a:extLst>
              <a:ext uri="{FF2B5EF4-FFF2-40B4-BE49-F238E27FC236}">
                <a16:creationId xmlns:a16="http://schemas.microsoft.com/office/drawing/2014/main" id="{F0B256A5-1A21-493E-9E46-8FDA38427B4A}"/>
              </a:ext>
            </a:extLst>
          </p:cNvPr>
          <p:cNvSpPr txBox="1"/>
          <p:nvPr/>
        </p:nvSpPr>
        <p:spPr>
          <a:xfrm>
            <a:off x="1029365" y="4657857"/>
            <a:ext cx="4170286" cy="307777"/>
          </a:xfrm>
          <a:prstGeom prst="rect">
            <a:avLst/>
          </a:prstGeom>
          <a:noFill/>
        </p:spPr>
        <p:txBody>
          <a:bodyPr wrap="square">
            <a:spAutoFit/>
          </a:bodyPr>
          <a:lstStyle/>
          <a:p>
            <a:r>
              <a:rPr lang="en-US" sz="1400" dirty="0"/>
              <a:t>Figure 6. Table of the severity of the collisions</a:t>
            </a:r>
            <a:endParaRPr lang="ru-RU" sz="1400" dirty="0"/>
          </a:p>
        </p:txBody>
      </p:sp>
      <p:pic>
        <p:nvPicPr>
          <p:cNvPr id="11" name="Рисунок 10">
            <a:extLst>
              <a:ext uri="{FF2B5EF4-FFF2-40B4-BE49-F238E27FC236}">
                <a16:creationId xmlns:a16="http://schemas.microsoft.com/office/drawing/2014/main" id="{9BBD39EC-5321-4DC6-997D-8640CACEBF2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95368" y="3237689"/>
            <a:ext cx="3932555" cy="1885950"/>
          </a:xfrm>
          <a:prstGeom prst="rect">
            <a:avLst/>
          </a:prstGeom>
          <a:noFill/>
          <a:ln>
            <a:noFill/>
          </a:ln>
        </p:spPr>
      </p:pic>
      <p:sp>
        <p:nvSpPr>
          <p:cNvPr id="13" name="TextBox 12">
            <a:extLst>
              <a:ext uri="{FF2B5EF4-FFF2-40B4-BE49-F238E27FC236}">
                <a16:creationId xmlns:a16="http://schemas.microsoft.com/office/drawing/2014/main" id="{0AF50346-E240-43DF-942D-A57868B7150A}"/>
              </a:ext>
            </a:extLst>
          </p:cNvPr>
          <p:cNvSpPr txBox="1"/>
          <p:nvPr/>
        </p:nvSpPr>
        <p:spPr>
          <a:xfrm>
            <a:off x="7038510" y="5123639"/>
            <a:ext cx="3246270" cy="307777"/>
          </a:xfrm>
          <a:prstGeom prst="rect">
            <a:avLst/>
          </a:prstGeom>
          <a:noFill/>
        </p:spPr>
        <p:txBody>
          <a:bodyPr wrap="square">
            <a:spAutoFit/>
          </a:bodyPr>
          <a:lstStyle/>
          <a:p>
            <a:r>
              <a:rPr lang="en-US" sz="1400" dirty="0"/>
              <a:t>Figure 7. Percentage of the severity</a:t>
            </a:r>
            <a:endParaRPr lang="ru-RU" sz="1400" dirty="0"/>
          </a:p>
        </p:txBody>
      </p:sp>
    </p:spTree>
    <p:extLst>
      <p:ext uri="{BB962C8B-B14F-4D97-AF65-F5344CB8AC3E}">
        <p14:creationId xmlns:p14="http://schemas.microsoft.com/office/powerpoint/2010/main" val="1352367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6DE7A314-DB55-458C-A900-1E4D7759E081}"/>
              </a:ext>
            </a:extLst>
          </p:cNvPr>
          <p:cNvSpPr txBox="1">
            <a:spLocks/>
          </p:cNvSpPr>
          <p:nvPr/>
        </p:nvSpPr>
        <p:spPr>
          <a:xfrm>
            <a:off x="2224596" y="420652"/>
            <a:ext cx="7742808" cy="1371600"/>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Analysis section: Reasons</a:t>
            </a:r>
          </a:p>
        </p:txBody>
      </p:sp>
      <p:sp>
        <p:nvSpPr>
          <p:cNvPr id="7" name="TextBox 6">
            <a:extLst>
              <a:ext uri="{FF2B5EF4-FFF2-40B4-BE49-F238E27FC236}">
                <a16:creationId xmlns:a16="http://schemas.microsoft.com/office/drawing/2014/main" id="{DC7AE11C-0545-4B6C-9F28-61EF86704E1A}"/>
              </a:ext>
            </a:extLst>
          </p:cNvPr>
          <p:cNvSpPr txBox="1"/>
          <p:nvPr/>
        </p:nvSpPr>
        <p:spPr>
          <a:xfrm>
            <a:off x="1029809" y="2024057"/>
            <a:ext cx="6720397" cy="3693319"/>
          </a:xfrm>
          <a:prstGeom prst="rect">
            <a:avLst/>
          </a:prstGeom>
          <a:noFill/>
        </p:spPr>
        <p:txBody>
          <a:bodyPr wrap="square">
            <a:spAutoFit/>
          </a:bodyPr>
          <a:lstStyle/>
          <a:p>
            <a:pPr algn="just"/>
            <a:r>
              <a:rPr lang="en-US" dirty="0"/>
              <a:t>For a clear understanding of what could have caused the car crash, we will consider all the columns of causes that are given in the original data. Putting the data in order, we performed some manipulations with the possible causes of car accidents and came to the following results:</a:t>
            </a:r>
          </a:p>
          <a:p>
            <a:pPr algn="just"/>
            <a:endParaRPr lang="en-US" dirty="0"/>
          </a:p>
          <a:p>
            <a:pPr marL="285750" indent="-285750" algn="just">
              <a:buFontTx/>
              <a:buChar char="-"/>
            </a:pPr>
            <a:r>
              <a:rPr lang="en-US" dirty="0"/>
              <a:t>For the most part, the drivers were attentive while driving;</a:t>
            </a:r>
          </a:p>
          <a:p>
            <a:pPr marL="285750" indent="-285750" algn="just">
              <a:buFontTx/>
              <a:buChar char="-"/>
            </a:pPr>
            <a:endParaRPr lang="en-US" dirty="0"/>
          </a:p>
          <a:p>
            <a:pPr marL="285750" indent="-285750" algn="just">
              <a:buFontTx/>
              <a:buChar char="-"/>
            </a:pPr>
            <a:r>
              <a:rPr lang="en-US" dirty="0"/>
              <a:t>More than 90% of drivers did not use drugs or alcohol;</a:t>
            </a:r>
          </a:p>
          <a:p>
            <a:pPr marL="285750" indent="-285750" algn="just">
              <a:buFontTx/>
              <a:buChar char="-"/>
            </a:pPr>
            <a:endParaRPr lang="en-US" dirty="0"/>
          </a:p>
          <a:p>
            <a:pPr algn="just"/>
            <a:r>
              <a:rPr lang="en-US" dirty="0"/>
              <a:t>- More than 95% of drivers did not exceed the legal speed;</a:t>
            </a:r>
          </a:p>
          <a:p>
            <a:pPr algn="just"/>
            <a:endParaRPr lang="ru-RU" dirty="0"/>
          </a:p>
        </p:txBody>
      </p:sp>
      <p:pic>
        <p:nvPicPr>
          <p:cNvPr id="10" name="Рисунок 9">
            <a:extLst>
              <a:ext uri="{FF2B5EF4-FFF2-40B4-BE49-F238E27FC236}">
                <a16:creationId xmlns:a16="http://schemas.microsoft.com/office/drawing/2014/main" id="{F83D181E-007E-4DB0-9CAA-C44F3F7011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53116" y="1614255"/>
            <a:ext cx="1952625" cy="1864360"/>
          </a:xfrm>
          <a:prstGeom prst="rect">
            <a:avLst/>
          </a:prstGeom>
          <a:noFill/>
          <a:ln>
            <a:noFill/>
          </a:ln>
        </p:spPr>
      </p:pic>
      <p:pic>
        <p:nvPicPr>
          <p:cNvPr id="11" name="Рисунок 10">
            <a:extLst>
              <a:ext uri="{FF2B5EF4-FFF2-40B4-BE49-F238E27FC236}">
                <a16:creationId xmlns:a16="http://schemas.microsoft.com/office/drawing/2014/main" id="{A64C7D00-08A1-412E-B236-AB5BDB8302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38302" y="3168080"/>
            <a:ext cx="1885950" cy="1800225"/>
          </a:xfrm>
          <a:prstGeom prst="rect">
            <a:avLst/>
          </a:prstGeom>
          <a:noFill/>
          <a:ln>
            <a:noFill/>
          </a:ln>
        </p:spPr>
      </p:pic>
      <p:pic>
        <p:nvPicPr>
          <p:cNvPr id="12" name="Рисунок 11">
            <a:extLst>
              <a:ext uri="{FF2B5EF4-FFF2-40B4-BE49-F238E27FC236}">
                <a16:creationId xmlns:a16="http://schemas.microsoft.com/office/drawing/2014/main" id="{3E6EF63C-093B-485D-81E5-18B39375061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954132" y="4530542"/>
            <a:ext cx="1924050" cy="1835785"/>
          </a:xfrm>
          <a:prstGeom prst="rect">
            <a:avLst/>
          </a:prstGeom>
          <a:noFill/>
          <a:ln>
            <a:noFill/>
          </a:ln>
        </p:spPr>
      </p:pic>
      <p:sp>
        <p:nvSpPr>
          <p:cNvPr id="14" name="TextBox 13">
            <a:extLst>
              <a:ext uri="{FF2B5EF4-FFF2-40B4-BE49-F238E27FC236}">
                <a16:creationId xmlns:a16="http://schemas.microsoft.com/office/drawing/2014/main" id="{0DFA4168-E428-4673-AEBB-6D712B29AE3B}"/>
              </a:ext>
            </a:extLst>
          </p:cNvPr>
          <p:cNvSpPr txBox="1"/>
          <p:nvPr/>
        </p:nvSpPr>
        <p:spPr>
          <a:xfrm>
            <a:off x="9954132" y="6257566"/>
            <a:ext cx="1924050" cy="307777"/>
          </a:xfrm>
          <a:prstGeom prst="rect">
            <a:avLst/>
          </a:prstGeom>
          <a:noFill/>
        </p:spPr>
        <p:txBody>
          <a:bodyPr wrap="square">
            <a:spAutoFit/>
          </a:bodyPr>
          <a:lstStyle/>
          <a:p>
            <a:r>
              <a:rPr lang="en-US" sz="1400" dirty="0"/>
              <a:t>Figure 10. Speeding</a:t>
            </a:r>
            <a:endParaRPr lang="ru-RU" sz="1400" dirty="0"/>
          </a:p>
        </p:txBody>
      </p:sp>
      <p:sp>
        <p:nvSpPr>
          <p:cNvPr id="16" name="TextBox 15">
            <a:extLst>
              <a:ext uri="{FF2B5EF4-FFF2-40B4-BE49-F238E27FC236}">
                <a16:creationId xmlns:a16="http://schemas.microsoft.com/office/drawing/2014/main" id="{49C128D0-1847-4D87-82FF-26292A2CD86D}"/>
              </a:ext>
            </a:extLst>
          </p:cNvPr>
          <p:cNvSpPr txBox="1"/>
          <p:nvPr/>
        </p:nvSpPr>
        <p:spPr>
          <a:xfrm>
            <a:off x="10012348" y="3275111"/>
            <a:ext cx="1924051" cy="307777"/>
          </a:xfrm>
          <a:prstGeom prst="rect">
            <a:avLst/>
          </a:prstGeom>
          <a:noFill/>
        </p:spPr>
        <p:txBody>
          <a:bodyPr wrap="square">
            <a:spAutoFit/>
          </a:bodyPr>
          <a:lstStyle/>
          <a:p>
            <a:r>
              <a:rPr lang="en-US" sz="1400" dirty="0"/>
              <a:t>Figure 8. Inattention </a:t>
            </a:r>
            <a:endParaRPr lang="ru-RU" sz="1400" dirty="0"/>
          </a:p>
        </p:txBody>
      </p:sp>
      <p:sp>
        <p:nvSpPr>
          <p:cNvPr id="18" name="TextBox 17">
            <a:extLst>
              <a:ext uri="{FF2B5EF4-FFF2-40B4-BE49-F238E27FC236}">
                <a16:creationId xmlns:a16="http://schemas.microsoft.com/office/drawing/2014/main" id="{E5043C8D-8343-49EB-B6ED-E50C5126AA37}"/>
              </a:ext>
            </a:extLst>
          </p:cNvPr>
          <p:cNvSpPr txBox="1"/>
          <p:nvPr/>
        </p:nvSpPr>
        <p:spPr>
          <a:xfrm>
            <a:off x="7954948" y="4720524"/>
            <a:ext cx="2057400" cy="523220"/>
          </a:xfrm>
          <a:prstGeom prst="rect">
            <a:avLst/>
          </a:prstGeom>
          <a:noFill/>
        </p:spPr>
        <p:txBody>
          <a:bodyPr wrap="square">
            <a:spAutoFit/>
          </a:bodyPr>
          <a:lstStyle/>
          <a:p>
            <a:r>
              <a:rPr lang="en-US" sz="1400" dirty="0"/>
              <a:t>Figure 9. Influence of </a:t>
            </a:r>
          </a:p>
          <a:p>
            <a:r>
              <a:rPr lang="en-US" sz="1400" dirty="0"/>
              <a:t>drug or alcohol</a:t>
            </a:r>
            <a:endParaRPr lang="ru-RU" sz="1400" dirty="0"/>
          </a:p>
        </p:txBody>
      </p:sp>
    </p:spTree>
    <p:extLst>
      <p:ext uri="{BB962C8B-B14F-4D97-AF65-F5344CB8AC3E}">
        <p14:creationId xmlns:p14="http://schemas.microsoft.com/office/powerpoint/2010/main" val="1982998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172C630C-F099-489D-A769-EE621F31C8E6}"/>
              </a:ext>
            </a:extLst>
          </p:cNvPr>
          <p:cNvSpPr txBox="1">
            <a:spLocks/>
          </p:cNvSpPr>
          <p:nvPr/>
        </p:nvSpPr>
        <p:spPr>
          <a:xfrm>
            <a:off x="2224596" y="438407"/>
            <a:ext cx="7742808" cy="1371600"/>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dirty="0"/>
              <a:t>Analysis section: Reasons</a:t>
            </a:r>
          </a:p>
        </p:txBody>
      </p:sp>
      <p:sp>
        <p:nvSpPr>
          <p:cNvPr id="7" name="TextBox 6">
            <a:extLst>
              <a:ext uri="{FF2B5EF4-FFF2-40B4-BE49-F238E27FC236}">
                <a16:creationId xmlns:a16="http://schemas.microsoft.com/office/drawing/2014/main" id="{5822CBF8-3C14-4E64-9FFB-1D93CC6C9399}"/>
              </a:ext>
            </a:extLst>
          </p:cNvPr>
          <p:cNvSpPr txBox="1"/>
          <p:nvPr/>
        </p:nvSpPr>
        <p:spPr>
          <a:xfrm>
            <a:off x="1074198" y="2097751"/>
            <a:ext cx="9880847" cy="923330"/>
          </a:xfrm>
          <a:prstGeom prst="rect">
            <a:avLst/>
          </a:prstGeom>
          <a:noFill/>
        </p:spPr>
        <p:txBody>
          <a:bodyPr wrap="square">
            <a:spAutoFit/>
          </a:bodyPr>
          <a:lstStyle/>
          <a:p>
            <a:pPr algn="just"/>
            <a:r>
              <a:rPr lang="en-US" dirty="0"/>
              <a:t>It is worth noting that for the conditions of light, roads and weather, we marked the conditions that were encountered most of all, the rest we added to the "Other" category. This is done to make it easier to visualize and understand the data.</a:t>
            </a:r>
            <a:endParaRPr lang="ru-RU" dirty="0"/>
          </a:p>
        </p:txBody>
      </p:sp>
      <p:pic>
        <p:nvPicPr>
          <p:cNvPr id="8" name="Рисунок 7">
            <a:extLst>
              <a:ext uri="{FF2B5EF4-FFF2-40B4-BE49-F238E27FC236}">
                <a16:creationId xmlns:a16="http://schemas.microsoft.com/office/drawing/2014/main" id="{EB35EBED-D826-4260-AD7B-B33E52E8D7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4358" y="3308825"/>
            <a:ext cx="3800475" cy="2616200"/>
          </a:xfrm>
          <a:prstGeom prst="rect">
            <a:avLst/>
          </a:prstGeom>
          <a:noFill/>
          <a:ln>
            <a:noFill/>
          </a:ln>
        </p:spPr>
      </p:pic>
      <p:sp>
        <p:nvSpPr>
          <p:cNvPr id="10" name="TextBox 9">
            <a:extLst>
              <a:ext uri="{FF2B5EF4-FFF2-40B4-BE49-F238E27FC236}">
                <a16:creationId xmlns:a16="http://schemas.microsoft.com/office/drawing/2014/main" id="{66FFE52B-566E-4ACD-9872-CFE23980ACBA}"/>
              </a:ext>
            </a:extLst>
          </p:cNvPr>
          <p:cNvSpPr txBox="1"/>
          <p:nvPr/>
        </p:nvSpPr>
        <p:spPr>
          <a:xfrm>
            <a:off x="324358" y="5910460"/>
            <a:ext cx="3800475" cy="307777"/>
          </a:xfrm>
          <a:prstGeom prst="rect">
            <a:avLst/>
          </a:prstGeom>
          <a:noFill/>
        </p:spPr>
        <p:txBody>
          <a:bodyPr wrap="square">
            <a:spAutoFit/>
          </a:bodyPr>
          <a:lstStyle/>
          <a:p>
            <a:r>
              <a:rPr lang="en-US" sz="1400" dirty="0"/>
              <a:t>Figure 11. Bar chart of weather conditions</a:t>
            </a:r>
            <a:endParaRPr lang="ru-RU" sz="1400" dirty="0"/>
          </a:p>
        </p:txBody>
      </p:sp>
      <p:pic>
        <p:nvPicPr>
          <p:cNvPr id="11" name="Рисунок 10">
            <a:extLst>
              <a:ext uri="{FF2B5EF4-FFF2-40B4-BE49-F238E27FC236}">
                <a16:creationId xmlns:a16="http://schemas.microsoft.com/office/drawing/2014/main" id="{086B4379-D6E6-4491-B4BB-ADE3343DA2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95762" y="3271680"/>
            <a:ext cx="3800475" cy="2701358"/>
          </a:xfrm>
          <a:prstGeom prst="rect">
            <a:avLst/>
          </a:prstGeom>
          <a:noFill/>
          <a:ln>
            <a:noFill/>
          </a:ln>
        </p:spPr>
      </p:pic>
      <p:sp>
        <p:nvSpPr>
          <p:cNvPr id="13" name="TextBox 12">
            <a:extLst>
              <a:ext uri="{FF2B5EF4-FFF2-40B4-BE49-F238E27FC236}">
                <a16:creationId xmlns:a16="http://schemas.microsoft.com/office/drawing/2014/main" id="{A23E457B-E07B-4AFA-A1EF-2B72D97F53F9}"/>
              </a:ext>
            </a:extLst>
          </p:cNvPr>
          <p:cNvSpPr txBox="1"/>
          <p:nvPr/>
        </p:nvSpPr>
        <p:spPr>
          <a:xfrm>
            <a:off x="4518410" y="5973038"/>
            <a:ext cx="3477827" cy="307777"/>
          </a:xfrm>
          <a:prstGeom prst="rect">
            <a:avLst/>
          </a:prstGeom>
          <a:noFill/>
        </p:spPr>
        <p:txBody>
          <a:bodyPr wrap="square">
            <a:spAutoFit/>
          </a:bodyPr>
          <a:lstStyle/>
          <a:p>
            <a:r>
              <a:rPr lang="en-US" sz="1400" dirty="0"/>
              <a:t>Figure 12. Bar chart of road conditions</a:t>
            </a:r>
            <a:endParaRPr lang="ru-RU" sz="1400" dirty="0"/>
          </a:p>
        </p:txBody>
      </p:sp>
      <p:pic>
        <p:nvPicPr>
          <p:cNvPr id="14" name="Рисунок 13">
            <a:extLst>
              <a:ext uri="{FF2B5EF4-FFF2-40B4-BE49-F238E27FC236}">
                <a16:creationId xmlns:a16="http://schemas.microsoft.com/office/drawing/2014/main" id="{25316B3C-0B3C-47A0-9A5E-5F057643D0CA}"/>
              </a:ext>
            </a:extLst>
          </p:cNvPr>
          <p:cNvPicPr>
            <a:picLocks noChangeAspect="1"/>
          </p:cNvPicPr>
          <p:nvPr/>
        </p:nvPicPr>
        <p:blipFill>
          <a:blip r:embed="rId4"/>
          <a:stretch>
            <a:fillRect/>
          </a:stretch>
        </p:blipFill>
        <p:spPr>
          <a:xfrm>
            <a:off x="8067168" y="3273851"/>
            <a:ext cx="3800474" cy="3138815"/>
          </a:xfrm>
          <a:prstGeom prst="rect">
            <a:avLst/>
          </a:prstGeom>
        </p:spPr>
      </p:pic>
      <p:sp>
        <p:nvSpPr>
          <p:cNvPr id="16" name="TextBox 15">
            <a:extLst>
              <a:ext uri="{FF2B5EF4-FFF2-40B4-BE49-F238E27FC236}">
                <a16:creationId xmlns:a16="http://schemas.microsoft.com/office/drawing/2014/main" id="{3C1E24FB-3143-40CA-95FB-08A8B9893A6A}"/>
              </a:ext>
            </a:extLst>
          </p:cNvPr>
          <p:cNvSpPr txBox="1"/>
          <p:nvPr/>
        </p:nvSpPr>
        <p:spPr>
          <a:xfrm>
            <a:off x="8520670" y="6280815"/>
            <a:ext cx="3451194" cy="307777"/>
          </a:xfrm>
          <a:prstGeom prst="rect">
            <a:avLst/>
          </a:prstGeom>
          <a:noFill/>
        </p:spPr>
        <p:txBody>
          <a:bodyPr wrap="square">
            <a:spAutoFit/>
          </a:bodyPr>
          <a:lstStyle/>
          <a:p>
            <a:r>
              <a:rPr lang="en-US" sz="1400" dirty="0"/>
              <a:t>Figure 13. Bar chart of light conditions</a:t>
            </a:r>
            <a:endParaRPr lang="ru-RU" sz="1400" dirty="0"/>
          </a:p>
        </p:txBody>
      </p:sp>
    </p:spTree>
    <p:extLst>
      <p:ext uri="{BB962C8B-B14F-4D97-AF65-F5344CB8AC3E}">
        <p14:creationId xmlns:p14="http://schemas.microsoft.com/office/powerpoint/2010/main" val="1607121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авон">
  <a:themeElements>
    <a:clrScheme name="Савон">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Савон">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авон">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TM03457510[[fn=Савон]]</Template>
  <TotalTime>120</TotalTime>
  <Words>1109</Words>
  <Application>Microsoft Office PowerPoint</Application>
  <PresentationFormat>Широкоэкранный</PresentationFormat>
  <Paragraphs>69</Paragraphs>
  <Slides>11</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Calibri</vt:lpstr>
      <vt:lpstr>Century Gothic</vt:lpstr>
      <vt:lpstr>Garamond</vt:lpstr>
      <vt:lpstr>Times New Roman</vt:lpstr>
      <vt:lpstr>Савон</vt:lpstr>
      <vt:lpstr>Capstone Project: analysis of Car accident severity</vt:lpstr>
      <vt:lpstr>Problem &amp; Interest</vt:lpstr>
      <vt:lpstr>Data acquisition and cleaning</vt:lpstr>
      <vt:lpstr>Analysis section: Location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analysis of Car accident severity</dc:title>
  <dc:creator>Анастасия</dc:creator>
  <cp:lastModifiedBy>Анастасия</cp:lastModifiedBy>
  <cp:revision>7</cp:revision>
  <dcterms:created xsi:type="dcterms:W3CDTF">2020-10-12T14:53:46Z</dcterms:created>
  <dcterms:modified xsi:type="dcterms:W3CDTF">2020-10-12T16:54:17Z</dcterms:modified>
</cp:coreProperties>
</file>