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1014" autoAdjust="0"/>
  </p:normalViewPr>
  <p:slideViewPr>
    <p:cSldViewPr snapToGrid="0">
      <p:cViewPr varScale="1">
        <p:scale>
          <a:sx n="67" d="100"/>
          <a:sy n="67" d="100"/>
        </p:scale>
        <p:origin x="66" y="66"/>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795A8-6A90-4DC1-A5F6-953910821671}"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2010A-FCE5-4C5B-BE73-EA97047C8711}" type="slidenum">
              <a:rPr lang="en-US" smtClean="0"/>
              <a:t>‹#›</a:t>
            </a:fld>
            <a:endParaRPr lang="en-US"/>
          </a:p>
        </p:txBody>
      </p:sp>
    </p:spTree>
    <p:extLst>
      <p:ext uri="{BB962C8B-B14F-4D97-AF65-F5344CB8AC3E}">
        <p14:creationId xmlns:p14="http://schemas.microsoft.com/office/powerpoint/2010/main" val="2481122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2010A-FCE5-4C5B-BE73-EA97047C8711}" type="slidenum">
              <a:rPr lang="en-US" smtClean="0"/>
              <a:t>1</a:t>
            </a:fld>
            <a:endParaRPr lang="en-US"/>
          </a:p>
        </p:txBody>
      </p:sp>
    </p:spTree>
    <p:extLst>
      <p:ext uri="{BB962C8B-B14F-4D97-AF65-F5344CB8AC3E}">
        <p14:creationId xmlns:p14="http://schemas.microsoft.com/office/powerpoint/2010/main" val="233818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2010A-FCE5-4C5B-BE73-EA97047C8711}" type="slidenum">
              <a:rPr lang="en-US" smtClean="0"/>
              <a:t>5</a:t>
            </a:fld>
            <a:endParaRPr lang="en-US"/>
          </a:p>
        </p:txBody>
      </p:sp>
    </p:spTree>
    <p:extLst>
      <p:ext uri="{BB962C8B-B14F-4D97-AF65-F5344CB8AC3E}">
        <p14:creationId xmlns:p14="http://schemas.microsoft.com/office/powerpoint/2010/main" val="580693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2010A-FCE5-4C5B-BE73-EA97047C8711}" type="slidenum">
              <a:rPr lang="en-US" smtClean="0"/>
              <a:t>6</a:t>
            </a:fld>
            <a:endParaRPr lang="en-US"/>
          </a:p>
        </p:txBody>
      </p:sp>
    </p:spTree>
    <p:extLst>
      <p:ext uri="{BB962C8B-B14F-4D97-AF65-F5344CB8AC3E}">
        <p14:creationId xmlns:p14="http://schemas.microsoft.com/office/powerpoint/2010/main" val="1030551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40DEFF-DFB4-4EA2-B0D0-B832C606BF9A}" type="datetimeFigureOut">
              <a:rPr lang="en-US" smtClean="0"/>
              <a:t>11/6/2023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100924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40DEFF-DFB4-4EA2-B0D0-B832C606BF9A}"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72577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40DEFF-DFB4-4EA2-B0D0-B832C606BF9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21834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40DEFF-DFB4-4EA2-B0D0-B832C606BF9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3636451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40DEFF-DFB4-4EA2-B0D0-B832C606BF9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2476053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40DEFF-DFB4-4EA2-B0D0-B832C606BF9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1164639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40DEFF-DFB4-4EA2-B0D0-B832C606BF9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4055146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40DEFF-DFB4-4EA2-B0D0-B832C606BF9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1548140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40DEFF-DFB4-4EA2-B0D0-B832C606BF9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185132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40DEFF-DFB4-4EA2-B0D0-B832C606BF9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163959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40DEFF-DFB4-4EA2-B0D0-B832C606BF9A}"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51080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40DEFF-DFB4-4EA2-B0D0-B832C606BF9A}"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322206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40DEFF-DFB4-4EA2-B0D0-B832C606BF9A}"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1527271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40DEFF-DFB4-4EA2-B0D0-B832C606BF9A}"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331432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0DEFF-DFB4-4EA2-B0D0-B832C606BF9A}"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109222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40DEFF-DFB4-4EA2-B0D0-B832C606BF9A}"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246133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40DEFF-DFB4-4EA2-B0D0-B832C606BF9A}"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2DBDF-F3D4-45BF-A9BE-93CFB8067C2B}" type="slidenum">
              <a:rPr lang="en-US" smtClean="0"/>
              <a:t>‹#›</a:t>
            </a:fld>
            <a:endParaRPr lang="en-US"/>
          </a:p>
        </p:txBody>
      </p:sp>
    </p:spTree>
    <p:extLst>
      <p:ext uri="{BB962C8B-B14F-4D97-AF65-F5344CB8AC3E}">
        <p14:creationId xmlns:p14="http://schemas.microsoft.com/office/powerpoint/2010/main" val="157212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40DEFF-DFB4-4EA2-B0D0-B832C606BF9A}" type="datetimeFigureOut">
              <a:rPr lang="en-US" smtClean="0"/>
              <a:t>11/6/2023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22DBDF-F3D4-45BF-A9BE-93CFB8067C2B}" type="slidenum">
              <a:rPr lang="en-US" smtClean="0"/>
              <a:t>‹#›</a:t>
            </a:fld>
            <a:endParaRPr lang="en-US"/>
          </a:p>
        </p:txBody>
      </p:sp>
    </p:spTree>
    <p:extLst>
      <p:ext uri="{BB962C8B-B14F-4D97-AF65-F5344CB8AC3E}">
        <p14:creationId xmlns:p14="http://schemas.microsoft.com/office/powerpoint/2010/main" val="417910358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9166860" y="342900"/>
            <a:ext cx="2628899" cy="523220"/>
          </a:xfrm>
          <a:prstGeom prst="rect">
            <a:avLst/>
          </a:prstGeom>
        </p:spPr>
        <p:txBody>
          <a:bodyPr wrap="square">
            <a:spAutoFit/>
          </a:bodyPr>
          <a:lstStyle/>
          <a:p>
            <a:pPr algn="r"/>
            <a:r>
              <a:rPr lang="en-US" sz="2800" b="1" dirty="0"/>
              <a:t>HDSC </a:t>
            </a:r>
            <a:r>
              <a:rPr lang="en-US" sz="2800" b="1" dirty="0" smtClean="0"/>
              <a:t>FALL‘23</a:t>
            </a:r>
            <a:endParaRPr lang="en-US" sz="2800" b="1" dirty="0"/>
          </a:p>
        </p:txBody>
      </p:sp>
      <p:sp>
        <p:nvSpPr>
          <p:cNvPr id="6" name="TextBox 5"/>
          <p:cNvSpPr txBox="1"/>
          <p:nvPr/>
        </p:nvSpPr>
        <p:spPr>
          <a:xfrm>
            <a:off x="4823460" y="5715000"/>
            <a:ext cx="6972300" cy="461665"/>
          </a:xfrm>
          <a:prstGeom prst="rect">
            <a:avLst/>
          </a:prstGeom>
          <a:noFill/>
        </p:spPr>
        <p:txBody>
          <a:bodyPr wrap="square" rtlCol="0">
            <a:spAutoFit/>
          </a:bodyPr>
          <a:lstStyle/>
          <a:p>
            <a:r>
              <a:rPr lang="en-US" sz="2400" b="1" dirty="0" smtClean="0"/>
              <a:t>11</a:t>
            </a:r>
            <a:r>
              <a:rPr lang="en-US" sz="2400" b="1" baseline="30000" dirty="0" smtClean="0"/>
              <a:t>TH</a:t>
            </a:r>
            <a:r>
              <a:rPr lang="en-US" sz="2400" b="1" dirty="0" smtClean="0"/>
              <a:t> November ,2023                     TEAM INSIGHTHUB</a:t>
            </a:r>
            <a:endParaRPr lang="en-US" sz="2400" b="1" dirty="0"/>
          </a:p>
        </p:txBody>
      </p:sp>
    </p:spTree>
    <p:extLst>
      <p:ext uri="{BB962C8B-B14F-4D97-AF65-F5344CB8AC3E}">
        <p14:creationId xmlns:p14="http://schemas.microsoft.com/office/powerpoint/2010/main" val="48897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891540" y="1463040"/>
            <a:ext cx="2583180" cy="1897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175760" y="1478280"/>
            <a:ext cx="2583180" cy="1897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91540" y="502920"/>
            <a:ext cx="5867400" cy="830997"/>
          </a:xfrm>
          <a:prstGeom prst="rect">
            <a:avLst/>
          </a:prstGeom>
          <a:noFill/>
        </p:spPr>
        <p:txBody>
          <a:bodyPr wrap="square" rtlCol="0">
            <a:spAutoFit/>
          </a:bodyPr>
          <a:lstStyle/>
          <a:p>
            <a:pPr algn="ctr"/>
            <a:r>
              <a:rPr lang="en-US" sz="4800" b="1" dirty="0" smtClean="0"/>
              <a:t>TEAM INSIGHTHUB</a:t>
            </a:r>
            <a:endParaRPr lang="en-US" sz="4800" b="1" dirty="0"/>
          </a:p>
        </p:txBody>
      </p:sp>
      <p:sp>
        <p:nvSpPr>
          <p:cNvPr id="8" name="TextBox 7"/>
          <p:cNvSpPr txBox="1"/>
          <p:nvPr/>
        </p:nvSpPr>
        <p:spPr>
          <a:xfrm>
            <a:off x="891540" y="3566160"/>
            <a:ext cx="2583180" cy="646331"/>
          </a:xfrm>
          <a:prstGeom prst="rect">
            <a:avLst/>
          </a:prstGeom>
          <a:noFill/>
        </p:spPr>
        <p:txBody>
          <a:bodyPr wrap="square" rtlCol="0">
            <a:spAutoFit/>
          </a:bodyPr>
          <a:lstStyle/>
          <a:p>
            <a:r>
              <a:rPr lang="en-US" sz="2800" b="1" dirty="0" smtClean="0"/>
              <a:t>PRESENTER</a:t>
            </a:r>
            <a:r>
              <a:rPr lang="en-US" sz="3600" b="1" dirty="0" smtClean="0"/>
              <a:t> 1</a:t>
            </a:r>
            <a:endParaRPr lang="en-US" sz="3600" b="1" dirty="0"/>
          </a:p>
        </p:txBody>
      </p:sp>
      <p:sp>
        <p:nvSpPr>
          <p:cNvPr id="9" name="TextBox 8"/>
          <p:cNvSpPr txBox="1"/>
          <p:nvPr/>
        </p:nvSpPr>
        <p:spPr>
          <a:xfrm>
            <a:off x="4175760" y="3566160"/>
            <a:ext cx="2583180" cy="646331"/>
          </a:xfrm>
          <a:prstGeom prst="rect">
            <a:avLst/>
          </a:prstGeom>
          <a:noFill/>
        </p:spPr>
        <p:txBody>
          <a:bodyPr wrap="square" rtlCol="0">
            <a:spAutoFit/>
          </a:bodyPr>
          <a:lstStyle/>
          <a:p>
            <a:r>
              <a:rPr lang="en-US" sz="2800" b="1" dirty="0"/>
              <a:t>PRESENTER </a:t>
            </a:r>
            <a:r>
              <a:rPr lang="en-US" sz="3600" b="1" dirty="0" smtClean="0"/>
              <a:t>2</a:t>
            </a:r>
            <a:endParaRPr lang="en-US" sz="3600" b="1" dirty="0"/>
          </a:p>
        </p:txBody>
      </p:sp>
      <p:cxnSp>
        <p:nvCxnSpPr>
          <p:cNvPr id="11" name="Straight Connector 10"/>
          <p:cNvCxnSpPr/>
          <p:nvPr/>
        </p:nvCxnSpPr>
        <p:spPr>
          <a:xfrm>
            <a:off x="0" y="5646420"/>
            <a:ext cx="121920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829300"/>
            <a:ext cx="3817620" cy="769441"/>
          </a:xfrm>
          <a:prstGeom prst="rect">
            <a:avLst/>
          </a:prstGeom>
          <a:noFill/>
        </p:spPr>
        <p:txBody>
          <a:bodyPr wrap="square" rtlCol="0">
            <a:spAutoFit/>
          </a:bodyPr>
          <a:lstStyle/>
          <a:p>
            <a:r>
              <a:rPr lang="en-US" sz="2400" dirty="0" smtClean="0"/>
              <a:t>     </a:t>
            </a:r>
            <a:r>
              <a:rPr lang="en-US" sz="2000" b="1" dirty="0" smtClean="0"/>
              <a:t>Project lead</a:t>
            </a:r>
          </a:p>
          <a:p>
            <a:r>
              <a:rPr lang="en-US" sz="2000" dirty="0"/>
              <a:t> </a:t>
            </a:r>
            <a:r>
              <a:rPr lang="en-US" sz="2000" b="1" dirty="0" smtClean="0"/>
              <a:t>Confidence </a:t>
            </a:r>
            <a:r>
              <a:rPr lang="en-US" sz="2000" b="1" dirty="0" err="1" smtClean="0"/>
              <a:t>Chinelo</a:t>
            </a:r>
            <a:r>
              <a:rPr lang="en-US" sz="2000" b="1" dirty="0" smtClean="0"/>
              <a:t> </a:t>
            </a:r>
            <a:r>
              <a:rPr lang="en-US" sz="2000" b="1" dirty="0" err="1" smtClean="0"/>
              <a:t>Ojiako</a:t>
            </a:r>
            <a:endParaRPr lang="en-US" sz="2000" b="1" dirty="0"/>
          </a:p>
        </p:txBody>
      </p:sp>
      <p:sp>
        <p:nvSpPr>
          <p:cNvPr id="22" name="TextBox 21"/>
          <p:cNvSpPr txBox="1"/>
          <p:nvPr/>
        </p:nvSpPr>
        <p:spPr>
          <a:xfrm>
            <a:off x="4300538" y="5786438"/>
            <a:ext cx="3243262" cy="914400"/>
          </a:xfrm>
          <a:prstGeom prst="rect">
            <a:avLst/>
          </a:prstGeom>
          <a:noFill/>
        </p:spPr>
        <p:txBody>
          <a:bodyPr wrap="square" rtlCol="0">
            <a:spAutoFit/>
          </a:bodyPr>
          <a:lstStyle/>
          <a:p>
            <a:endParaRPr lang="en-US" dirty="0"/>
          </a:p>
        </p:txBody>
      </p:sp>
      <p:sp>
        <p:nvSpPr>
          <p:cNvPr id="24" name="TextBox 23"/>
          <p:cNvSpPr txBox="1"/>
          <p:nvPr/>
        </p:nvSpPr>
        <p:spPr>
          <a:xfrm>
            <a:off x="4175760" y="5786438"/>
            <a:ext cx="3368040" cy="677108"/>
          </a:xfrm>
          <a:prstGeom prst="rect">
            <a:avLst/>
          </a:prstGeom>
          <a:noFill/>
        </p:spPr>
        <p:txBody>
          <a:bodyPr wrap="square" rtlCol="0">
            <a:spAutoFit/>
          </a:bodyPr>
          <a:lstStyle/>
          <a:p>
            <a:r>
              <a:rPr lang="en-US" sz="2000" b="1" dirty="0" smtClean="0"/>
              <a:t>Assistant Project lead</a:t>
            </a:r>
          </a:p>
          <a:p>
            <a:endParaRPr lang="en-US" dirty="0"/>
          </a:p>
        </p:txBody>
      </p:sp>
      <p:sp>
        <p:nvSpPr>
          <p:cNvPr id="26" name="TextBox 25"/>
          <p:cNvSpPr txBox="1"/>
          <p:nvPr/>
        </p:nvSpPr>
        <p:spPr>
          <a:xfrm>
            <a:off x="8658224" y="5829300"/>
            <a:ext cx="1914526" cy="400110"/>
          </a:xfrm>
          <a:prstGeom prst="rect">
            <a:avLst/>
          </a:prstGeom>
          <a:noFill/>
        </p:spPr>
        <p:txBody>
          <a:bodyPr wrap="square" rtlCol="0">
            <a:spAutoFit/>
          </a:bodyPr>
          <a:lstStyle/>
          <a:p>
            <a:r>
              <a:rPr lang="en-US" sz="2000" b="1" dirty="0" smtClean="0"/>
              <a:t>Query Analyst</a:t>
            </a:r>
            <a:endParaRPr lang="en-US" sz="2000" b="1" dirty="0"/>
          </a:p>
        </p:txBody>
      </p:sp>
      <p:sp>
        <p:nvSpPr>
          <p:cNvPr id="30" name="TextBox 29"/>
          <p:cNvSpPr txBox="1"/>
          <p:nvPr/>
        </p:nvSpPr>
        <p:spPr>
          <a:xfrm>
            <a:off x="8658224" y="800100"/>
            <a:ext cx="3300413" cy="400110"/>
          </a:xfrm>
          <a:prstGeom prst="rect">
            <a:avLst/>
          </a:prstGeom>
          <a:noFill/>
        </p:spPr>
        <p:txBody>
          <a:bodyPr wrap="square" rtlCol="0">
            <a:spAutoFit/>
          </a:bodyPr>
          <a:lstStyle/>
          <a:p>
            <a:r>
              <a:rPr lang="en-US" sz="2000" b="1" dirty="0" smtClean="0"/>
              <a:t>OTHER ACTIVE MEMBERS</a:t>
            </a:r>
            <a:endParaRPr lang="en-US" sz="2000" b="1" dirty="0"/>
          </a:p>
        </p:txBody>
      </p:sp>
      <p:sp>
        <p:nvSpPr>
          <p:cNvPr id="32" name="TextBox 31"/>
          <p:cNvSpPr txBox="1"/>
          <p:nvPr/>
        </p:nvSpPr>
        <p:spPr>
          <a:xfrm>
            <a:off x="8301038" y="1478280"/>
            <a:ext cx="3657598" cy="3170099"/>
          </a:xfrm>
          <a:prstGeom prst="rect">
            <a:avLst/>
          </a:prstGeom>
          <a:noFill/>
          <a:ln>
            <a:solidFill>
              <a:schemeClr val="accent1">
                <a:lumMod val="75000"/>
              </a:schemeClr>
            </a:solidFill>
          </a:ln>
        </p:spPr>
        <p:txBody>
          <a:bodyPr wrap="square" rtlCol="0">
            <a:spAutoFit/>
          </a:bodyPr>
          <a:lstStyle/>
          <a:p>
            <a:r>
              <a:rPr lang="en-US" sz="2000" dirty="0" smtClean="0"/>
              <a:t>1.Morufdeen </a:t>
            </a:r>
            <a:r>
              <a:rPr lang="en-US" sz="2000" dirty="0" err="1" smtClean="0"/>
              <a:t>Atilola</a:t>
            </a:r>
            <a:endParaRPr lang="en-US" sz="2000" dirty="0"/>
          </a:p>
          <a:p>
            <a:r>
              <a:rPr lang="en-US" sz="2000" dirty="0" smtClean="0"/>
              <a:t>2.Isreal </a:t>
            </a:r>
            <a:r>
              <a:rPr lang="en-US" sz="2000" dirty="0" err="1" smtClean="0"/>
              <a:t>Omolabi</a:t>
            </a:r>
            <a:endParaRPr lang="en-US" sz="2000" dirty="0" smtClean="0"/>
          </a:p>
          <a:p>
            <a:r>
              <a:rPr lang="en-US" sz="2000" dirty="0" smtClean="0"/>
              <a:t>3.Anubha </a:t>
            </a:r>
            <a:r>
              <a:rPr lang="en-US" sz="2000" dirty="0" err="1" smtClean="0"/>
              <a:t>Jarwal</a:t>
            </a:r>
            <a:endParaRPr lang="en-US" sz="2000" dirty="0" smtClean="0"/>
          </a:p>
          <a:p>
            <a:r>
              <a:rPr lang="en-US" sz="2000" dirty="0" smtClean="0"/>
              <a:t>4.Isaac </a:t>
            </a:r>
            <a:r>
              <a:rPr lang="en-US" sz="2000" dirty="0" err="1" smtClean="0"/>
              <a:t>Muturi</a:t>
            </a:r>
            <a:endParaRPr lang="en-US" sz="2000" dirty="0" smtClean="0"/>
          </a:p>
          <a:p>
            <a:r>
              <a:rPr lang="en-US" sz="2000" dirty="0" smtClean="0"/>
              <a:t>5.Horeb </a:t>
            </a:r>
            <a:r>
              <a:rPr lang="en-US" sz="2000" dirty="0" err="1" smtClean="0"/>
              <a:t>Nesimone</a:t>
            </a:r>
            <a:endParaRPr lang="en-US" sz="2000" dirty="0" smtClean="0"/>
          </a:p>
          <a:p>
            <a:r>
              <a:rPr lang="en-US" sz="2000" dirty="0" smtClean="0"/>
              <a:t>6.Joseph </a:t>
            </a:r>
            <a:r>
              <a:rPr lang="en-US" sz="2000" dirty="0" err="1" smtClean="0"/>
              <a:t>Monjok</a:t>
            </a:r>
            <a:endParaRPr lang="en-US" sz="2000" dirty="0" smtClean="0"/>
          </a:p>
          <a:p>
            <a:r>
              <a:rPr lang="en-US" sz="2000" dirty="0" smtClean="0"/>
              <a:t>7.Echezonachukwu </a:t>
            </a:r>
            <a:r>
              <a:rPr lang="en-US" sz="2000" dirty="0" err="1" smtClean="0"/>
              <a:t>Enemuo</a:t>
            </a:r>
            <a:endParaRPr lang="en-US" sz="2000" dirty="0" smtClean="0"/>
          </a:p>
          <a:p>
            <a:r>
              <a:rPr lang="en-US" sz="2000" dirty="0" smtClean="0"/>
              <a:t>8.Anne Pet-</a:t>
            </a:r>
            <a:r>
              <a:rPr lang="en-US" sz="2000" dirty="0" err="1" smtClean="0"/>
              <a:t>Ameh</a:t>
            </a:r>
            <a:endParaRPr lang="en-US" sz="2000" dirty="0" smtClean="0"/>
          </a:p>
          <a:p>
            <a:r>
              <a:rPr lang="en-US" sz="2000" dirty="0" smtClean="0"/>
              <a:t>9.Valentine Godwin</a:t>
            </a:r>
          </a:p>
          <a:p>
            <a:r>
              <a:rPr lang="en-US" sz="2000" dirty="0" smtClean="0"/>
              <a:t>10.Feranmi </a:t>
            </a:r>
            <a:r>
              <a:rPr lang="en-US" sz="2000" dirty="0" err="1" smtClean="0"/>
              <a:t>Olufunminiyi</a:t>
            </a:r>
            <a:endParaRPr lang="en-US" sz="2000" dirty="0"/>
          </a:p>
        </p:txBody>
      </p:sp>
    </p:spTree>
    <p:extLst>
      <p:ext uri="{BB962C8B-B14F-4D97-AF65-F5344CB8AC3E}">
        <p14:creationId xmlns:p14="http://schemas.microsoft.com/office/powerpoint/2010/main" val="1083935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2100263" y="614363"/>
            <a:ext cx="9758362" cy="5262979"/>
          </a:xfrm>
          <a:prstGeom prst="rect">
            <a:avLst/>
          </a:prstGeom>
          <a:noFill/>
        </p:spPr>
        <p:txBody>
          <a:bodyPr wrap="square" rtlCol="0">
            <a:spAutoFit/>
          </a:bodyPr>
          <a:lstStyle/>
          <a:p>
            <a:pPr algn="ctr"/>
            <a:r>
              <a:rPr lang="en-US" sz="3600" b="1" dirty="0" smtClean="0"/>
              <a:t>STATEMENT OF THE PROBLEM</a:t>
            </a:r>
          </a:p>
          <a:p>
            <a:pPr algn="ctr"/>
            <a:endParaRPr lang="en-US" sz="3600" b="1" dirty="0"/>
          </a:p>
          <a:p>
            <a:r>
              <a:rPr lang="en-US" sz="2400" dirty="0" smtClean="0"/>
              <a:t>In an era where quick meals are paramount, breakfast cereals stand out for their convenience. However, with this convenience comes a question of nutritional value , which varies greatly among different cereals.</a:t>
            </a:r>
          </a:p>
          <a:p>
            <a:endParaRPr lang="en-US" sz="2400" dirty="0" smtClean="0"/>
          </a:p>
          <a:p>
            <a:r>
              <a:rPr lang="en-US" sz="2400" dirty="0" smtClean="0"/>
              <a:t>Many households rely on breakfast cereals , but it is challenging to know which options are truly healthy, especially in households where food choices are limited.</a:t>
            </a:r>
          </a:p>
          <a:p>
            <a:endParaRPr lang="en-US" sz="2400" dirty="0"/>
          </a:p>
          <a:p>
            <a:r>
              <a:rPr lang="en-US" sz="2400" dirty="0">
                <a:solidFill>
                  <a:srgbClr val="242424"/>
                </a:solidFill>
                <a:highlight>
                  <a:srgbClr val="FFFFFF"/>
                </a:highlight>
                <a:ea typeface="Open Sans"/>
                <a:cs typeface="Open Sans"/>
                <a:sym typeface="Open Sans"/>
              </a:rPr>
              <a:t>Owing to existing research </a:t>
            </a:r>
            <a:r>
              <a:rPr lang="en-US" sz="2400" dirty="0" smtClean="0">
                <a:solidFill>
                  <a:srgbClr val="242424"/>
                </a:solidFill>
                <a:highlight>
                  <a:srgbClr val="FFFFFF"/>
                </a:highlight>
                <a:ea typeface="Open Sans"/>
                <a:cs typeface="Open Sans"/>
                <a:sym typeface="Open Sans"/>
              </a:rPr>
              <a:t>gaps, </a:t>
            </a:r>
            <a:r>
              <a:rPr lang="en-US" sz="2400" dirty="0">
                <a:solidFill>
                  <a:srgbClr val="242424"/>
                </a:solidFill>
                <a:highlight>
                  <a:srgbClr val="FFFFFF"/>
                </a:highlight>
                <a:ea typeface="Open Sans"/>
                <a:cs typeface="Open Sans"/>
                <a:sym typeface="Open Sans"/>
              </a:rPr>
              <a:t>the project seeks </a:t>
            </a:r>
            <a:r>
              <a:rPr lang="en-US" sz="2400" dirty="0" smtClean="0">
                <a:solidFill>
                  <a:srgbClr val="242424"/>
                </a:solidFill>
                <a:highlight>
                  <a:srgbClr val="FFFFFF"/>
                </a:highlight>
                <a:ea typeface="Open Sans"/>
                <a:cs typeface="Open Sans"/>
                <a:sym typeface="Open Sans"/>
              </a:rPr>
              <a:t> to develop a model selection of healthy and unhealthy cereals with appropriate nutritional quality and determines customer’s value ratings of the  cereals products.</a:t>
            </a:r>
            <a:endParaRPr lang="en-US" sz="2400" dirty="0"/>
          </a:p>
        </p:txBody>
      </p:sp>
    </p:spTree>
    <p:extLst>
      <p:ext uri="{BB962C8B-B14F-4D97-AF65-F5344CB8AC3E}">
        <p14:creationId xmlns:p14="http://schemas.microsoft.com/office/powerpoint/2010/main" val="2978452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2100263" y="614363"/>
            <a:ext cx="9758362" cy="6745436"/>
          </a:xfrm>
          <a:prstGeom prst="rect">
            <a:avLst/>
          </a:prstGeom>
          <a:noFill/>
        </p:spPr>
        <p:txBody>
          <a:bodyPr wrap="square" rtlCol="0">
            <a:spAutoFit/>
          </a:bodyPr>
          <a:lstStyle/>
          <a:p>
            <a:pPr algn="ctr"/>
            <a:r>
              <a:rPr lang="en-US" sz="3600" b="1" dirty="0" smtClean="0"/>
              <a:t>DATA SET DESCRIPTION</a:t>
            </a:r>
          </a:p>
          <a:p>
            <a:r>
              <a:rPr lang="en-US" sz="2000" dirty="0">
                <a:solidFill>
                  <a:schemeClr val="dk1"/>
                </a:solidFill>
                <a:ea typeface="Open Sans"/>
                <a:cs typeface="Open Sans"/>
                <a:sym typeface="Open Sans"/>
              </a:rPr>
              <a:t>The entire dataset was obtained from the </a:t>
            </a:r>
            <a:r>
              <a:rPr lang="en-US" sz="2000" dirty="0" err="1" smtClean="0">
                <a:solidFill>
                  <a:schemeClr val="dk1"/>
                </a:solidFill>
                <a:ea typeface="Open Sans"/>
                <a:cs typeface="Open Sans"/>
                <a:sym typeface="Open Sans"/>
              </a:rPr>
              <a:t>Kaggle</a:t>
            </a:r>
            <a:r>
              <a:rPr lang="en-US" sz="2000" dirty="0" smtClean="0">
                <a:solidFill>
                  <a:schemeClr val="dk1"/>
                </a:solidFill>
                <a:ea typeface="Open Sans"/>
                <a:cs typeface="Open Sans"/>
                <a:sym typeface="Open Sans"/>
              </a:rPr>
              <a:t> </a:t>
            </a:r>
            <a:r>
              <a:rPr lang="en-US" sz="2000" dirty="0">
                <a:solidFill>
                  <a:schemeClr val="dk1"/>
                </a:solidFill>
                <a:ea typeface="Open Sans"/>
                <a:cs typeface="Open Sans"/>
                <a:sym typeface="Open Sans"/>
              </a:rPr>
              <a:t>website. It </a:t>
            </a:r>
            <a:r>
              <a:rPr lang="en-US" sz="2000" dirty="0" smtClean="0">
                <a:solidFill>
                  <a:schemeClr val="dk1"/>
                </a:solidFill>
                <a:ea typeface="Open Sans"/>
                <a:cs typeface="Open Sans"/>
                <a:sym typeface="Open Sans"/>
              </a:rPr>
              <a:t>comprised </a:t>
            </a:r>
            <a:r>
              <a:rPr lang="en-US" dirty="0" smtClean="0"/>
              <a:t> </a:t>
            </a:r>
            <a:r>
              <a:rPr lang="en-US" dirty="0"/>
              <a:t>a list of 77 different cereals, their manufacturer, the measurement of food nutrients present, the display shelf, the weight of each serving, the number of cups per serving, and the ratings of each </a:t>
            </a:r>
            <a:r>
              <a:rPr lang="en-US" dirty="0" smtClean="0"/>
              <a:t>cereal. </a:t>
            </a:r>
            <a:r>
              <a:rPr lang="en-US" dirty="0"/>
              <a:t> The description of the fields is as follows:</a:t>
            </a:r>
            <a:endParaRPr lang="en-US" sz="1600" dirty="0"/>
          </a:p>
          <a:p>
            <a:pPr lvl="0"/>
            <a:r>
              <a:rPr lang="en-US" dirty="0"/>
              <a:t>name: Name of cereal</a:t>
            </a:r>
            <a:endParaRPr lang="en-US" sz="1600" dirty="0"/>
          </a:p>
          <a:p>
            <a:pPr lvl="0"/>
            <a:r>
              <a:rPr lang="en-US" dirty="0" err="1"/>
              <a:t>mfr</a:t>
            </a:r>
            <a:r>
              <a:rPr lang="en-US" dirty="0"/>
              <a:t>: Manufacturer of cereal</a:t>
            </a:r>
            <a:endParaRPr lang="en-US" sz="1600" dirty="0"/>
          </a:p>
          <a:p>
            <a:pPr lvl="1"/>
            <a:r>
              <a:rPr lang="en-US" dirty="0"/>
              <a:t>A = American </a:t>
            </a:r>
            <a:r>
              <a:rPr lang="en-US" dirty="0" err="1"/>
              <a:t>Hpme</a:t>
            </a:r>
            <a:r>
              <a:rPr lang="en-US" dirty="0"/>
              <a:t> Food Products</a:t>
            </a:r>
            <a:endParaRPr lang="en-US" sz="1600" dirty="0"/>
          </a:p>
          <a:p>
            <a:pPr lvl="1"/>
            <a:r>
              <a:rPr lang="en-US" dirty="0"/>
              <a:t>G = General Mills</a:t>
            </a:r>
            <a:endParaRPr lang="en-US" sz="1600" dirty="0"/>
          </a:p>
          <a:p>
            <a:pPr lvl="1"/>
            <a:r>
              <a:rPr lang="en-US" dirty="0"/>
              <a:t>K = </a:t>
            </a:r>
            <a:r>
              <a:rPr lang="en-US" dirty="0" err="1"/>
              <a:t>Kelloggs</a:t>
            </a:r>
            <a:endParaRPr lang="en-US" sz="1600" dirty="0"/>
          </a:p>
          <a:p>
            <a:pPr lvl="1"/>
            <a:r>
              <a:rPr lang="en-US" dirty="0"/>
              <a:t>N = Nabisco</a:t>
            </a:r>
            <a:endParaRPr lang="en-US" sz="1600" dirty="0"/>
          </a:p>
          <a:p>
            <a:pPr lvl="1"/>
            <a:r>
              <a:rPr lang="en-US" dirty="0"/>
              <a:t>P = Post</a:t>
            </a:r>
            <a:endParaRPr lang="en-US" sz="1600" dirty="0"/>
          </a:p>
          <a:p>
            <a:pPr lvl="1"/>
            <a:r>
              <a:rPr lang="en-US" dirty="0"/>
              <a:t>Q = Quaker oats</a:t>
            </a:r>
            <a:endParaRPr lang="en-US" sz="1600" dirty="0"/>
          </a:p>
          <a:p>
            <a:pPr lvl="1"/>
            <a:r>
              <a:rPr lang="en-US" dirty="0"/>
              <a:t>R = Ralston Purina</a:t>
            </a:r>
            <a:endParaRPr lang="en-US" sz="1600" dirty="0"/>
          </a:p>
          <a:p>
            <a:pPr lvl="0"/>
            <a:r>
              <a:rPr lang="en-US" dirty="0"/>
              <a:t>type:</a:t>
            </a:r>
            <a:endParaRPr lang="en-US" sz="1600" dirty="0"/>
          </a:p>
          <a:p>
            <a:pPr lvl="1"/>
            <a:r>
              <a:rPr lang="en-US" dirty="0"/>
              <a:t>C = Cold</a:t>
            </a:r>
            <a:endParaRPr lang="en-US" sz="1600" dirty="0"/>
          </a:p>
          <a:p>
            <a:pPr lvl="1"/>
            <a:r>
              <a:rPr lang="en-US" dirty="0"/>
              <a:t>H = Hot</a:t>
            </a:r>
            <a:endParaRPr lang="en-US" sz="1600" dirty="0"/>
          </a:p>
          <a:p>
            <a:endParaRPr lang="en-US" dirty="0"/>
          </a:p>
          <a:p>
            <a:pPr lvl="0">
              <a:spcBef>
                <a:spcPts val="1030"/>
              </a:spcBef>
              <a:buClr>
                <a:schemeClr val="dk1"/>
              </a:buClr>
              <a:buSzPts val="1100"/>
            </a:pPr>
            <a:endParaRPr lang="en-US" sz="4400" dirty="0">
              <a:solidFill>
                <a:schemeClr val="dk1"/>
              </a:solidFill>
              <a:latin typeface="Open Sans Light"/>
              <a:ea typeface="Open Sans Light"/>
              <a:cs typeface="Open Sans Light"/>
              <a:sym typeface="Open Sans Light"/>
            </a:endParaRPr>
          </a:p>
          <a:p>
            <a:endParaRPr lang="en-US" sz="3600" b="1" dirty="0"/>
          </a:p>
        </p:txBody>
      </p:sp>
    </p:spTree>
    <p:extLst>
      <p:ext uri="{BB962C8B-B14F-4D97-AF65-F5344CB8AC3E}">
        <p14:creationId xmlns:p14="http://schemas.microsoft.com/office/powerpoint/2010/main" val="435330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14575" y="1114425"/>
            <a:ext cx="6872288" cy="5153719"/>
          </a:xfrm>
          <a:prstGeom prst="rect">
            <a:avLst/>
          </a:prstGeom>
        </p:spPr>
        <p:txBody>
          <a:bodyPr wrap="square">
            <a:spAutoFit/>
          </a:bodyPr>
          <a:lstStyle/>
          <a:p>
            <a:pPr marL="342900" marR="0" lvl="0" indent="-342900" algn="just">
              <a:lnSpc>
                <a:spcPct val="115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calories: calories per serving</a:t>
            </a:r>
            <a:endParaRPr lang="en-US" sz="1600" dirty="0">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protein: grams of protein</a:t>
            </a:r>
            <a:endParaRPr lang="en-US" sz="1600" dirty="0">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fat: grams of fat</a:t>
            </a:r>
            <a:endParaRPr lang="en-US" sz="1600" dirty="0">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sodium: milligrams of sodium</a:t>
            </a:r>
            <a:endParaRPr lang="en-US" sz="1600" dirty="0">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fiber: grams of dietary fiber</a:t>
            </a:r>
            <a:endParaRPr lang="en-US" sz="1600" dirty="0">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carbo: grams of complex carbohydrates</a:t>
            </a:r>
            <a:endParaRPr lang="en-US" sz="1600" dirty="0">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sugars: grams of sugars</a:t>
            </a:r>
            <a:endParaRPr lang="en-US" sz="1600" dirty="0">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US" dirty="0" err="1" smtClean="0">
                <a:latin typeface="Times New Roman" panose="02020603050405020304" pitchFamily="18" charset="0"/>
                <a:ea typeface="Times New Roman" panose="02020603050405020304" pitchFamily="18" charset="0"/>
              </a:rPr>
              <a:t>potass</a:t>
            </a:r>
            <a:r>
              <a:rPr lang="en-US" dirty="0" smtClean="0">
                <a:latin typeface="Times New Roman" panose="02020603050405020304" pitchFamily="18" charset="0"/>
                <a:ea typeface="Times New Roman" panose="02020603050405020304" pitchFamily="18" charset="0"/>
              </a:rPr>
              <a:t>: milligrams of potassium</a:t>
            </a:r>
          </a:p>
          <a:p>
            <a:pPr marL="342900" marR="0" lvl="0" indent="-342900" algn="just">
              <a:lnSpc>
                <a:spcPct val="115000"/>
              </a:lnSpc>
              <a:spcBef>
                <a:spcPts val="0"/>
              </a:spcBef>
              <a:spcAft>
                <a:spcPts val="0"/>
              </a:spcAft>
              <a:buFont typeface="Arial" panose="020B0604020202020204" pitchFamily="34" charset="0"/>
              <a:buChar char="●"/>
            </a:pPr>
            <a:r>
              <a:rPr lang="en-US" dirty="0" smtClean="0"/>
              <a:t>vitamins</a:t>
            </a:r>
            <a:r>
              <a:rPr lang="en-US" dirty="0"/>
              <a:t>: vitamins and minerals - 0, 25, 100, indicating the typical percentage of FDA </a:t>
            </a:r>
            <a:r>
              <a:rPr lang="en-US" dirty="0" smtClean="0"/>
              <a:t>recommended</a:t>
            </a:r>
          </a:p>
          <a:p>
            <a:pPr marL="342900" marR="0" lvl="0" indent="-342900" algn="just">
              <a:lnSpc>
                <a:spcPct val="115000"/>
              </a:lnSpc>
              <a:spcBef>
                <a:spcPts val="0"/>
              </a:spcBef>
              <a:spcAft>
                <a:spcPts val="0"/>
              </a:spcAft>
              <a:buFont typeface="Arial" panose="020B0604020202020204" pitchFamily="34" charset="0"/>
              <a:buChar char="●"/>
            </a:pPr>
            <a:r>
              <a:rPr lang="en-US" dirty="0" smtClean="0"/>
              <a:t>shelf</a:t>
            </a:r>
            <a:r>
              <a:rPr lang="en-US" dirty="0"/>
              <a:t>: display shelf (1, 2, or 3, counting from the </a:t>
            </a:r>
            <a:r>
              <a:rPr lang="en-US" dirty="0" smtClean="0"/>
              <a:t>floor)</a:t>
            </a:r>
          </a:p>
          <a:p>
            <a:pPr marL="342900" marR="0" lvl="0" indent="-342900" algn="just">
              <a:lnSpc>
                <a:spcPct val="115000"/>
              </a:lnSpc>
              <a:spcBef>
                <a:spcPts val="0"/>
              </a:spcBef>
              <a:spcAft>
                <a:spcPts val="0"/>
              </a:spcAft>
              <a:buFont typeface="Arial" panose="020B0604020202020204" pitchFamily="34" charset="0"/>
              <a:buChar char="●"/>
            </a:pPr>
            <a:r>
              <a:rPr lang="en-US" dirty="0" smtClean="0"/>
              <a:t>weight</a:t>
            </a:r>
            <a:r>
              <a:rPr lang="en-US" dirty="0"/>
              <a:t>: weight in ounces of one </a:t>
            </a:r>
            <a:r>
              <a:rPr lang="en-US" dirty="0" smtClean="0"/>
              <a:t>serving</a:t>
            </a:r>
          </a:p>
          <a:p>
            <a:pPr marL="342900" marR="0" lvl="0" indent="-342900" algn="just">
              <a:lnSpc>
                <a:spcPct val="115000"/>
              </a:lnSpc>
              <a:spcBef>
                <a:spcPts val="0"/>
              </a:spcBef>
              <a:spcAft>
                <a:spcPts val="0"/>
              </a:spcAft>
              <a:buFont typeface="Arial" panose="020B0604020202020204" pitchFamily="34" charset="0"/>
              <a:buChar char="●"/>
            </a:pPr>
            <a:r>
              <a:rPr lang="en-US" dirty="0" smtClean="0"/>
              <a:t>cups</a:t>
            </a:r>
            <a:r>
              <a:rPr lang="en-US" dirty="0"/>
              <a:t>: number of cups in one </a:t>
            </a:r>
            <a:r>
              <a:rPr lang="en-US" dirty="0" smtClean="0"/>
              <a:t>serving</a:t>
            </a:r>
          </a:p>
          <a:p>
            <a:pPr marL="342900" marR="0" lvl="0" indent="-342900" algn="just">
              <a:lnSpc>
                <a:spcPct val="115000"/>
              </a:lnSpc>
              <a:spcBef>
                <a:spcPts val="0"/>
              </a:spcBef>
              <a:spcAft>
                <a:spcPts val="0"/>
              </a:spcAft>
              <a:buFont typeface="Arial" panose="020B0604020202020204" pitchFamily="34" charset="0"/>
              <a:buChar char="●"/>
            </a:pPr>
            <a:r>
              <a:rPr lang="en-US" dirty="0" smtClean="0"/>
              <a:t>rating</a:t>
            </a:r>
            <a:r>
              <a:rPr lang="en-US" dirty="0"/>
              <a:t>: a rating of the cereals (Possibly from Consumer Reports)</a:t>
            </a:r>
          </a:p>
          <a:p>
            <a:pPr marL="342900" marR="0" lvl="0" indent="-342900" algn="just">
              <a:lnSpc>
                <a:spcPct val="115000"/>
              </a:lnSpc>
              <a:spcBef>
                <a:spcPts val="0"/>
              </a:spcBef>
              <a:spcAft>
                <a:spcPts val="0"/>
              </a:spcAft>
              <a:buFont typeface="Arial" panose="020B0604020202020204" pitchFamily="34" charset="0"/>
              <a:buChar char="●"/>
            </a:pPr>
            <a:endParaRPr lang="en-US" dirty="0" smtClean="0">
              <a:latin typeface="Times New Roman" panose="02020603050405020304" pitchFamily="18" charset="0"/>
              <a:ea typeface="Times New Roman" panose="02020603050405020304" pitchFamily="18" charset="0"/>
            </a:endParaRPr>
          </a:p>
          <a:p>
            <a:pPr marR="0" lvl="0" algn="just">
              <a:lnSpc>
                <a:spcPct val="115000"/>
              </a:lnSpc>
              <a:spcBef>
                <a:spcPts val="0"/>
              </a:spcBef>
              <a:spcAft>
                <a:spcPts val="0"/>
              </a:spcAft>
            </a:pPr>
            <a:endParaRPr lang="en-US" sz="16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36221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343026" y="1114425"/>
            <a:ext cx="10615612" cy="4608954"/>
          </a:xfrm>
          <a:prstGeom prst="rect">
            <a:avLst/>
          </a:prstGeom>
          <a:noFill/>
        </p:spPr>
        <p:txBody>
          <a:bodyPr wrap="square">
            <a:spAutoFit/>
          </a:bodyPr>
          <a:lstStyle/>
          <a:p>
            <a:pPr marR="0" lvl="0" algn="ctr">
              <a:lnSpc>
                <a:spcPct val="115000"/>
              </a:lnSpc>
              <a:spcBef>
                <a:spcPts val="0"/>
              </a:spcBef>
              <a:spcAft>
                <a:spcPts val="0"/>
              </a:spcAft>
            </a:pPr>
            <a:r>
              <a:rPr lang="en-US" sz="2400" b="1" dirty="0" smtClean="0"/>
              <a:t>EXPLORATORY ANALYSIS</a:t>
            </a:r>
          </a:p>
          <a:p>
            <a:r>
              <a:rPr lang="en-US" dirty="0"/>
              <a:t>In the Exploratory Data Analysis phase</a:t>
            </a:r>
            <a:r>
              <a:rPr lang="en-US" dirty="0" smtClean="0"/>
              <a:t>, the study </a:t>
            </a:r>
            <a:r>
              <a:rPr lang="en-US" dirty="0"/>
              <a:t>took a comprehensive dive into the dataset. Here, the aim was to get a better understanding, uncover the underlying and irregular patterns and gain robust insights from the data</a:t>
            </a:r>
            <a:r>
              <a:rPr lang="en-US" dirty="0" smtClean="0"/>
              <a:t>.</a:t>
            </a:r>
          </a:p>
          <a:p>
            <a:endParaRPr lang="en-US" dirty="0"/>
          </a:p>
          <a:p>
            <a:r>
              <a:rPr lang="en-US" dirty="0"/>
              <a:t>Two important steps </a:t>
            </a:r>
            <a:r>
              <a:rPr lang="en-US" dirty="0" smtClean="0"/>
              <a:t>taken in the study  </a:t>
            </a:r>
            <a:r>
              <a:rPr lang="en-US" dirty="0"/>
              <a:t>include:</a:t>
            </a:r>
          </a:p>
          <a:p>
            <a:pPr marL="342900" indent="-342900">
              <a:buAutoNum type="arabicPeriod"/>
            </a:pPr>
            <a:r>
              <a:rPr lang="en-US" b="1" dirty="0" smtClean="0"/>
              <a:t>Renaming </a:t>
            </a:r>
            <a:r>
              <a:rPr lang="en-US" b="1" dirty="0"/>
              <a:t>manufacturer abbreviations for </a:t>
            </a:r>
            <a:r>
              <a:rPr lang="en-US" b="1" dirty="0" smtClean="0"/>
              <a:t>clarity</a:t>
            </a:r>
          </a:p>
          <a:p>
            <a:pPr marL="342900" indent="-342900">
              <a:buAutoNum type="arabicPeriod"/>
            </a:pPr>
            <a:endParaRPr lang="en-US" b="1" dirty="0"/>
          </a:p>
          <a:p>
            <a:pPr marL="342900" indent="-342900">
              <a:buAutoNum type="arabicPeriod"/>
            </a:pPr>
            <a:endParaRPr lang="en-US" dirty="0"/>
          </a:p>
          <a:p>
            <a:pPr marR="0" lvl="0">
              <a:lnSpc>
                <a:spcPct val="115000"/>
              </a:lnSpc>
              <a:spcBef>
                <a:spcPts val="0"/>
              </a:spcBef>
              <a:spcAft>
                <a:spcPts val="0"/>
              </a:spcAft>
            </a:pPr>
            <a:endParaRPr lang="en-US" sz="2400" b="1" dirty="0" smtClean="0"/>
          </a:p>
          <a:p>
            <a:pPr marR="0" lvl="0">
              <a:lnSpc>
                <a:spcPct val="115000"/>
              </a:lnSpc>
              <a:spcBef>
                <a:spcPts val="0"/>
              </a:spcBef>
              <a:spcAft>
                <a:spcPts val="0"/>
              </a:spcAft>
            </a:pPr>
            <a:endParaRPr lang="en-US" sz="2400" b="1" dirty="0" smtClean="0"/>
          </a:p>
          <a:p>
            <a:pPr marR="0" lvl="0">
              <a:lnSpc>
                <a:spcPct val="115000"/>
              </a:lnSpc>
              <a:spcBef>
                <a:spcPts val="0"/>
              </a:spcBef>
              <a:spcAft>
                <a:spcPts val="0"/>
              </a:spcAft>
            </a:pPr>
            <a:endParaRPr lang="en-US" sz="2400" b="1" dirty="0"/>
          </a:p>
          <a:p>
            <a:pPr marL="342900" marR="0" lvl="0" indent="-342900" algn="just">
              <a:lnSpc>
                <a:spcPct val="115000"/>
              </a:lnSpc>
              <a:spcBef>
                <a:spcPts val="0"/>
              </a:spcBef>
              <a:spcAft>
                <a:spcPts val="0"/>
              </a:spcAft>
              <a:buFont typeface="Arial" panose="020B0604020202020204" pitchFamily="34" charset="0"/>
              <a:buChar char="●"/>
            </a:pPr>
            <a:endParaRPr lang="en-US" dirty="0" smtClean="0">
              <a:latin typeface="Times New Roman" panose="02020603050405020304" pitchFamily="18" charset="0"/>
              <a:ea typeface="Times New Roman" panose="02020603050405020304" pitchFamily="18" charset="0"/>
            </a:endParaRPr>
          </a:p>
          <a:p>
            <a:pPr marR="0" lvl="0" algn="just">
              <a:lnSpc>
                <a:spcPct val="115000"/>
              </a:lnSpc>
              <a:spcBef>
                <a:spcPts val="0"/>
              </a:spcBef>
              <a:spcAft>
                <a:spcPts val="0"/>
              </a:spcAft>
            </a:pPr>
            <a:endParaRPr lang="en-US" sz="1600" u="none" strike="noStrike" dirty="0">
              <a:effectLst/>
              <a:latin typeface="Arial" panose="020B0604020202020204" pitchFamily="34" charset="0"/>
              <a:ea typeface="Arial" panose="020B0604020202020204" pitchFamily="34" charset="0"/>
            </a:endParaRPr>
          </a:p>
        </p:txBody>
      </p:sp>
      <p:pic>
        <p:nvPicPr>
          <p:cNvPr id="6" name="image4.png"/>
          <p:cNvPicPr/>
          <p:nvPr/>
        </p:nvPicPr>
        <p:blipFill>
          <a:blip r:embed="rId3"/>
          <a:srcRect/>
          <a:stretch>
            <a:fillRect/>
          </a:stretch>
        </p:blipFill>
        <p:spPr>
          <a:xfrm>
            <a:off x="1857375" y="3686174"/>
            <a:ext cx="9158288" cy="2557464"/>
          </a:xfrm>
          <a:prstGeom prst="rect">
            <a:avLst/>
          </a:prstGeom>
          <a:ln/>
        </p:spPr>
      </p:pic>
    </p:spTree>
    <p:extLst>
      <p:ext uri="{BB962C8B-B14F-4D97-AF65-F5344CB8AC3E}">
        <p14:creationId xmlns:p14="http://schemas.microsoft.com/office/powerpoint/2010/main" val="14834040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154</TotalTime>
  <Words>328</Words>
  <Application>Microsoft Office PowerPoint</Application>
  <PresentationFormat>Widescreen</PresentationFormat>
  <Paragraphs>68</Paragraphs>
  <Slides>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Corbel</vt:lpstr>
      <vt:lpstr>Open Sans</vt:lpstr>
      <vt:lpstr>Open Sans Light</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dc:creator>
  <cp:lastModifiedBy>Ann</cp:lastModifiedBy>
  <cp:revision>32</cp:revision>
  <dcterms:created xsi:type="dcterms:W3CDTF">2023-11-05T22:57:14Z</dcterms:created>
  <dcterms:modified xsi:type="dcterms:W3CDTF">2023-11-06T01:38:16Z</dcterms:modified>
</cp:coreProperties>
</file>