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68" r:id="rId2"/>
    <p:sldMasterId id="2147483669" r:id="rId3"/>
  </p:sldMasterIdLst>
  <p:notesMasterIdLst>
    <p:notesMasterId r:id="rId21"/>
  </p:notesMasterIdLst>
  <p:sldIdLst>
    <p:sldId id="262" r:id="rId4"/>
    <p:sldId id="268" r:id="rId5"/>
    <p:sldId id="270" r:id="rId6"/>
    <p:sldId id="271" r:id="rId7"/>
    <p:sldId id="272" r:id="rId8"/>
    <p:sldId id="274" r:id="rId9"/>
    <p:sldId id="273" r:id="rId10"/>
    <p:sldId id="285" r:id="rId11"/>
    <p:sldId id="275" r:id="rId12"/>
    <p:sldId id="276" r:id="rId13"/>
    <p:sldId id="278" r:id="rId14"/>
    <p:sldId id="286" r:id="rId15"/>
    <p:sldId id="288" r:id="rId16"/>
    <p:sldId id="287" r:id="rId17"/>
    <p:sldId id="289" r:id="rId18"/>
    <p:sldId id="290" r:id="rId19"/>
    <p:sldId id="269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D0D505"/>
    <a:srgbClr val="2B7C02"/>
    <a:srgbClr val="328F03"/>
    <a:srgbClr val="213200"/>
    <a:srgbClr val="E8F0E4"/>
    <a:srgbClr val="293E00"/>
    <a:srgbClr val="3D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28" y="-96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fld id="{048068F2-39D7-4A7F-825B-C2EC0B64C3B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fld id="{93A90D02-17E1-4F00-B3E8-88482FC39744}" type="slidenum">
              <a:rPr lang="zh-CN" altLang="en-US" sz="120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pPr algn="r"/>
              <a:t>1</a:t>
            </a:fld>
            <a:endParaRPr lang="en-US" sz="120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1500" y="169863"/>
            <a:ext cx="2028825" cy="5992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169863"/>
            <a:ext cx="5938837" cy="5992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63" y="1209675"/>
            <a:ext cx="38449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209675"/>
            <a:ext cx="38465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1500" y="169863"/>
            <a:ext cx="2028825" cy="5992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169863"/>
            <a:ext cx="5938837" cy="5992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424A7-FA4D-4425-988A-76CFF8972232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850E4-0DF0-42DB-A125-D12D9E3EEF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43C785-1B3E-41E0-B885-7C245AF1C723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571EA-BC09-450D-82E4-235C36E8A7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A85955-A501-43D6-A151-013487BD6E77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CE7B5-9A3E-419D-843E-8DFEB9FDB9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040CF3-12C2-4DA2-8FBE-03CA6E37B22B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CBCA0-B7A4-432F-867A-C36EFFFFD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F62E65-30F5-4D65-A80C-772176F819E9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31891-154B-44E1-8E55-485B3B7CF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57D23-4DB8-43D4-B04C-6180788095CC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59217-3059-4B91-9E87-4BD2A8977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C1E3D-A68C-4DBC-AB39-012A78009E12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43AA-8241-4180-9E9A-7AD49B8FA9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7CD26-B00B-487F-A262-BCC93B3A5AD0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7DAA9-A091-4DA6-8C78-5D974EEA2D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0E933-EFEC-472A-A2E9-AF0E4F77FE5D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B2A62-706A-4BC9-9FFE-CBD3A783D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86399-E80D-40B3-9694-FDAE456F8447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80D3B-6B0F-4BB5-861A-286167FED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ECC7F-18E1-4145-9934-1B8105ADE7B0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1ADF4-47D2-4F17-8503-46E74F9C64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63" y="1209675"/>
            <a:ext cx="38449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209675"/>
            <a:ext cx="38465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1101725" y="169863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0263" y="1209675"/>
            <a:ext cx="78438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>
                <a:effectLst/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9"/>
          <p:cNvSpPr txBox="1">
            <a:spLocks noChangeArrowheads="1"/>
          </p:cNvSpPr>
          <p:nvPr/>
        </p:nvSpPr>
        <p:spPr bwMode="auto">
          <a:xfrm>
            <a:off x="7473950" y="60626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205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1101725" y="169863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0263" y="1209675"/>
            <a:ext cx="78438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53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10338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5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45160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ffectLst/>
              </a:defRPr>
            </a:lvl1pPr>
          </a:lstStyle>
          <a:p>
            <a:fld id="{BAEF59EE-54E3-4909-9B92-9762B50FE985}" type="datetimeFigureOut">
              <a:rPr lang="en-US"/>
              <a:pPr/>
              <a:t>3/11/2015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effectLst/>
              </a:defRPr>
            </a:lvl1pPr>
          </a:lstStyle>
          <a:p>
            <a:fld id="{31A9EEE6-7755-4139-8A78-51C67BFEB7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nlp.apache.org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80"/>
          <p:cNvSpPr>
            <a:spLocks noChangeArrowheads="1"/>
          </p:cNvSpPr>
          <p:nvPr/>
        </p:nvSpPr>
        <p:spPr bwMode="auto">
          <a:xfrm>
            <a:off x="3206824" y="4176762"/>
            <a:ext cx="57086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folHlink"/>
                </a:solidFill>
                <a:effectLst/>
                <a:latin typeface="Verdana" pitchFamily="34" charset="0"/>
              </a:rPr>
              <a:t>Awanish</a:t>
            </a:r>
            <a:r>
              <a:rPr lang="en-US" sz="2000" dirty="0" smtClean="0">
                <a:solidFill>
                  <a:schemeClr val="folHlink"/>
                </a:solidFill>
                <a:effectLst/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folHlink"/>
                </a:solidFill>
                <a:effectLst/>
                <a:latin typeface="Verdana" pitchFamily="34" charset="0"/>
              </a:rPr>
              <a:t>Ranjan</a:t>
            </a:r>
            <a:r>
              <a:rPr lang="en-US" sz="2000" dirty="0" smtClean="0">
                <a:solidFill>
                  <a:schemeClr val="folHlink"/>
                </a:solidFill>
                <a:effectLst/>
                <a:latin typeface="Verdana" pitchFamily="34" charset="0"/>
              </a:rPr>
              <a:t> </a:t>
            </a:r>
          </a:p>
          <a:p>
            <a:pPr algn="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folHlink"/>
                </a:solidFill>
                <a:effectLst/>
                <a:latin typeface="Verdana" pitchFamily="34" charset="0"/>
              </a:rPr>
              <a:t>Rabindra</a:t>
            </a:r>
            <a:r>
              <a:rPr lang="en-US" sz="2000" dirty="0" smtClean="0">
                <a:solidFill>
                  <a:schemeClr val="folHlink"/>
                </a:solidFill>
                <a:effectLst/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folHlink"/>
                </a:solidFill>
                <a:effectLst/>
                <a:latin typeface="Verdana" pitchFamily="34" charset="0"/>
              </a:rPr>
              <a:t>Bista</a:t>
            </a:r>
            <a:endParaRPr lang="en-US" sz="2000" dirty="0" smtClean="0">
              <a:solidFill>
                <a:schemeClr val="folHlink"/>
              </a:solidFill>
              <a:effectLst/>
              <a:latin typeface="Verdana" pitchFamily="34" charset="0"/>
            </a:endParaRPr>
          </a:p>
          <a:p>
            <a:pPr algn="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folHlink"/>
                </a:solidFill>
                <a:effectLst/>
                <a:latin typeface="Verdana" pitchFamily="34" charset="0"/>
              </a:rPr>
              <a:t>DoSCE</a:t>
            </a:r>
            <a:r>
              <a:rPr lang="en-US" sz="2000" dirty="0" smtClean="0">
                <a:solidFill>
                  <a:schemeClr val="folHlink"/>
                </a:solidFill>
                <a:effectLst/>
                <a:latin typeface="Verdana" pitchFamily="34" charset="0"/>
              </a:rPr>
              <a:t>, Kathmandu University, Nepal</a:t>
            </a:r>
          </a:p>
          <a:p>
            <a:pPr algn="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sz="2000" dirty="0">
              <a:solidFill>
                <a:schemeClr val="folHlink"/>
              </a:solidFill>
              <a:effectLst/>
              <a:latin typeface="Verdana" pitchFamily="34" charset="0"/>
            </a:endParaRPr>
          </a:p>
        </p:txBody>
      </p:sp>
      <p:sp>
        <p:nvSpPr>
          <p:cNvPr id="5123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942536" y="2355728"/>
            <a:ext cx="8201464" cy="1569660"/>
          </a:xfrm>
          <a:noFill/>
          <a:ln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4000" b="0" dirty="0" smtClean="0">
                <a:solidFill>
                  <a:srgbClr val="293E00"/>
                </a:solidFill>
                <a:ea typeface="SimHei" pitchFamily="49" charset="-122"/>
              </a:rPr>
              <a:t>Translating Unstructured Texts into Structured Data: A Sate of the Art</a:t>
            </a:r>
            <a:endParaRPr lang="en-US" sz="4000" b="0" dirty="0">
              <a:solidFill>
                <a:srgbClr val="293E00"/>
              </a:solidFill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3770140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en-US" sz="1800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en-US" sz="1800" i="1" dirty="0" smtClean="0">
              <a:ea typeface="宋体" pitchFamily="2" charset="-122"/>
            </a:endParaRPr>
          </a:p>
          <a:p>
            <a:pPr lvl="1" eaLnBrk="1" hangingPunct="1"/>
            <a:endParaRPr lang="en-US" altLang="en-US" sz="1800" dirty="0" smtClean="0">
              <a:ea typeface="宋体" pitchFamily="2" charset="-12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Tool</a:t>
            </a:r>
            <a:r>
              <a:rPr kumimoji="0" lang="en-US" altLang="zh-CN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- YTEX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75249" y="1406771"/>
            <a:ext cx="8187397" cy="328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 by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Glara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V.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et.al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Based on </a:t>
            </a:r>
            <a:r>
              <a:rPr lang="en-US" altLang="en-US" sz="2000" b="1" kern="0" dirty="0" err="1" smtClean="0">
                <a:solidFill>
                  <a:schemeClr val="folHlink"/>
                </a:solidFill>
                <a:effectLst/>
                <a:latin typeface="+mn-lt"/>
              </a:rPr>
              <a:t>cTAKES</a:t>
            </a:r>
            <a:endParaRPr lang="en-US" altLang="en-US" sz="2000" b="1" kern="0" dirty="0" smtClean="0">
              <a:solidFill>
                <a:schemeClr val="folHlink"/>
              </a:solidFill>
              <a:effectLst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Used</a:t>
            </a:r>
            <a:r>
              <a:rPr kumimoji="0" lang="en-US" altLang="en-US" sz="2000" b="1" u="none" strike="noStrike" kern="0" cap="none" spc="0" normalizeH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 for classification of radiology reports to suggest that the case is of hepatic </a:t>
            </a:r>
            <a:r>
              <a:rPr kumimoji="0" lang="en-US" altLang="en-US" sz="2000" b="1" u="none" strike="noStrike" kern="0" cap="none" spc="0" normalizeH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decompensation</a:t>
            </a:r>
            <a:endParaRPr kumimoji="0" lang="en-US" altLang="en-US" sz="2000" b="1" u="none" strike="noStrike" kern="0" cap="none" spc="0" normalizeH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Modifies</a:t>
            </a: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 </a:t>
            </a:r>
            <a:r>
              <a:rPr lang="en-US" altLang="en-US" sz="2000" b="1" kern="0" dirty="0" err="1" smtClean="0">
                <a:solidFill>
                  <a:schemeClr val="folHlink"/>
                </a:solidFill>
                <a:effectLst/>
                <a:latin typeface="+mn-lt"/>
              </a:rPr>
              <a:t>cTAKES</a:t>
            </a: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 by using </a:t>
            </a:r>
          </a:p>
          <a:p>
            <a:pPr marL="742950" lvl="1" indent="-28575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A regular expression based named entity recognition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Latest version of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NegEx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algorithm to detect Negation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A database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module to store the annotations in the database</a:t>
            </a:r>
            <a:endParaRPr lang="en-US" altLang="en-US" sz="1800" dirty="0" smtClean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accent2"/>
                </a:solidFill>
                <a:effectLst/>
                <a:latin typeface="+mj-lt"/>
                <a:cs typeface="+mj-cs"/>
              </a:rPr>
              <a:t>YTEX block diagram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pic>
        <p:nvPicPr>
          <p:cNvPr id="6" name="Picture 5" descr="ytex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062" y="1223888"/>
            <a:ext cx="7596553" cy="506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3770140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en-US" sz="1800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en-US" sz="1800" i="1" dirty="0" smtClean="0">
              <a:ea typeface="宋体" pitchFamily="2" charset="-122"/>
            </a:endParaRPr>
          </a:p>
          <a:p>
            <a:pPr lvl="1" eaLnBrk="1" hangingPunct="1"/>
            <a:endParaRPr lang="en-US" altLang="en-US" sz="1800" dirty="0" smtClean="0">
              <a:ea typeface="宋体" pitchFamily="2" charset="-12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Comparative study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75249" y="1406771"/>
            <a:ext cx="8187397" cy="328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en-US" sz="2000" b="1" u="none" strike="noStrike" kern="0" cap="none" spc="0" normalizeH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Data (</a:t>
            </a:r>
            <a:r>
              <a:rPr kumimoji="0" lang="en-US" sz="2000" b="1" u="none" strike="noStrike" kern="0" cap="none" spc="0" normalizeH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</a:t>
            </a:r>
            <a:r>
              <a:rPr lang="en-US" sz="2000" b="1" kern="0" dirty="0" smtClean="0">
                <a:solidFill>
                  <a:schemeClr val="folHlink"/>
                </a:solidFill>
                <a:effectLst/>
                <a:latin typeface="+mn-lt"/>
                <a:ea typeface="+mn-ea"/>
              </a:rPr>
              <a:t>) </a:t>
            </a:r>
            <a:endParaRPr kumimoji="0" lang="en-US" sz="2000" b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Application Domain (AD)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Preprocessing (PRE)</a:t>
            </a:r>
            <a:endParaRPr kumimoji="0" lang="en-US" altLang="en-US" sz="2000" b="1" u="none" strike="noStrike" kern="0" cap="none" spc="0" normalizeH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True Positive (TP), True Negative (TN), False Positive (FP), False Negative (FN)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Precision (P) - </a:t>
            </a:r>
            <a:r>
              <a:rPr lang="en-US" sz="2000" i="1" dirty="0" smtClean="0">
                <a:solidFill>
                  <a:schemeClr val="tx1"/>
                </a:solidFill>
                <a:effectLst/>
                <a:latin typeface="+mn-lt"/>
              </a:rPr>
              <a:t>P = TP / (TP + FP)</a:t>
            </a:r>
            <a:endParaRPr lang="en-US" sz="2000" dirty="0" smtClean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Recall (R) - </a:t>
            </a:r>
            <a:r>
              <a:rPr lang="en-US" sz="2000" i="1" dirty="0" smtClean="0">
                <a:solidFill>
                  <a:schemeClr val="tx1"/>
                </a:solidFill>
                <a:effectLst/>
                <a:latin typeface="+mn-lt"/>
              </a:rPr>
              <a:t>R = TP / (TP + FN)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F-score (F) - </a:t>
            </a:r>
            <a:r>
              <a:rPr lang="en-US" sz="2000" i="1" dirty="0" smtClean="0">
                <a:solidFill>
                  <a:schemeClr val="tx1"/>
                </a:solidFill>
                <a:effectLst/>
                <a:latin typeface="+mn-lt"/>
              </a:rPr>
              <a:t>F = (2*P*R) / (P+R)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Ambiguity Resolution (AR)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Redundancy Handling (RH)</a:t>
            </a:r>
            <a:endParaRPr lang="en-US" altLang="en-US" sz="2000" b="1" kern="0" baseline="0" dirty="0" smtClean="0">
              <a:solidFill>
                <a:schemeClr val="folHlink"/>
              </a:solidFill>
              <a:effectLst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Approach</a:t>
            </a: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 (A) – General (G) or Specific (S)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Processing</a:t>
            </a: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 Type (PT) – Centralized (C) or Distributed (D)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endParaRPr lang="en-US" altLang="en-US" sz="2000" b="1" kern="0" baseline="0" dirty="0" smtClean="0">
              <a:solidFill>
                <a:schemeClr val="folHlink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3770140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en-US" sz="1800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en-US" sz="1800" i="1" dirty="0" smtClean="0">
              <a:ea typeface="宋体" pitchFamily="2" charset="-122"/>
            </a:endParaRPr>
          </a:p>
          <a:p>
            <a:pPr lvl="1" eaLnBrk="1" hangingPunct="1"/>
            <a:endParaRPr lang="en-US" altLang="en-US" sz="1800" dirty="0" smtClean="0">
              <a:ea typeface="宋体" pitchFamily="2" charset="-12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Comparison Result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0841" y="1336432"/>
          <a:ext cx="8229603" cy="4248443"/>
        </p:xfrm>
        <a:graphic>
          <a:graphicData uri="http://schemas.openxmlformats.org/drawingml/2006/table">
            <a:tbl>
              <a:tblPr/>
              <a:tblGrid>
                <a:gridCol w="1340792"/>
                <a:gridCol w="1576841"/>
                <a:gridCol w="1569899"/>
                <a:gridCol w="472966"/>
                <a:gridCol w="597933"/>
                <a:gridCol w="597933"/>
                <a:gridCol w="597933"/>
                <a:gridCol w="301136"/>
                <a:gridCol w="398332"/>
                <a:gridCol w="402672"/>
                <a:gridCol w="373166"/>
              </a:tblGrid>
              <a:tr h="1593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Tools\Metrics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ToD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AD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PRE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P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R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F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A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AR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RH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PT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MedEX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Medication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Clinical (Drug)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0.97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0.88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0.92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S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C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1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cTAKES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Mayo clinical EMR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Clinical (EMR)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0.80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0.64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0.71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G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C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1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YTEX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Radiology document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Clinical (Radiology)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0.96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0.92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0.94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S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Mangal"/>
                        </a:rPr>
                        <a:t>C</a:t>
                      </a: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3770140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en-US" sz="1800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en-US" sz="1800" i="1" dirty="0" smtClean="0">
              <a:ea typeface="宋体" pitchFamily="2" charset="-122"/>
            </a:endParaRPr>
          </a:p>
          <a:p>
            <a:pPr lvl="1" eaLnBrk="1" hangingPunct="1"/>
            <a:endParaRPr lang="en-US" altLang="en-US" sz="1800" dirty="0" smtClean="0">
              <a:ea typeface="宋体" pitchFamily="2" charset="-12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Future</a:t>
            </a:r>
            <a:r>
              <a:rPr kumimoji="0" lang="en-US" altLang="zh-CN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Direction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75249" y="1406772"/>
            <a:ext cx="8187397" cy="194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processing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capability	</a:t>
            </a:r>
            <a:endParaRPr kumimoji="0" lang="en-US" sz="2000" b="1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Mobile Platform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Redundancy</a:t>
            </a:r>
            <a:r>
              <a:rPr kumimoji="0" lang="en-US" altLang="en-US" sz="2000" b="1" u="none" strike="noStrike" kern="0" cap="none" spc="0" normalizeH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 Handling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baseline="0" dirty="0" smtClean="0">
                <a:solidFill>
                  <a:schemeClr val="folHlink"/>
                </a:solidFill>
                <a:effectLst/>
                <a:latin typeface="+mn-lt"/>
              </a:rPr>
              <a:t>Ambiguity</a:t>
            </a: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 Resolution</a:t>
            </a:r>
            <a:endParaRPr lang="en-US" altLang="en-US" sz="1800" dirty="0" smtClean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3770140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en-US" sz="1800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en-US" sz="1800" i="1" dirty="0" smtClean="0">
              <a:ea typeface="宋体" pitchFamily="2" charset="-122"/>
            </a:endParaRPr>
          </a:p>
          <a:p>
            <a:pPr lvl="1" eaLnBrk="1" hangingPunct="1"/>
            <a:endParaRPr lang="en-US" altLang="en-US" sz="1800" dirty="0" smtClean="0">
              <a:ea typeface="宋体" pitchFamily="2" charset="-12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References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75249" y="928470"/>
            <a:ext cx="8187397" cy="194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Xu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H.;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Stenner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S.P.;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Doan,S.;Johnson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K.B.;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Waitman,L.R.;Denny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J.C </a:t>
            </a:r>
            <a:r>
              <a:rPr lang="en-US" sz="1800" i="1" dirty="0" err="1" smtClean="0">
                <a:solidFill>
                  <a:schemeClr val="tx1"/>
                </a:solidFill>
                <a:effectLst/>
                <a:latin typeface="+mn-lt"/>
              </a:rPr>
              <a:t>MedEx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: a medication information extraction system for clinical narratives;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Journal of the American Medical Informatics Association (JAMIA), 2009; pp. 19-24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Savova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G.K,;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Masanz,J.J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Ogren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V.P.;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Zheng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J.;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Sohn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S.; Kipper-Schuler,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C.K.;Chute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G.C.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Mayo clinical Text Analysis and Knowledge Extraction System (</a:t>
            </a:r>
            <a:r>
              <a:rPr lang="en-US" sz="1800" i="1" dirty="0" err="1" smtClean="0">
                <a:solidFill>
                  <a:schemeClr val="tx1"/>
                </a:solidFill>
                <a:effectLst/>
                <a:latin typeface="+mn-lt"/>
              </a:rPr>
              <a:t>cTAKES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): architecture, component evaluation and applications; ;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Journal of the American Medical Informatics Association (JAMIA), 2010; pp. 507-513.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Garla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V.; Re, L.V. III;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Dorey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-Stein, Z.;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Kidwai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F.; Scotch, M.;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Womack,J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Justice,A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Brandt,C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The Yale </a:t>
            </a:r>
            <a:r>
              <a:rPr lang="en-US" sz="1800" i="1" dirty="0" err="1" smtClean="0">
                <a:solidFill>
                  <a:schemeClr val="tx1"/>
                </a:solidFill>
                <a:effectLst/>
                <a:latin typeface="+mn-lt"/>
              </a:rPr>
              <a:t>cTAKES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 extensions for document classification: architecture and application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Journal of the American Medical Informatics Association (JAMIA), 2011; pp. 1-7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Liddy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E.D.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Natural Language Processing;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Encyclopedia of Library and Information Science 2nd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Edition,2001</a:t>
            </a:r>
            <a:endParaRPr lang="en-US" sz="1800" dirty="0" smtClean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3770140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en-US" sz="1800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en-US" sz="1800" i="1" dirty="0" smtClean="0">
              <a:ea typeface="宋体" pitchFamily="2" charset="-122"/>
            </a:endParaRPr>
          </a:p>
          <a:p>
            <a:pPr lvl="1" eaLnBrk="1" hangingPunct="1"/>
            <a:endParaRPr lang="en-US" altLang="en-US" sz="1800" dirty="0" smtClean="0">
              <a:ea typeface="宋体" pitchFamily="2" charset="-12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References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47113" y="872200"/>
            <a:ext cx="8187397" cy="194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>
              <a:buFont typeface="+mj-lt"/>
              <a:buAutoNum type="arabicPeriod" startAt="5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Ronan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Collobert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R.; Weston, J.;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Bottou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L.;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Karlen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M.;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Kavukcuoglu,K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Kuksa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P. Natural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Language Processing (Almost) from Scratch;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Journal of Machine Learning Research 12, 2011</a:t>
            </a:r>
          </a:p>
          <a:p>
            <a:pPr marL="457200" lvl="0" indent="-457200" algn="l">
              <a:buFont typeface="+mj-lt"/>
              <a:buAutoNum type="arabicPeriod" startAt="5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Wolniewicz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R.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Auto-Coding and Natural Language Processing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; 3M Health Information Systems</a:t>
            </a:r>
          </a:p>
          <a:p>
            <a:pPr marL="457200" lvl="0" indent="-457200" algn="l">
              <a:buFont typeface="+mj-lt"/>
              <a:buAutoNum type="arabicPeriod" startAt="5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Madnani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N.;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Getting Started on Natural Language Processing with Python</a:t>
            </a:r>
            <a:endParaRPr lang="en-US" sz="1800" dirty="0" smtClean="0">
              <a:solidFill>
                <a:schemeClr val="tx1"/>
              </a:solidFill>
              <a:effectLst/>
              <a:latin typeface="+mn-lt"/>
            </a:endParaRPr>
          </a:p>
          <a:p>
            <a:pPr marL="457200" lvl="0" indent="-457200" algn="l">
              <a:buFont typeface="+mj-lt"/>
              <a:buAutoNum type="arabicPeriod" startAt="5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Wu, Y.; Denny, C.J;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Rosenbloom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S.T.; Miller, R.A.;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Giuse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D.A.;Dr.Ing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;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Xu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H.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A comparative study of current clinical natural language processing systems on handling abbreviations in discharge summaries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; Department of Biomedical Informatics, Department of Medicine, School of Medicine, Vanderbilt University, Nashville, TN</a:t>
            </a:r>
          </a:p>
          <a:p>
            <a:pPr marL="457200" lvl="0" indent="-457200" algn="l">
              <a:buFont typeface="+mj-lt"/>
              <a:buAutoNum type="arabicPeriod" startAt="5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Bodenreider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O.; Willis, J.; Hole, W. </a:t>
            </a:r>
            <a:r>
              <a:rPr lang="en-US" sz="1800" i="1" dirty="0" smtClean="0">
                <a:solidFill>
                  <a:schemeClr val="tx1"/>
                </a:solidFill>
                <a:effectLst/>
                <a:latin typeface="+mn-lt"/>
              </a:rPr>
              <a:t>The Unified Medical Language System; National Library of Medicine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2004</a:t>
            </a:r>
          </a:p>
          <a:p>
            <a:pPr marL="457200" lvl="0" indent="-457200" algn="l">
              <a:buFont typeface="+mj-lt"/>
              <a:buAutoNum type="arabicPeriod" startAt="5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Klassen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P. Gate Overview and Demo; University of Washington CLMA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treehouse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Presentation, 2010</a:t>
            </a:r>
          </a:p>
          <a:p>
            <a:pPr marL="457200" lvl="0" indent="-457200" algn="l">
              <a:buFont typeface="+mj-lt"/>
              <a:buAutoNum type="arabicPeriod" startAt="5"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OpenNLP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URL - </a:t>
            </a:r>
            <a:r>
              <a:rPr lang="en-US" sz="1800" u="sng" dirty="0" smtClean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https://opennlp.apache.org/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(visited on December 2014)</a:t>
            </a:r>
          </a:p>
          <a:p>
            <a:pPr marL="342900" lvl="0" indent="-342900" algn="l">
              <a:spcBef>
                <a:spcPct val="20000"/>
              </a:spcBef>
              <a:buClr>
                <a:schemeClr val="folHlink"/>
              </a:buClr>
              <a:buFont typeface="+mj-lt"/>
              <a:buAutoNum type="arabicPeriod" startAt="5"/>
              <a:defRPr/>
            </a:pPr>
            <a:endParaRPr lang="en-US" altLang="en-US" sz="1800" dirty="0" smtClean="0">
              <a:solidFill>
                <a:schemeClr val="tx1"/>
              </a:solidFill>
              <a:effectLst/>
              <a:latin typeface="+mn-lt"/>
            </a:endParaRPr>
          </a:p>
          <a:p>
            <a:pPr marL="457200" lvl="0" indent="-457200" algn="l">
              <a:buFont typeface="+mj-lt"/>
              <a:buAutoNum type="arabicPeriod" startAt="5"/>
            </a:pPr>
            <a:endParaRPr lang="en-US" sz="1800" dirty="0" smtClean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113" y="4078288"/>
            <a:ext cx="9144000" cy="2781300"/>
          </a:xfrm>
          <a:prstGeom prst="rect">
            <a:avLst/>
          </a:prstGeom>
          <a:solidFill>
            <a:srgbClr val="293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2"/>
              </a:solidFill>
              <a:effectLst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06430" y="1874154"/>
            <a:ext cx="3990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6000" b="1" i="1" dirty="0">
                <a:solidFill>
                  <a:srgbClr val="2B7C02"/>
                </a:solidFill>
                <a:effectLst/>
                <a:ea typeface="Microsoft YaHei" pitchFamily="34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52538" y="214313"/>
            <a:ext cx="7051675" cy="4905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ea typeface="Gulim" pitchFamily="34" charset="-127"/>
              </a:rPr>
              <a:t>Topics Covered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2742" y="1178657"/>
            <a:ext cx="8014819" cy="30628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ea typeface="Gulim" pitchFamily="34" charset="-127"/>
              </a:rPr>
              <a:t>Int</a:t>
            </a:r>
            <a:r>
              <a:rPr lang="en-US" altLang="en-US" dirty="0" smtClean="0">
                <a:ea typeface="Gulim" pitchFamily="34" charset="-127"/>
              </a:rPr>
              <a:t>roduction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Application Areas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Classification of tools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Comparative study of NLP systems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Future Direction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References</a:t>
            </a:r>
            <a:endParaRPr lang="en-US" altLang="en-US" dirty="0" smtClean="0"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41523" y="168813"/>
            <a:ext cx="7051675" cy="490537"/>
          </a:xfrm>
          <a:noFill/>
        </p:spPr>
        <p:txBody>
          <a:bodyPr/>
          <a:lstStyle/>
          <a:p>
            <a:pPr eaLnBrk="1" hangingPunct="1"/>
            <a:r>
              <a:rPr lang="en-US" altLang="zh-CN" sz="3000" dirty="0" smtClean="0">
                <a:ea typeface="Gulim" pitchFamily="34" charset="-127"/>
              </a:rPr>
              <a:t>Introduction</a:t>
            </a:r>
            <a:endParaRPr lang="zh-CN" altLang="en-US" sz="3000" dirty="0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58335" y="1066116"/>
            <a:ext cx="8150073" cy="387893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ea typeface="宋体" pitchFamily="2" charset="-122"/>
              </a:rPr>
              <a:t>Study of different tools for converting the unstructured text to the structured information</a:t>
            </a:r>
          </a:p>
          <a:p>
            <a:pPr eaLnBrk="1" hangingPunct="1"/>
            <a:endParaRPr lang="en-US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en-US" dirty="0" smtClean="0">
                <a:ea typeface="宋体" pitchFamily="2" charset="-122"/>
              </a:rPr>
              <a:t>NLP (Natural Language Processing) techniques </a:t>
            </a:r>
          </a:p>
          <a:p>
            <a:pPr eaLnBrk="1" hangingPunct="1"/>
            <a:endParaRPr lang="en-US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en-US" dirty="0" smtClean="0">
                <a:ea typeface="宋体" pitchFamily="2" charset="-122"/>
              </a:rPr>
              <a:t>Clinical domain</a:t>
            </a:r>
          </a:p>
          <a:p>
            <a:pPr eaLnBrk="1" hangingPunct="1"/>
            <a:endParaRPr lang="en-US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Extracting meaningful information like diagnosis, procedures &amp; drug from the clinically rich texts</a:t>
            </a:r>
          </a:p>
          <a:p>
            <a:pPr eaLnBrk="1" hangingPunct="1"/>
            <a:endParaRPr lang="en-US" altLang="en-US" dirty="0" smtClean="0">
              <a:ea typeface="Gulim" pitchFamily="34" charset="-127"/>
            </a:endParaRP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Difficulty</a:t>
            </a:r>
          </a:p>
          <a:p>
            <a:pPr lvl="1" eaLnBrk="1" hangingPunct="1"/>
            <a:r>
              <a:rPr lang="en-US" altLang="en-US" dirty="0" smtClean="0">
                <a:ea typeface="Gulim" pitchFamily="34" charset="-127"/>
              </a:rPr>
              <a:t>Use of abbreviations like dr., pt., </a:t>
            </a:r>
            <a:r>
              <a:rPr lang="en-US" altLang="en-US" dirty="0" err="1" smtClean="0">
                <a:ea typeface="Gulim" pitchFamily="34" charset="-127"/>
              </a:rPr>
              <a:t>dx</a:t>
            </a:r>
            <a:r>
              <a:rPr lang="en-US" altLang="en-US" dirty="0" smtClean="0">
                <a:ea typeface="Gulim" pitchFamily="34" charset="-127"/>
              </a:rPr>
              <a:t>, </a:t>
            </a:r>
            <a:r>
              <a:rPr lang="en-US" altLang="en-US" dirty="0" err="1" smtClean="0">
                <a:ea typeface="Gulim" pitchFamily="34" charset="-127"/>
              </a:rPr>
              <a:t>rx</a:t>
            </a:r>
            <a:r>
              <a:rPr lang="en-US" altLang="en-US" dirty="0" smtClean="0">
                <a:ea typeface="Gulim" pitchFamily="34" charset="-127"/>
              </a:rPr>
              <a:t>. etc.</a:t>
            </a:r>
          </a:p>
          <a:p>
            <a:pPr lvl="1" eaLnBrk="1" hangingPunct="1"/>
            <a:r>
              <a:rPr lang="en-US" altLang="en-US" dirty="0" smtClean="0">
                <a:ea typeface="Gulim" pitchFamily="34" charset="-127"/>
              </a:rPr>
              <a:t>Ambiguity</a:t>
            </a:r>
          </a:p>
          <a:p>
            <a:pPr lvl="1" eaLnBrk="1" hangingPunct="1"/>
            <a:r>
              <a:rPr lang="en-US" altLang="en-US" dirty="0" smtClean="0">
                <a:ea typeface="Gulim" pitchFamily="34" charset="-127"/>
              </a:rPr>
              <a:t>Not always following correct grammar rules </a:t>
            </a:r>
            <a:r>
              <a:rPr lang="en-US" altLang="en-US" dirty="0" smtClean="0">
                <a:ea typeface="Gulim" pitchFamily="34" charset="-127"/>
              </a:rPr>
              <a:t> </a:t>
            </a:r>
            <a:endParaRPr lang="en-US" altLang="en-US" dirty="0">
              <a:ea typeface="Gulim" pitchFamily="34" charset="-127"/>
            </a:endParaRPr>
          </a:p>
          <a:p>
            <a:pPr eaLnBrk="1" hangingPunct="1">
              <a:buNone/>
            </a:pPr>
            <a:endParaRPr lang="zh-CN" altLang="en-US" dirty="0"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41523" y="168813"/>
            <a:ext cx="7051675" cy="49053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Gulim" pitchFamily="34" charset="-127"/>
              </a:rPr>
              <a:t>Block diagram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09489" y="1530350"/>
            <a:ext cx="8510954" cy="3239954"/>
          </a:xfrm>
          <a:noFill/>
        </p:spPr>
        <p:txBody>
          <a:bodyPr/>
          <a:lstStyle/>
          <a:p>
            <a:pPr eaLnBrk="1" hangingPunct="1"/>
            <a:endParaRPr lang="en-US" altLang="en-US" sz="2400" dirty="0">
              <a:solidFill>
                <a:srgbClr val="111111"/>
              </a:solidFill>
              <a:ea typeface="Gulim" pitchFamily="34" charset="-127"/>
            </a:endParaRPr>
          </a:p>
          <a:p>
            <a:pPr eaLnBrk="1" hangingPunct="1">
              <a:buNone/>
            </a:pPr>
            <a:endParaRPr lang="zh-CN" altLang="en-US" dirty="0">
              <a:ea typeface="Gulim" pitchFamily="34" charset="-127"/>
            </a:endParaRPr>
          </a:p>
        </p:txBody>
      </p:sp>
      <p:pic>
        <p:nvPicPr>
          <p:cNvPr id="5" name="Picture 4" descr="Block diagram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948" y="1125415"/>
            <a:ext cx="8750104" cy="495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41523" y="168813"/>
            <a:ext cx="7051675" cy="49053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Gulim" pitchFamily="34" charset="-127"/>
              </a:rPr>
              <a:t>Application Areas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62708" y="1195754"/>
            <a:ext cx="7765366" cy="4740812"/>
          </a:xfrm>
          <a:noFill/>
        </p:spPr>
        <p:txBody>
          <a:bodyPr/>
          <a:lstStyle/>
          <a:p>
            <a:pPr eaLnBrk="1" hangingPunct="1"/>
            <a:endParaRPr lang="en-US" altLang="en-US" dirty="0">
              <a:ea typeface="Gulim" pitchFamily="34" charset="-127"/>
            </a:endParaRPr>
          </a:p>
          <a:p>
            <a:pPr eaLnBrk="1" hangingPunct="1">
              <a:buNone/>
            </a:pPr>
            <a:endParaRPr lang="zh-CN" altLang="en-US" dirty="0">
              <a:ea typeface="Gulim" pitchFamily="34" charset="-127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31726" y="1474079"/>
            <a:ext cx="8033971" cy="322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</a:rPr>
              <a:t>Extracting information from family history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endParaRPr lang="en-US" altLang="en-US" sz="2000" b="1" kern="0" dirty="0" smtClean="0">
              <a:solidFill>
                <a:schemeClr val="folHlink"/>
              </a:solidFill>
              <a:effectLst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Extracting information from notes taken by physician and nurses during appointment session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endParaRPr lang="en-US" altLang="en-US" sz="20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Extracting information from prescriptio</a:t>
            </a: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n by physician – Medication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endParaRPr lang="en-US" altLang="en-US" sz="20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Extracting information from discharge summary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endParaRPr lang="en-US" altLang="en-US" sz="20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lang="en-US" altLang="en-US" sz="20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Document Classification – Classifying different medical documents</a:t>
            </a:r>
            <a:endParaRPr lang="en-US" altLang="en-US" sz="1800" kern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ulim" pitchFamily="34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4670472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宋体" pitchFamily="2" charset="-122"/>
              </a:rPr>
              <a:t>Designed by </a:t>
            </a:r>
            <a:r>
              <a:rPr lang="en-US" altLang="en-US" sz="2000" dirty="0" err="1" smtClean="0">
                <a:ea typeface="宋体" pitchFamily="2" charset="-122"/>
              </a:rPr>
              <a:t>Xu</a:t>
            </a:r>
            <a:r>
              <a:rPr lang="en-US" altLang="en-US" sz="2000" dirty="0" smtClean="0">
                <a:ea typeface="宋体" pitchFamily="2" charset="-122"/>
              </a:rPr>
              <a:t>. H. </a:t>
            </a:r>
            <a:r>
              <a:rPr lang="en-US" altLang="en-US" sz="2000" i="1" dirty="0" smtClean="0">
                <a:ea typeface="宋体" pitchFamily="2" charset="-122"/>
              </a:rPr>
              <a:t>et.al</a:t>
            </a:r>
            <a:r>
              <a:rPr lang="en-US" altLang="en-US" sz="20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en-US" sz="2000" dirty="0" smtClean="0">
                <a:ea typeface="宋体" pitchFamily="2" charset="-122"/>
              </a:rPr>
              <a:t>Extracts following medication information from discharge summary</a:t>
            </a:r>
          </a:p>
          <a:p>
            <a:pPr lvl="1" eaLnBrk="1" hangingPunct="1"/>
            <a:r>
              <a:rPr lang="en-US" altLang="en-US" sz="1800" dirty="0" smtClean="0">
                <a:ea typeface="宋体" pitchFamily="2" charset="-122"/>
              </a:rPr>
              <a:t>Drug name</a:t>
            </a:r>
          </a:p>
          <a:p>
            <a:pPr lvl="1" eaLnBrk="1" hangingPunct="1"/>
            <a:r>
              <a:rPr lang="en-US" altLang="en-US" dirty="0" smtClean="0">
                <a:ea typeface="宋体" pitchFamily="2" charset="-122"/>
              </a:rPr>
              <a:t>Drug Strength</a:t>
            </a:r>
          </a:p>
          <a:p>
            <a:pPr lvl="1" eaLnBrk="1" hangingPunct="1"/>
            <a:r>
              <a:rPr lang="en-US" altLang="en-US" sz="1800" dirty="0" smtClean="0">
                <a:ea typeface="宋体" pitchFamily="2" charset="-122"/>
              </a:rPr>
              <a:t>Route</a:t>
            </a:r>
          </a:p>
          <a:p>
            <a:pPr lvl="1" eaLnBrk="1" hangingPunct="1"/>
            <a:r>
              <a:rPr lang="en-US" altLang="en-US" dirty="0" smtClean="0">
                <a:ea typeface="宋体" pitchFamily="2" charset="-122"/>
              </a:rPr>
              <a:t>Frequency</a:t>
            </a:r>
          </a:p>
          <a:p>
            <a:pPr eaLnBrk="1" hangingPunct="1"/>
            <a:r>
              <a:rPr lang="en-US" altLang="en-US" sz="2000" dirty="0" smtClean="0">
                <a:ea typeface="宋体" pitchFamily="2" charset="-122"/>
              </a:rPr>
              <a:t>Three step process</a:t>
            </a:r>
          </a:p>
          <a:p>
            <a:pPr lvl="1" eaLnBrk="1" hangingPunct="1"/>
            <a:r>
              <a:rPr lang="en-US" altLang="en-US" sz="1800" dirty="0" smtClean="0">
                <a:ea typeface="宋体" pitchFamily="2" charset="-122"/>
              </a:rPr>
              <a:t>Preprocessing – detecting sentence boundary</a:t>
            </a:r>
          </a:p>
          <a:p>
            <a:pPr lvl="1" eaLnBrk="1" hangingPunct="1"/>
            <a:r>
              <a:rPr lang="en-US" altLang="en-US" dirty="0" smtClean="0">
                <a:ea typeface="宋体" pitchFamily="2" charset="-122"/>
              </a:rPr>
              <a:t>Semantic Tagging - </a:t>
            </a:r>
            <a:r>
              <a:rPr lang="en-US" dirty="0" smtClean="0"/>
              <a:t>each clinical sentence is broken down in tokens and each token is labeled with a semantic category like Drug name, drug strength </a:t>
            </a:r>
            <a:r>
              <a:rPr lang="en-US" dirty="0" smtClean="0"/>
              <a:t>etc.</a:t>
            </a:r>
          </a:p>
          <a:p>
            <a:pPr lvl="1" eaLnBrk="1" hangingPunct="1"/>
            <a:r>
              <a:rPr lang="en-US" altLang="en-US" sz="1800" dirty="0" smtClean="0">
                <a:ea typeface="宋体" pitchFamily="2" charset="-122"/>
              </a:rPr>
              <a:t>Parsing - </a:t>
            </a:r>
            <a:r>
              <a:rPr lang="en-US" dirty="0" smtClean="0"/>
              <a:t>context-free grammar to parse the textual sentences into structured form using a chart parser</a:t>
            </a:r>
            <a:endParaRPr lang="en-US" altLang="en-US" sz="1800" dirty="0" smtClean="0">
              <a:ea typeface="宋体" pitchFamily="2" charset="-122"/>
            </a:endParaRPr>
          </a:p>
          <a:p>
            <a:pPr eaLnBrk="1" hangingPunct="1"/>
            <a:endParaRPr lang="en-US" altLang="en-US" sz="2000" dirty="0" smtClean="0">
              <a:ea typeface="宋体" pitchFamily="2" charset="-122"/>
            </a:endParaRPr>
          </a:p>
          <a:p>
            <a:pPr eaLnBrk="1" hangingPunct="1"/>
            <a:endParaRPr lang="en-US" altLang="en-US" dirty="0" smtClean="0">
              <a:ea typeface="宋体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0516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accent2"/>
                </a:solidFill>
                <a:effectLst/>
                <a:latin typeface="+mj-lt"/>
                <a:cs typeface="+mj-cs"/>
              </a:rPr>
              <a:t>Tools - </a:t>
            </a:r>
            <a:r>
              <a:rPr lang="en-US" altLang="zh-CN" sz="3200" b="1" kern="0" dirty="0" err="1" smtClean="0">
                <a:solidFill>
                  <a:schemeClr val="accent2"/>
                </a:solidFill>
                <a:effectLst/>
                <a:latin typeface="+mj-lt"/>
                <a:cs typeface="+mj-cs"/>
              </a:rPr>
              <a:t>MedEx</a:t>
            </a:r>
            <a:r>
              <a:rPr lang="en-US" altLang="zh-CN" sz="3200" b="1" kern="0" dirty="0" smtClean="0">
                <a:solidFill>
                  <a:schemeClr val="accent2"/>
                </a:solidFill>
                <a:effectLst/>
                <a:latin typeface="+mj-lt"/>
                <a:cs typeface="+mj-cs"/>
              </a:rPr>
              <a:t> 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54061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MedEX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 block</a:t>
            </a:r>
            <a:r>
              <a:rPr kumimoji="0" lang="en-US" alt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 diagram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pic>
        <p:nvPicPr>
          <p:cNvPr id="6" name="Picture 5" descr="medex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2264900"/>
            <a:ext cx="7737231" cy="205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3287431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clinical Text Analysis and Knowledge Extraction </a:t>
            </a:r>
            <a:r>
              <a:rPr lang="en-US" dirty="0" smtClean="0"/>
              <a:t>System (</a:t>
            </a:r>
            <a:r>
              <a:rPr lang="en-US" dirty="0" err="1" smtClean="0"/>
              <a:t>cTAKES</a:t>
            </a:r>
            <a:r>
              <a:rPr lang="en-US" dirty="0" smtClean="0"/>
              <a:t>)</a:t>
            </a:r>
            <a:endParaRPr lang="en-US" altLang="en-US" dirty="0" smtClean="0">
              <a:ea typeface="Gulim" pitchFamily="34" charset="-127"/>
            </a:endParaRP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Developed by </a:t>
            </a:r>
            <a:r>
              <a:rPr lang="en-US" altLang="en-US" dirty="0" err="1" smtClean="0">
                <a:ea typeface="Gulim" pitchFamily="34" charset="-127"/>
              </a:rPr>
              <a:t>Shovava</a:t>
            </a:r>
            <a:r>
              <a:rPr lang="en-US" altLang="en-US" dirty="0" smtClean="0">
                <a:ea typeface="Gulim" pitchFamily="34" charset="-127"/>
              </a:rPr>
              <a:t> K.G. </a:t>
            </a:r>
            <a:r>
              <a:rPr lang="en-US" altLang="en-US" i="1" dirty="0" smtClean="0">
                <a:ea typeface="Gulim" pitchFamily="34" charset="-127"/>
              </a:rPr>
              <a:t>et.al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Information extraction from EMR data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Based on following open source technologies</a:t>
            </a:r>
          </a:p>
          <a:p>
            <a:pPr lvl="1" eaLnBrk="1" hangingPunct="1"/>
            <a:r>
              <a:rPr lang="en-US" dirty="0" smtClean="0"/>
              <a:t>Unstructured Information Management Architecture (UIMA) framework 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OpenNLP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altLang="en-US" dirty="0" smtClean="0">
                <a:ea typeface="Gulim" pitchFamily="34" charset="-127"/>
              </a:rPr>
              <a:t>Data used – subset of clinical notes from Mayo Clinic EMR</a:t>
            </a:r>
          </a:p>
          <a:p>
            <a:pPr eaLnBrk="1" hangingPunct="1"/>
            <a:endParaRPr lang="en-US" altLang="en-US" i="1" dirty="0" smtClean="0">
              <a:ea typeface="Gulim" pitchFamily="34" charset="-127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54061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Tools - </a:t>
            </a:r>
            <a:r>
              <a:rPr kumimoji="0" lang="en-US" alt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cTAKES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b="1">
                <a:effectLst/>
                <a:latin typeface="Verdana" pitchFamily="34" charset="0"/>
              </a:rPr>
              <a:t>Company Logo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097282"/>
            <a:ext cx="8187397" cy="5387924"/>
          </a:xfrm>
          <a:noFill/>
        </p:spPr>
        <p:txBody>
          <a:bodyPr/>
          <a:lstStyle/>
          <a:p>
            <a:pPr eaLnBrk="1" hangingPunct="1">
              <a:buNone/>
            </a:pPr>
            <a:r>
              <a:rPr lang="en-US" altLang="en-US" sz="2000" dirty="0" smtClean="0">
                <a:ea typeface="宋体" pitchFamily="2" charset="-122"/>
              </a:rPr>
              <a:t> </a:t>
            </a:r>
          </a:p>
          <a:p>
            <a:pPr eaLnBrk="1" hangingPunct="1"/>
            <a:endParaRPr lang="en-US" altLang="en-US" dirty="0" smtClean="0">
              <a:ea typeface="宋体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41523" y="168813"/>
            <a:ext cx="7474516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cTAKES</a:t>
            </a:r>
            <a:r>
              <a:rPr kumimoji="0" lang="en-US" altLang="zh-CN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sample output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pic>
        <p:nvPicPr>
          <p:cNvPr id="7" name="Picture 6" descr="ctak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948" y="900332"/>
            <a:ext cx="873603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ference_1">
  <a:themeElements>
    <a:clrScheme name="Conference_1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lnDef>
  </a:objectDefaults>
  <a:extraClrSchemeLst>
    <a:extraClrScheme>
      <a:clrScheme name="Conference_1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1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1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ference_1">
  <a:themeElements>
    <a:clrScheme name="1_Conference_1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1_Conference_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lnDef>
  </a:objectDefaults>
  <a:extraClrSchemeLst>
    <a:extraClrScheme>
      <a:clrScheme name="1_Conference_1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ference_1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ference_1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Conference_1</Template>
  <TotalTime>1146</TotalTime>
  <Pages>0</Pages>
  <Words>904</Words>
  <Characters>0</Characters>
  <Application>Microsoft PowerPoint</Application>
  <DocSecurity>0</DocSecurity>
  <PresentationFormat>On-screen Show (4:3)</PresentationFormat>
  <Lines>0</Lines>
  <Paragraphs>170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Conference_1</vt:lpstr>
      <vt:lpstr>1_Conference_1</vt:lpstr>
      <vt:lpstr>默认设计模板</vt:lpstr>
      <vt:lpstr>Translating Unstructured Texts into Structured Data: A Sate of the Art</vt:lpstr>
      <vt:lpstr>Topics Covered</vt:lpstr>
      <vt:lpstr>Introduction</vt:lpstr>
      <vt:lpstr>Block diagram</vt:lpstr>
      <vt:lpstr>Application Areas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WwW.YlmF.CoM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</dc:creator>
  <cp:lastModifiedBy>aranjan</cp:lastModifiedBy>
  <cp:revision>101</cp:revision>
  <cp:lastPrinted>1899-12-30T00:00:00Z</cp:lastPrinted>
  <dcterms:created xsi:type="dcterms:W3CDTF">2010-02-20T14:55:07Z</dcterms:created>
  <dcterms:modified xsi:type="dcterms:W3CDTF">2015-03-12T01:58:22Z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1033-9.1.0.4056</vt:lpwstr>
  </property>
</Properties>
</file>