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9"/>
  </p:notesMasterIdLst>
  <p:sldIdLst>
    <p:sldId id="256" r:id="rId2"/>
    <p:sldId id="257" r:id="rId3"/>
    <p:sldId id="299" r:id="rId4"/>
    <p:sldId id="261" r:id="rId5"/>
    <p:sldId id="263" r:id="rId6"/>
    <p:sldId id="264" r:id="rId7"/>
    <p:sldId id="300" r:id="rId8"/>
    <p:sldId id="305" r:id="rId9"/>
    <p:sldId id="269" r:id="rId10"/>
    <p:sldId id="271" r:id="rId11"/>
    <p:sldId id="273" r:id="rId12"/>
    <p:sldId id="312" r:id="rId13"/>
    <p:sldId id="275" r:id="rId14"/>
    <p:sldId id="313" r:id="rId15"/>
    <p:sldId id="277" r:id="rId16"/>
    <p:sldId id="278" r:id="rId17"/>
    <p:sldId id="307" r:id="rId18"/>
    <p:sldId id="308" r:id="rId19"/>
    <p:sldId id="306" r:id="rId20"/>
    <p:sldId id="284" r:id="rId21"/>
    <p:sldId id="290" r:id="rId22"/>
    <p:sldId id="292" r:id="rId23"/>
    <p:sldId id="294" r:id="rId24"/>
    <p:sldId id="311" r:id="rId25"/>
    <p:sldId id="303" r:id="rId26"/>
    <p:sldId id="295" r:id="rId27"/>
    <p:sldId id="29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78508" autoAdjust="0"/>
  </p:normalViewPr>
  <p:slideViewPr>
    <p:cSldViewPr>
      <p:cViewPr varScale="1">
        <p:scale>
          <a:sx n="57" d="100"/>
          <a:sy n="57" d="100"/>
        </p:scale>
        <p:origin x="-17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LP\Project\NLP\pattern_analysis\Patter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LP\Project\NLP\pattern_analysis\Patter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Accuracy!$G$1</c:f>
              <c:strCache>
                <c:ptCount val="1"/>
                <c:pt idx="0">
                  <c:v>T. Accuracy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cat>
            <c:numRef>
              <c:f>Accuracy!$F$2:$F$5</c:f>
              <c:numCache>
                <c:formatCode>General</c:formatCode>
                <c:ptCount val="4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15000</c:v>
                </c:pt>
              </c:numCache>
            </c:numRef>
          </c:cat>
          <c:val>
            <c:numRef>
              <c:f>Accuracy!$G$2:$G$5</c:f>
              <c:numCache>
                <c:formatCode>General</c:formatCode>
                <c:ptCount val="4"/>
                <c:pt idx="0">
                  <c:v>0.9232348111658456</c:v>
                </c:pt>
                <c:pt idx="1">
                  <c:v>0.95238095238095233</c:v>
                </c:pt>
                <c:pt idx="2">
                  <c:v>0.96120689655172409</c:v>
                </c:pt>
                <c:pt idx="3">
                  <c:v>0.97309965355614425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Accuracy!$H$1</c:f>
              <c:strCache>
                <c:ptCount val="1"/>
                <c:pt idx="0">
                  <c:v>Precision</c:v>
                </c:pt>
              </c:strCache>
            </c:strRef>
          </c:tx>
          <c:spPr>
            <a:ln w="50800"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</c:spPr>
          </c:marker>
          <c:cat>
            <c:numRef>
              <c:f>Accuracy!$F$2:$F$5</c:f>
              <c:numCache>
                <c:formatCode>General</c:formatCode>
                <c:ptCount val="4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15000</c:v>
                </c:pt>
              </c:numCache>
            </c:numRef>
          </c:cat>
          <c:val>
            <c:numRef>
              <c:f>Accuracy!$H$2:$H$5</c:f>
              <c:numCache>
                <c:formatCode>General</c:formatCode>
                <c:ptCount val="4"/>
                <c:pt idx="0">
                  <c:v>0.93258426966292129</c:v>
                </c:pt>
                <c:pt idx="1">
                  <c:v>0.93786982248520712</c:v>
                </c:pt>
                <c:pt idx="2">
                  <c:v>0.94255874673629247</c:v>
                </c:pt>
                <c:pt idx="3">
                  <c:v>0.9423868312757202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Accuracy!$I$1</c:f>
              <c:strCache>
                <c:ptCount val="1"/>
                <c:pt idx="0">
                  <c:v>Recall</c:v>
                </c:pt>
              </c:strCache>
            </c:strRef>
          </c:tx>
          <c:spPr>
            <a:ln w="50800">
              <a:solidFill>
                <a:srgbClr val="FFC000"/>
              </a:solidFill>
            </a:ln>
          </c:spPr>
          <c:marker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cat>
            <c:numRef>
              <c:f>Accuracy!$F$2:$F$5</c:f>
              <c:numCache>
                <c:formatCode>General</c:formatCode>
                <c:ptCount val="4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15000</c:v>
                </c:pt>
              </c:numCache>
            </c:numRef>
          </c:cat>
          <c:val>
            <c:numRef>
              <c:f>Accuracy!$I$2:$I$5</c:f>
              <c:numCache>
                <c:formatCode>General</c:formatCode>
                <c:ptCount val="4"/>
                <c:pt idx="0">
                  <c:v>0.31439393939393939</c:v>
                </c:pt>
                <c:pt idx="1">
                  <c:v>0.60037878787878785</c:v>
                </c:pt>
                <c:pt idx="2">
                  <c:v>0.68371212121212122</c:v>
                </c:pt>
                <c:pt idx="3">
                  <c:v>0.81494661921708189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Accuracy!$J$1</c:f>
              <c:strCache>
                <c:ptCount val="1"/>
                <c:pt idx="0">
                  <c:v>F-Score</c:v>
                </c:pt>
              </c:strCache>
            </c:strRef>
          </c:tx>
          <c:spPr>
            <a:ln w="50800"/>
          </c:spPr>
          <c:cat>
            <c:numRef>
              <c:f>Accuracy!$F$2:$F$5</c:f>
              <c:numCache>
                <c:formatCode>General</c:formatCode>
                <c:ptCount val="4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15000</c:v>
                </c:pt>
              </c:numCache>
            </c:numRef>
          </c:cat>
          <c:val>
            <c:numRef>
              <c:f>Accuracy!$J$2:$J$5</c:f>
              <c:numCache>
                <c:formatCode>General</c:formatCode>
                <c:ptCount val="4"/>
                <c:pt idx="0">
                  <c:v>0.47025495750708213</c:v>
                </c:pt>
                <c:pt idx="1">
                  <c:v>0.73210161662817552</c:v>
                </c:pt>
                <c:pt idx="2">
                  <c:v>0.79253567508232714</c:v>
                </c:pt>
                <c:pt idx="3">
                  <c:v>0.87404580152671763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396352"/>
        <c:axId val="46648704"/>
      </c:lineChart>
      <c:catAx>
        <c:axId val="79396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2"/>
                    </a:solidFill>
                  </a:defRPr>
                </a:pPr>
                <a:r>
                  <a:rPr lang="en-US">
                    <a:solidFill>
                      <a:schemeClr val="tx2"/>
                    </a:solidFill>
                  </a:rPr>
                  <a:t>Training Data Size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6648704"/>
        <c:crosses val="autoZero"/>
        <c:auto val="1"/>
        <c:lblAlgn val="ctr"/>
        <c:lblOffset val="100"/>
        <c:noMultiLvlLbl val="0"/>
      </c:catAx>
      <c:valAx>
        <c:axId val="466487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2"/>
                    </a:solidFill>
                  </a:defRPr>
                </a:pPr>
                <a:r>
                  <a:rPr lang="en-US">
                    <a:solidFill>
                      <a:schemeClr val="tx2"/>
                    </a:solidFill>
                  </a:rPr>
                  <a:t>Accuracy Values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793963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 b="1">
          <a:latin typeface="+mj-lt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test_data_trend!$B$1</c:f>
              <c:strCache>
                <c:ptCount val="1"/>
                <c:pt idx="0">
                  <c:v>Accuracy</c:v>
                </c:pt>
              </c:strCache>
            </c:strRef>
          </c:tx>
          <c:spPr>
            <a:ln w="50800"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</c:spPr>
          </c:marker>
          <c:cat>
            <c:strRef>
              <c:f>test_data_trend!$A$2:$A$5</c:f>
              <c:strCache>
                <c:ptCount val="4"/>
                <c:pt idx="0">
                  <c:v>Set1 - 5%</c:v>
                </c:pt>
                <c:pt idx="1">
                  <c:v>Set2 - 10%</c:v>
                </c:pt>
                <c:pt idx="2">
                  <c:v>Set3 - 15%</c:v>
                </c:pt>
                <c:pt idx="3">
                  <c:v>Set4 - 20%</c:v>
                </c:pt>
              </c:strCache>
            </c:strRef>
          </c:cat>
          <c:val>
            <c:numRef>
              <c:f>test_data_trend!$B$2:$B$5</c:f>
              <c:numCache>
                <c:formatCode>General</c:formatCode>
                <c:ptCount val="4"/>
                <c:pt idx="0">
                  <c:v>0.98046607265250174</c:v>
                </c:pt>
                <c:pt idx="1">
                  <c:v>0.98838867386433082</c:v>
                </c:pt>
                <c:pt idx="2">
                  <c:v>0.99140256237356705</c:v>
                </c:pt>
                <c:pt idx="3">
                  <c:v>0.98800441942442263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test_data_trend!$C$1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50800"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</c:spPr>
          </c:marker>
          <c:cat>
            <c:strRef>
              <c:f>test_data_trend!$A$2:$A$5</c:f>
              <c:strCache>
                <c:ptCount val="4"/>
                <c:pt idx="0">
                  <c:v>Set1 - 5%</c:v>
                </c:pt>
                <c:pt idx="1">
                  <c:v>Set2 - 10%</c:v>
                </c:pt>
                <c:pt idx="2">
                  <c:v>Set3 - 15%</c:v>
                </c:pt>
                <c:pt idx="3">
                  <c:v>Set4 - 20%</c:v>
                </c:pt>
              </c:strCache>
            </c:strRef>
          </c:cat>
          <c:val>
            <c:numRef>
              <c:f>test_data_trend!$C$2:$C$5</c:f>
              <c:numCache>
                <c:formatCode>General</c:formatCode>
                <c:ptCount val="4"/>
                <c:pt idx="0">
                  <c:v>0.94139194139194138</c:v>
                </c:pt>
                <c:pt idx="1">
                  <c:v>0.9423868312757202</c:v>
                </c:pt>
                <c:pt idx="2">
                  <c:v>0.96114519427402867</c:v>
                </c:pt>
                <c:pt idx="3">
                  <c:v>0.96605431309904155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test_data_trend!$D$1</c:f>
              <c:strCache>
                <c:ptCount val="1"/>
                <c:pt idx="0">
                  <c:v>Recall</c:v>
                </c:pt>
              </c:strCache>
            </c:strRef>
          </c:tx>
          <c:spPr>
            <a:ln w="50800">
              <a:solidFill>
                <a:srgbClr val="FFC000"/>
              </a:solidFill>
            </a:ln>
          </c:spPr>
          <c:marker>
            <c:spPr>
              <a:solidFill>
                <a:srgbClr val="FFC000"/>
              </a:solidFill>
            </c:spPr>
          </c:marker>
          <c:cat>
            <c:strRef>
              <c:f>test_data_trend!$A$2:$A$5</c:f>
              <c:strCache>
                <c:ptCount val="4"/>
                <c:pt idx="0">
                  <c:v>Set1 - 5%</c:v>
                </c:pt>
                <c:pt idx="1">
                  <c:v>Set2 - 10%</c:v>
                </c:pt>
                <c:pt idx="2">
                  <c:v>Set3 - 15%</c:v>
                </c:pt>
                <c:pt idx="3">
                  <c:v>Set4 - 20%</c:v>
                </c:pt>
              </c:strCache>
            </c:strRef>
          </c:cat>
          <c:val>
            <c:numRef>
              <c:f>test_data_trend!$D$2:$D$5</c:f>
              <c:numCache>
                <c:formatCode>General</c:formatCode>
                <c:ptCount val="4"/>
                <c:pt idx="0">
                  <c:v>0.86241610738255037</c:v>
                </c:pt>
                <c:pt idx="1">
                  <c:v>0.94045174537987675</c:v>
                </c:pt>
                <c:pt idx="2">
                  <c:v>0.93625498007968122</c:v>
                </c:pt>
                <c:pt idx="3">
                  <c:v>0.94418423106947702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test_data_trend!$E$1</c:f>
              <c:strCache>
                <c:ptCount val="1"/>
                <c:pt idx="0">
                  <c:v>F-score</c:v>
                </c:pt>
              </c:strCache>
            </c:strRef>
          </c:tx>
          <c:spPr>
            <a:ln w="50800"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</c:spPr>
          </c:marker>
          <c:cat>
            <c:strRef>
              <c:f>test_data_trend!$A$2:$A$5</c:f>
              <c:strCache>
                <c:ptCount val="4"/>
                <c:pt idx="0">
                  <c:v>Set1 - 5%</c:v>
                </c:pt>
                <c:pt idx="1">
                  <c:v>Set2 - 10%</c:v>
                </c:pt>
                <c:pt idx="2">
                  <c:v>Set3 - 15%</c:v>
                </c:pt>
                <c:pt idx="3">
                  <c:v>Set4 - 20%</c:v>
                </c:pt>
              </c:strCache>
            </c:strRef>
          </c:cat>
          <c:val>
            <c:numRef>
              <c:f>test_data_trend!$E$2:$E$5</c:f>
              <c:numCache>
                <c:formatCode>General</c:formatCode>
                <c:ptCount val="4"/>
                <c:pt idx="0">
                  <c:v>0.90017513134851146</c:v>
                </c:pt>
                <c:pt idx="1">
                  <c:v>0.94141829393627952</c:v>
                </c:pt>
                <c:pt idx="2">
                  <c:v>0.94853683148335022</c:v>
                </c:pt>
                <c:pt idx="3">
                  <c:v>0.95499407816818005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188288"/>
        <c:axId val="46651584"/>
      </c:lineChart>
      <c:catAx>
        <c:axId val="82188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2"/>
                    </a:solidFill>
                  </a:defRPr>
                </a:pPr>
                <a:r>
                  <a:rPr lang="en-US">
                    <a:solidFill>
                      <a:schemeClr val="tx2"/>
                    </a:solidFill>
                  </a:rPr>
                  <a:t>Test Sets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46651584"/>
        <c:crosses val="autoZero"/>
        <c:auto val="1"/>
        <c:lblAlgn val="ctr"/>
        <c:lblOffset val="100"/>
        <c:noMultiLvlLbl val="0"/>
      </c:catAx>
      <c:valAx>
        <c:axId val="466515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2"/>
                    </a:solidFill>
                  </a:defRPr>
                </a:pPr>
                <a:r>
                  <a:rPr lang="en-US">
                    <a:solidFill>
                      <a:schemeClr val="tx2"/>
                    </a:solidFill>
                  </a:rPr>
                  <a:t>Accuracy Values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21882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 b="1">
          <a:latin typeface="+mj-lt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41666666666667"/>
          <c:y val="5.3912219305920092E-2"/>
          <c:w val="0.62645472440944883"/>
          <c:h val="0.652013342082239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MedEX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Total Accuracy</c:v>
                </c:pt>
                <c:pt idx="1">
                  <c:v>Precision</c:v>
                </c:pt>
                <c:pt idx="2">
                  <c:v>Recall</c:v>
                </c:pt>
                <c:pt idx="3">
                  <c:v>F-Score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0.37630000000000002</c:v>
                </c:pt>
                <c:pt idx="1">
                  <c:v>0.43280000000000002</c:v>
                </c:pt>
                <c:pt idx="2">
                  <c:v>0.59179999999999999</c:v>
                </c:pt>
                <c:pt idx="3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Proposed System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Total Accuracy</c:v>
                </c:pt>
                <c:pt idx="1">
                  <c:v>Precision</c:v>
                </c:pt>
                <c:pt idx="2">
                  <c:v>Recall</c:v>
                </c:pt>
                <c:pt idx="3">
                  <c:v>F-Score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0.86570000000000003</c:v>
                </c:pt>
                <c:pt idx="1">
                  <c:v>0.93479999999999996</c:v>
                </c:pt>
                <c:pt idx="2">
                  <c:v>0.87760000000000005</c:v>
                </c:pt>
                <c:pt idx="3">
                  <c:v>0.90529999999999999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374656"/>
        <c:axId val="70854336"/>
      </c:barChart>
      <c:catAx>
        <c:axId val="82374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Accuracy Parameters</a:t>
                </a:r>
              </a:p>
            </c:rich>
          </c:tx>
          <c:overlay val="0"/>
        </c:title>
        <c:majorTickMark val="out"/>
        <c:minorTickMark val="none"/>
        <c:tickLblPos val="nextTo"/>
        <c:crossAx val="70854336"/>
        <c:crosses val="autoZero"/>
        <c:auto val="1"/>
        <c:lblAlgn val="ctr"/>
        <c:lblOffset val="100"/>
        <c:noMultiLvlLbl val="0"/>
      </c:catAx>
      <c:valAx>
        <c:axId val="708543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Values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23746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665084943478114"/>
          <c:y val="0.41130978419364245"/>
          <c:w val="0.21334915056521889"/>
          <c:h val="0.2653433945756780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41F61-C4DD-4CEB-BF24-AF0C7BF830D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53653-4410-432A-AB08-600D584EE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-couldn’t directly give</a:t>
            </a:r>
            <a:r>
              <a:rPr lang="en-US" baseline="0" dirty="0" smtClean="0"/>
              <a:t> input to comp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53653-4410-432A-AB08-600D584EE6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34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Accuracy is high due to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Use of negation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Specific drug name vs.  Medicine with disease name e.g. </a:t>
            </a:r>
            <a:r>
              <a:rPr lang="en-US" sz="2800" dirty="0" err="1" smtClean="0"/>
              <a:t>bp</a:t>
            </a:r>
            <a:r>
              <a:rPr lang="en-US" sz="2800" dirty="0" smtClean="0"/>
              <a:t> meds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53653-4410-432A-AB08-600D584EE6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53653-4410-432A-AB08-600D584EE6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59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53653-4410-432A-AB08-600D584EE6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59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53653-4410-432A-AB08-600D584EE6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5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err="1" smtClean="0"/>
              <a:t>cTAKES</a:t>
            </a:r>
            <a:r>
              <a:rPr lang="en-US" sz="3200" dirty="0" smtClean="0"/>
              <a:t> </a:t>
            </a:r>
            <a:r>
              <a:rPr lang="en-US" sz="3200" baseline="30000" dirty="0" smtClean="0"/>
              <a:t>[2]</a:t>
            </a:r>
          </a:p>
          <a:p>
            <a:pPr lvl="1"/>
            <a:r>
              <a:rPr lang="en-US" sz="2800" dirty="0" smtClean="0"/>
              <a:t>Mayo clinical Text Analysis and Knowledge Extraction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err="1" smtClean="0"/>
              <a:t>Sovava</a:t>
            </a:r>
            <a:r>
              <a:rPr lang="en-US" sz="2800" dirty="0" smtClean="0"/>
              <a:t>, K.G. et. al (2010) at </a:t>
            </a:r>
            <a:r>
              <a:rPr lang="en-US" sz="2800" dirty="0" err="1" smtClean="0"/>
              <a:t>MayoClinic</a:t>
            </a:r>
            <a:r>
              <a:rPr lang="en-US" sz="2800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err="1" smtClean="0"/>
              <a:t>OpenNLP</a:t>
            </a:r>
            <a:r>
              <a:rPr lang="en-US" sz="2800" dirty="0" smtClean="0"/>
              <a:t>, UIMA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Less Accuracy</a:t>
            </a:r>
          </a:p>
          <a:p>
            <a:r>
              <a:rPr lang="en-US" sz="3200" dirty="0" smtClean="0"/>
              <a:t>YTEX </a:t>
            </a:r>
            <a:r>
              <a:rPr lang="en-US" sz="3200" baseline="30000" dirty="0" smtClean="0"/>
              <a:t>[3]</a:t>
            </a:r>
          </a:p>
          <a:p>
            <a:pPr lvl="1"/>
            <a:r>
              <a:rPr lang="en-US" sz="2800" dirty="0" smtClean="0"/>
              <a:t>Yale </a:t>
            </a:r>
            <a:r>
              <a:rPr lang="en-US" sz="2800" dirty="0" err="1" smtClean="0"/>
              <a:t>cTAKES</a:t>
            </a:r>
            <a:r>
              <a:rPr lang="en-US" sz="2800" dirty="0" smtClean="0"/>
              <a:t> Extension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err="1" smtClean="0"/>
              <a:t>Glara</a:t>
            </a:r>
            <a:r>
              <a:rPr lang="en-US" sz="2800" dirty="0" smtClean="0"/>
              <a:t>, V. et. al. (2011)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Hepatic </a:t>
            </a:r>
            <a:r>
              <a:rPr lang="en-US" sz="2800" dirty="0" err="1" smtClean="0"/>
              <a:t>Decompensation</a:t>
            </a:r>
            <a:r>
              <a:rPr lang="en-US" sz="2800" dirty="0" smtClean="0"/>
              <a:t> data extraction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Limited scope</a:t>
            </a:r>
          </a:p>
          <a:p>
            <a:r>
              <a:rPr lang="en-US" sz="3200" dirty="0" err="1" smtClean="0"/>
              <a:t>MetaMap</a:t>
            </a:r>
            <a:r>
              <a:rPr lang="en-US" sz="3200" dirty="0" smtClean="0"/>
              <a:t> </a:t>
            </a:r>
            <a:r>
              <a:rPr lang="en-US" sz="3200" baseline="30000" dirty="0" smtClean="0"/>
              <a:t>[4]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Aronson, et. al. (2001)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Mapping biomedical records to UMLS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Used for extracting patient’s medical problem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Dependent on third party tool UMLS</a:t>
            </a:r>
          </a:p>
          <a:p>
            <a:r>
              <a:rPr lang="en-US" sz="3200" dirty="0" smtClean="0"/>
              <a:t>MEDLEE </a:t>
            </a:r>
            <a:r>
              <a:rPr lang="en-US" sz="3200" baseline="30000" dirty="0" smtClean="0"/>
              <a:t>[5]</a:t>
            </a:r>
          </a:p>
          <a:p>
            <a:pPr lvl="1"/>
            <a:r>
              <a:rPr lang="en-US" sz="2800" dirty="0" err="1" smtClean="0"/>
              <a:t>Medcial</a:t>
            </a:r>
            <a:r>
              <a:rPr lang="en-US" sz="2800" dirty="0" smtClean="0"/>
              <a:t> Language Extraction and Encoding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Friedman et. al (1994)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Radiology notes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Limited scope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53653-4410-432A-AB08-600D584EE6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E.g. </a:t>
            </a:r>
            <a:r>
              <a:rPr lang="en-US" sz="2400" dirty="0" err="1" smtClean="0">
                <a:solidFill>
                  <a:srgbClr val="00B0F0"/>
                </a:solidFill>
              </a:rPr>
              <a:t>pt</a:t>
            </a:r>
            <a:r>
              <a:rPr lang="en-US" sz="2400" dirty="0" smtClean="0"/>
              <a:t> is expanded as patient; </a:t>
            </a:r>
            <a:r>
              <a:rPr lang="en-US" sz="2400" dirty="0" smtClean="0">
                <a:solidFill>
                  <a:srgbClr val="00B0F0"/>
                </a:solidFill>
              </a:rPr>
              <a:t>dx</a:t>
            </a:r>
            <a:r>
              <a:rPr lang="en-US" sz="2400" dirty="0" smtClean="0"/>
              <a:t> is expanded as diagnosis </a:t>
            </a:r>
            <a:r>
              <a:rPr lang="en-US" sz="2400" dirty="0" err="1" smtClean="0"/>
              <a:t>etc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53653-4410-432A-AB08-600D584EE6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Type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Disease associated with the patient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Diabetes, hypertension, cancer etc.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procedure done for identification or cure of the disease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MRI, CT Scan, Lab Tests, Therapies etc.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Medications taken by the patient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Metformin, Lantus, Insulin etc.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Habits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habits related to health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Exercise, smoking, jogging etc.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Vitals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Vital signs associated with patient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Weight, height, blood sugar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53653-4410-432A-AB08-600D584EE6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24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-&gt;</a:t>
            </a:r>
            <a:r>
              <a:rPr lang="en-US" baseline="0" dirty="0" smtClean="0"/>
              <a:t> Readily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53653-4410-432A-AB08-600D584EE6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3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-&gt;</a:t>
            </a:r>
            <a:r>
              <a:rPr lang="en-US" baseline="0" dirty="0" smtClean="0"/>
              <a:t> Readily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53653-4410-432A-AB08-600D584EE6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36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Accuracy: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parameter denotes the ratio of correctly categorized elements to the total elements.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It answers the question: out of all positively classified elements, how many are correct?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answers the question: out of all actually positive elements present, how many were we able to classify as positive?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F-Score: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is the harmonic mean of precision and recall. It takes both false positives and false negatives into account. F-Score value is more valuable since we can get the feel of both precision and recall through same value.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53653-4410-432A-AB08-600D584EE6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More sentences, better coverage</a:t>
            </a:r>
          </a:p>
          <a:p>
            <a:r>
              <a:rPr lang="en-US" sz="1200" dirty="0" smtClean="0"/>
              <a:t>Initial increment from 1000 to 5000 is sharp since uniqueness gets decreased </a:t>
            </a:r>
          </a:p>
          <a:p>
            <a:r>
              <a:rPr lang="en-US" sz="1200" dirty="0" smtClean="0"/>
              <a:t>Accuracy parameters increases </a:t>
            </a:r>
          </a:p>
          <a:p>
            <a:r>
              <a:rPr lang="en-US" sz="1200" dirty="0" smtClean="0"/>
              <a:t>Execution time increases</a:t>
            </a:r>
          </a:p>
          <a:p>
            <a:r>
              <a:rPr lang="en-US" sz="1200" dirty="0" smtClean="0"/>
              <a:t>We take 15000 corpus for the rest of the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53653-4410-432A-AB08-600D584EE6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89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5% test set </a:t>
            </a:r>
          </a:p>
          <a:p>
            <a:pPr lvl="1"/>
            <a:r>
              <a:rPr lang="en-US" sz="2800" dirty="0" smtClean="0"/>
              <a:t>10% test set </a:t>
            </a:r>
          </a:p>
          <a:p>
            <a:pPr lvl="1"/>
            <a:r>
              <a:rPr lang="en-US" sz="2800" dirty="0" smtClean="0"/>
              <a:t>15% test set</a:t>
            </a:r>
          </a:p>
          <a:p>
            <a:pPr lvl="1"/>
            <a:r>
              <a:rPr lang="en-US" sz="2800" dirty="0" smtClean="0"/>
              <a:t>20% test set</a:t>
            </a:r>
          </a:p>
          <a:p>
            <a:r>
              <a:rPr lang="en-US" sz="3200" dirty="0" smtClean="0"/>
              <a:t>15000 sentenced corpus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53653-4410-432A-AB08-600D584EE6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7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2256-658A-4359-83E6-2FA224349E6A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477F-C2A7-4620-A44E-2FC8568BD9D5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E42-C63B-4D16-A334-F413DA5805A0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9015-A137-411E-BA3A-799E60B6DC51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96E-9462-450F-B9B3-1D0D67CD4775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D0F-5869-44E0-89ED-B19B9D1DFE53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6500-63FB-4DB2-879B-E440638CF4B6}" type="datetime1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B73D-F83E-4E5A-8512-81851C9D49EE}" type="datetime1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ACA5-9818-4BF1-AC2B-2B0D47DD866B}" type="datetime1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AFC5-756A-4430-954F-3A7DF2F629FC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A77-2C81-4476-B9E8-0FED2A85AA7C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DDECF-0E44-4D93-8C60-4F7CC64966C5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bista@ku.edu.np" TargetMode="External"/><Relationship Id="rId2" Type="http://schemas.openxmlformats.org/officeDocument/2006/relationships/hyperlink" Target="mailto:awa.ra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66800"/>
            <a:ext cx="8686800" cy="198120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A New Approach To Extract Meaningful Clinical Information From Medical Notes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07626"/>
            <a:ext cx="9296400" cy="1168399"/>
          </a:xfrm>
        </p:spPr>
        <p:txBody>
          <a:bodyPr anchor="ctr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by: </a:t>
            </a:r>
            <a:r>
              <a:rPr lang="en-US" sz="2800" u="sng" dirty="0" err="1" smtClean="0">
                <a:solidFill>
                  <a:srgbClr val="FF0000"/>
                </a:solidFill>
              </a:rPr>
              <a:t>Awanish</a:t>
            </a:r>
            <a:r>
              <a:rPr lang="en-US" sz="2800" u="sng" dirty="0" smtClean="0">
                <a:solidFill>
                  <a:srgbClr val="FF0000"/>
                </a:solidFill>
              </a:rPr>
              <a:t> </a:t>
            </a:r>
            <a:r>
              <a:rPr lang="en-US" sz="2800" u="sng" dirty="0" err="1" smtClean="0">
                <a:solidFill>
                  <a:srgbClr val="FF0000"/>
                </a:solidFill>
              </a:rPr>
              <a:t>Ranjan</a:t>
            </a:r>
            <a:r>
              <a:rPr lang="en-US" sz="2800" u="sng" dirty="0" smtClean="0">
                <a:solidFill>
                  <a:srgbClr val="FF0000"/>
                </a:solidFill>
              </a:rPr>
              <a:t> &amp; </a:t>
            </a:r>
            <a:r>
              <a:rPr lang="en-US" sz="2800" u="sng" dirty="0" err="1" smtClean="0">
                <a:solidFill>
                  <a:srgbClr val="FF0000"/>
                </a:solidFill>
              </a:rPr>
              <a:t>Rabindra</a:t>
            </a:r>
            <a:r>
              <a:rPr lang="en-US" sz="2800" u="sng" dirty="0" smtClean="0">
                <a:solidFill>
                  <a:srgbClr val="FF0000"/>
                </a:solidFill>
              </a:rPr>
              <a:t> </a:t>
            </a:r>
            <a:r>
              <a:rPr lang="en-US" sz="2800" u="sng" dirty="0" err="1" smtClean="0">
                <a:solidFill>
                  <a:srgbClr val="FF0000"/>
                </a:solidFill>
              </a:rPr>
              <a:t>Bista</a:t>
            </a:r>
            <a:r>
              <a:rPr lang="en-US" sz="2800" u="sng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2000" dirty="0"/>
              <a:t>Department of Computer Science and Engineering</a:t>
            </a:r>
          </a:p>
          <a:p>
            <a:pPr algn="ctr"/>
            <a:r>
              <a:rPr lang="en-US" sz="2000" dirty="0"/>
              <a:t> Kathmandu University</a:t>
            </a:r>
          </a:p>
          <a:p>
            <a:pPr algn="ctr"/>
            <a:r>
              <a:rPr lang="en-US" sz="2000" dirty="0" err="1"/>
              <a:t>Dhulikhel</a:t>
            </a:r>
            <a:r>
              <a:rPr lang="en-US" sz="2000" dirty="0"/>
              <a:t>, Nepal </a:t>
            </a:r>
          </a:p>
          <a:p>
            <a:pPr algn="ctr"/>
            <a:r>
              <a:rPr lang="en-US" sz="2000" u="sng" dirty="0" smtClean="0">
                <a:hlinkClick r:id="rId2"/>
              </a:rPr>
              <a:t>awa.ran@gmail.com</a:t>
            </a:r>
            <a:r>
              <a:rPr lang="en-US" sz="2000" dirty="0" smtClean="0"/>
              <a:t>, </a:t>
            </a:r>
            <a:r>
              <a:rPr lang="en-US" sz="2000" u="sng" dirty="0" smtClean="0">
                <a:hlinkClick r:id="rId3"/>
              </a:rPr>
              <a:t>rbista@ku.edu.np</a:t>
            </a:r>
            <a:endParaRPr lang="en-US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u="sng" dirty="0" smtClean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33600" y="5359400"/>
            <a:ext cx="6096000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743200" y="6060440"/>
            <a:ext cx="4191000" cy="78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2060"/>
                </a:solidFill>
              </a:rPr>
              <a:t>December 06, 2017</a:t>
            </a:r>
          </a:p>
        </p:txBody>
      </p:sp>
    </p:spTree>
    <p:extLst>
      <p:ext uri="{BB962C8B-B14F-4D97-AF65-F5344CB8AC3E}">
        <p14:creationId xmlns:p14="http://schemas.microsoft.com/office/powerpoint/2010/main" val="641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Computational Framework </a:t>
            </a:r>
            <a:r>
              <a:rPr lang="en-US" sz="3200" dirty="0"/>
              <a:t>(cont..)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47800"/>
            <a:ext cx="8001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3. </a:t>
            </a:r>
            <a:r>
              <a:rPr lang="en-US" sz="3200" dirty="0" err="1" smtClean="0"/>
              <a:t>Tokenizer</a:t>
            </a:r>
            <a:r>
              <a:rPr lang="en-US" sz="3200" dirty="0" smtClean="0"/>
              <a:t>: </a:t>
            </a:r>
            <a:r>
              <a:rPr lang="en-US" sz="2800" dirty="0" smtClean="0">
                <a:solidFill>
                  <a:srgbClr val="0070C0"/>
                </a:solidFill>
              </a:rPr>
              <a:t>'FBS</a:t>
            </a:r>
            <a:r>
              <a:rPr lang="en-US" sz="2800" dirty="0">
                <a:solidFill>
                  <a:srgbClr val="0070C0"/>
                </a:solidFill>
              </a:rPr>
              <a:t>'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'&amp;'</a:t>
            </a:r>
            <a:r>
              <a:rPr lang="en-US" sz="2800" dirty="0"/>
              <a:t> , </a:t>
            </a:r>
            <a:r>
              <a:rPr lang="en-US" sz="2800" dirty="0">
                <a:solidFill>
                  <a:srgbClr val="C00000"/>
                </a:solidFill>
              </a:rPr>
              <a:t>'hgA1c'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'both</a:t>
            </a:r>
            <a:r>
              <a:rPr lang="en-US" sz="2800" dirty="0" smtClean="0"/>
              <a:t>’</a:t>
            </a:r>
          </a:p>
          <a:p>
            <a:pPr marL="0" indent="0">
              <a:buNone/>
            </a:pPr>
            <a:r>
              <a:rPr lang="en-US" sz="3200" dirty="0" smtClean="0"/>
              <a:t>4. Parts-Of-Speech </a:t>
            </a:r>
            <a:r>
              <a:rPr lang="en-US" sz="3200" dirty="0"/>
              <a:t>(POS) </a:t>
            </a:r>
            <a:r>
              <a:rPr lang="en-US" sz="3200" dirty="0" smtClean="0"/>
              <a:t>Tagging: </a:t>
            </a:r>
          </a:p>
          <a:p>
            <a:pPr lvl="1"/>
            <a:r>
              <a:rPr lang="en-US" sz="2800" dirty="0">
                <a:solidFill>
                  <a:srgbClr val="00B0F0"/>
                </a:solidFill>
              </a:rPr>
              <a:t>('FBS', 'NNS')</a:t>
            </a:r>
            <a:r>
              <a:rPr lang="en-US" sz="2800" dirty="0"/>
              <a:t> ('&amp;', 'CC') </a:t>
            </a:r>
            <a:r>
              <a:rPr lang="en-US" sz="2800" dirty="0">
                <a:solidFill>
                  <a:srgbClr val="00B050"/>
                </a:solidFill>
              </a:rPr>
              <a:t>('hgA1c', 'NNP')</a:t>
            </a:r>
            <a:r>
              <a:rPr lang="en-US" sz="2800" dirty="0"/>
              <a:t> ('both', 'DT') ('slightly', 'RB') (</a:t>
            </a:r>
            <a:r>
              <a:rPr lang="en-US" sz="2800" dirty="0">
                <a:solidFill>
                  <a:srgbClr val="7030A0"/>
                </a:solidFill>
              </a:rPr>
              <a:t>'improved', 'VBN'</a:t>
            </a:r>
            <a:r>
              <a:rPr lang="en-US" sz="2800" dirty="0"/>
              <a:t>) </a:t>
            </a:r>
            <a:endParaRPr lang="en-US" sz="2800" dirty="0" smtClean="0"/>
          </a:p>
          <a:p>
            <a:pPr marL="0" indent="0">
              <a:buNone/>
            </a:pPr>
            <a:r>
              <a:rPr lang="en-US" sz="3200" dirty="0" smtClean="0"/>
              <a:t>5. Noun-Verb </a:t>
            </a:r>
            <a:r>
              <a:rPr lang="en-US" sz="3200" dirty="0"/>
              <a:t>(NN-VB) Extractor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</a:rPr>
              <a:t>Noun phrases </a:t>
            </a:r>
            <a:r>
              <a:rPr lang="en-US" sz="2800" b="1" dirty="0"/>
              <a:t>-</a:t>
            </a:r>
            <a:r>
              <a:rPr lang="en-US" sz="2800" dirty="0"/>
              <a:t> NN, NNS, NNP, NNPS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</a:rPr>
              <a:t>Verb phrases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-</a:t>
            </a:r>
            <a:r>
              <a:rPr lang="en-US" sz="2800" dirty="0"/>
              <a:t> VB, VBD, VBG, VBN, VBP, VBZ</a:t>
            </a:r>
          </a:p>
          <a:p>
            <a:pPr lvl="1"/>
            <a:endParaRPr lang="en-US" sz="2800" b="1" dirty="0"/>
          </a:p>
          <a:p>
            <a:endParaRPr 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3E4-7322-49CD-BFF1-F36DC713A5F8}" type="datetime1">
              <a:rPr lang="en-US" smtClean="0"/>
              <a:t>12/4/2017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2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Computational Framework </a:t>
            </a:r>
            <a:r>
              <a:rPr lang="en-US" sz="3200" dirty="0"/>
              <a:t>(cont..)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0772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6. Named Entity Recognition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Detection of elements – Diagnosis, Procedure, Drug, Vital, Habit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Medical corpus building, training and matching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AC41-A4D5-4342-A398-11798793859D}" type="datetime1">
              <a:rPr lang="en-US" smtClean="0"/>
              <a:t>12/4/2017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Medical Corpus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6.1 Medical corpus </a:t>
            </a:r>
          </a:p>
          <a:p>
            <a:r>
              <a:rPr lang="en-US" sz="3200" dirty="0" smtClean="0"/>
              <a:t>Training Data Collection</a:t>
            </a:r>
          </a:p>
          <a:p>
            <a:pPr lvl="1"/>
            <a:r>
              <a:rPr lang="en-US" sz="2800" dirty="0" smtClean="0"/>
              <a:t>15000 medical notes as training data</a:t>
            </a:r>
          </a:p>
          <a:p>
            <a:pPr lvl="1"/>
            <a:r>
              <a:rPr lang="en-US" sz="2800" dirty="0" smtClean="0"/>
              <a:t>Health care data </a:t>
            </a:r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7F40-0723-4AA5-A61D-D6364D67BB3D}" type="datetime1">
              <a:rPr lang="en-US" smtClean="0"/>
              <a:t>12/4/2017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2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Medical Corpus </a:t>
            </a:r>
            <a:r>
              <a:rPr lang="en-US" sz="3600" dirty="0" smtClean="0"/>
              <a:t>(cont..)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7408333" cy="762000"/>
          </a:xfrm>
        </p:spPr>
        <p:txBody>
          <a:bodyPr/>
          <a:lstStyle/>
          <a:p>
            <a:r>
              <a:rPr lang="en-US" sz="3200" dirty="0" smtClean="0"/>
              <a:t>Manual Annotation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"/>
          <a:stretch/>
        </p:blipFill>
        <p:spPr bwMode="auto">
          <a:xfrm>
            <a:off x="381000" y="19812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17D-37B7-48A9-9EE2-FC37BFC4CAD7}" type="datetime1">
              <a:rPr lang="en-US" smtClean="0"/>
              <a:t>12/4/2017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Medical Corpus </a:t>
            </a:r>
            <a:r>
              <a:rPr lang="en-US" sz="3600" dirty="0" smtClean="0"/>
              <a:t>(cont..)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Corpus File Generation</a:t>
            </a:r>
          </a:p>
          <a:p>
            <a:pPr lvl="1"/>
            <a:r>
              <a:rPr lang="en-US" sz="2800" dirty="0" smtClean="0"/>
              <a:t>Different files for different corpus</a:t>
            </a:r>
          </a:p>
          <a:p>
            <a:r>
              <a:rPr lang="en-US" sz="3200" dirty="0" smtClean="0"/>
              <a:t>Redundancy Handling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7F40-0723-4AA5-A61D-D6364D67BB3D}" type="datetime1">
              <a:rPr lang="en-US" smtClean="0"/>
              <a:t>12/4/2017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D:\NLP\My_Paper\Working\Corpus_building\redundancy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48"/>
          <a:stretch/>
        </p:blipFill>
        <p:spPr bwMode="auto">
          <a:xfrm>
            <a:off x="2285894" y="3629026"/>
            <a:ext cx="3733800" cy="31051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ight Brace 8"/>
          <p:cNvSpPr>
            <a:spLocks/>
          </p:cNvSpPr>
          <p:nvPr/>
        </p:nvSpPr>
        <p:spPr bwMode="auto">
          <a:xfrm>
            <a:off x="4899873" y="4638676"/>
            <a:ext cx="281622" cy="1828800"/>
          </a:xfrm>
          <a:prstGeom prst="rightBrace">
            <a:avLst>
              <a:gd name="adj1" fmla="val 60027"/>
              <a:gd name="adj2" fmla="val 50000"/>
            </a:avLst>
          </a:prstGeom>
          <a:solidFill>
            <a:schemeClr val="lt1">
              <a:lumMod val="100000"/>
              <a:lumOff val="0"/>
            </a:schemeClr>
          </a:solidFill>
          <a:ln w="31750">
            <a:solidFill>
              <a:schemeClr val="accent6">
                <a:lumMod val="100000"/>
                <a:lumOff val="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rot="10800000">
            <a:off x="5181494" y="5200651"/>
            <a:ext cx="2371725" cy="666750"/>
          </a:xfrm>
          <a:prstGeom prst="rightArrow">
            <a:avLst>
              <a:gd name="adj1" fmla="val 50000"/>
              <a:gd name="adj2" fmla="val 59510"/>
            </a:avLst>
          </a:prstGeom>
          <a:solidFill>
            <a:schemeClr val="lt1">
              <a:lumMod val="100000"/>
              <a:lumOff val="0"/>
            </a:schemeClr>
          </a:solidFill>
          <a:ln w="31750">
            <a:solidFill>
              <a:schemeClr val="accent6">
                <a:lumMod val="100000"/>
                <a:lumOff val="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Arial"/>
                <a:ea typeface="Times New Roman"/>
                <a:cs typeface="Mangal"/>
              </a:rPr>
              <a:t>     Redundant information</a:t>
            </a:r>
            <a:endParaRPr lang="en-US" sz="1100" dirty="0">
              <a:effectLst/>
              <a:latin typeface="Calibri"/>
              <a:ea typeface="Times New Roman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168586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Entity Detection</a:t>
            </a:r>
            <a:endParaRPr lang="en-US" dirty="0"/>
          </a:p>
        </p:txBody>
      </p:sp>
      <p:pic>
        <p:nvPicPr>
          <p:cNvPr id="4" name="Picture 3" descr="D:\NLP\Thesis\supporting_docs\Computational_Steps\references\ner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31"/>
          <a:stretch/>
        </p:blipFill>
        <p:spPr bwMode="auto">
          <a:xfrm>
            <a:off x="228600" y="1524000"/>
            <a:ext cx="868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643D-57D2-400D-97E5-190BF99258CA}" type="datetime1">
              <a:rPr lang="en-US" smtClean="0"/>
              <a:t>12/4/2017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3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Additional Components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6.2 Negation Handling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Negative words, no, none, free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marL="0" indent="0">
              <a:buNone/>
            </a:pPr>
            <a:r>
              <a:rPr lang="en-US" sz="3200" dirty="0" smtClean="0"/>
              <a:t>6.3 Bigram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Bigram Generation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Bigram Detection</a:t>
            </a:r>
          </a:p>
          <a:p>
            <a:pPr marL="0" indent="0">
              <a:buNone/>
            </a:pPr>
            <a:r>
              <a:rPr lang="en-US" sz="3200" dirty="0" smtClean="0"/>
              <a:t>6.4 Stemming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Porter Stemmer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Stemmed Corpus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Stemmed NER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BAFB-982F-470D-99F7-75371A8DE2D6}" type="datetime1">
              <a:rPr lang="en-US" smtClean="0"/>
              <a:t>12/4/2017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&amp; Discussions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7408333" cy="4800600"/>
          </a:xfrm>
        </p:spPr>
        <p:txBody>
          <a:bodyPr>
            <a:normAutofit/>
          </a:bodyPr>
          <a:lstStyle/>
          <a:p>
            <a:r>
              <a:rPr lang="en-US" sz="3200" smtClean="0"/>
              <a:t>Types of Test </a:t>
            </a:r>
            <a:r>
              <a:rPr lang="en-US" sz="3200" dirty="0" smtClean="0"/>
              <a:t>Results</a:t>
            </a:r>
          </a:p>
          <a:p>
            <a:pPr lvl="1"/>
            <a:endParaRPr lang="en-US" sz="28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AB6C-6D12-4BFC-AE31-8A712A2411D2}" type="datetime1">
              <a:rPr lang="en-US" smtClean="0"/>
              <a:t>12/4/2017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58740"/>
              </p:ext>
            </p:extLst>
          </p:nvPr>
        </p:nvGraphicFramePr>
        <p:xfrm>
          <a:off x="609600" y="2133600"/>
          <a:ext cx="7848600" cy="37410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0033"/>
                <a:gridCol w="2343433"/>
                <a:gridCol w="2412567"/>
                <a:gridCol w="2412567"/>
              </a:tblGrid>
              <a:tr h="5450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400" dirty="0">
                        <a:effectLst/>
                        <a:latin typeface="Calibri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400">
                        <a:effectLst/>
                        <a:latin typeface="Calibri"/>
                        <a:cs typeface="Mangal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Condition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50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400">
                        <a:effectLst/>
                        <a:latin typeface="Calibri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400" dirty="0">
                        <a:effectLst/>
                        <a:latin typeface="Calibri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Present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Absent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/>
                </a:tc>
              </a:tr>
              <a:tr h="125826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Test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Positive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True </a:t>
                      </a:r>
                      <a:r>
                        <a:rPr lang="en-US" sz="2400" dirty="0" smtClean="0">
                          <a:effectLst/>
                        </a:rPr>
                        <a:t>Positive (TP)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False </a:t>
                      </a:r>
                      <a:r>
                        <a:rPr lang="en-US" sz="2400" dirty="0" smtClean="0">
                          <a:effectLst/>
                        </a:rPr>
                        <a:t>Positive (FP)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/>
                </a:tc>
              </a:tr>
              <a:tr h="13855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Negative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False </a:t>
                      </a:r>
                      <a:r>
                        <a:rPr lang="en-US" sz="2400" dirty="0" smtClean="0">
                          <a:effectLst/>
                        </a:rPr>
                        <a:t>Negative (FN)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True </a:t>
                      </a:r>
                      <a:r>
                        <a:rPr lang="en-US" sz="2400" dirty="0" smtClean="0">
                          <a:effectLst/>
                        </a:rPr>
                        <a:t>Negative (TN)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61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&amp; Discussions </a:t>
            </a:r>
            <a:r>
              <a:rPr lang="en-US" sz="3200" dirty="0" smtClean="0"/>
              <a:t>(cont..)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7408333" cy="48006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Accuracy Parameters</a:t>
                </a:r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𝑇𝑜𝑡𝑎𝑙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𝐴𝑐𝑐𝑢𝑟𝑎𝑐𝑦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𝑇𝑃</m:t>
                        </m:r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</a:rPr>
                          <m:t>𝑇𝑁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𝑇𝑃</m:t>
                        </m:r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</a:rPr>
                          <m:t>𝐹𝑃</m:t>
                        </m:r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</a:rPr>
                          <m:t>𝑇𝑁</m:t>
                        </m:r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</a:rPr>
                          <m:t>𝐹𝑁</m:t>
                        </m:r>
                      </m:den>
                    </m:f>
                    <m:r>
                      <a:rPr lang="en-US" sz="3200" i="1">
                        <a:latin typeface="Cambria Math"/>
                      </a:rPr>
                      <m:t> </m:t>
                    </m:r>
                  </m:oMath>
                </a14:m>
                <a:endParaRPr lang="en-US" sz="3200" dirty="0" smtClean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𝑃𝑟𝑒𝑐𝑖𝑠𝑖𝑜𝑛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𝑇𝑃</m:t>
                        </m:r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US" sz="3200" dirty="0" smtClean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𝑅𝑒𝑐𝑎𝑙𝑙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𝑇𝑃</m:t>
                        </m:r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en-US" sz="3200" dirty="0" smtClean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𝐹</m:t>
                    </m:r>
                    <m:r>
                      <a:rPr lang="en-US" sz="3200" i="1">
                        <a:latin typeface="Cambria Math"/>
                      </a:rPr>
                      <m:t>−</m:t>
                    </m:r>
                    <m:r>
                      <a:rPr lang="en-US" sz="3200" i="1">
                        <a:latin typeface="Cambria Math"/>
                      </a:rPr>
                      <m:t>𝑆𝑐𝑜𝑟𝑒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2∗</m:t>
                        </m:r>
                        <m:r>
                          <a:rPr lang="en-US" sz="3200" i="1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sz="3200" i="1">
                            <a:latin typeface="Cambria Math"/>
                          </a:rPr>
                          <m:t>∗</m:t>
                        </m:r>
                        <m:r>
                          <a:rPr lang="en-US" sz="3200" i="1">
                            <a:latin typeface="Cambria Math"/>
                          </a:rPr>
                          <m:t>𝑅𝑒𝑐𝑎𝑙𝑙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sz="3200" i="1">
                            <a:latin typeface="Cambria Math"/>
                          </a:rPr>
                          <m:t> +</m:t>
                        </m:r>
                        <m:r>
                          <a:rPr lang="en-US" sz="3200" i="1">
                            <a:latin typeface="Cambria Math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7408333" cy="4800600"/>
              </a:xfrm>
              <a:blipFill rotWithShape="1">
                <a:blip r:embed="rId3"/>
                <a:stretch>
                  <a:fillRect l="-1399" t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AB6C-6D12-4BFC-AE31-8A712A2411D2}" type="datetime1">
              <a:rPr lang="en-US" smtClean="0"/>
              <a:t>12/4/2017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2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Results – </a:t>
            </a:r>
            <a:r>
              <a:rPr lang="en-US" sz="3200" dirty="0" smtClean="0"/>
              <a:t>Varying Corpus Size (cont..)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7408333" cy="533400"/>
          </a:xfrm>
        </p:spPr>
        <p:txBody>
          <a:bodyPr/>
          <a:lstStyle/>
          <a:p>
            <a:r>
              <a:rPr lang="en-US" dirty="0" smtClean="0"/>
              <a:t>Accuracy Vs. Training Data Size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4107109"/>
              </p:ext>
            </p:extLst>
          </p:nvPr>
        </p:nvGraphicFramePr>
        <p:xfrm>
          <a:off x="457200" y="1981200"/>
          <a:ext cx="8458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3CF0-AB73-4DBA-BC55-89625F1E66F8}" type="datetime1">
              <a:rPr lang="en-US" smtClean="0"/>
              <a:t>12/4/2017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6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9067"/>
            <a:ext cx="7747000" cy="3877733"/>
          </a:xfrm>
        </p:spPr>
        <p:txBody>
          <a:bodyPr>
            <a:noAutofit/>
          </a:bodyPr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Literature Review</a:t>
            </a:r>
          </a:p>
          <a:p>
            <a:r>
              <a:rPr lang="en-US" sz="3200" dirty="0" smtClean="0"/>
              <a:t>Computational </a:t>
            </a:r>
            <a:r>
              <a:rPr lang="en-US" sz="3200" dirty="0" smtClean="0"/>
              <a:t>Framework</a:t>
            </a:r>
          </a:p>
          <a:p>
            <a:r>
              <a:rPr lang="en-US" sz="3200" dirty="0" smtClean="0"/>
              <a:t>Results &amp; Discussion</a:t>
            </a:r>
          </a:p>
          <a:p>
            <a:r>
              <a:rPr lang="en-US" sz="3200" dirty="0" smtClean="0"/>
              <a:t>Conclusion &amp; Future Work</a:t>
            </a:r>
          </a:p>
          <a:p>
            <a:r>
              <a:rPr lang="en-US" sz="3200" dirty="0" smtClean="0"/>
              <a:t>Application Areas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00C0-7EA7-4184-915A-4604C5098486}" type="datetime1">
              <a:rPr lang="en-US" smtClean="0"/>
              <a:t>12/4/2017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Results – </a:t>
            </a:r>
            <a:r>
              <a:rPr lang="en-US" sz="3200" dirty="0" smtClean="0"/>
              <a:t>Varying Test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0"/>
            <a:ext cx="7408333" cy="3450696"/>
          </a:xfrm>
        </p:spPr>
        <p:txBody>
          <a:bodyPr>
            <a:noAutofit/>
          </a:bodyPr>
          <a:lstStyle/>
          <a:p>
            <a:r>
              <a:rPr lang="en-US" sz="3200" dirty="0" smtClean="0"/>
              <a:t>4 different test set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A7BE-9491-453B-972D-4419307E57F9}" type="datetime1">
              <a:rPr lang="en-US" smtClean="0"/>
              <a:t>12/4/2017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805465"/>
              </p:ext>
            </p:extLst>
          </p:nvPr>
        </p:nvGraphicFramePr>
        <p:xfrm>
          <a:off x="0" y="2331720"/>
          <a:ext cx="90678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5919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</a:t>
            </a:r>
            <a:r>
              <a:rPr lang="en-US" sz="3200" dirty="0" smtClean="0"/>
              <a:t>Comparison with </a:t>
            </a:r>
            <a:r>
              <a:rPr lang="en-US" sz="3200" dirty="0" err="1" smtClean="0"/>
              <a:t>MedEX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809-D300-4245-9BC5-40B35BE2B66B}" type="datetime1">
              <a:rPr lang="en-US" smtClean="0"/>
              <a:t>12/4/2017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076343"/>
              </p:ext>
            </p:extLst>
          </p:nvPr>
        </p:nvGraphicFramePr>
        <p:xfrm>
          <a:off x="838200" y="2057400"/>
          <a:ext cx="7467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056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36637"/>
            <a:ext cx="8763000" cy="399256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 smtClean="0"/>
              <a:t>Able to extract meaningful information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 smtClean="0"/>
              <a:t>Results saved in database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 smtClean="0"/>
              <a:t>Accuracy improved</a:t>
            </a:r>
          </a:p>
          <a:p>
            <a:pPr algn="just"/>
            <a:r>
              <a:rPr lang="en-US" sz="3200" dirty="0"/>
              <a:t>Contribution to the knowledge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/>
              <a:t>Medical </a:t>
            </a:r>
            <a:r>
              <a:rPr lang="en-US" sz="2800" dirty="0" smtClean="0"/>
              <a:t>Corpus </a:t>
            </a:r>
            <a:r>
              <a:rPr lang="en-US" sz="2600" dirty="0" smtClean="0"/>
              <a:t>15000</a:t>
            </a:r>
            <a:r>
              <a:rPr lang="en-US" sz="2600" dirty="0"/>
              <a:t>+ notes.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/>
              <a:t>Integrating the techniques of negation handling, bigram analysis and stemming in same system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More </a:t>
            </a:r>
            <a:r>
              <a:rPr lang="en-US" sz="2800" dirty="0"/>
              <a:t>generalization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/>
              <a:t>Improved accuracy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32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A785-EEB0-4B79-82DC-97625F48E5BA}" type="datetime1">
              <a:rPr lang="en-US" smtClean="0"/>
              <a:t>12/4/2017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3450696"/>
          </a:xfrm>
        </p:spPr>
        <p:txBody>
          <a:bodyPr>
            <a:noAutofit/>
          </a:bodyPr>
          <a:lstStyle/>
          <a:p>
            <a:r>
              <a:rPr lang="en-US" sz="3200" dirty="0" smtClean="0"/>
              <a:t>Corpus </a:t>
            </a:r>
            <a:r>
              <a:rPr lang="en-US" sz="3200" dirty="0"/>
              <a:t>size can be increased </a:t>
            </a:r>
          </a:p>
          <a:p>
            <a:r>
              <a:rPr lang="en-US" sz="3200" dirty="0"/>
              <a:t>Can be extended to detect </a:t>
            </a:r>
            <a:r>
              <a:rPr lang="en-US" sz="3200" dirty="0" smtClean="0"/>
              <a:t>other medical information and further parts of speech</a:t>
            </a:r>
            <a:endParaRPr lang="en-US" sz="3200" dirty="0"/>
          </a:p>
          <a:p>
            <a:r>
              <a:rPr lang="en-US" sz="3200" dirty="0"/>
              <a:t>To build a learning system which will allow to add more undetected true positive elements in corpus </a:t>
            </a:r>
          </a:p>
          <a:p>
            <a:r>
              <a:rPr lang="en-US" sz="3200" dirty="0"/>
              <a:t>Can be extended to work on speech and visual </a:t>
            </a:r>
            <a:r>
              <a:rPr lang="en-US" sz="3200" dirty="0" smtClean="0"/>
              <a:t>data</a:t>
            </a:r>
          </a:p>
          <a:p>
            <a:r>
              <a:rPr lang="en-US" sz="3200" dirty="0"/>
              <a:t>Trigram &amp; further n-gram </a:t>
            </a:r>
            <a:r>
              <a:rPr lang="en-US" sz="3200" dirty="0" smtClean="0"/>
              <a:t>analysis</a:t>
            </a:r>
          </a:p>
          <a:p>
            <a:r>
              <a:rPr lang="en-US" sz="3200" dirty="0" smtClean="0"/>
              <a:t>Other accuracy parameters like Specificity</a:t>
            </a:r>
            <a:endParaRPr lang="en-US" sz="3200" dirty="0"/>
          </a:p>
          <a:p>
            <a:endParaRPr 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58E1-1970-4FCA-97D6-C688889D4A9C}" type="datetime1">
              <a:rPr lang="en-US" smtClean="0"/>
              <a:t>12/4/2017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5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Application Areas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3450696"/>
          </a:xfrm>
        </p:spPr>
        <p:txBody>
          <a:bodyPr>
            <a:noAutofit/>
          </a:bodyPr>
          <a:lstStyle/>
          <a:p>
            <a:r>
              <a:rPr lang="en-US" sz="2800" dirty="0" smtClean="0"/>
              <a:t>Extracting information from </a:t>
            </a:r>
          </a:p>
          <a:p>
            <a:pPr lvl="1"/>
            <a:r>
              <a:rPr lang="en-US" sz="2400" dirty="0" smtClean="0"/>
              <a:t>Family history</a:t>
            </a:r>
          </a:p>
          <a:p>
            <a:pPr lvl="1"/>
            <a:r>
              <a:rPr lang="en-US" sz="2400" dirty="0" smtClean="0"/>
              <a:t>Discharge summary</a:t>
            </a:r>
          </a:p>
          <a:p>
            <a:r>
              <a:rPr lang="en-US" sz="2800" dirty="0" smtClean="0"/>
              <a:t>Automatic reporting </a:t>
            </a:r>
            <a:endParaRPr lang="en-US" sz="2800" dirty="0" smtClean="0"/>
          </a:p>
          <a:p>
            <a:r>
              <a:rPr lang="en-US" sz="2800" dirty="0" smtClean="0"/>
              <a:t>Developing </a:t>
            </a:r>
            <a:r>
              <a:rPr lang="en-US" sz="2800" dirty="0" smtClean="0"/>
              <a:t>standards</a:t>
            </a:r>
          </a:p>
          <a:p>
            <a:r>
              <a:rPr lang="en-US" sz="2800" dirty="0" smtClean="0"/>
              <a:t>Machine learning </a:t>
            </a:r>
          </a:p>
          <a:p>
            <a:pPr lvl="1"/>
            <a:r>
              <a:rPr lang="en-US" sz="2400" dirty="0" smtClean="0"/>
              <a:t>Prediction systems</a:t>
            </a:r>
          </a:p>
          <a:p>
            <a:pPr lvl="1"/>
            <a:r>
              <a:rPr lang="en-US" sz="2400" dirty="0" smtClean="0"/>
              <a:t>Suggestion systems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58E1-1970-4FCA-97D6-C688889D4A9C}" type="datetime1">
              <a:rPr lang="en-US" smtClean="0"/>
              <a:t>12/4/2017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6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34" y="228600"/>
            <a:ext cx="8229600" cy="6077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762000"/>
            <a:ext cx="9144000" cy="3450696"/>
          </a:xfrm>
        </p:spPr>
        <p:txBody>
          <a:bodyPr>
            <a:noAutofit/>
          </a:bodyPr>
          <a:lstStyle/>
          <a:p>
            <a:pPr marL="457200" lvl="0" indent="-457200">
              <a:buClrTx/>
              <a:buFont typeface="+mj-lt"/>
              <a:buAutoNum type="arabicPeriod"/>
            </a:pPr>
            <a:r>
              <a:rPr lang="en-US" sz="2000" dirty="0" err="1"/>
              <a:t>Xu</a:t>
            </a:r>
            <a:r>
              <a:rPr lang="en-US" sz="2000" dirty="0"/>
              <a:t>, H.; </a:t>
            </a:r>
            <a:r>
              <a:rPr lang="en-US" sz="2000" dirty="0" err="1"/>
              <a:t>Stenner</a:t>
            </a:r>
            <a:r>
              <a:rPr lang="en-US" sz="2000" dirty="0"/>
              <a:t>, S.P.; </a:t>
            </a:r>
            <a:r>
              <a:rPr lang="en-US" sz="2000" dirty="0" err="1"/>
              <a:t>Doan,S.;Johnson</a:t>
            </a:r>
            <a:r>
              <a:rPr lang="en-US" sz="2000" dirty="0"/>
              <a:t>, K.B.; </a:t>
            </a:r>
            <a:r>
              <a:rPr lang="en-US" sz="2000" dirty="0" err="1"/>
              <a:t>Waitman,L.R.;Denny</a:t>
            </a:r>
            <a:r>
              <a:rPr lang="en-US" sz="2000" dirty="0"/>
              <a:t>, J.C. (2009, October 21). </a:t>
            </a:r>
            <a:r>
              <a:rPr lang="en-US" sz="2000" i="1" dirty="0" err="1"/>
              <a:t>MedEx</a:t>
            </a:r>
            <a:r>
              <a:rPr lang="en-US" sz="2000" i="1" dirty="0"/>
              <a:t>: a medication information extraction system for clinical narratives. </a:t>
            </a:r>
            <a:r>
              <a:rPr lang="en-US" sz="2000" dirty="0"/>
              <a:t>Journal of the American Medical Informatics Association (JAMIA) pp. 19-24</a:t>
            </a:r>
          </a:p>
          <a:p>
            <a:pPr marL="457200" lvl="0" indent="-457200">
              <a:buClrTx/>
              <a:buFont typeface="+mj-lt"/>
              <a:buAutoNum type="arabicPeriod"/>
            </a:pPr>
            <a:r>
              <a:rPr lang="en-US" sz="2000" dirty="0" err="1"/>
              <a:t>Savova</a:t>
            </a:r>
            <a:r>
              <a:rPr lang="en-US" sz="2000" dirty="0"/>
              <a:t> G.K,; </a:t>
            </a:r>
            <a:r>
              <a:rPr lang="en-US" sz="2000" dirty="0" err="1"/>
              <a:t>Masanz,J.J</a:t>
            </a:r>
            <a:r>
              <a:rPr lang="en-US" sz="2000" dirty="0"/>
              <a:t>.; </a:t>
            </a:r>
            <a:r>
              <a:rPr lang="en-US" sz="2000" dirty="0" err="1"/>
              <a:t>Ogren</a:t>
            </a:r>
            <a:r>
              <a:rPr lang="en-US" sz="2000" dirty="0"/>
              <a:t>, V.P.; </a:t>
            </a:r>
            <a:r>
              <a:rPr lang="en-US" sz="2000" dirty="0" err="1"/>
              <a:t>Zheng</a:t>
            </a:r>
            <a:r>
              <a:rPr lang="en-US" sz="2000" dirty="0"/>
              <a:t>, J.; </a:t>
            </a:r>
            <a:r>
              <a:rPr lang="en-US" sz="2000" dirty="0" err="1"/>
              <a:t>Sohn</a:t>
            </a:r>
            <a:r>
              <a:rPr lang="en-US" sz="2000" dirty="0"/>
              <a:t>, S.; Kipper-Schuler, </a:t>
            </a:r>
            <a:r>
              <a:rPr lang="en-US" sz="2000" dirty="0" err="1"/>
              <a:t>C.K.;Chute</a:t>
            </a:r>
            <a:r>
              <a:rPr lang="en-US" sz="2000" dirty="0"/>
              <a:t>, G.C. (2010, June 29). </a:t>
            </a:r>
            <a:r>
              <a:rPr lang="en-US" sz="2000" i="1" dirty="0"/>
              <a:t>Mayo clinical Text Analysis and Knowledge Extraction System (</a:t>
            </a:r>
            <a:r>
              <a:rPr lang="en-US" sz="2000" i="1" dirty="0" err="1"/>
              <a:t>cTAKES</a:t>
            </a:r>
            <a:r>
              <a:rPr lang="en-US" sz="2000" i="1" dirty="0"/>
              <a:t>): architecture, component evaluation and applications. </a:t>
            </a:r>
            <a:r>
              <a:rPr lang="en-US" sz="2000" dirty="0"/>
              <a:t>Journal of the American Medical Informatics Association (JAMIA) pp. 507-513</a:t>
            </a:r>
            <a:r>
              <a:rPr lang="en-US" sz="2000" dirty="0" smtClean="0"/>
              <a:t>.</a:t>
            </a:r>
          </a:p>
          <a:p>
            <a:pPr marL="457200" lvl="0" indent="-457200">
              <a:buClr>
                <a:schemeClr val="tx1"/>
              </a:buClr>
              <a:buFont typeface="+mj-lt"/>
              <a:buAutoNum type="arabicPeriod" startAt="3"/>
            </a:pPr>
            <a:r>
              <a:rPr lang="en-US" sz="2000" dirty="0" err="1"/>
              <a:t>Garla</a:t>
            </a:r>
            <a:r>
              <a:rPr lang="en-US" sz="2000" dirty="0"/>
              <a:t>, V.; Re, L.V. III; </a:t>
            </a:r>
            <a:r>
              <a:rPr lang="en-US" sz="2000" dirty="0" err="1"/>
              <a:t>Dorey</a:t>
            </a:r>
            <a:r>
              <a:rPr lang="en-US" sz="2000" dirty="0"/>
              <a:t>-Stein, Z.; </a:t>
            </a:r>
            <a:r>
              <a:rPr lang="en-US" sz="2000" dirty="0" err="1"/>
              <a:t>Kidwai</a:t>
            </a:r>
            <a:r>
              <a:rPr lang="en-US" sz="2000" dirty="0"/>
              <a:t>, F.; Scotch, M.; </a:t>
            </a:r>
            <a:r>
              <a:rPr lang="en-US" sz="2000" dirty="0" err="1"/>
              <a:t>Womack,J</a:t>
            </a:r>
            <a:r>
              <a:rPr lang="en-US" sz="2000" dirty="0"/>
              <a:t>.; </a:t>
            </a:r>
            <a:r>
              <a:rPr lang="en-US" sz="2000" dirty="0" err="1"/>
              <a:t>Justice,A</a:t>
            </a:r>
            <a:r>
              <a:rPr lang="en-US" sz="2000" dirty="0"/>
              <a:t>.; </a:t>
            </a:r>
            <a:r>
              <a:rPr lang="en-US" sz="2000" dirty="0" err="1"/>
              <a:t>Brandt,C</a:t>
            </a:r>
            <a:r>
              <a:rPr lang="en-US" sz="2000" dirty="0"/>
              <a:t>. (2011, April 22). </a:t>
            </a:r>
            <a:r>
              <a:rPr lang="en-US" sz="2000" i="1" dirty="0"/>
              <a:t>The Yale </a:t>
            </a:r>
            <a:r>
              <a:rPr lang="en-US" sz="2000" i="1" dirty="0" err="1"/>
              <a:t>cTAKES</a:t>
            </a:r>
            <a:r>
              <a:rPr lang="en-US" sz="2000" i="1" dirty="0"/>
              <a:t> extensions for document classification: architecture and application.</a:t>
            </a:r>
            <a:r>
              <a:rPr lang="en-US" sz="2000" dirty="0"/>
              <a:t> Journal of the American Medical Informatics Association (JAMIA) pp. 1-7</a:t>
            </a:r>
          </a:p>
          <a:p>
            <a:pPr marL="457200" lvl="0" indent="-457200">
              <a:buClr>
                <a:schemeClr val="tx1"/>
              </a:buClr>
              <a:buFont typeface="+mj-lt"/>
              <a:buAutoNum type="arabicPeriod" startAt="3"/>
            </a:pPr>
            <a:r>
              <a:rPr lang="en-US" sz="2000" dirty="0"/>
              <a:t>Aronson, A.R. (2001). </a:t>
            </a:r>
            <a:r>
              <a:rPr lang="en-US" sz="2000" i="1" dirty="0"/>
              <a:t>Effective Mapping of Biomedical Text to the UMLS </a:t>
            </a:r>
            <a:r>
              <a:rPr lang="en-US" sz="2000" i="1" dirty="0" err="1"/>
              <a:t>Metathesaurus</a:t>
            </a:r>
            <a:r>
              <a:rPr lang="en-US" sz="2000" i="1" dirty="0"/>
              <a:t>: The </a:t>
            </a:r>
            <a:r>
              <a:rPr lang="en-US" sz="2000" i="1" dirty="0" err="1"/>
              <a:t>MetaMap</a:t>
            </a:r>
            <a:r>
              <a:rPr lang="en-US" sz="2000" i="1" dirty="0"/>
              <a:t> Program. </a:t>
            </a:r>
            <a:r>
              <a:rPr lang="en-US" sz="2000" dirty="0"/>
              <a:t>AMIA</a:t>
            </a:r>
          </a:p>
          <a:p>
            <a:pPr marL="457200" lvl="0" indent="-457200">
              <a:buClr>
                <a:schemeClr val="tx1"/>
              </a:buClr>
              <a:buFont typeface="+mj-lt"/>
              <a:buAutoNum type="arabicPeriod" startAt="3"/>
            </a:pPr>
            <a:r>
              <a:rPr lang="en-US" sz="2000" dirty="0"/>
              <a:t>Friedman, C.; Alderson P.O.; Austin J.H.M.; </a:t>
            </a:r>
            <a:r>
              <a:rPr lang="en-US" sz="2000" dirty="0" err="1"/>
              <a:t>Cimino</a:t>
            </a:r>
            <a:r>
              <a:rPr lang="en-US" sz="2000" dirty="0"/>
              <a:t> J.J.; Johnson S.B. (1994, April). </a:t>
            </a:r>
            <a:r>
              <a:rPr lang="en-US" sz="2000" i="1" dirty="0"/>
              <a:t>A General Natural-Language Test Processing for Clinical Radiology.</a:t>
            </a:r>
            <a:r>
              <a:rPr lang="en-US" sz="2000" dirty="0"/>
              <a:t> Journal of the American Medical Informatics Association, Volume 1 Number 2.</a:t>
            </a:r>
          </a:p>
          <a:p>
            <a:pPr marL="457200" lvl="0" indent="-457200">
              <a:buClrTx/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58E1-1970-4FCA-97D6-C688889D4A9C}" type="datetime1">
              <a:rPr lang="en-US" smtClean="0"/>
              <a:t>12/4/2017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4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828800"/>
            <a:ext cx="7408333" cy="345069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9600" dirty="0" smtClean="0"/>
              <a:t>Queries ??</a:t>
            </a:r>
            <a:endParaRPr lang="en-US" sz="9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96F8-3DA3-48C1-A980-1FF56A58B282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34506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solidFill>
                  <a:srgbClr val="FF0000"/>
                </a:solidFill>
              </a:rPr>
              <a:t>Thank You !!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D8AD-5B95-4587-8B38-AA5552AB729A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51816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Medical Notes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“</a:t>
            </a:r>
            <a:r>
              <a:rPr lang="en-US" sz="2800" i="1" dirty="0" err="1" smtClean="0"/>
              <a:t>Pt</a:t>
            </a:r>
            <a:r>
              <a:rPr lang="en-US" sz="2800" i="1" dirty="0" smtClean="0"/>
              <a:t> </a:t>
            </a:r>
            <a:r>
              <a:rPr lang="en-US" sz="2800" i="1" dirty="0"/>
              <a:t>presents with </a:t>
            </a:r>
            <a:r>
              <a:rPr lang="en-US" sz="2800" i="1" dirty="0">
                <a:solidFill>
                  <a:srgbClr val="FF0000"/>
                </a:solidFill>
              </a:rPr>
              <a:t>hyperlipidemia</a:t>
            </a:r>
            <a:r>
              <a:rPr lang="en-US" sz="2800" i="1" dirty="0"/>
              <a:t> and strong family </a:t>
            </a:r>
            <a:r>
              <a:rPr lang="en-US" sz="2800" i="1" dirty="0" err="1"/>
              <a:t>hx</a:t>
            </a:r>
            <a:r>
              <a:rPr lang="en-US" sz="2800" i="1" dirty="0"/>
              <a:t> of </a:t>
            </a:r>
            <a:r>
              <a:rPr lang="en-US" sz="2800" i="1" dirty="0">
                <a:solidFill>
                  <a:srgbClr val="FF0000"/>
                </a:solidFill>
              </a:rPr>
              <a:t>CAD</a:t>
            </a:r>
            <a:r>
              <a:rPr lang="en-US" sz="2800" i="1" dirty="0"/>
              <a:t>. Keeps active with job, kids, and softball, but </a:t>
            </a:r>
            <a:r>
              <a:rPr lang="en-US" sz="2800" i="1" dirty="0">
                <a:solidFill>
                  <a:srgbClr val="FF0000"/>
                </a:solidFill>
              </a:rPr>
              <a:t>no </a:t>
            </a:r>
            <a:r>
              <a:rPr lang="en-US" sz="2800" i="1" dirty="0"/>
              <a:t>routine cardio </a:t>
            </a:r>
            <a:r>
              <a:rPr lang="en-US" sz="2800" i="1" dirty="0">
                <a:solidFill>
                  <a:srgbClr val="FF0000"/>
                </a:solidFill>
              </a:rPr>
              <a:t>exercise</a:t>
            </a:r>
            <a:r>
              <a:rPr lang="en-US" sz="2800" i="1" dirty="0" smtClean="0"/>
              <a:t>.”</a:t>
            </a:r>
            <a:endParaRPr lang="en-US" sz="2800" i="1" dirty="0"/>
          </a:p>
          <a:p>
            <a:pPr algn="just"/>
            <a:r>
              <a:rPr lang="en-US" sz="3200" dirty="0"/>
              <a:t>Unstructured Data</a:t>
            </a:r>
          </a:p>
          <a:p>
            <a:pPr lvl="2" algn="just"/>
            <a:r>
              <a:rPr lang="en-US" sz="3000" dirty="0" smtClean="0"/>
              <a:t>Can’t be used as direct input for further processing</a:t>
            </a:r>
          </a:p>
          <a:p>
            <a:pPr algn="just"/>
            <a:r>
              <a:rPr lang="en-US" sz="3200" dirty="0" smtClean="0"/>
              <a:t>Structured Data</a:t>
            </a:r>
          </a:p>
          <a:p>
            <a:pPr lvl="2" algn="just"/>
            <a:r>
              <a:rPr lang="en-US" sz="3000" dirty="0" smtClean="0"/>
              <a:t>Regular pattern and used for further processing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A47A-9D3E-404A-8BC7-36C2AF283D82}" type="datetime1">
              <a:rPr lang="en-US" smtClean="0"/>
              <a:t>12/4/2017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1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</a:t>
            </a:r>
            <a:r>
              <a:rPr lang="en-US" sz="3200" dirty="0"/>
              <a:t>(</a:t>
            </a:r>
            <a:r>
              <a:rPr lang="en-US" sz="3200" dirty="0" smtClean="0"/>
              <a:t>cont..)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7890933" cy="43434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Natural Language Processing techniques to solve this problem</a:t>
            </a:r>
          </a:p>
          <a:p>
            <a:pPr algn="just"/>
            <a:r>
              <a:rPr lang="en-US" sz="3200" dirty="0" smtClean="0"/>
              <a:t>Domain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English Language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Health care data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/>
              <a:t>M</a:t>
            </a:r>
            <a:r>
              <a:rPr lang="en-US" sz="2800" dirty="0" smtClean="0"/>
              <a:t>edical notes text files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Extracted information </a:t>
            </a:r>
            <a:endParaRPr lang="en-US" sz="2800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600" dirty="0" smtClean="0"/>
              <a:t>Diagnosis, Procedure, Drug, Vital and Habits</a:t>
            </a:r>
          </a:p>
          <a:p>
            <a:pPr lvl="1" algn="just"/>
            <a:endParaRPr lang="en-US" sz="24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827D-3FCF-4C09-9F49-F5B802E70710}" type="datetime1">
              <a:rPr lang="en-US" smtClean="0"/>
              <a:t>12/4/2017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33528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Propose a new approach to extract meaningful data from clinical notes</a:t>
            </a:r>
          </a:p>
          <a:p>
            <a:pPr lvl="1" algn="just"/>
            <a:r>
              <a:rPr lang="en-US" sz="2800" dirty="0" smtClean="0"/>
              <a:t>Extract </a:t>
            </a:r>
            <a:r>
              <a:rPr lang="en-US" sz="2800" dirty="0"/>
              <a:t>meaningful clinical information from notes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Store </a:t>
            </a:r>
            <a:r>
              <a:rPr lang="en-US" sz="2800" dirty="0"/>
              <a:t>the information for future </a:t>
            </a:r>
            <a:r>
              <a:rPr lang="en-US" sz="2800" dirty="0" smtClean="0"/>
              <a:t>use</a:t>
            </a:r>
          </a:p>
          <a:p>
            <a:pPr lvl="1" algn="just"/>
            <a:r>
              <a:rPr lang="en-US" sz="2800" dirty="0" smtClean="0"/>
              <a:t>Compare </a:t>
            </a:r>
            <a:r>
              <a:rPr lang="en-US" sz="2800" dirty="0"/>
              <a:t>the effectiveness of the proposed system with some existing system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12CA-1D77-4138-A959-78CD20F3BD6E}" type="datetime1">
              <a:rPr lang="en-US" smtClean="0"/>
              <a:t>12/4/2017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66800"/>
            <a:ext cx="7408333" cy="3450696"/>
          </a:xfrm>
        </p:spPr>
        <p:txBody>
          <a:bodyPr>
            <a:noAutofit/>
          </a:bodyPr>
          <a:lstStyle/>
          <a:p>
            <a:pPr algn="just"/>
            <a:r>
              <a:rPr lang="en-US" sz="3200" dirty="0" err="1" smtClean="0"/>
              <a:t>MedEX</a:t>
            </a:r>
            <a:r>
              <a:rPr lang="en-US" sz="3200" dirty="0"/>
              <a:t> </a:t>
            </a:r>
            <a:r>
              <a:rPr lang="en-US" sz="3200" dirty="0" smtClean="0"/>
              <a:t>- </a:t>
            </a:r>
            <a:r>
              <a:rPr lang="en-US" sz="2800" dirty="0" err="1" smtClean="0"/>
              <a:t>Xu</a:t>
            </a:r>
            <a:r>
              <a:rPr lang="en-US" sz="2800" dirty="0" smtClean="0"/>
              <a:t>, H. et.al [2009</a:t>
            </a:r>
            <a:r>
              <a:rPr lang="en-US" sz="2800" dirty="0"/>
              <a:t>]</a:t>
            </a:r>
            <a:endParaRPr lang="en-US" sz="28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Structured data extraction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/>
              <a:t>Input Clinical Text:</a:t>
            </a:r>
          </a:p>
          <a:p>
            <a:pPr lvl="2" algn="just"/>
            <a:r>
              <a:rPr lang="en-US" sz="2400" dirty="0"/>
              <a:t>"acetaminophen</a:t>
            </a:r>
            <a:endParaRPr lang="en-US" dirty="0"/>
          </a:p>
          <a:p>
            <a:pPr lvl="2" algn="just"/>
            <a:r>
              <a:rPr lang="en-US" sz="2400" dirty="0"/>
              <a:t>325- 650 mg </a:t>
            </a:r>
            <a:r>
              <a:rPr lang="en-US" sz="2400" dirty="0" err="1"/>
              <a:t>po</a:t>
            </a:r>
            <a:r>
              <a:rPr lang="en-US" sz="2400" dirty="0"/>
              <a:t>/</a:t>
            </a:r>
            <a:r>
              <a:rPr lang="en-US" sz="2400" dirty="0" err="1"/>
              <a:t>pr</a:t>
            </a:r>
            <a:r>
              <a:rPr lang="en-US" sz="2400" dirty="0"/>
              <a:t> q4 -6h </a:t>
            </a:r>
            <a:r>
              <a:rPr lang="en-US" sz="2400" dirty="0" err="1"/>
              <a:t>prn</a:t>
            </a:r>
            <a:r>
              <a:rPr lang="en-US" sz="2400" dirty="0"/>
              <a:t>"</a:t>
            </a:r>
            <a:endParaRPr lang="en-US" dirty="0"/>
          </a:p>
          <a:p>
            <a:pPr algn="just"/>
            <a:r>
              <a:rPr lang="en-US" sz="2800" dirty="0"/>
              <a:t>Structured </a:t>
            </a:r>
            <a:r>
              <a:rPr lang="en-US" sz="2800" dirty="0" smtClean="0"/>
              <a:t>Output:</a:t>
            </a:r>
            <a:endParaRPr lang="en-US" sz="2800" dirty="0"/>
          </a:p>
          <a:p>
            <a:pPr lvl="2" algn="just"/>
            <a:r>
              <a:rPr lang="en-US" sz="2400" dirty="0" err="1"/>
              <a:t>Drugname</a:t>
            </a:r>
            <a:r>
              <a:rPr lang="en-US" sz="2400" dirty="0"/>
              <a:t>: acetaminophen</a:t>
            </a:r>
          </a:p>
          <a:p>
            <a:pPr lvl="2" algn="just"/>
            <a:r>
              <a:rPr lang="en-US" sz="2400" dirty="0"/>
              <a:t>Strength: 325-650 mg, Route: pc/</a:t>
            </a:r>
            <a:r>
              <a:rPr lang="en-US" sz="2400" dirty="0" err="1"/>
              <a:t>pr</a:t>
            </a:r>
            <a:endParaRPr lang="en-US" sz="2400" dirty="0"/>
          </a:p>
          <a:p>
            <a:pPr lvl="2" algn="just"/>
            <a:r>
              <a:rPr lang="en-US" sz="2400" dirty="0"/>
              <a:t>Frequency: q4 -6h</a:t>
            </a:r>
          </a:p>
          <a:p>
            <a:pPr lvl="2" algn="just"/>
            <a:r>
              <a:rPr lang="en-US" sz="2400" dirty="0"/>
              <a:t>Necessity: pm</a:t>
            </a:r>
          </a:p>
          <a:p>
            <a:pPr algn="just"/>
            <a:r>
              <a:rPr lang="en-US" sz="2000" dirty="0"/>
              <a:t> </a:t>
            </a:r>
            <a:r>
              <a:rPr lang="en-US" sz="2800" dirty="0" smtClean="0">
                <a:solidFill>
                  <a:srgbClr val="FF0000"/>
                </a:solidFill>
              </a:rPr>
              <a:t>Limited to Drug Data only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E6-CF93-4254-8C9E-E78391CD009E}" type="datetime1">
              <a:rPr lang="en-US" smtClean="0"/>
              <a:t>12/4/2017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03960"/>
            <a:ext cx="7408333" cy="3450696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Other relevant systems </a:t>
            </a:r>
          </a:p>
          <a:p>
            <a:pPr lvl="1" algn="just"/>
            <a:r>
              <a:rPr lang="en-US" sz="2800" dirty="0" err="1" smtClean="0"/>
              <a:t>cTAKES</a:t>
            </a:r>
            <a:r>
              <a:rPr lang="en-US" sz="2800" dirty="0" smtClean="0"/>
              <a:t> - </a:t>
            </a:r>
            <a:r>
              <a:rPr lang="en-US" sz="2800" dirty="0" err="1"/>
              <a:t>Sovava</a:t>
            </a:r>
            <a:r>
              <a:rPr lang="en-US" sz="2800" dirty="0"/>
              <a:t>, K.G. et. al </a:t>
            </a:r>
            <a:r>
              <a:rPr lang="en-US" sz="2800" dirty="0" smtClean="0"/>
              <a:t>[2010]</a:t>
            </a:r>
            <a:endParaRPr lang="en-US" sz="2800" baseline="30000" dirty="0"/>
          </a:p>
          <a:p>
            <a:pPr lvl="1" algn="just"/>
            <a:r>
              <a:rPr lang="en-US" sz="2800" dirty="0" smtClean="0"/>
              <a:t>YTEX - </a:t>
            </a:r>
            <a:r>
              <a:rPr lang="en-US" sz="2800" dirty="0" err="1" smtClean="0"/>
              <a:t>Glara</a:t>
            </a:r>
            <a:r>
              <a:rPr lang="en-US" sz="2800" dirty="0" smtClean="0"/>
              <a:t>, V. et. al. </a:t>
            </a:r>
            <a:r>
              <a:rPr lang="en-US" sz="2800" dirty="0"/>
              <a:t>[</a:t>
            </a:r>
            <a:r>
              <a:rPr lang="en-US" sz="2800" dirty="0" smtClean="0"/>
              <a:t>2011]</a:t>
            </a:r>
          </a:p>
          <a:p>
            <a:pPr lvl="1" algn="just"/>
            <a:r>
              <a:rPr lang="en-US" sz="2800" dirty="0" err="1" smtClean="0"/>
              <a:t>MetaMap</a:t>
            </a:r>
            <a:r>
              <a:rPr lang="en-US" sz="2800" dirty="0" smtClean="0"/>
              <a:t> </a:t>
            </a:r>
            <a:r>
              <a:rPr lang="en-US" sz="2800" baseline="30000" dirty="0" smtClean="0"/>
              <a:t>-</a:t>
            </a:r>
            <a:r>
              <a:rPr lang="en-US" sz="2800" dirty="0" smtClean="0"/>
              <a:t> Aronson</a:t>
            </a:r>
            <a:r>
              <a:rPr lang="en-US" sz="2800" dirty="0"/>
              <a:t>, et. al. </a:t>
            </a:r>
            <a:r>
              <a:rPr lang="en-US" sz="2800" dirty="0" smtClean="0"/>
              <a:t>[2001]</a:t>
            </a:r>
          </a:p>
          <a:p>
            <a:pPr lvl="1" algn="just"/>
            <a:r>
              <a:rPr lang="en-US" sz="2800" dirty="0" smtClean="0"/>
              <a:t>MEDLEE - Friedman </a:t>
            </a:r>
            <a:r>
              <a:rPr lang="en-US" sz="2800" dirty="0"/>
              <a:t>et. al </a:t>
            </a:r>
            <a:r>
              <a:rPr lang="en-US" sz="2800" dirty="0" smtClean="0"/>
              <a:t>[1994]</a:t>
            </a:r>
          </a:p>
          <a:p>
            <a:pPr algn="just"/>
            <a:r>
              <a:rPr lang="en-US" sz="3200" dirty="0" smtClean="0"/>
              <a:t>Problems with existing system</a:t>
            </a:r>
          </a:p>
          <a:p>
            <a:pPr lvl="1" algn="just"/>
            <a:r>
              <a:rPr lang="en-US" sz="2800" dirty="0" smtClean="0">
                <a:solidFill>
                  <a:srgbClr val="FF0000"/>
                </a:solidFill>
              </a:rPr>
              <a:t>Less Accuracy</a:t>
            </a:r>
          </a:p>
          <a:p>
            <a:pPr lvl="1" algn="just"/>
            <a:r>
              <a:rPr lang="en-US" sz="2800" dirty="0" smtClean="0">
                <a:solidFill>
                  <a:srgbClr val="FF0000"/>
                </a:solidFill>
              </a:rPr>
              <a:t>Too specific</a:t>
            </a:r>
          </a:p>
          <a:p>
            <a:pPr lvl="1" algn="just"/>
            <a:r>
              <a:rPr lang="en-US" sz="2800" dirty="0" smtClean="0">
                <a:solidFill>
                  <a:srgbClr val="FF0000"/>
                </a:solidFill>
              </a:rPr>
              <a:t>Lot of third party dependencies</a:t>
            </a:r>
            <a:endParaRPr lang="en-US" sz="2800" dirty="0">
              <a:solidFill>
                <a:srgbClr val="FF0000"/>
              </a:solidFill>
            </a:endParaRPr>
          </a:p>
          <a:p>
            <a:pPr lvl="1" algn="just"/>
            <a:endParaRPr lang="en-US" dirty="0"/>
          </a:p>
          <a:p>
            <a:pPr lvl="1" algn="just"/>
            <a:endParaRPr lang="en-US" sz="28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Literature Review </a:t>
            </a:r>
            <a:r>
              <a:rPr lang="en-US" sz="3600" dirty="0" smtClean="0"/>
              <a:t>(cont..)</a:t>
            </a:r>
            <a:endParaRPr lang="en-US" sz="36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622A-114C-4B83-99F8-107729E68428}" type="datetime1">
              <a:rPr lang="en-US" smtClean="0"/>
              <a:t>12/4/2017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72847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Computational Framework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83E0-3703-4287-BDE7-B798AF481202}" type="datetime1">
              <a:rPr lang="en-US" smtClean="0"/>
              <a:t>12/4/2017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824947"/>
              </p:ext>
            </p:extLst>
          </p:nvPr>
        </p:nvGraphicFramePr>
        <p:xfrm>
          <a:off x="533400" y="1066800"/>
          <a:ext cx="7391400" cy="560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Visio" r:id="rId3" imgW="3619907" imgH="7018273" progId="Visio.Drawing.15">
                  <p:embed/>
                </p:oleObj>
              </mc:Choice>
              <mc:Fallback>
                <p:oleObj name="Visio" r:id="rId3" imgW="3619907" imgH="7018273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66800"/>
                        <a:ext cx="7391400" cy="5600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5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Computational Framework </a:t>
            </a:r>
            <a:r>
              <a:rPr lang="en-US" sz="3200" dirty="0" smtClean="0"/>
              <a:t>(cont..)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95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Input</a:t>
            </a:r>
            <a:r>
              <a:rPr lang="en-US" sz="3500" dirty="0" smtClean="0"/>
              <a:t> - </a:t>
            </a:r>
            <a:r>
              <a:rPr lang="en-US" sz="3000" dirty="0" smtClean="0"/>
              <a:t>Medical notes, text files</a:t>
            </a:r>
          </a:p>
          <a:p>
            <a:pPr marL="0" indent="0">
              <a:buNone/>
            </a:pPr>
            <a:r>
              <a:rPr lang="en-US" sz="3200" dirty="0" smtClean="0"/>
              <a:t>1. Sentence Detector- </a:t>
            </a:r>
            <a:r>
              <a:rPr lang="en-US" sz="3000" dirty="0">
                <a:solidFill>
                  <a:srgbClr val="0070C0"/>
                </a:solidFill>
              </a:rPr>
              <a:t>[“FBS &amp; hgA1c both slightly improved, but still </a:t>
            </a:r>
            <a:r>
              <a:rPr lang="en-US" sz="3000" dirty="0" err="1">
                <a:solidFill>
                  <a:srgbClr val="0070C0"/>
                </a:solidFill>
              </a:rPr>
              <a:t>prediabetes</a:t>
            </a:r>
            <a:r>
              <a:rPr lang="en-US" sz="3000" dirty="0">
                <a:solidFill>
                  <a:srgbClr val="0070C0"/>
                </a:solidFill>
              </a:rPr>
              <a:t> (HgA1c = </a:t>
            </a:r>
            <a:r>
              <a:rPr lang="en-US" sz="3000" dirty="0" smtClean="0">
                <a:solidFill>
                  <a:srgbClr val="0070C0"/>
                </a:solidFill>
              </a:rPr>
              <a:t>5.8</a:t>
            </a:r>
            <a:r>
              <a:rPr lang="en-US" sz="3000" dirty="0">
                <a:solidFill>
                  <a:srgbClr val="0070C0"/>
                </a:solidFill>
              </a:rPr>
              <a:t>%).”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00B050"/>
                </a:solidFill>
              </a:rPr>
              <a:t>“But did instruct on diet/exercise</a:t>
            </a:r>
            <a:r>
              <a:rPr lang="en-US" sz="3000" dirty="0" smtClean="0">
                <a:solidFill>
                  <a:srgbClr val="00B050"/>
                </a:solidFill>
              </a:rPr>
              <a:t>.”]</a:t>
            </a:r>
          </a:p>
          <a:p>
            <a:pPr marL="0" indent="0">
              <a:buNone/>
            </a:pPr>
            <a:r>
              <a:rPr lang="en-US" sz="3200" dirty="0" smtClean="0"/>
              <a:t>2. Preprocessing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Abbreviation </a:t>
            </a:r>
            <a:r>
              <a:rPr lang="en-US" sz="2400" dirty="0" smtClean="0"/>
              <a:t>handling: </a:t>
            </a:r>
            <a:r>
              <a:rPr lang="en-US" sz="2400" dirty="0" smtClean="0">
                <a:solidFill>
                  <a:srgbClr val="0070C0"/>
                </a:solidFill>
              </a:rPr>
              <a:t>dx -&gt; diagnosis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Punctuation </a:t>
            </a:r>
            <a:r>
              <a:rPr lang="en-US" sz="2400" dirty="0"/>
              <a:t>handling: </a:t>
            </a:r>
            <a:r>
              <a:rPr lang="en-US" sz="2400" dirty="0" smtClean="0">
                <a:solidFill>
                  <a:srgbClr val="0070C0"/>
                </a:solidFill>
              </a:rPr>
              <a:t>don’t” -&gt; do not</a:t>
            </a:r>
            <a:endParaRPr lang="en-US" sz="2400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Lower case </a:t>
            </a:r>
            <a:r>
              <a:rPr lang="en-US" sz="2400" dirty="0" smtClean="0"/>
              <a:t>conversion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ASCII character removal</a:t>
            </a:r>
          </a:p>
          <a:p>
            <a:endParaRPr lang="en-US" sz="3000" dirty="0">
              <a:solidFill>
                <a:srgbClr val="00B05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5776-7408-481B-8C04-570A7699EB98}" type="datetime1">
              <a:rPr lang="en-US" smtClean="0"/>
              <a:t>12/4/2017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3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17611</TotalTime>
  <Words>1479</Words>
  <Application>Microsoft Office PowerPoint</Application>
  <PresentationFormat>On-screen Show (4:3)</PresentationFormat>
  <Paragraphs>288</Paragraphs>
  <Slides>27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Clarity</vt:lpstr>
      <vt:lpstr>Visio</vt:lpstr>
      <vt:lpstr>A New Approach To Extract Meaningful Clinical Information From Medical Notes</vt:lpstr>
      <vt:lpstr>Outline</vt:lpstr>
      <vt:lpstr>Introduction</vt:lpstr>
      <vt:lpstr>Introduction (cont..)</vt:lpstr>
      <vt:lpstr>Objectives</vt:lpstr>
      <vt:lpstr>Literature Review</vt:lpstr>
      <vt:lpstr>PowerPoint Presentation</vt:lpstr>
      <vt:lpstr>Computational Framework</vt:lpstr>
      <vt:lpstr>Computational Framework (cont..)</vt:lpstr>
      <vt:lpstr>Computational Framework (cont..)</vt:lpstr>
      <vt:lpstr>Computational Framework (cont..)</vt:lpstr>
      <vt:lpstr>Medical Corpus </vt:lpstr>
      <vt:lpstr>Medical Corpus (cont..)</vt:lpstr>
      <vt:lpstr>Medical Corpus (cont..)</vt:lpstr>
      <vt:lpstr>Entity Detection</vt:lpstr>
      <vt:lpstr>Additional Components</vt:lpstr>
      <vt:lpstr>Results &amp; Discussions</vt:lpstr>
      <vt:lpstr>Results &amp; Discussions (cont..)</vt:lpstr>
      <vt:lpstr>Results – Varying Corpus Size (cont..)</vt:lpstr>
      <vt:lpstr>Results – Varying Test Data</vt:lpstr>
      <vt:lpstr>Results – Comparison with MedEX</vt:lpstr>
      <vt:lpstr>Conclusion</vt:lpstr>
      <vt:lpstr>Future Works</vt:lpstr>
      <vt:lpstr>Application Areas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Awanish Ranjan</dc:creator>
  <cp:lastModifiedBy>Awanish Ranjan</cp:lastModifiedBy>
  <cp:revision>126</cp:revision>
  <dcterms:created xsi:type="dcterms:W3CDTF">2006-08-16T00:00:00Z</dcterms:created>
  <dcterms:modified xsi:type="dcterms:W3CDTF">2017-12-03T19:13:12Z</dcterms:modified>
</cp:coreProperties>
</file>