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6"/>
  </p:notesMasterIdLst>
  <p:sldIdLst>
    <p:sldId id="291" r:id="rId2"/>
    <p:sldId id="279" r:id="rId3"/>
    <p:sldId id="278" r:id="rId4"/>
    <p:sldId id="282" r:id="rId5"/>
    <p:sldId id="283" r:id="rId6"/>
    <p:sldId id="284" r:id="rId7"/>
    <p:sldId id="285" r:id="rId8"/>
    <p:sldId id="286" r:id="rId9"/>
    <p:sldId id="287" r:id="rId10"/>
    <p:sldId id="276" r:id="rId11"/>
    <p:sldId id="288" r:id="rId12"/>
    <p:sldId id="289" r:id="rId13"/>
    <p:sldId id="26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96366" autoAdjust="0"/>
  </p:normalViewPr>
  <p:slideViewPr>
    <p:cSldViewPr snapToGrid="0">
      <p:cViewPr varScale="1">
        <p:scale>
          <a:sx n="107" d="100"/>
          <a:sy n="107"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31A90-8A70-4E2D-839D-1B6F2FACA2E9}"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6D27A-B59D-40AC-93BB-FED4A1EEB68C}" type="slidenum">
              <a:rPr lang="en-US" smtClean="0"/>
              <a:t>‹#›</a:t>
            </a:fld>
            <a:endParaRPr lang="en-US"/>
          </a:p>
        </p:txBody>
      </p:sp>
    </p:spTree>
    <p:extLst>
      <p:ext uri="{BB962C8B-B14F-4D97-AF65-F5344CB8AC3E}">
        <p14:creationId xmlns:p14="http://schemas.microsoft.com/office/powerpoint/2010/main" val="240052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57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224557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363492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8E65C-0117-4BC3-87FB-279CAFCEC153}"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319603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8E65C-0117-4BC3-87FB-279CAFCEC153}"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A0D8-3C75-4F9C-8D59-B4CF51A16B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45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8E65C-0117-4BC3-87FB-279CAFCEC153}"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313216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8E65C-0117-4BC3-87FB-279CAFCEC153}"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273394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8E65C-0117-4BC3-87FB-279CAFCEC153}"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198076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8E65C-0117-4BC3-87FB-279CAFCEC153}" type="datetimeFigureOut">
              <a:rPr lang="en-US" smtClean="0"/>
              <a:t>12/19/2021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142557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8E65C-0117-4BC3-87FB-279CAFCEC153}" type="datetimeFigureOut">
              <a:rPr lang="en-US" smtClean="0"/>
              <a:t>12/19/2021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12A0D8-3C75-4F9C-8D59-B4CF51A16BAE}" type="slidenum">
              <a:rPr lang="en-US" smtClean="0"/>
              <a:t>‹#›</a:t>
            </a:fld>
            <a:endParaRPr lang="en-US"/>
          </a:p>
        </p:txBody>
      </p:sp>
    </p:spTree>
    <p:extLst>
      <p:ext uri="{BB962C8B-B14F-4D97-AF65-F5344CB8AC3E}">
        <p14:creationId xmlns:p14="http://schemas.microsoft.com/office/powerpoint/2010/main" val="67984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8E65C-0117-4BC3-87FB-279CAFCEC153}"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A0D8-3C75-4F9C-8D59-B4CF51A16BAE}" type="slidenum">
              <a:rPr lang="en-US" smtClean="0"/>
              <a:t>‹#›</a:t>
            </a:fld>
            <a:endParaRPr lang="en-US"/>
          </a:p>
        </p:txBody>
      </p:sp>
    </p:spTree>
    <p:extLst>
      <p:ext uri="{BB962C8B-B14F-4D97-AF65-F5344CB8AC3E}">
        <p14:creationId xmlns:p14="http://schemas.microsoft.com/office/powerpoint/2010/main" val="7285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8E65C-0117-4BC3-87FB-279CAFCEC153}" type="datetimeFigureOut">
              <a:rPr lang="en-US" smtClean="0"/>
              <a:t>12/19/2021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12A0D8-3C75-4F9C-8D59-B4CF51A16B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89280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C2C2-CDCC-4640-99AF-3F3C5CFCA5D2}"/>
              </a:ext>
            </a:extLst>
          </p:cNvPr>
          <p:cNvSpPr>
            <a:spLocks noGrp="1"/>
          </p:cNvSpPr>
          <p:nvPr>
            <p:ph type="ctrTitle"/>
          </p:nvPr>
        </p:nvSpPr>
        <p:spPr/>
        <p:txBody>
          <a:bodyPr/>
          <a:lstStyle/>
          <a:p>
            <a:r>
              <a:rPr lang="en-US" dirty="0"/>
              <a:t>Crimes in Baltimore</a:t>
            </a:r>
          </a:p>
        </p:txBody>
      </p:sp>
      <p:sp>
        <p:nvSpPr>
          <p:cNvPr id="3" name="Subtitle 2">
            <a:extLst>
              <a:ext uri="{FF2B5EF4-FFF2-40B4-BE49-F238E27FC236}">
                <a16:creationId xmlns:a16="http://schemas.microsoft.com/office/drawing/2014/main" id="{6E473EE0-5D78-4A16-AFCC-37D399DF8CF0}"/>
              </a:ext>
            </a:extLst>
          </p:cNvPr>
          <p:cNvSpPr>
            <a:spLocks noGrp="1"/>
          </p:cNvSpPr>
          <p:nvPr>
            <p:ph type="subTitle" idx="1"/>
          </p:nvPr>
        </p:nvSpPr>
        <p:spPr>
          <a:xfrm>
            <a:off x="1100051" y="4455620"/>
            <a:ext cx="10058400" cy="1776368"/>
          </a:xfrm>
        </p:spPr>
        <p:txBody>
          <a:bodyPr>
            <a:normAutofit fontScale="40000" lnSpcReduction="20000"/>
          </a:bodyPr>
          <a:lstStyle/>
          <a:p>
            <a:r>
              <a:rPr lang="en-US" dirty="0"/>
              <a:t>				</a:t>
            </a:r>
            <a:r>
              <a:rPr lang="en-US" sz="2600" dirty="0"/>
              <a:t>Team:4</a:t>
            </a:r>
          </a:p>
          <a:p>
            <a:r>
              <a:rPr lang="en-US" sz="2600" dirty="0"/>
              <a:t>				</a:t>
            </a:r>
            <a:r>
              <a:rPr lang="en-US" sz="2900" dirty="0"/>
              <a:t>Awantika Shah</a:t>
            </a:r>
          </a:p>
          <a:p>
            <a:r>
              <a:rPr lang="en-US" sz="2900" dirty="0"/>
              <a:t>				AIT(580)-Big Data to information</a:t>
            </a:r>
          </a:p>
          <a:p>
            <a:r>
              <a:rPr lang="en-US" sz="2900" dirty="0"/>
              <a:t>				</a:t>
            </a:r>
            <a:r>
              <a:rPr lang="en-US" sz="3000" dirty="0">
                <a:effectLst/>
                <a:ea typeface="Times New Roman" panose="02020603050405020304" pitchFamily="18" charset="0"/>
                <a:cs typeface="Times New Roman" panose="02020603050405020304" pitchFamily="18" charset="0"/>
              </a:rPr>
              <a:t>Dr. Zhang </a:t>
            </a:r>
            <a:endParaRPr lang="en-US" sz="3000" dirty="0"/>
          </a:p>
          <a:p>
            <a:r>
              <a:rPr lang="en-US" sz="2900" dirty="0"/>
              <a:t>				George mason university</a:t>
            </a:r>
          </a:p>
          <a:p>
            <a:r>
              <a:rPr lang="en-US" sz="2900" dirty="0"/>
              <a:t>				October 10,2021</a:t>
            </a:r>
            <a:r>
              <a:rPr lang="en-US" sz="2600" dirty="0"/>
              <a:t>	</a:t>
            </a:r>
          </a:p>
        </p:txBody>
      </p:sp>
    </p:spTree>
    <p:extLst>
      <p:ext uri="{BB962C8B-B14F-4D97-AF65-F5344CB8AC3E}">
        <p14:creationId xmlns:p14="http://schemas.microsoft.com/office/powerpoint/2010/main" val="253133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2BBA-178B-47F1-AD6C-4070CB3049B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Baltimore Crimes Heat Map</a:t>
            </a:r>
          </a:p>
        </p:txBody>
      </p:sp>
      <p:pic>
        <p:nvPicPr>
          <p:cNvPr id="8" name="Content Placeholder 7" descr="Map&#10;&#10;Description automatically generated">
            <a:extLst>
              <a:ext uri="{FF2B5EF4-FFF2-40B4-BE49-F238E27FC236}">
                <a16:creationId xmlns:a16="http://schemas.microsoft.com/office/drawing/2014/main" id="{73B5347B-BCFF-495C-91E7-EE52FA7D1A0F}"/>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tretch/>
        </p:blipFill>
        <p:spPr>
          <a:xfrm>
            <a:off x="905020" y="1930669"/>
            <a:ext cx="5552049" cy="4022725"/>
          </a:xfrm>
          <a:prstGeom prst="rect">
            <a:avLst/>
          </a:prstGeom>
        </p:spPr>
      </p:pic>
      <p:pic>
        <p:nvPicPr>
          <p:cNvPr id="10" name="Picture 9" descr="Map&#10;&#10;Description automatically generated">
            <a:extLst>
              <a:ext uri="{FF2B5EF4-FFF2-40B4-BE49-F238E27FC236}">
                <a16:creationId xmlns:a16="http://schemas.microsoft.com/office/drawing/2014/main" id="{308CC52C-149D-46DB-AAB4-4EB10C974092}"/>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r="9752" b="1"/>
          <a:stretch/>
        </p:blipFill>
        <p:spPr>
          <a:xfrm>
            <a:off x="6654017" y="1930669"/>
            <a:ext cx="5273640" cy="4022725"/>
          </a:xfrm>
          <a:prstGeom prst="rect">
            <a:avLst/>
          </a:prstGeom>
        </p:spPr>
      </p:pic>
    </p:spTree>
    <p:extLst>
      <p:ext uri="{BB962C8B-B14F-4D97-AF65-F5344CB8AC3E}">
        <p14:creationId xmlns:p14="http://schemas.microsoft.com/office/powerpoint/2010/main" val="385109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C6FB60-DA17-40FB-B872-EF76993BC483}"/>
              </a:ext>
            </a:extLst>
          </p:cNvPr>
          <p:cNvSpPr>
            <a:spLocks noGrp="1"/>
          </p:cNvSpPr>
          <p:nvPr>
            <p:ph type="title"/>
          </p:nvPr>
        </p:nvSpPr>
        <p:spPr>
          <a:xfrm>
            <a:off x="126609" y="594359"/>
            <a:ext cx="3826413" cy="1403253"/>
          </a:xfrm>
        </p:spPr>
        <p:txBody>
          <a:bodyPr>
            <a:normAutofit/>
          </a:bodyPr>
          <a:lstStyle/>
          <a:p>
            <a:br>
              <a:rPr lang="en-US" dirty="0"/>
            </a:br>
            <a:r>
              <a:rPr lang="en-US" sz="5400" dirty="0"/>
              <a:t>Classification</a:t>
            </a:r>
          </a:p>
        </p:txBody>
      </p:sp>
      <p:pic>
        <p:nvPicPr>
          <p:cNvPr id="8" name="Content Placeholder 7" descr="Table&#10;&#10;Description automatically generated">
            <a:extLst>
              <a:ext uri="{FF2B5EF4-FFF2-40B4-BE49-F238E27FC236}">
                <a16:creationId xmlns:a16="http://schemas.microsoft.com/office/drawing/2014/main" id="{C22849F3-0E24-45E4-89AE-056452BCB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309" y="1505243"/>
            <a:ext cx="6513341" cy="3613319"/>
          </a:xfrm>
        </p:spPr>
      </p:pic>
      <p:sp>
        <p:nvSpPr>
          <p:cNvPr id="6" name="Text Placeholder 5">
            <a:extLst>
              <a:ext uri="{FF2B5EF4-FFF2-40B4-BE49-F238E27FC236}">
                <a16:creationId xmlns:a16="http://schemas.microsoft.com/office/drawing/2014/main" id="{6AEAC670-5E1D-4B7F-95F9-A97CA7291130}"/>
              </a:ext>
            </a:extLst>
          </p:cNvPr>
          <p:cNvSpPr>
            <a:spLocks noGrp="1"/>
          </p:cNvSpPr>
          <p:nvPr>
            <p:ph type="body" sz="half" idx="2"/>
          </p:nvPr>
        </p:nvSpPr>
        <p:spPr>
          <a:xfrm>
            <a:off x="457200" y="1997612"/>
            <a:ext cx="3200400" cy="4307592"/>
          </a:xfrm>
        </p:spPr>
        <p:txBody>
          <a:bodyPr>
            <a:normAutofit/>
          </a:bodyPr>
          <a:lstStyle/>
          <a:p>
            <a:pPr marL="285750" indent="-285750">
              <a:buFont typeface="Arial" panose="020B0604020202020204" pitchFamily="34" charset="0"/>
              <a:buChar char="•"/>
            </a:pPr>
            <a:r>
              <a:rPr lang="en-US" sz="1800" dirty="0"/>
              <a:t>In classification , we have use KNN Classification. </a:t>
            </a:r>
          </a:p>
          <a:p>
            <a:pPr marL="285750" indent="-285750">
              <a:buFont typeface="Arial" panose="020B0604020202020204" pitchFamily="34" charset="0"/>
              <a:buChar char="•"/>
            </a:pPr>
            <a:r>
              <a:rPr lang="en-US" sz="1800" dirty="0"/>
              <a:t>Predictor variable :</a:t>
            </a:r>
          </a:p>
          <a:p>
            <a:pPr marL="342900" indent="-342900">
              <a:buAutoNum type="arabicPeriod"/>
            </a:pPr>
            <a:r>
              <a:rPr lang="en-US" sz="1800" dirty="0"/>
              <a:t>Weekday</a:t>
            </a:r>
          </a:p>
          <a:p>
            <a:pPr marL="342900" indent="-342900">
              <a:buAutoNum type="arabicPeriod"/>
            </a:pPr>
            <a:r>
              <a:rPr lang="en-US" sz="1800" dirty="0"/>
              <a:t>Weapon</a:t>
            </a:r>
          </a:p>
          <a:p>
            <a:pPr marL="342900" indent="-342900">
              <a:buAutoNum type="arabicPeriod"/>
            </a:pPr>
            <a:r>
              <a:rPr lang="en-US" sz="1800" dirty="0"/>
              <a:t>Inside/Outside</a:t>
            </a:r>
          </a:p>
          <a:p>
            <a:pPr marL="342900" indent="-342900">
              <a:buAutoNum type="arabicPeriod"/>
            </a:pPr>
            <a:r>
              <a:rPr lang="en-US" sz="1800" dirty="0"/>
              <a:t>Longitude</a:t>
            </a:r>
          </a:p>
          <a:p>
            <a:pPr marL="342900" indent="-342900">
              <a:buAutoNum type="arabicPeriod"/>
            </a:pPr>
            <a:r>
              <a:rPr lang="en-US" sz="1800" dirty="0"/>
              <a:t>Latitude</a:t>
            </a:r>
          </a:p>
          <a:p>
            <a:pPr marL="285750" indent="-285750">
              <a:buFont typeface="Arial" panose="020B0604020202020204" pitchFamily="34" charset="0"/>
              <a:buChar char="•"/>
            </a:pPr>
            <a:r>
              <a:rPr lang="en-US" sz="1800" dirty="0"/>
              <a:t>Target Variable:</a:t>
            </a:r>
          </a:p>
          <a:p>
            <a:r>
              <a:rPr lang="en-US" sz="1800" dirty="0"/>
              <a:t>1. Description</a:t>
            </a: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28490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8CA6-A404-49F2-BCC7-73F3A4BE899B}"/>
              </a:ext>
            </a:extLst>
          </p:cNvPr>
          <p:cNvSpPr>
            <a:spLocks noGrp="1"/>
          </p:cNvSpPr>
          <p:nvPr>
            <p:ph type="title"/>
          </p:nvPr>
        </p:nvSpPr>
        <p:spPr>
          <a:xfrm>
            <a:off x="457200" y="594359"/>
            <a:ext cx="3200400" cy="1881555"/>
          </a:xfrm>
        </p:spPr>
        <p:txBody>
          <a:bodyPr>
            <a:normAutofit/>
          </a:bodyPr>
          <a:lstStyle/>
          <a:p>
            <a:pPr algn="ctr"/>
            <a:r>
              <a:rPr lang="en-US" sz="5400" dirty="0"/>
              <a:t>Confusion Matrix</a:t>
            </a:r>
          </a:p>
        </p:txBody>
      </p:sp>
      <p:pic>
        <p:nvPicPr>
          <p:cNvPr id="6" name="Content Placeholder 5" descr="Calendar&#10;&#10;Description automatically generated">
            <a:extLst>
              <a:ext uri="{FF2B5EF4-FFF2-40B4-BE49-F238E27FC236}">
                <a16:creationId xmlns:a16="http://schemas.microsoft.com/office/drawing/2014/main" id="{334D3779-5CBC-4708-8444-DBD391805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8948" y="1303338"/>
            <a:ext cx="6654018" cy="4548822"/>
          </a:xfrm>
        </p:spPr>
      </p:pic>
      <p:sp>
        <p:nvSpPr>
          <p:cNvPr id="4" name="Text Placeholder 3">
            <a:extLst>
              <a:ext uri="{FF2B5EF4-FFF2-40B4-BE49-F238E27FC236}">
                <a16:creationId xmlns:a16="http://schemas.microsoft.com/office/drawing/2014/main" id="{E74B06CA-97CC-4281-92B7-466ED8ABEEEC}"/>
              </a:ext>
            </a:extLst>
          </p:cNvPr>
          <p:cNvSpPr>
            <a:spLocks noGrp="1"/>
          </p:cNvSpPr>
          <p:nvPr>
            <p:ph type="body" sz="half" idx="2"/>
          </p:nvPr>
        </p:nvSpPr>
        <p:spPr>
          <a:xfrm>
            <a:off x="457200" y="2475914"/>
            <a:ext cx="3200400" cy="3829290"/>
          </a:xfrm>
        </p:spPr>
        <p:txBody>
          <a:bodyPr>
            <a:normAutofit lnSpcReduction="10000"/>
          </a:bodyPr>
          <a:lstStyle/>
          <a:p>
            <a:pPr marL="285750" indent="-285750">
              <a:buFont typeface="Arial" panose="020B0604020202020204" pitchFamily="34" charset="0"/>
              <a:buChar char="•"/>
            </a:pPr>
            <a:r>
              <a:rPr lang="en-US" sz="2000" dirty="0"/>
              <a:t>Accuracy of the model is 69% using KNN Classification method.</a:t>
            </a:r>
          </a:p>
          <a:p>
            <a:pPr marL="285750" indent="-285750">
              <a:buFont typeface="Arial" panose="020B0604020202020204" pitchFamily="34" charset="0"/>
              <a:buChar char="•"/>
            </a:pPr>
            <a:r>
              <a:rPr lang="en-US" sz="2000" dirty="0"/>
              <a:t>To improve accuracy of the model, Random forest method is used.</a:t>
            </a:r>
          </a:p>
          <a:p>
            <a:pPr marL="285750" indent="-285750">
              <a:buFont typeface="Arial" panose="020B0604020202020204" pitchFamily="34" charset="0"/>
              <a:buChar char="•"/>
            </a:pPr>
            <a:r>
              <a:rPr lang="en-US" sz="2000" dirty="0"/>
              <a:t>After using random forest method accuracy of the model improved:</a:t>
            </a:r>
          </a:p>
          <a:p>
            <a:pPr marL="514350" indent="-514350">
              <a:buAutoNum type="arabicPeriod"/>
            </a:pPr>
            <a:r>
              <a:rPr lang="en-US" sz="2000" dirty="0"/>
              <a:t>Training set- 79%</a:t>
            </a:r>
          </a:p>
          <a:p>
            <a:pPr marL="514350" indent="-514350">
              <a:buAutoNum type="arabicPeriod"/>
            </a:pPr>
            <a:r>
              <a:rPr lang="en-US" sz="2000" dirty="0"/>
              <a:t>Testing set-77%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391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50EC-A42D-4DCE-B19D-E7AE1CF2F56B}"/>
              </a:ext>
            </a:extLst>
          </p:cNvPr>
          <p:cNvSpPr>
            <a:spLocks noGrp="1"/>
          </p:cNvSpPr>
          <p:nvPr>
            <p:ph type="title"/>
          </p:nvPr>
        </p:nvSpPr>
        <p:spPr/>
        <p:txBody>
          <a:bodyPr>
            <a:normAutofit/>
          </a:bodyPr>
          <a:lstStyle/>
          <a:p>
            <a:r>
              <a:rPr lang="en-US" sz="5400"/>
              <a:t>Conclusion</a:t>
            </a:r>
          </a:p>
        </p:txBody>
      </p:sp>
      <p:sp>
        <p:nvSpPr>
          <p:cNvPr id="3" name="Content Placeholder 2">
            <a:extLst>
              <a:ext uri="{FF2B5EF4-FFF2-40B4-BE49-F238E27FC236}">
                <a16:creationId xmlns:a16="http://schemas.microsoft.com/office/drawing/2014/main" id="{BDE0B814-A53D-4418-90A3-04161FC10B06}"/>
              </a:ext>
            </a:extLst>
          </p:cNvPr>
          <p:cNvSpPr>
            <a:spLocks noGrp="1"/>
          </p:cNvSpPr>
          <p:nvPr>
            <p:ph idx="1"/>
          </p:nvPr>
        </p:nvSpPr>
        <p:spPr>
          <a:xfrm>
            <a:off x="838200" y="1929384"/>
            <a:ext cx="10515600" cy="4251960"/>
          </a:xfrm>
        </p:spPr>
        <p:txBody>
          <a:bodyPr>
            <a:normAutofit/>
          </a:bodyPr>
          <a:lstStyle/>
          <a:p>
            <a:r>
              <a:rPr lang="en-US" sz="2200" dirty="0"/>
              <a:t>We were able to find the following key characteristics in Baltimore Crime:</a:t>
            </a:r>
          </a:p>
          <a:p>
            <a:pPr lvl="1"/>
            <a:r>
              <a:rPr lang="en-US" sz="2200" dirty="0"/>
              <a:t>More crimes are committed at Northeastern and Southeastern side of Baltimore.</a:t>
            </a:r>
          </a:p>
          <a:p>
            <a:pPr lvl="1"/>
            <a:r>
              <a:rPr lang="en-US" sz="2200" dirty="0"/>
              <a:t>Hands are the most popular weapon used in Baltimore crimes.</a:t>
            </a:r>
          </a:p>
          <a:p>
            <a:pPr lvl="1"/>
            <a:r>
              <a:rPr lang="en-US" sz="2200" dirty="0"/>
              <a:t>More crimes are committed in the months of May through August. </a:t>
            </a:r>
          </a:p>
          <a:p>
            <a:pPr lvl="1"/>
            <a:r>
              <a:rPr lang="en-US" sz="2200" dirty="0"/>
              <a:t>Saturday and Sunday hold the highest crime rate per week. </a:t>
            </a:r>
          </a:p>
          <a:p>
            <a:pPr lvl="1"/>
            <a:r>
              <a:rPr lang="en-US" sz="2200" dirty="0"/>
              <a:t>The highest number of crimes occurs at evening time that is from 5PM to 8PM, while the least number of crimes are committed at night hours between 2 A.M. and 6 A.M.</a:t>
            </a:r>
          </a:p>
          <a:p>
            <a:pPr lvl="1"/>
            <a:r>
              <a:rPr lang="en-US" sz="2200" dirty="0"/>
              <a:t>Starting in 2017, Baltimore’s crime rate has seen a significant drop compared to 2015 and 2016.</a:t>
            </a:r>
          </a:p>
          <a:p>
            <a:pPr marL="457200" lvl="1" indent="0">
              <a:buNone/>
            </a:pPr>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301379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Many question marks on black background">
            <a:extLst>
              <a:ext uri="{FF2B5EF4-FFF2-40B4-BE49-F238E27FC236}">
                <a16:creationId xmlns:a16="http://schemas.microsoft.com/office/drawing/2014/main" id="{0BEB4B89-E8B7-4EE6-8227-44E098B3716D}"/>
              </a:ext>
            </a:extLst>
          </p:cNvPr>
          <p:cNvPicPr>
            <a:picLocks noChangeAspect="1"/>
          </p:cNvPicPr>
          <p:nvPr/>
        </p:nvPicPr>
        <p:blipFill rotWithShape="1">
          <a:blip r:embed="rId2"/>
          <a:srcRect l="29906" t="9091" r="-1" b="-1"/>
          <a:stretch/>
        </p:blipFill>
        <p:spPr>
          <a:xfrm>
            <a:off x="-2" y="10"/>
            <a:ext cx="8668512" cy="6857990"/>
          </a:xfrm>
          <a:prstGeom prst="rect">
            <a:avLst/>
          </a:prstGeom>
        </p:spPr>
      </p:pic>
      <p:sp>
        <p:nvSpPr>
          <p:cNvPr id="2" name="Title 1">
            <a:extLst>
              <a:ext uri="{FF2B5EF4-FFF2-40B4-BE49-F238E27FC236}">
                <a16:creationId xmlns:a16="http://schemas.microsoft.com/office/drawing/2014/main" id="{FA836646-79AC-4042-8C3E-B561635FFCEA}"/>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Any Questions? </a:t>
            </a:r>
          </a:p>
        </p:txBody>
      </p:sp>
    </p:spTree>
    <p:extLst>
      <p:ext uri="{BB962C8B-B14F-4D97-AF65-F5344CB8AC3E}">
        <p14:creationId xmlns:p14="http://schemas.microsoft.com/office/powerpoint/2010/main" val="23611619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B0FC-09A7-407D-B89E-4B8D439D8F9E}"/>
              </a:ext>
            </a:extLst>
          </p:cNvPr>
          <p:cNvSpPr>
            <a:spLocks noGrp="1"/>
          </p:cNvSpPr>
          <p:nvPr>
            <p:ph type="title"/>
          </p:nvPr>
        </p:nvSpPr>
        <p:spPr/>
        <p:txBody>
          <a:bodyPr>
            <a:normAutofit/>
          </a:bodyPr>
          <a:lstStyle/>
          <a:p>
            <a:r>
              <a:rPr lang="en-US" sz="5400" dirty="0"/>
              <a:t>Introduction</a:t>
            </a:r>
          </a:p>
        </p:txBody>
      </p:sp>
      <p:sp>
        <p:nvSpPr>
          <p:cNvPr id="3" name="Content Placeholder 2">
            <a:extLst>
              <a:ext uri="{FF2B5EF4-FFF2-40B4-BE49-F238E27FC236}">
                <a16:creationId xmlns:a16="http://schemas.microsoft.com/office/drawing/2014/main" id="{C0A4AB4E-5C3D-473C-B68B-A8C166F32068}"/>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000" dirty="0"/>
              <a:t>Crime is an issue that should be studied thoroughly and taken seriously throughout the world. Our dataset deals with analyzing Baltimore crime patterns from the years 2012-2017.</a:t>
            </a:r>
          </a:p>
          <a:p>
            <a:pPr>
              <a:buFont typeface="Arial" panose="020B0604020202020204" pitchFamily="34" charset="0"/>
              <a:buChar char="•"/>
            </a:pPr>
            <a:r>
              <a:rPr lang="en-US" sz="2000" dirty="0"/>
              <a:t>The main purpose of analyzing this dataset is to compare trends in crimes from the years 2012-2017.</a:t>
            </a:r>
            <a:endParaRPr lang="en-US" dirty="0"/>
          </a:p>
          <a:p>
            <a:pPr>
              <a:buFont typeface="Arial" panose="020B0604020202020204" pitchFamily="34" charset="0"/>
              <a:buChar char="•"/>
            </a:pPr>
            <a:r>
              <a:rPr lang="en-US" sz="2000" dirty="0"/>
              <a:t>For each year, we plan to find the total number of crimes, the count of each type of weapon used, how many crimes occurred inside and outside, and the premise for each crime.</a:t>
            </a:r>
          </a:p>
          <a:p>
            <a:pPr>
              <a:buFont typeface="Arial" panose="020B0604020202020204" pitchFamily="34" charset="0"/>
              <a:buChar char="•"/>
            </a:pPr>
            <a:r>
              <a:rPr lang="en-US" sz="2000" dirty="0"/>
              <a:t> Looking at trends for each of these variables will help in future prediction of crime trends in Baltimore for these variables. These trends will help alert safety officials such as police officers, FBI agents and citizens throughout Baltimore to be more prepared on how to be protected from and deal with crime in the future. </a:t>
            </a:r>
          </a:p>
          <a:p>
            <a:pPr>
              <a:buFont typeface="Arial" panose="020B0604020202020204" pitchFamily="34" charset="0"/>
              <a:buChar char="•"/>
            </a:pPr>
            <a:r>
              <a:rPr lang="en-US" sz="2000" dirty="0"/>
              <a:t>To answer the problem areas addressed in the question, we plan to plot histograms, bar plots, line charts for the column variables to look at patterns and trends of these variables that will help in prediction of future trends for crime in Baltimore.</a:t>
            </a:r>
            <a:endParaRPr lang="en-US" sz="2200" dirty="0"/>
          </a:p>
        </p:txBody>
      </p:sp>
    </p:spTree>
    <p:extLst>
      <p:ext uri="{BB962C8B-B14F-4D97-AF65-F5344CB8AC3E}">
        <p14:creationId xmlns:p14="http://schemas.microsoft.com/office/powerpoint/2010/main" val="49169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1A4C-7F9B-47D4-A084-DCC9FDA2CAE0}"/>
              </a:ext>
            </a:extLst>
          </p:cNvPr>
          <p:cNvSpPr>
            <a:spLocks noGrp="1"/>
          </p:cNvSpPr>
          <p:nvPr>
            <p:ph type="title"/>
          </p:nvPr>
        </p:nvSpPr>
        <p:spPr>
          <a:xfrm>
            <a:off x="841248" y="426720"/>
            <a:ext cx="10506456" cy="1261403"/>
          </a:xfrm>
        </p:spPr>
        <p:txBody>
          <a:bodyPr anchor="b">
            <a:normAutofit/>
          </a:bodyPr>
          <a:lstStyle/>
          <a:p>
            <a:r>
              <a:rPr lang="en-US" sz="6000" dirty="0"/>
              <a:t>Objectives</a:t>
            </a:r>
          </a:p>
        </p:txBody>
      </p:sp>
      <p:sp>
        <p:nvSpPr>
          <p:cNvPr id="3" name="Content Placeholder 2">
            <a:extLst>
              <a:ext uri="{FF2B5EF4-FFF2-40B4-BE49-F238E27FC236}">
                <a16:creationId xmlns:a16="http://schemas.microsoft.com/office/drawing/2014/main" id="{06DE292A-2999-4D82-9B8C-4BC9006D49C1}"/>
              </a:ext>
            </a:extLst>
          </p:cNvPr>
          <p:cNvSpPr>
            <a:spLocks noGrp="1"/>
          </p:cNvSpPr>
          <p:nvPr>
            <p:ph idx="1"/>
          </p:nvPr>
        </p:nvSpPr>
        <p:spPr>
          <a:xfrm>
            <a:off x="841248" y="2419643"/>
            <a:ext cx="10509504" cy="3823312"/>
          </a:xfrm>
        </p:spPr>
        <p:txBody>
          <a:bodyPr>
            <a:normAutofit/>
          </a:bodyPr>
          <a:lstStyle/>
          <a:p>
            <a:pPr>
              <a:buFont typeface="Wingdings" panose="05000000000000000000" pitchFamily="2" charset="2"/>
              <a:buChar char="q"/>
            </a:pPr>
            <a:r>
              <a:rPr lang="en-US" sz="2200" dirty="0"/>
              <a:t>To find frequency of crimes in each District of Baltimore and to find whether the crime were committed inside or outside.</a:t>
            </a:r>
          </a:p>
          <a:p>
            <a:pPr>
              <a:buFont typeface="Wingdings" panose="05000000000000000000" pitchFamily="2" charset="2"/>
              <a:buChar char="q"/>
            </a:pPr>
            <a:r>
              <a:rPr lang="en-US" sz="2200" dirty="0"/>
              <a:t>To find frequency of crimes by weapon types and years (2012-2017).</a:t>
            </a:r>
          </a:p>
          <a:p>
            <a:pPr>
              <a:buFont typeface="Wingdings" panose="05000000000000000000" pitchFamily="2" charset="2"/>
              <a:buChar char="q"/>
            </a:pPr>
            <a:r>
              <a:rPr lang="en-US" sz="2200" dirty="0"/>
              <a:t>To find which are the top 10 crimes in Baltimore.</a:t>
            </a:r>
          </a:p>
          <a:p>
            <a:pPr>
              <a:buFont typeface="Wingdings" panose="05000000000000000000" pitchFamily="2" charset="2"/>
              <a:buChar char="q"/>
            </a:pPr>
            <a:r>
              <a:rPr lang="en-US" sz="2200" dirty="0"/>
              <a:t>To find number of crimes by daytime, months , weekday and year wise.</a:t>
            </a:r>
          </a:p>
          <a:p>
            <a:pPr>
              <a:buFont typeface="Wingdings" panose="05000000000000000000" pitchFamily="2" charset="2"/>
              <a:buChar char="q"/>
            </a:pPr>
            <a:r>
              <a:rPr lang="en-US" sz="2200" dirty="0"/>
              <a:t>To find number of incidents by weekdays and hours for years (2012-2017).</a:t>
            </a:r>
          </a:p>
          <a:p>
            <a:endParaRPr lang="en-US" sz="2200" dirty="0"/>
          </a:p>
        </p:txBody>
      </p:sp>
    </p:spTree>
    <p:extLst>
      <p:ext uri="{BB962C8B-B14F-4D97-AF65-F5344CB8AC3E}">
        <p14:creationId xmlns:p14="http://schemas.microsoft.com/office/powerpoint/2010/main" val="269347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E671-779A-459B-A1C6-7BE488FDFA02}"/>
              </a:ext>
            </a:extLst>
          </p:cNvPr>
          <p:cNvSpPr>
            <a:spLocks noGrp="1"/>
          </p:cNvSpPr>
          <p:nvPr>
            <p:ph type="title"/>
          </p:nvPr>
        </p:nvSpPr>
        <p:spPr>
          <a:xfrm>
            <a:off x="220394" y="436098"/>
            <a:ext cx="11728986" cy="1392702"/>
          </a:xfrm>
        </p:spPr>
        <p:txBody>
          <a:bodyPr>
            <a:normAutofit/>
          </a:bodyPr>
          <a:lstStyle/>
          <a:p>
            <a:pPr algn="ctr"/>
            <a:r>
              <a:rPr lang="en-US" sz="4400" dirty="0"/>
              <a:t>Frequency of Crimes in each District and crimes committed either Inside or Outside </a:t>
            </a:r>
            <a:endParaRPr lang="en-US" dirty="0"/>
          </a:p>
        </p:txBody>
      </p:sp>
      <p:sp>
        <p:nvSpPr>
          <p:cNvPr id="3" name="Text Placeholder 2">
            <a:extLst>
              <a:ext uri="{FF2B5EF4-FFF2-40B4-BE49-F238E27FC236}">
                <a16:creationId xmlns:a16="http://schemas.microsoft.com/office/drawing/2014/main" id="{D79644BF-C825-46CB-9820-F55C8B3874AF}"/>
              </a:ext>
            </a:extLst>
          </p:cNvPr>
          <p:cNvSpPr>
            <a:spLocks noGrp="1"/>
          </p:cNvSpPr>
          <p:nvPr>
            <p:ph type="body" idx="1"/>
          </p:nvPr>
        </p:nvSpPr>
        <p:spPr>
          <a:xfrm>
            <a:off x="220394" y="1913208"/>
            <a:ext cx="5777182" cy="1167617"/>
          </a:xfrm>
        </p:spPr>
        <p:txBody>
          <a:bodyPr>
            <a:normAutofit fontScale="92500" lnSpcReduction="20000"/>
          </a:bodyPr>
          <a:lstStyle/>
          <a:p>
            <a:pPr marL="342900" indent="-342900">
              <a:buFont typeface="Arial" panose="020B0604020202020204" pitchFamily="34" charset="0"/>
              <a:buChar char="•"/>
            </a:pPr>
            <a:r>
              <a:rPr lang="en-US" b="0" dirty="0"/>
              <a:t>Frequency of crime is more at northeastern and southeastern side of Baltimore.</a:t>
            </a:r>
          </a:p>
          <a:p>
            <a:pPr marL="342900" indent="-342900">
              <a:buFont typeface="Arial" panose="020B0604020202020204" pitchFamily="34" charset="0"/>
              <a:buChar char="•"/>
            </a:pPr>
            <a:r>
              <a:rPr lang="en-US" b="0" dirty="0"/>
              <a:t>Western and Eastern side of Baltimore has less frequency of crime.</a:t>
            </a:r>
          </a:p>
        </p:txBody>
      </p:sp>
      <p:pic>
        <p:nvPicPr>
          <p:cNvPr id="11" name="Content Placeholder 10" descr="Chart, bar chart&#10;&#10;Description automatically generated">
            <a:extLst>
              <a:ext uri="{FF2B5EF4-FFF2-40B4-BE49-F238E27FC236}">
                <a16:creationId xmlns:a16="http://schemas.microsoft.com/office/drawing/2014/main" id="{0FD4A250-E232-45C5-9F22-588174473378}"/>
              </a:ext>
            </a:extLst>
          </p:cNvPr>
          <p:cNvPicPr>
            <a:picLocks noGrp="1" noChangeAspect="1"/>
          </p:cNvPicPr>
          <p:nvPr>
            <p:ph sz="half" idx="2"/>
          </p:nvPr>
        </p:nvPicPr>
        <p:blipFill>
          <a:blip r:embed="rId2"/>
          <a:stretch>
            <a:fillRect/>
          </a:stretch>
        </p:blipFill>
        <p:spPr>
          <a:xfrm>
            <a:off x="220394" y="3305909"/>
            <a:ext cx="5667643" cy="2938480"/>
          </a:xfrm>
          <a:prstGeom prst="rect">
            <a:avLst/>
          </a:prstGeom>
        </p:spPr>
      </p:pic>
      <p:sp>
        <p:nvSpPr>
          <p:cNvPr id="5" name="Text Placeholder 4">
            <a:extLst>
              <a:ext uri="{FF2B5EF4-FFF2-40B4-BE49-F238E27FC236}">
                <a16:creationId xmlns:a16="http://schemas.microsoft.com/office/drawing/2014/main" id="{6CDA069E-CA7E-4DF8-AB50-148EC27C7B3E}"/>
              </a:ext>
            </a:extLst>
          </p:cNvPr>
          <p:cNvSpPr>
            <a:spLocks noGrp="1"/>
          </p:cNvSpPr>
          <p:nvPr>
            <p:ph type="body" sz="quarter" idx="3"/>
          </p:nvPr>
        </p:nvSpPr>
        <p:spPr>
          <a:xfrm>
            <a:off x="6172199" y="1828801"/>
            <a:ext cx="5777181" cy="1378634"/>
          </a:xfrm>
        </p:spPr>
        <p:txBody>
          <a:bodyPr>
            <a:normAutofit fontScale="92500" lnSpcReduction="20000"/>
          </a:bodyPr>
          <a:lstStyle/>
          <a:p>
            <a:pPr marL="342900" indent="-342900">
              <a:buFont typeface="Arial" panose="020B0604020202020204" pitchFamily="34" charset="0"/>
              <a:buChar char="•"/>
            </a:pPr>
            <a:r>
              <a:rPr lang="en-US" b="0" dirty="0"/>
              <a:t>Districts like central and southeastern had more outside crimes.</a:t>
            </a:r>
          </a:p>
          <a:p>
            <a:pPr marL="342900" indent="-342900">
              <a:buFont typeface="Arial" panose="020B0604020202020204" pitchFamily="34" charset="0"/>
              <a:buChar char="•"/>
            </a:pPr>
            <a:r>
              <a:rPr lang="en-US" b="0" dirty="0"/>
              <a:t>Northeastern district had more inside crimes than outside</a:t>
            </a:r>
            <a:r>
              <a:rPr lang="en-US" dirty="0"/>
              <a:t>.</a:t>
            </a:r>
            <a:endParaRPr lang="en-US" b="0" dirty="0"/>
          </a:p>
        </p:txBody>
      </p:sp>
      <p:pic>
        <p:nvPicPr>
          <p:cNvPr id="13" name="Content Placeholder 12" descr="Chart, bar chart&#10;&#10;Description automatically generated">
            <a:extLst>
              <a:ext uri="{FF2B5EF4-FFF2-40B4-BE49-F238E27FC236}">
                <a16:creationId xmlns:a16="http://schemas.microsoft.com/office/drawing/2014/main" id="{8D22B47C-CC20-4226-8C8A-E8FF8938FE5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97575" y="3334044"/>
            <a:ext cx="5974031" cy="2822434"/>
          </a:xfrm>
        </p:spPr>
      </p:pic>
    </p:spTree>
    <p:extLst>
      <p:ext uri="{BB962C8B-B14F-4D97-AF65-F5344CB8AC3E}">
        <p14:creationId xmlns:p14="http://schemas.microsoft.com/office/powerpoint/2010/main" val="419652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31BA-92B4-4EBA-AA4A-A56FDA7FBDD3}"/>
              </a:ext>
            </a:extLst>
          </p:cNvPr>
          <p:cNvSpPr>
            <a:spLocks noGrp="1"/>
          </p:cNvSpPr>
          <p:nvPr>
            <p:ph type="title"/>
          </p:nvPr>
        </p:nvSpPr>
        <p:spPr>
          <a:xfrm>
            <a:off x="581193" y="261937"/>
            <a:ext cx="10774195" cy="2002961"/>
          </a:xfrm>
        </p:spPr>
        <p:txBody>
          <a:bodyPr>
            <a:normAutofit fontScale="90000"/>
          </a:bodyPr>
          <a:lstStyle/>
          <a:p>
            <a:pPr algn="ctr"/>
            <a:br>
              <a:rPr lang="en-US" sz="4400" dirty="0"/>
            </a:br>
            <a:r>
              <a:rPr lang="en-US" sz="4400" dirty="0"/>
              <a:t>Frequency of crimes by weapon types and years (2012-2017).</a:t>
            </a:r>
            <a:br>
              <a:rPr lang="en-US" sz="4400" dirty="0"/>
            </a:br>
            <a:endParaRPr lang="en-US" dirty="0"/>
          </a:p>
        </p:txBody>
      </p:sp>
      <p:sp>
        <p:nvSpPr>
          <p:cNvPr id="3" name="Text Placeholder 2">
            <a:extLst>
              <a:ext uri="{FF2B5EF4-FFF2-40B4-BE49-F238E27FC236}">
                <a16:creationId xmlns:a16="http://schemas.microsoft.com/office/drawing/2014/main" id="{C358BFA6-99A5-41D2-BB92-C63F93943EE5}"/>
              </a:ext>
            </a:extLst>
          </p:cNvPr>
          <p:cNvSpPr>
            <a:spLocks noGrp="1"/>
          </p:cNvSpPr>
          <p:nvPr>
            <p:ph type="body" idx="1"/>
          </p:nvPr>
        </p:nvSpPr>
        <p:spPr>
          <a:xfrm>
            <a:off x="839788" y="2089127"/>
            <a:ext cx="5157787" cy="1005765"/>
          </a:xfrm>
        </p:spPr>
        <p:txBody>
          <a:bodyPr>
            <a:normAutofit fontScale="77500" lnSpcReduction="20000"/>
          </a:bodyPr>
          <a:lstStyle/>
          <a:p>
            <a:pPr marL="342900" indent="-342900">
              <a:buFont typeface="Wingdings" panose="05000000000000000000" pitchFamily="2" charset="2"/>
              <a:buChar char="§"/>
            </a:pPr>
            <a:r>
              <a:rPr lang="en-US" b="0" dirty="0"/>
              <a:t>Most of the crimes are committed by Hands.</a:t>
            </a:r>
          </a:p>
          <a:p>
            <a:pPr marL="342900" indent="-342900">
              <a:buFont typeface="Wingdings" panose="05000000000000000000" pitchFamily="2" charset="2"/>
              <a:buChar char="§"/>
            </a:pPr>
            <a:r>
              <a:rPr lang="en-US" dirty="0"/>
              <a:t>Crimes committed by firearms are significantly higher than crimes committed by knife </a:t>
            </a:r>
            <a:endParaRPr lang="en-US" b="0" dirty="0"/>
          </a:p>
        </p:txBody>
      </p:sp>
      <p:pic>
        <p:nvPicPr>
          <p:cNvPr id="8" name="Content Placeholder 7" descr="Chart, bar chart&#10;&#10;Description automatically generated">
            <a:extLst>
              <a:ext uri="{FF2B5EF4-FFF2-40B4-BE49-F238E27FC236}">
                <a16:creationId xmlns:a16="http://schemas.microsoft.com/office/drawing/2014/main" id="{06649F50-15CD-46BB-A65B-02B474F759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166" y="3428998"/>
            <a:ext cx="5345723" cy="2835715"/>
          </a:xfrm>
        </p:spPr>
      </p:pic>
      <p:sp>
        <p:nvSpPr>
          <p:cNvPr id="5" name="Text Placeholder 4">
            <a:extLst>
              <a:ext uri="{FF2B5EF4-FFF2-40B4-BE49-F238E27FC236}">
                <a16:creationId xmlns:a16="http://schemas.microsoft.com/office/drawing/2014/main" id="{2DDAD5F8-C738-4D74-9747-6DCC24FDDD9B}"/>
              </a:ext>
            </a:extLst>
          </p:cNvPr>
          <p:cNvSpPr>
            <a:spLocks noGrp="1"/>
          </p:cNvSpPr>
          <p:nvPr>
            <p:ph type="body" sz="quarter" idx="3"/>
          </p:nvPr>
        </p:nvSpPr>
        <p:spPr>
          <a:xfrm>
            <a:off x="6172200" y="2089127"/>
            <a:ext cx="5183188" cy="1005765"/>
          </a:xfrm>
        </p:spPr>
        <p:txBody>
          <a:bodyPr>
            <a:normAutofit fontScale="77500" lnSpcReduction="20000"/>
          </a:bodyPr>
          <a:lstStyle/>
          <a:p>
            <a:pPr marL="342900" indent="-342900">
              <a:buFont typeface="Wingdings" panose="05000000000000000000" pitchFamily="2" charset="2"/>
              <a:buChar char="§"/>
            </a:pPr>
            <a:r>
              <a:rPr lang="en-US" dirty="0"/>
              <a:t>Crimes committed by hands were constant through 2012 to 2016 and then dropped in 2017</a:t>
            </a:r>
          </a:p>
          <a:p>
            <a:pPr marL="342900" indent="-342900">
              <a:buFont typeface="Wingdings" panose="05000000000000000000" pitchFamily="2" charset="2"/>
              <a:buChar char="§"/>
            </a:pPr>
            <a:r>
              <a:rPr lang="en-US" dirty="0"/>
              <a:t>Crimes committed by firearms increased in 2015 and 2016 then again dropped in 2017</a:t>
            </a:r>
          </a:p>
        </p:txBody>
      </p:sp>
      <p:pic>
        <p:nvPicPr>
          <p:cNvPr id="10" name="Content Placeholder 9" descr="Chart, bar chart&#10;&#10;Description automatically generated">
            <a:extLst>
              <a:ext uri="{FF2B5EF4-FFF2-40B4-BE49-F238E27FC236}">
                <a16:creationId xmlns:a16="http://schemas.microsoft.com/office/drawing/2014/main" id="{8BC57FF3-1F1E-4F03-8633-2302779A19A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86633" y="3428998"/>
            <a:ext cx="5855201" cy="2760761"/>
          </a:xfrm>
        </p:spPr>
      </p:pic>
    </p:spTree>
    <p:extLst>
      <p:ext uri="{BB962C8B-B14F-4D97-AF65-F5344CB8AC3E}">
        <p14:creationId xmlns:p14="http://schemas.microsoft.com/office/powerpoint/2010/main" val="1194695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FF4E-463E-4C4B-A0B0-4FFAD95BBC3F}"/>
              </a:ext>
            </a:extLst>
          </p:cNvPr>
          <p:cNvSpPr>
            <a:spLocks noGrp="1"/>
          </p:cNvSpPr>
          <p:nvPr>
            <p:ph type="title"/>
          </p:nvPr>
        </p:nvSpPr>
        <p:spPr/>
        <p:txBody>
          <a:bodyPr>
            <a:normAutofit/>
          </a:bodyPr>
          <a:lstStyle/>
          <a:p>
            <a:pPr algn="ctr"/>
            <a:br>
              <a:rPr lang="en-US" dirty="0"/>
            </a:br>
            <a:r>
              <a:rPr lang="en-US" sz="4400" dirty="0"/>
              <a:t>Top 10 crimes in Baltimore.</a:t>
            </a:r>
          </a:p>
        </p:txBody>
      </p:sp>
      <p:pic>
        <p:nvPicPr>
          <p:cNvPr id="12" name="Content Placeholder 11" descr="Chart, treemap chart&#10;&#10;Description automatically generated">
            <a:extLst>
              <a:ext uri="{FF2B5EF4-FFF2-40B4-BE49-F238E27FC236}">
                <a16:creationId xmlns:a16="http://schemas.microsoft.com/office/drawing/2014/main" id="{1C7A29B8-F4EA-4A1D-8B52-B4A88E12B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561514"/>
            <a:ext cx="6934200" cy="4614203"/>
          </a:xfrm>
        </p:spPr>
      </p:pic>
      <p:sp>
        <p:nvSpPr>
          <p:cNvPr id="4" name="Text Placeholder 3">
            <a:extLst>
              <a:ext uri="{FF2B5EF4-FFF2-40B4-BE49-F238E27FC236}">
                <a16:creationId xmlns:a16="http://schemas.microsoft.com/office/drawing/2014/main" id="{99F4FB01-BC55-485B-B73C-C940552077D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Common assault and aggravated assault are top two categories of crime categories </a:t>
            </a:r>
          </a:p>
          <a:p>
            <a:pPr marL="285750" indent="-285750">
              <a:buFont typeface="Arial" panose="020B0604020202020204" pitchFamily="34" charset="0"/>
              <a:buChar char="•"/>
            </a:pPr>
            <a:r>
              <a:rPr lang="en-US" sz="2000" dirty="0"/>
              <a:t>Number of crimes for carjacking robbery and residence robbery is least compared to all other crime categories.</a:t>
            </a:r>
          </a:p>
        </p:txBody>
      </p:sp>
    </p:spTree>
    <p:extLst>
      <p:ext uri="{BB962C8B-B14F-4D97-AF65-F5344CB8AC3E}">
        <p14:creationId xmlns:p14="http://schemas.microsoft.com/office/powerpoint/2010/main" val="213529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F52E-3D92-413B-A4F3-A4B29E386612}"/>
              </a:ext>
            </a:extLst>
          </p:cNvPr>
          <p:cNvSpPr>
            <a:spLocks noGrp="1"/>
          </p:cNvSpPr>
          <p:nvPr>
            <p:ph type="title"/>
          </p:nvPr>
        </p:nvSpPr>
        <p:spPr>
          <a:xfrm>
            <a:off x="417342" y="286603"/>
            <a:ext cx="11356998" cy="1250357"/>
          </a:xfrm>
        </p:spPr>
        <p:txBody>
          <a:bodyPr>
            <a:normAutofit/>
          </a:bodyPr>
          <a:lstStyle/>
          <a:p>
            <a:pPr algn="ctr"/>
            <a:r>
              <a:rPr lang="en-US" dirty="0"/>
              <a:t>N</a:t>
            </a:r>
            <a:r>
              <a:rPr lang="en-US" sz="4400" dirty="0"/>
              <a:t>umber of Crimes by Months and Weekday.</a:t>
            </a:r>
            <a:endParaRPr lang="en-US" dirty="0"/>
          </a:p>
        </p:txBody>
      </p:sp>
      <p:sp>
        <p:nvSpPr>
          <p:cNvPr id="3" name="Text Placeholder 2">
            <a:extLst>
              <a:ext uri="{FF2B5EF4-FFF2-40B4-BE49-F238E27FC236}">
                <a16:creationId xmlns:a16="http://schemas.microsoft.com/office/drawing/2014/main" id="{365044E4-4991-4B29-B40A-5C36F9425966}"/>
              </a:ext>
            </a:extLst>
          </p:cNvPr>
          <p:cNvSpPr>
            <a:spLocks noGrp="1"/>
          </p:cNvSpPr>
          <p:nvPr>
            <p:ph type="body" idx="1"/>
          </p:nvPr>
        </p:nvSpPr>
        <p:spPr>
          <a:xfrm>
            <a:off x="417342" y="1846051"/>
            <a:ext cx="5617698" cy="840877"/>
          </a:xfrm>
        </p:spPr>
        <p:txBody>
          <a:bodyPr>
            <a:normAutofit fontScale="92500" lnSpcReduction="10000"/>
          </a:bodyPr>
          <a:lstStyle/>
          <a:p>
            <a:pPr marL="342900" indent="-342900">
              <a:buFont typeface="Wingdings" panose="05000000000000000000" pitchFamily="2" charset="2"/>
              <a:buChar char="§"/>
            </a:pPr>
            <a:r>
              <a:rPr lang="en-US" dirty="0"/>
              <a:t>Crimes tend to increase during late spring or peak summer whereas reporting of crime is less during fall and winter.</a:t>
            </a:r>
          </a:p>
        </p:txBody>
      </p:sp>
      <p:pic>
        <p:nvPicPr>
          <p:cNvPr id="8" name="Content Placeholder 7" descr="Chart, bar chart&#10;&#10;Description automatically generated">
            <a:extLst>
              <a:ext uri="{FF2B5EF4-FFF2-40B4-BE49-F238E27FC236}">
                <a16:creationId xmlns:a16="http://schemas.microsoft.com/office/drawing/2014/main" id="{AC5DF2C4-E29C-47AE-9232-11D7D4D70F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7342" y="2891425"/>
            <a:ext cx="5556421" cy="3295650"/>
          </a:xfrm>
        </p:spPr>
      </p:pic>
      <p:sp>
        <p:nvSpPr>
          <p:cNvPr id="5" name="Text Placeholder 4">
            <a:extLst>
              <a:ext uri="{FF2B5EF4-FFF2-40B4-BE49-F238E27FC236}">
                <a16:creationId xmlns:a16="http://schemas.microsoft.com/office/drawing/2014/main" id="{66FF449F-82E2-4A93-B0C4-8C94B09444E0}"/>
              </a:ext>
            </a:extLst>
          </p:cNvPr>
          <p:cNvSpPr>
            <a:spLocks noGrp="1"/>
          </p:cNvSpPr>
          <p:nvPr>
            <p:ph type="body" sz="quarter" idx="3"/>
          </p:nvPr>
        </p:nvSpPr>
        <p:spPr>
          <a:xfrm>
            <a:off x="6217919" y="1846052"/>
            <a:ext cx="5556421" cy="840876"/>
          </a:xfrm>
        </p:spPr>
        <p:txBody>
          <a:bodyPr>
            <a:normAutofit fontScale="92500" lnSpcReduction="10000"/>
          </a:bodyPr>
          <a:lstStyle/>
          <a:p>
            <a:pPr marL="342900" indent="-342900">
              <a:buFont typeface="Wingdings" panose="05000000000000000000" pitchFamily="2" charset="2"/>
              <a:buChar char="§"/>
            </a:pPr>
            <a:r>
              <a:rPr lang="en-US" dirty="0"/>
              <a:t>Number of crimes is almost constant during all weekdays, and it tends to increase during weekends.</a:t>
            </a:r>
          </a:p>
        </p:txBody>
      </p:sp>
      <p:pic>
        <p:nvPicPr>
          <p:cNvPr id="10" name="Content Placeholder 9" descr="Chart, bar chart&#10;&#10;Description automatically generated">
            <a:extLst>
              <a:ext uri="{FF2B5EF4-FFF2-40B4-BE49-F238E27FC236}">
                <a16:creationId xmlns:a16="http://schemas.microsoft.com/office/drawing/2014/main" id="{5F34048C-ACF4-4849-A0E6-22A42B350A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237" y="2891426"/>
            <a:ext cx="5556421" cy="3295650"/>
          </a:xfrm>
        </p:spPr>
      </p:pic>
    </p:spTree>
    <p:extLst>
      <p:ext uri="{BB962C8B-B14F-4D97-AF65-F5344CB8AC3E}">
        <p14:creationId xmlns:p14="http://schemas.microsoft.com/office/powerpoint/2010/main" val="139835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126A-ACF8-4D90-88DE-9F738CD77618}"/>
              </a:ext>
            </a:extLst>
          </p:cNvPr>
          <p:cNvSpPr>
            <a:spLocks noGrp="1"/>
          </p:cNvSpPr>
          <p:nvPr>
            <p:ph type="title"/>
          </p:nvPr>
        </p:nvSpPr>
        <p:spPr>
          <a:xfrm>
            <a:off x="1097280" y="680297"/>
            <a:ext cx="10058400" cy="1429857"/>
          </a:xfrm>
        </p:spPr>
        <p:txBody>
          <a:bodyPr>
            <a:normAutofit fontScale="90000"/>
          </a:bodyPr>
          <a:lstStyle/>
          <a:p>
            <a:pPr algn="ctr"/>
            <a:br>
              <a:rPr lang="en-US" sz="4400" dirty="0"/>
            </a:br>
            <a:r>
              <a:rPr lang="en-US" sz="4400" dirty="0"/>
              <a:t>Number of Crimes by daytime and </a:t>
            </a:r>
            <a:r>
              <a:rPr lang="en-US" dirty="0"/>
              <a:t>Y</a:t>
            </a:r>
            <a:r>
              <a:rPr lang="en-US" sz="4400" dirty="0"/>
              <a:t>ear wise.</a:t>
            </a:r>
            <a:br>
              <a:rPr lang="en-US" sz="4400" dirty="0"/>
            </a:br>
            <a:endParaRPr lang="en-US" dirty="0"/>
          </a:p>
        </p:txBody>
      </p:sp>
      <p:sp>
        <p:nvSpPr>
          <p:cNvPr id="3" name="Text Placeholder 2">
            <a:extLst>
              <a:ext uri="{FF2B5EF4-FFF2-40B4-BE49-F238E27FC236}">
                <a16:creationId xmlns:a16="http://schemas.microsoft.com/office/drawing/2014/main" id="{84096745-C433-4EDA-B1C9-6F6A56496048}"/>
              </a:ext>
            </a:extLst>
          </p:cNvPr>
          <p:cNvSpPr>
            <a:spLocks noGrp="1"/>
          </p:cNvSpPr>
          <p:nvPr>
            <p:ph type="body" idx="1"/>
          </p:nvPr>
        </p:nvSpPr>
        <p:spPr>
          <a:xfrm>
            <a:off x="533937" y="1846052"/>
            <a:ext cx="5501103" cy="1178502"/>
          </a:xfrm>
        </p:spPr>
        <p:txBody>
          <a:bodyPr>
            <a:normAutofit fontScale="92500" lnSpcReduction="20000"/>
          </a:bodyPr>
          <a:lstStyle/>
          <a:p>
            <a:pPr marL="342900" indent="-342900">
              <a:buFont typeface="Wingdings" panose="05000000000000000000" pitchFamily="2" charset="2"/>
              <a:buChar char="§"/>
            </a:pPr>
            <a:r>
              <a:rPr lang="en-US" dirty="0"/>
              <a:t>Number of crimes drops significantly from midnight to early morning.</a:t>
            </a:r>
          </a:p>
          <a:p>
            <a:pPr marL="342900" indent="-342900">
              <a:buFont typeface="Wingdings" panose="05000000000000000000" pitchFamily="2" charset="2"/>
              <a:buChar char="§"/>
            </a:pPr>
            <a:r>
              <a:rPr lang="en-US" dirty="0"/>
              <a:t>Crimes tends to happen in increasing pattern from early morning to midnight.</a:t>
            </a:r>
          </a:p>
        </p:txBody>
      </p:sp>
      <p:pic>
        <p:nvPicPr>
          <p:cNvPr id="8" name="Content Placeholder 7" descr="Chart, line chart&#10;&#10;Description automatically generated">
            <a:extLst>
              <a:ext uri="{FF2B5EF4-FFF2-40B4-BE49-F238E27FC236}">
                <a16:creationId xmlns:a16="http://schemas.microsoft.com/office/drawing/2014/main" id="{4476114A-E588-456F-B019-655A1AF87E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937" y="3319479"/>
            <a:ext cx="5501103" cy="2870306"/>
          </a:xfrm>
        </p:spPr>
      </p:pic>
      <p:sp>
        <p:nvSpPr>
          <p:cNvPr id="5" name="Text Placeholder 4">
            <a:extLst>
              <a:ext uri="{FF2B5EF4-FFF2-40B4-BE49-F238E27FC236}">
                <a16:creationId xmlns:a16="http://schemas.microsoft.com/office/drawing/2014/main" id="{E3FD7CD5-4ACF-4512-A2FE-FF2A99EBB6BB}"/>
              </a:ext>
            </a:extLst>
          </p:cNvPr>
          <p:cNvSpPr>
            <a:spLocks noGrp="1"/>
          </p:cNvSpPr>
          <p:nvPr>
            <p:ph type="body" sz="quarter" idx="3"/>
          </p:nvPr>
        </p:nvSpPr>
        <p:spPr>
          <a:xfrm>
            <a:off x="6217919" y="1846051"/>
            <a:ext cx="5501103" cy="1178501"/>
          </a:xfrm>
        </p:spPr>
        <p:txBody>
          <a:bodyPr>
            <a:normAutofit fontScale="92500" lnSpcReduction="20000"/>
          </a:bodyPr>
          <a:lstStyle/>
          <a:p>
            <a:pPr marL="342900" indent="-342900">
              <a:buFont typeface="Wingdings" panose="05000000000000000000" pitchFamily="2" charset="2"/>
              <a:buChar char="§"/>
            </a:pPr>
            <a:r>
              <a:rPr lang="en-US" dirty="0"/>
              <a:t>Number of Crimes in Baltimore decreased from 2012 to 2014.</a:t>
            </a:r>
          </a:p>
          <a:p>
            <a:pPr marL="342900" indent="-342900">
              <a:buFont typeface="Wingdings" panose="05000000000000000000" pitchFamily="2" charset="2"/>
              <a:buChar char="§"/>
            </a:pPr>
            <a:r>
              <a:rPr lang="en-US" dirty="0"/>
              <a:t>Crimes increased slightly from 2014 to 2016 and dropped massively in 2017.</a:t>
            </a:r>
          </a:p>
        </p:txBody>
      </p:sp>
      <p:pic>
        <p:nvPicPr>
          <p:cNvPr id="10" name="Content Placeholder 9" descr="Chart, line chart&#10;&#10;Description automatically generated">
            <a:extLst>
              <a:ext uri="{FF2B5EF4-FFF2-40B4-BE49-F238E27FC236}">
                <a16:creationId xmlns:a16="http://schemas.microsoft.com/office/drawing/2014/main" id="{0A90DD16-2065-45CE-9B29-4FB2983BF41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17919" y="3319479"/>
            <a:ext cx="5501103" cy="2858224"/>
          </a:xfrm>
        </p:spPr>
      </p:pic>
    </p:spTree>
    <p:extLst>
      <p:ext uri="{BB962C8B-B14F-4D97-AF65-F5344CB8AC3E}">
        <p14:creationId xmlns:p14="http://schemas.microsoft.com/office/powerpoint/2010/main" val="288098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7392-EC16-4EAE-85AF-816FC204E873}"/>
              </a:ext>
            </a:extLst>
          </p:cNvPr>
          <p:cNvSpPr>
            <a:spLocks noGrp="1"/>
          </p:cNvSpPr>
          <p:nvPr>
            <p:ph type="title"/>
          </p:nvPr>
        </p:nvSpPr>
        <p:spPr/>
        <p:txBody>
          <a:bodyPr>
            <a:normAutofit/>
          </a:bodyPr>
          <a:lstStyle/>
          <a:p>
            <a:pPr algn="ctr"/>
            <a:r>
              <a:rPr lang="en-US" dirty="0"/>
              <a:t>I</a:t>
            </a:r>
            <a:r>
              <a:rPr lang="en-US" sz="3200" dirty="0"/>
              <a:t>ncidents by weekdays and hour for years (2012-2017).</a:t>
            </a:r>
            <a:endParaRPr lang="en-US" dirty="0"/>
          </a:p>
        </p:txBody>
      </p:sp>
      <p:pic>
        <p:nvPicPr>
          <p:cNvPr id="6" name="Content Placeholder 5" descr="Table&#10;&#10;Description automatically generated with medium confidence">
            <a:extLst>
              <a:ext uri="{FF2B5EF4-FFF2-40B4-BE49-F238E27FC236}">
                <a16:creationId xmlns:a16="http://schemas.microsoft.com/office/drawing/2014/main" id="{DC90BC60-D239-4925-9F19-1F0BEBFC6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256" y="1448973"/>
            <a:ext cx="7526216" cy="4572000"/>
          </a:xfrm>
        </p:spPr>
      </p:pic>
      <p:sp>
        <p:nvSpPr>
          <p:cNvPr id="4" name="Text Placeholder 3">
            <a:extLst>
              <a:ext uri="{FF2B5EF4-FFF2-40B4-BE49-F238E27FC236}">
                <a16:creationId xmlns:a16="http://schemas.microsoft.com/office/drawing/2014/main" id="{F294EAA1-C92A-45D3-8CD4-DB1FF3CEF552}"/>
              </a:ext>
            </a:extLst>
          </p:cNvPr>
          <p:cNvSpPr>
            <a:spLocks noGrp="1"/>
          </p:cNvSpPr>
          <p:nvPr>
            <p:ph type="body" sz="half" idx="2"/>
          </p:nvPr>
        </p:nvSpPr>
        <p:spPr/>
        <p:txBody>
          <a:bodyPr>
            <a:normAutofit lnSpcReduction="10000"/>
          </a:bodyPr>
          <a:lstStyle/>
          <a:p>
            <a:pPr marL="285750" indent="-285750">
              <a:buFont typeface="Wingdings" panose="05000000000000000000" pitchFamily="2" charset="2"/>
              <a:buChar char="§"/>
            </a:pPr>
            <a:r>
              <a:rPr lang="en-US" sz="2000" dirty="0"/>
              <a:t>Reporting of crimes is very less from 4 am to 8 am compared to other times of the day.</a:t>
            </a:r>
          </a:p>
          <a:p>
            <a:pPr marL="285750" indent="-285750">
              <a:buFont typeface="Wingdings" panose="05000000000000000000" pitchFamily="2" charset="2"/>
              <a:buChar char="§"/>
            </a:pPr>
            <a:r>
              <a:rPr lang="en-US" sz="2000" dirty="0"/>
              <a:t>Crime frequency is very high from 5 pm onwards till midnight. </a:t>
            </a:r>
          </a:p>
          <a:p>
            <a:pPr marL="285750" indent="-285750">
              <a:buFont typeface="Wingdings" panose="05000000000000000000" pitchFamily="2" charset="2"/>
              <a:buChar char="§"/>
            </a:pPr>
            <a:r>
              <a:rPr lang="en-US" sz="2000" dirty="0"/>
              <a:t>Weekend nights shows occurrence of most crimes during and after midnight</a:t>
            </a:r>
          </a:p>
        </p:txBody>
      </p:sp>
    </p:spTree>
    <p:extLst>
      <p:ext uri="{BB962C8B-B14F-4D97-AF65-F5344CB8AC3E}">
        <p14:creationId xmlns:p14="http://schemas.microsoft.com/office/powerpoint/2010/main" val="4050955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421</TotalTime>
  <Words>829</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Crimes in Baltimore</vt:lpstr>
      <vt:lpstr>Introduction</vt:lpstr>
      <vt:lpstr>Objectives</vt:lpstr>
      <vt:lpstr>Frequency of Crimes in each District and crimes committed either Inside or Outside </vt:lpstr>
      <vt:lpstr> Frequency of crimes by weapon types and years (2012-2017). </vt:lpstr>
      <vt:lpstr> Top 10 crimes in Baltimore.</vt:lpstr>
      <vt:lpstr>Number of Crimes by Months and Weekday.</vt:lpstr>
      <vt:lpstr> Number of Crimes by daytime and Year wise. </vt:lpstr>
      <vt:lpstr>Incidents by weekdays and hour for years (2012-2017).</vt:lpstr>
      <vt:lpstr>Baltimore Crimes Heat Map</vt:lpstr>
      <vt:lpstr> Classification</vt:lpstr>
      <vt:lpstr>Confusion Matrix</vt:lpstr>
      <vt:lpstr>Conclusion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Crimes in Baltimore</dc:title>
  <dc:creator>Kaylan Sheally</dc:creator>
  <cp:lastModifiedBy>Awantika Shah</cp:lastModifiedBy>
  <cp:revision>42</cp:revision>
  <dcterms:created xsi:type="dcterms:W3CDTF">2021-10-06T23:50:40Z</dcterms:created>
  <dcterms:modified xsi:type="dcterms:W3CDTF">2021-12-19T20:43:33Z</dcterms:modified>
</cp:coreProperties>
</file>