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65" r:id="rId5"/>
    <p:sldId id="266" r:id="rId6"/>
    <p:sldId id="283" r:id="rId7"/>
    <p:sldId id="267" r:id="rId8"/>
    <p:sldId id="262" r:id="rId9"/>
    <p:sldId id="259" r:id="rId10"/>
    <p:sldId id="272" r:id="rId11"/>
    <p:sldId id="273" r:id="rId12"/>
    <p:sldId id="274" r:id="rId13"/>
    <p:sldId id="276" r:id="rId14"/>
    <p:sldId id="277" r:id="rId15"/>
    <p:sldId id="286" r:id="rId16"/>
    <p:sldId id="260" r:id="rId17"/>
    <p:sldId id="279" r:id="rId18"/>
    <p:sldId id="281" r:id="rId19"/>
    <p:sldId id="282" r:id="rId20"/>
    <p:sldId id="284" r:id="rId21"/>
    <p:sldId id="285" r:id="rId22"/>
  </p:sldIdLst>
  <p:sldSz cx="12192000" cy="6858000"/>
  <p:notesSz cx="6858000" cy="9144000"/>
  <p:embeddedFontLst>
    <p:embeddedFont>
      <p:font typeface="KoPub돋움체 Medium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카카오 Light" panose="020B0600000101010101" pitchFamily="50" charset="-127"/>
      <p:regular r:id="rId27"/>
    </p:embeddedFont>
    <p:embeddedFont>
      <p:font typeface="카카오 Regular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F2F2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D-DGU/2020-1-OSSP1-OpenMind-1" TargetMode="External"/><Relationship Id="rId2" Type="http://schemas.openxmlformats.org/officeDocument/2006/relationships/hyperlink" Target="https://github.com/injekim/PYTR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ID-DGU/2020-2-OSSP-CP-17woljang-9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ID-DGU/2020-1-OSSP1-OpenMind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3389" y="1941292"/>
            <a:ext cx="80852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2021-1 OSSP</a:t>
            </a:r>
          </a:p>
          <a:p>
            <a:pPr algn="ctr"/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OPENSOURCE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SOFTWARE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PROPOSAL</a:t>
            </a:r>
            <a:endParaRPr lang="ko-KR" altLang="en-US" sz="3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456" y="5225015"/>
            <a:ext cx="336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POTBINSU </a:t>
            </a:r>
            <a:r>
              <a:rPr lang="ko-KR" altLang="en-US" sz="11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팥빈수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2017110518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윤상우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2017110493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안수빈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2018112472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산업시스템공학과 박신영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448300" y="5178193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5A520C-BE36-4562-9347-313715613A42}"/>
              </a:ext>
            </a:extLst>
          </p:cNvPr>
          <p:cNvSpPr txBox="1"/>
          <p:nvPr/>
        </p:nvSpPr>
        <p:spPr>
          <a:xfrm>
            <a:off x="4412455" y="4105718"/>
            <a:ext cx="3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PBSpytris</a:t>
            </a:r>
            <a:endParaRPr lang="en-US" altLang="ko-KR" sz="18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B8848-B3CA-4774-B2D5-3C6E7CF02327}"/>
              </a:ext>
            </a:extLst>
          </p:cNvPr>
          <p:cNvSpPr/>
          <p:nvPr/>
        </p:nvSpPr>
        <p:spPr>
          <a:xfrm>
            <a:off x="6848039" y="2002212"/>
            <a:ext cx="4215597" cy="321467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시작화면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점수판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종료화면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-Combo 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심플한 디자인으로 용량 및 실행 지연 최소화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FCE3F5-83DA-48A0-901E-35EAAC7AC316}"/>
              </a:ext>
            </a:extLst>
          </p:cNvPr>
          <p:cNvCxnSpPr>
            <a:cxnSpLocks/>
          </p:cNvCxnSpPr>
          <p:nvPr/>
        </p:nvCxnSpPr>
        <p:spPr>
          <a:xfrm>
            <a:off x="5129121" y="2728879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F5B8F-4DC3-44B6-AE20-F624824E9C2E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인터페이스 및 그래픽 단순화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E3D1A2-1282-4086-ABF0-3DCDE41E9F71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5118BF-8CBD-4EC6-A167-1D739446549D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54542-53BB-4DF2-A76F-CBB0D86FD59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4" name="Google Shape;213;p24">
            <a:extLst>
              <a:ext uri="{FF2B5EF4-FFF2-40B4-BE49-F238E27FC236}">
                <a16:creationId xmlns:a16="http://schemas.microsoft.com/office/drawing/2014/main" id="{787EBEDA-1844-4583-B001-1C8AD037A8E6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5" name="Google Shape;214;p24">
              <a:extLst>
                <a:ext uri="{FF2B5EF4-FFF2-40B4-BE49-F238E27FC236}">
                  <a16:creationId xmlns:a16="http://schemas.microsoft.com/office/drawing/2014/main" id="{C77366B7-FD7E-4E55-B671-696AB02B129F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5;p24">
              <a:extLst>
                <a:ext uri="{FF2B5EF4-FFF2-40B4-BE49-F238E27FC236}">
                  <a16:creationId xmlns:a16="http://schemas.microsoft.com/office/drawing/2014/main" id="{F3A60BBE-1E88-421F-8DE9-48098B583D25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6;p24">
              <a:extLst>
                <a:ext uri="{FF2B5EF4-FFF2-40B4-BE49-F238E27FC236}">
                  <a16:creationId xmlns:a16="http://schemas.microsoft.com/office/drawing/2014/main" id="{6EA4DF6E-207A-4673-93EE-8A39E36D0099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;p24">
              <a:extLst>
                <a:ext uri="{FF2B5EF4-FFF2-40B4-BE49-F238E27FC236}">
                  <a16:creationId xmlns:a16="http://schemas.microsoft.com/office/drawing/2014/main" id="{8F56C0C4-1BB1-4569-ADAA-4D49020F1374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24">
              <a:extLst>
                <a:ext uri="{FF2B5EF4-FFF2-40B4-BE49-F238E27FC236}">
                  <a16:creationId xmlns:a16="http://schemas.microsoft.com/office/drawing/2014/main" id="{79B93ABD-15C2-4DF6-BAFE-818A30A005C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24">
              <a:extLst>
                <a:ext uri="{FF2B5EF4-FFF2-40B4-BE49-F238E27FC236}">
                  <a16:creationId xmlns:a16="http://schemas.microsoft.com/office/drawing/2014/main" id="{FABEE2A3-9DA6-4F83-A306-8BB77310733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24">
              <a:extLst>
                <a:ext uri="{FF2B5EF4-FFF2-40B4-BE49-F238E27FC236}">
                  <a16:creationId xmlns:a16="http://schemas.microsoft.com/office/drawing/2014/main" id="{CEA87957-F96D-4F96-AF8A-1B78B26DF398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24">
              <a:extLst>
                <a:ext uri="{FF2B5EF4-FFF2-40B4-BE49-F238E27FC236}">
                  <a16:creationId xmlns:a16="http://schemas.microsoft.com/office/drawing/2014/main" id="{914B7EB3-B3D2-4742-881E-BE7F7C451F0F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C9680EAD-4989-44BE-B769-2E28465DB1C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3374D73B-C86A-4F71-9909-8C522B08088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C521A52F-0E4C-4B4C-9D93-52561E92E848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24">
              <a:extLst>
                <a:ext uri="{FF2B5EF4-FFF2-40B4-BE49-F238E27FC236}">
                  <a16:creationId xmlns:a16="http://schemas.microsoft.com/office/drawing/2014/main" id="{20B5299C-0231-4FDA-8557-7AFE944DD13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7CFA8A-745C-4223-BB7B-C283CA664260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9901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D753E-30D9-46B6-81B2-9C2E1E81D3D9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B380D0-C37F-4A57-9DCA-0B4CBEF247AC}"/>
              </a:ext>
            </a:extLst>
          </p:cNvPr>
          <p:cNvSpPr/>
          <p:nvPr/>
        </p:nvSpPr>
        <p:spPr>
          <a:xfrm>
            <a:off x="6848039" y="1799931"/>
            <a:ext cx="4215597" cy="430096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1) 17woljang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의 기존 연습모드를 개량한 모드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모드로 이름 변경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속도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콤보 등 기능 조작 뿐만 아니라 게임 내 모드 활성화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비활성화 할 수 있는 기능 추가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추가로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실력 증진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255ED3-0BB8-4932-865A-7E5E92311094}"/>
              </a:ext>
            </a:extLst>
          </p:cNvPr>
          <p:cNvCxnSpPr>
            <a:cxnSpLocks/>
          </p:cNvCxnSpPr>
          <p:nvPr/>
        </p:nvCxnSpPr>
        <p:spPr>
          <a:xfrm>
            <a:off x="5129117" y="3553825"/>
            <a:ext cx="1718922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192F95-728A-42B5-B433-ED9BA139DDB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1EEBB1-5087-427C-AE83-0D0E5F624481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F9AEFD-EEE9-4EDF-B862-465EA88C0367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3DDFDC-4CFC-4CC4-88D9-A0E37383D6DF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A816F2-7098-4AFF-AE27-E2ED6475A1F8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샌드박스</a:t>
            </a:r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모드 조절 추가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A44F9-D155-464F-9B09-B9F098A184C6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9247AC-048D-4BD9-B519-3200982A1D1B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719E4D-F9E9-471B-9411-BD1FE21A0B3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EA7EDF17-301D-4563-8011-79B8A5189DE3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3F46F9BD-2ACF-45E7-B459-56EC99D59A7A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D8708F24-1BFE-4E42-82AE-DFA0485153E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9DCA9680-8AEB-438F-84BE-F66A960E447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F1222A50-8A9A-4A46-882E-A617BC23937B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8;p24">
              <a:extLst>
                <a:ext uri="{FF2B5EF4-FFF2-40B4-BE49-F238E27FC236}">
                  <a16:creationId xmlns:a16="http://schemas.microsoft.com/office/drawing/2014/main" id="{D63F73E0-D655-400E-84BC-0BA346D98EB0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107A7972-7A53-412F-8561-F4412EF65704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217CE04D-FC02-4ECA-8E60-50E93415C62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7E33C4A4-224E-497C-AA9A-97DB0045CC6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;p24">
              <a:extLst>
                <a:ext uri="{FF2B5EF4-FFF2-40B4-BE49-F238E27FC236}">
                  <a16:creationId xmlns:a16="http://schemas.microsoft.com/office/drawing/2014/main" id="{FD31E682-1661-4417-A858-75FF3A11C3AC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3;p24">
              <a:extLst>
                <a:ext uri="{FF2B5EF4-FFF2-40B4-BE49-F238E27FC236}">
                  <a16:creationId xmlns:a16="http://schemas.microsoft.com/office/drawing/2014/main" id="{F3D26116-61BF-4302-B852-68BC02A06316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4;p24">
              <a:extLst>
                <a:ext uri="{FF2B5EF4-FFF2-40B4-BE49-F238E27FC236}">
                  <a16:creationId xmlns:a16="http://schemas.microsoft.com/office/drawing/2014/main" id="{FDE7CFCB-C72B-4666-9F74-FDE715AD036D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D392EBE7-582B-424D-BB29-93EB445B9508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60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1565-B799-41F6-B45E-7566930BF132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난이도 조절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F9366-3744-4393-8A28-41FAB252BBAF}"/>
              </a:ext>
            </a:extLst>
          </p:cNvPr>
          <p:cNvSpPr/>
          <p:nvPr/>
        </p:nvSpPr>
        <p:spPr>
          <a:xfrm>
            <a:off x="6837767" y="1602103"/>
            <a:ext cx="4225870" cy="504895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이지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Off,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제한 없음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노말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½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하드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Off,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1/4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추가로 플레이어의 기호에 맞는 난이도 선택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B3EC14-F265-4A4B-AFBD-AEB064D07F15}"/>
              </a:ext>
            </a:extLst>
          </p:cNvPr>
          <p:cNvCxnSpPr>
            <a:cxnSpLocks/>
          </p:cNvCxnSpPr>
          <p:nvPr/>
        </p:nvCxnSpPr>
        <p:spPr>
          <a:xfrm>
            <a:off x="5129117" y="4283289"/>
            <a:ext cx="1708649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oogle Shape;213;p24">
            <a:extLst>
              <a:ext uri="{FF2B5EF4-FFF2-40B4-BE49-F238E27FC236}">
                <a16:creationId xmlns:a16="http://schemas.microsoft.com/office/drawing/2014/main" id="{AE441B96-8FAB-4283-AD5B-80946E34E56F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5" name="Google Shape;214;p24">
              <a:extLst>
                <a:ext uri="{FF2B5EF4-FFF2-40B4-BE49-F238E27FC236}">
                  <a16:creationId xmlns:a16="http://schemas.microsoft.com/office/drawing/2014/main" id="{BB0CBF3E-66C0-4796-850C-76E2E530D6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;p24">
              <a:extLst>
                <a:ext uri="{FF2B5EF4-FFF2-40B4-BE49-F238E27FC236}">
                  <a16:creationId xmlns:a16="http://schemas.microsoft.com/office/drawing/2014/main" id="{1AEC3A05-E8A6-4B8E-B1D7-2D0180F4014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;p24">
              <a:extLst>
                <a:ext uri="{FF2B5EF4-FFF2-40B4-BE49-F238E27FC236}">
                  <a16:creationId xmlns:a16="http://schemas.microsoft.com/office/drawing/2014/main" id="{A70F7D52-4127-415A-85E1-0AD8C95D932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;p24">
              <a:extLst>
                <a:ext uri="{FF2B5EF4-FFF2-40B4-BE49-F238E27FC236}">
                  <a16:creationId xmlns:a16="http://schemas.microsoft.com/office/drawing/2014/main" id="{81335BE0-B3DD-4E71-A021-595AC93E0E44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24">
              <a:extLst>
                <a:ext uri="{FF2B5EF4-FFF2-40B4-BE49-F238E27FC236}">
                  <a16:creationId xmlns:a16="http://schemas.microsoft.com/office/drawing/2014/main" id="{0B445C7C-1E85-4709-8383-BF72CE36E931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24">
              <a:extLst>
                <a:ext uri="{FF2B5EF4-FFF2-40B4-BE49-F238E27FC236}">
                  <a16:creationId xmlns:a16="http://schemas.microsoft.com/office/drawing/2014/main" id="{4F3CBE79-4BB3-455E-A32F-1A109A9A65C7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24">
              <a:extLst>
                <a:ext uri="{FF2B5EF4-FFF2-40B4-BE49-F238E27FC236}">
                  <a16:creationId xmlns:a16="http://schemas.microsoft.com/office/drawing/2014/main" id="{2E9E647F-94C3-4EE5-AE67-71F7DEA4815F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24">
              <a:extLst>
                <a:ext uri="{FF2B5EF4-FFF2-40B4-BE49-F238E27FC236}">
                  <a16:creationId xmlns:a16="http://schemas.microsoft.com/office/drawing/2014/main" id="{3989BFAB-E109-4A7A-A9D7-0F66D65EC2B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B29A8181-BA86-46FE-BA47-99BC19A858DF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10A75E2-D9FD-41D1-B6E8-1946812690F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0B8533E-B444-4B32-B277-C18962ACB064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24">
              <a:extLst>
                <a:ext uri="{FF2B5EF4-FFF2-40B4-BE49-F238E27FC236}">
                  <a16:creationId xmlns:a16="http://schemas.microsoft.com/office/drawing/2014/main" id="{F4ED015E-E05C-4B2C-BD60-B3B5C6CBD949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3715BE-A7CB-448F-A0B4-D38B5D701775}"/>
              </a:ext>
            </a:extLst>
          </p:cNvPr>
          <p:cNvSpPr txBox="1"/>
          <p:nvPr/>
        </p:nvSpPr>
        <p:spPr>
          <a:xfrm>
            <a:off x="5784450" y="353325"/>
            <a:ext cx="1435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*Attack mode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Gravity mode</a:t>
            </a:r>
            <a:endParaRPr lang="ko-KR" altLang="en-US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CB10EB-8585-4F2E-9945-EB1CFBDE2031}"/>
              </a:ext>
            </a:extLst>
          </p:cNvPr>
          <p:cNvSpPr txBox="1"/>
          <p:nvPr/>
        </p:nvSpPr>
        <p:spPr>
          <a:xfrm>
            <a:off x="6994531" y="350761"/>
            <a:ext cx="5197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(OM) </a:t>
            </a:r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모드에 적용된 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본인의 콤보 카운트에 따라 상대 화면의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아래 줄에 장애물 블록 생성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(17w)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새로 만들어진 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쌓이고 블록 하단에 공백이 있을 때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공백을 채우며 동시에 장애물 블록으로 변환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5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961B2-EFEB-458D-8834-7BA83F2EEC74}"/>
              </a:ext>
            </a:extLst>
          </p:cNvPr>
          <p:cNvSpPr/>
          <p:nvPr/>
        </p:nvSpPr>
        <p:spPr>
          <a:xfrm>
            <a:off x="6848039" y="1602102"/>
            <a:ext cx="4215597" cy="449880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한 게임당 점수의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0.01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배에 해당하는 골드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폭탄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다이너마이트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지진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골드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획득량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증가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아이템은 골드를 통해 구매 가능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 시 아이템을 사용하여 변수 창출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EC5447-3487-4789-B3D0-3D43C983DBCE}"/>
              </a:ext>
            </a:extLst>
          </p:cNvPr>
          <p:cNvCxnSpPr>
            <a:cxnSpLocks/>
          </p:cNvCxnSpPr>
          <p:nvPr/>
        </p:nvCxnSpPr>
        <p:spPr>
          <a:xfrm>
            <a:off x="5129121" y="5009733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01A4F707-B6BA-435E-B38D-2461EFC617C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4A1CB4C3-9001-4E3C-AA4C-386224242E6B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3131ADC7-0D79-4B4C-BAB5-0C746ABC67A3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FB6523D5-9DE8-486F-8839-0D8DA29148F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1DAD08E3-4C7D-4D5C-9D9B-7208E1D1DD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605B6737-2434-4B3C-A4E3-C0B9EDFF5E5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7FD1531C-FDB4-44A5-8BC2-9B9E7F1EDE8D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33C67E27-E8FA-44BF-A2B3-5505383C245D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11CCCADF-F486-4BEB-BB0C-5586BF92AC7F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CB023B0-71DE-4BFC-983A-C6F72E5D6ED9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F5E17BE9-5548-4A93-88E4-038FDE4DEF6D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682DA4E5-959A-454B-B2F1-94FA26DF6981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D9BBCD85-A03E-4862-9EF8-3C031CECB63C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14115C-DE3A-4BF7-9167-C3C466B3A409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21228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C66EE-E83D-4CAA-8642-2D82776B6B78}"/>
              </a:ext>
            </a:extLst>
          </p:cNvPr>
          <p:cNvSpPr/>
          <p:nvPr/>
        </p:nvSpPr>
        <p:spPr>
          <a:xfrm>
            <a:off x="6837764" y="1602103"/>
            <a:ext cx="4215597" cy="484682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상점의 아이템을 구매할 수 있는 자격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해금된 아이템은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모드에서 자유롭게 사용 가능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하지만 해금하지 못한 아이템은 사용 불가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점수를 높일 수 있는 기회 창출로 플레이어의 참여 욕구 증대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46E977-8847-4325-B805-2988F270FAF9}"/>
              </a:ext>
            </a:extLst>
          </p:cNvPr>
          <p:cNvCxnSpPr>
            <a:cxnSpLocks/>
          </p:cNvCxnSpPr>
          <p:nvPr/>
        </p:nvCxnSpPr>
        <p:spPr>
          <a:xfrm>
            <a:off x="5118846" y="5775162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213;p24">
            <a:extLst>
              <a:ext uri="{FF2B5EF4-FFF2-40B4-BE49-F238E27FC236}">
                <a16:creationId xmlns:a16="http://schemas.microsoft.com/office/drawing/2014/main" id="{1B1B8154-21D3-425D-A83A-9138CF472953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3" name="Google Shape;214;p24">
              <a:extLst>
                <a:ext uri="{FF2B5EF4-FFF2-40B4-BE49-F238E27FC236}">
                  <a16:creationId xmlns:a16="http://schemas.microsoft.com/office/drawing/2014/main" id="{3582669B-453C-41FE-AE47-29F8E7C19D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;p24">
              <a:extLst>
                <a:ext uri="{FF2B5EF4-FFF2-40B4-BE49-F238E27FC236}">
                  <a16:creationId xmlns:a16="http://schemas.microsoft.com/office/drawing/2014/main" id="{EF8143B2-A543-4A1E-92F3-7AC27D5BCF46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6;p24">
              <a:extLst>
                <a:ext uri="{FF2B5EF4-FFF2-40B4-BE49-F238E27FC236}">
                  <a16:creationId xmlns:a16="http://schemas.microsoft.com/office/drawing/2014/main" id="{8E3CEA8E-92F7-4391-9ACB-DEAC29F3B0F0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;p24">
              <a:extLst>
                <a:ext uri="{FF2B5EF4-FFF2-40B4-BE49-F238E27FC236}">
                  <a16:creationId xmlns:a16="http://schemas.microsoft.com/office/drawing/2014/main" id="{E1F95170-7E1E-4C62-B365-2BA7DC76CB03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8;p24">
              <a:extLst>
                <a:ext uri="{FF2B5EF4-FFF2-40B4-BE49-F238E27FC236}">
                  <a16:creationId xmlns:a16="http://schemas.microsoft.com/office/drawing/2014/main" id="{CA874AE1-8634-494A-8A7F-5A88F0503A99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9;p24">
              <a:extLst>
                <a:ext uri="{FF2B5EF4-FFF2-40B4-BE49-F238E27FC236}">
                  <a16:creationId xmlns:a16="http://schemas.microsoft.com/office/drawing/2014/main" id="{372ACFB6-8EA9-4BB2-B32F-B630A6A2C851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;p24">
              <a:extLst>
                <a:ext uri="{FF2B5EF4-FFF2-40B4-BE49-F238E27FC236}">
                  <a16:creationId xmlns:a16="http://schemas.microsoft.com/office/drawing/2014/main" id="{1349C24C-FA9F-4015-9688-00BC49645066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1;p24">
              <a:extLst>
                <a:ext uri="{FF2B5EF4-FFF2-40B4-BE49-F238E27FC236}">
                  <a16:creationId xmlns:a16="http://schemas.microsoft.com/office/drawing/2014/main" id="{687398D0-00A3-4009-A5D8-6A19BF8EA1D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;p24">
              <a:extLst>
                <a:ext uri="{FF2B5EF4-FFF2-40B4-BE49-F238E27FC236}">
                  <a16:creationId xmlns:a16="http://schemas.microsoft.com/office/drawing/2014/main" id="{4EAB46EE-7C4B-4858-A79E-3A030ADF4A77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;p24">
              <a:extLst>
                <a:ext uri="{FF2B5EF4-FFF2-40B4-BE49-F238E27FC236}">
                  <a16:creationId xmlns:a16="http://schemas.microsoft.com/office/drawing/2014/main" id="{14D242F0-EF29-4B4E-8717-1ADC54A7E336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4;p24">
              <a:extLst>
                <a:ext uri="{FF2B5EF4-FFF2-40B4-BE49-F238E27FC236}">
                  <a16:creationId xmlns:a16="http://schemas.microsoft.com/office/drawing/2014/main" id="{697BBC56-56C0-45F4-93A8-58C94BB2527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5;p24">
              <a:extLst>
                <a:ext uri="{FF2B5EF4-FFF2-40B4-BE49-F238E27FC236}">
                  <a16:creationId xmlns:a16="http://schemas.microsoft.com/office/drawing/2014/main" id="{24256C2E-A31E-4BD4-88B1-2A8E95848EDA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2885E6-76D0-47FC-9DEA-1C367818CCA6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2557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11654" y="3139985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MIT LICENSE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라이선스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A8E7F983-5A42-4838-99DD-31428622E24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D695370C-0518-4F7E-BA7B-A023199DCF6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652A843E-0081-4CFD-8E5F-A392AC3EE74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8C629E1E-254E-407A-8F62-FF002649DDA6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2AEB8393-AF54-47BA-BC95-14B82CD594F2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;p24">
              <a:extLst>
                <a:ext uri="{FF2B5EF4-FFF2-40B4-BE49-F238E27FC236}">
                  <a16:creationId xmlns:a16="http://schemas.microsoft.com/office/drawing/2014/main" id="{83897245-77B0-4BE9-A416-0366B8AE789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F166572A-D510-479A-AAB4-BD5F379E174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79273E65-88BF-4E38-9782-15C238DC6DD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1C8FCA5C-E2C7-4E6B-94F1-ED09D3D09BB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88EC70FC-ED7B-49F8-A005-4BC6C41BB03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0AEBFDB-CAC9-488C-8BD7-15BD0441E6D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F3EEDE9-C59E-4B37-B607-931AB5DE3FE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6E450385-FC70-4A9E-9E05-C4CBB8F99271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71348BD-34FF-4DE9-AEA6-4CAB29AAB9ED}"/>
              </a:ext>
            </a:extLst>
          </p:cNvPr>
          <p:cNvSpPr txBox="1"/>
          <p:nvPr/>
        </p:nvSpPr>
        <p:spPr>
          <a:xfrm>
            <a:off x="5303782" y="1936282"/>
            <a:ext cx="609760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프로젝트와 동일하게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MIT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라이선스를 사용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소스코드를 공개할 의무가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상용 소프트웨어 개발 및 판매에 제약이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저작권표시 및 허가표시를 소프트웨어의 모든 복제물 또는 중요한 부분에 기재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저자 또는 저작권자는 소프트웨어에 관해서 아무런 책임을 지지 않음</a:t>
            </a:r>
            <a:endParaRPr lang="ko-KR" altLang="en-US" sz="2000" b="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5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87338" y="2558340"/>
            <a:ext cx="2282291" cy="495075"/>
            <a:chOff x="1000845" y="1542648"/>
            <a:chExt cx="2282291" cy="49507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언어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103403" y="247538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Python 3.8.3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03403" y="3270611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Anaconda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03403" y="406583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Windows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개발 환경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49A76C-2781-4AFE-8C65-674142FED829}"/>
              </a:ext>
            </a:extLst>
          </p:cNvPr>
          <p:cNvGrpSpPr/>
          <p:nvPr/>
        </p:nvGrpSpPr>
        <p:grpSpPr>
          <a:xfrm>
            <a:off x="3087338" y="3353565"/>
            <a:ext cx="2282291" cy="495075"/>
            <a:chOff x="1000845" y="1542648"/>
            <a:chExt cx="2282291" cy="49507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5721DD2-97E1-4937-AADE-F3988AF60F99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3DD46-FDEC-4F95-8461-70ACEC9DF46F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툴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04EDB7-FF5C-4352-9499-C6ED0DBAA329}"/>
              </a:ext>
            </a:extLst>
          </p:cNvPr>
          <p:cNvGrpSpPr/>
          <p:nvPr/>
        </p:nvGrpSpPr>
        <p:grpSpPr>
          <a:xfrm>
            <a:off x="3087338" y="4148790"/>
            <a:ext cx="2282291" cy="495075"/>
            <a:chOff x="1000845" y="1542648"/>
            <a:chExt cx="2282291" cy="49507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7557DF2-1093-4D50-9491-06579F90038C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35A7ED-FD01-4442-86D8-13CB8026AC04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환경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A8E7F983-5A42-4838-99DD-31428622E24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D695370C-0518-4F7E-BA7B-A023199DCF6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652A843E-0081-4CFD-8E5F-A392AC3EE74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8C629E1E-254E-407A-8F62-FF002649DDA6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2AEB8393-AF54-47BA-BC95-14B82CD594F2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;p24">
              <a:extLst>
                <a:ext uri="{FF2B5EF4-FFF2-40B4-BE49-F238E27FC236}">
                  <a16:creationId xmlns:a16="http://schemas.microsoft.com/office/drawing/2014/main" id="{83897245-77B0-4BE9-A416-0366B8AE789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F166572A-D510-479A-AAB4-BD5F379E174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79273E65-88BF-4E38-9782-15C238DC6DD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1C8FCA5C-E2C7-4E6B-94F1-ED09D3D09BB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88EC70FC-ED7B-49F8-A005-4BC6C41BB03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0AEBFDB-CAC9-488C-8BD7-15BD0441E6D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F3EEDE9-C59E-4B37-B607-931AB5DE3FE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6E450385-FC70-4A9E-9E05-C4CBB8F99271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75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5AF16-0EEA-4276-A95F-2FD71A0B743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업무 분담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73A5C9E-A636-4BF6-9149-48DC89CF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93242"/>
              </p:ext>
            </p:extLst>
          </p:nvPr>
        </p:nvGraphicFramePr>
        <p:xfrm>
          <a:off x="1568919" y="1742173"/>
          <a:ext cx="9028496" cy="413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29">
                  <a:extLst>
                    <a:ext uri="{9D8B030D-6E8A-4147-A177-3AD203B41FA5}">
                      <a16:colId xmlns:a16="http://schemas.microsoft.com/office/drawing/2014/main" val="3044327122"/>
                    </a:ext>
                  </a:extLst>
                </a:gridCol>
                <a:gridCol w="6886667">
                  <a:extLst>
                    <a:ext uri="{9D8B030D-6E8A-4147-A177-3AD203B41FA5}">
                      <a16:colId xmlns:a16="http://schemas.microsoft.com/office/drawing/2014/main" val="3085325023"/>
                    </a:ext>
                  </a:extLst>
                </a:gridCol>
              </a:tblGrid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윤상우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조장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 리뷰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git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총괄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재화 추가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구축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 과제 추가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4569"/>
                  </a:ext>
                </a:extLst>
              </a:tr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안수빈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시작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종료 화면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점수판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모드별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도전과제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963663"/>
                  </a:ext>
                </a:extLst>
              </a:tr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박신영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난이도별 사운드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콤보 그래픽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812110"/>
                  </a:ext>
                </a:extLst>
              </a:tr>
            </a:tbl>
          </a:graphicData>
        </a:graphic>
      </p:graphicFrame>
      <p:grpSp>
        <p:nvGrpSpPr>
          <p:cNvPr id="5" name="Google Shape;213;p24">
            <a:extLst>
              <a:ext uri="{FF2B5EF4-FFF2-40B4-BE49-F238E27FC236}">
                <a16:creationId xmlns:a16="http://schemas.microsoft.com/office/drawing/2014/main" id="{0F77AF77-BC26-48CE-99EE-3C8E9F4BE304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7" name="Google Shape;214;p24">
              <a:extLst>
                <a:ext uri="{FF2B5EF4-FFF2-40B4-BE49-F238E27FC236}">
                  <a16:creationId xmlns:a16="http://schemas.microsoft.com/office/drawing/2014/main" id="{C1D7808F-011B-4BE2-9357-50A7F8E45F89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;p24">
              <a:extLst>
                <a:ext uri="{FF2B5EF4-FFF2-40B4-BE49-F238E27FC236}">
                  <a16:creationId xmlns:a16="http://schemas.microsoft.com/office/drawing/2014/main" id="{9C512B1D-472C-415F-A6E5-EAC324EBD966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;p24">
              <a:extLst>
                <a:ext uri="{FF2B5EF4-FFF2-40B4-BE49-F238E27FC236}">
                  <a16:creationId xmlns:a16="http://schemas.microsoft.com/office/drawing/2014/main" id="{CACA2FE5-C5FD-416B-A6EE-C432CAE640F2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;p24">
              <a:extLst>
                <a:ext uri="{FF2B5EF4-FFF2-40B4-BE49-F238E27FC236}">
                  <a16:creationId xmlns:a16="http://schemas.microsoft.com/office/drawing/2014/main" id="{081915D8-E460-4E05-9E25-7FA803B3D5B1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;p24">
              <a:extLst>
                <a:ext uri="{FF2B5EF4-FFF2-40B4-BE49-F238E27FC236}">
                  <a16:creationId xmlns:a16="http://schemas.microsoft.com/office/drawing/2014/main" id="{4613C350-0BC4-49E4-949D-E2FEB4DEBDD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9272D2BE-F4B4-4211-8D8D-326D21B5A828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786B6E1F-C9CE-4BE3-97F0-667B9D2C8AA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BC191B42-6225-4C61-AB6B-D2D4922C65DC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C7949F98-6F46-46C0-9596-92D35CE932A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FDA4E90D-4FD6-4A51-9000-EADAC51B635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6E53A960-4598-432E-9166-B4F49AF6A0D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0B9B4167-EB55-40D0-8960-3055188944B5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81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 일정</a:t>
            </a:r>
          </a:p>
        </p:txBody>
      </p:sp>
      <p:grpSp>
        <p:nvGrpSpPr>
          <p:cNvPr id="6" name="Google Shape;213;p24">
            <a:extLst>
              <a:ext uri="{FF2B5EF4-FFF2-40B4-BE49-F238E27FC236}">
                <a16:creationId xmlns:a16="http://schemas.microsoft.com/office/drawing/2014/main" id="{9505D436-52DA-4A15-BB56-4A2EF018EB5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7" name="Google Shape;214;p24">
              <a:extLst>
                <a:ext uri="{FF2B5EF4-FFF2-40B4-BE49-F238E27FC236}">
                  <a16:creationId xmlns:a16="http://schemas.microsoft.com/office/drawing/2014/main" id="{C937CE77-270C-4517-A3EB-BA110F39D09F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;p24">
              <a:extLst>
                <a:ext uri="{FF2B5EF4-FFF2-40B4-BE49-F238E27FC236}">
                  <a16:creationId xmlns:a16="http://schemas.microsoft.com/office/drawing/2014/main" id="{227F8308-0DBD-4DF9-B62F-FB14ADC98E27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;p24">
              <a:extLst>
                <a:ext uri="{FF2B5EF4-FFF2-40B4-BE49-F238E27FC236}">
                  <a16:creationId xmlns:a16="http://schemas.microsoft.com/office/drawing/2014/main" id="{9C55875A-C417-4F20-ADCE-7AB9FDEF7330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;p24">
              <a:extLst>
                <a:ext uri="{FF2B5EF4-FFF2-40B4-BE49-F238E27FC236}">
                  <a16:creationId xmlns:a16="http://schemas.microsoft.com/office/drawing/2014/main" id="{E19E1F4C-3ED9-4F1E-98E7-9CF56F7E99E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;p24">
              <a:extLst>
                <a:ext uri="{FF2B5EF4-FFF2-40B4-BE49-F238E27FC236}">
                  <a16:creationId xmlns:a16="http://schemas.microsoft.com/office/drawing/2014/main" id="{E11C999B-0A3D-4DAF-ACC7-787764B615F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448D6005-804A-4EC1-8CEA-48DBB120307D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8A1E15A1-50F8-4EA6-92E1-69B5EAC4A27F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0F9E28F2-33F7-4A7A-9C39-C35F961C5A02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16D19408-3DDC-42F0-B5B0-81C95D36B0C6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015CD4F2-7AD1-46FF-966B-E3EAE5C058C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E28E5838-6486-4BD1-9B0D-9F83871EC4B8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E269D223-796E-4A18-A7CE-28F6BF0518A9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B214BBE-4B24-45BE-9947-518CECB89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94" b="743"/>
          <a:stretch/>
        </p:blipFill>
        <p:spPr>
          <a:xfrm>
            <a:off x="608563" y="1389784"/>
            <a:ext cx="10974874" cy="46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05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참고문헌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C71AB-D9DE-4FB6-B4E2-905DBEFDDEAE}"/>
              </a:ext>
            </a:extLst>
          </p:cNvPr>
          <p:cNvSpPr txBox="1"/>
          <p:nvPr/>
        </p:nvSpPr>
        <p:spPr>
          <a:xfrm>
            <a:off x="594359" y="2028616"/>
            <a:ext cx="9358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Pytris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https://github.com/injekim/PYTRIS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Openmind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https://github.com/CSID-DGU/2020-1-OSSP1-OpenMind-1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17woljang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https://github.com/CSID-DGU/2020-2-OSSP-CP-17woljang-9.git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16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 rot="16200000">
            <a:off x="5584429" y="1131491"/>
            <a:ext cx="1023142" cy="1023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5634037" y="1181099"/>
            <a:ext cx="923926" cy="9239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4037" y="144300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4167188"/>
            <a:ext cx="12192000" cy="676275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92337" y="4266798"/>
            <a:ext cx="1666875" cy="1688628"/>
            <a:chOff x="1778793" y="3190473"/>
            <a:chExt cx="1666875" cy="1688628"/>
          </a:xfrm>
        </p:grpSpPr>
        <p:sp>
          <p:nvSpPr>
            <p:cNvPr id="13" name="TextBox 12"/>
            <p:cNvSpPr txBox="1"/>
            <p:nvPr/>
          </p:nvSpPr>
          <p:spPr>
            <a:xfrm>
              <a:off x="1778793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기존 프로젝트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8564" y="3886200"/>
              <a:ext cx="1507332" cy="9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 err="1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테트리스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선정 이유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분석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장단점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15550" y="4266798"/>
            <a:ext cx="1666875" cy="1689204"/>
            <a:chOff x="3701057" y="3190473"/>
            <a:chExt cx="1666875" cy="1689204"/>
          </a:xfrm>
        </p:grpSpPr>
        <p:sp>
          <p:nvSpPr>
            <p:cNvPr id="14" name="TextBox 13"/>
            <p:cNvSpPr txBox="1"/>
            <p:nvPr/>
          </p:nvSpPr>
          <p:spPr>
            <a:xfrm>
              <a:off x="3701057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개선 방향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9343" y="3886200"/>
              <a:ext cx="1370302" cy="9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목표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세부목표 및 기대효과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개발환경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프로젝트 라이선스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62562" y="4266798"/>
            <a:ext cx="1666875" cy="996707"/>
            <a:chOff x="5623321" y="3190473"/>
            <a:chExt cx="1666875" cy="996707"/>
          </a:xfrm>
        </p:grpSpPr>
        <p:sp>
          <p:nvSpPr>
            <p:cNvPr id="15" name="TextBox 14"/>
            <p:cNvSpPr txBox="1"/>
            <p:nvPr/>
          </p:nvSpPr>
          <p:spPr>
            <a:xfrm>
              <a:off x="5623321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업무분담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6437" y="3886200"/>
              <a:ext cx="77350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65546" y="4266798"/>
            <a:ext cx="1666875" cy="996707"/>
            <a:chOff x="7545585" y="3190473"/>
            <a:chExt cx="1666875" cy="996707"/>
          </a:xfrm>
        </p:grpSpPr>
        <p:sp>
          <p:nvSpPr>
            <p:cNvPr id="16" name="TextBox 15"/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04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5356" y="3886200"/>
              <a:ext cx="1507332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C27ACB-271E-4F80-A0B5-D11986BEF426}"/>
              </a:ext>
            </a:extLst>
          </p:cNvPr>
          <p:cNvGrpSpPr/>
          <p:nvPr/>
        </p:nvGrpSpPr>
        <p:grpSpPr>
          <a:xfrm>
            <a:off x="9632788" y="4266798"/>
            <a:ext cx="1666875" cy="996130"/>
            <a:chOff x="7545585" y="3190473"/>
            <a:chExt cx="1666875" cy="9961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1D754-B7CE-410F-A0DF-D2A7C6C82B66}"/>
                </a:ext>
              </a:extLst>
            </p:cNvPr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05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참고문헌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521460-890A-41B6-A8C8-16EF597FE0D5}"/>
                </a:ext>
              </a:extLst>
            </p:cNvPr>
            <p:cNvSpPr txBox="1"/>
            <p:nvPr/>
          </p:nvSpPr>
          <p:spPr>
            <a:xfrm>
              <a:off x="7625356" y="3886200"/>
              <a:ext cx="1507332" cy="30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31" name="Google Shape;213;p24">
            <a:extLst>
              <a:ext uri="{FF2B5EF4-FFF2-40B4-BE49-F238E27FC236}">
                <a16:creationId xmlns:a16="http://schemas.microsoft.com/office/drawing/2014/main" id="{72DC95C0-8F78-42DC-B374-D097869C107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32" name="Google Shape;214;p24">
              <a:extLst>
                <a:ext uri="{FF2B5EF4-FFF2-40B4-BE49-F238E27FC236}">
                  <a16:creationId xmlns:a16="http://schemas.microsoft.com/office/drawing/2014/main" id="{FD00E9B1-9548-4E32-8616-C911ED89006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;p24">
              <a:extLst>
                <a:ext uri="{FF2B5EF4-FFF2-40B4-BE49-F238E27FC236}">
                  <a16:creationId xmlns:a16="http://schemas.microsoft.com/office/drawing/2014/main" id="{2F661A66-4166-4EC1-BEC0-CC3D7DEC9D60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;p24">
              <a:extLst>
                <a:ext uri="{FF2B5EF4-FFF2-40B4-BE49-F238E27FC236}">
                  <a16:creationId xmlns:a16="http://schemas.microsoft.com/office/drawing/2014/main" id="{CA0D700F-71DE-437C-9EC8-BDFC28C09CEE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;p24">
              <a:extLst>
                <a:ext uri="{FF2B5EF4-FFF2-40B4-BE49-F238E27FC236}">
                  <a16:creationId xmlns:a16="http://schemas.microsoft.com/office/drawing/2014/main" id="{9558AAD7-97CA-4501-814C-A6906BE98639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;p24">
              <a:extLst>
                <a:ext uri="{FF2B5EF4-FFF2-40B4-BE49-F238E27FC236}">
                  <a16:creationId xmlns:a16="http://schemas.microsoft.com/office/drawing/2014/main" id="{D74A4772-8057-4F65-BD2B-550E4C62D038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9;p24">
              <a:extLst>
                <a:ext uri="{FF2B5EF4-FFF2-40B4-BE49-F238E27FC236}">
                  <a16:creationId xmlns:a16="http://schemas.microsoft.com/office/drawing/2014/main" id="{DA69904A-0F43-492C-B97E-A2FB34A6C28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24">
              <a:extLst>
                <a:ext uri="{FF2B5EF4-FFF2-40B4-BE49-F238E27FC236}">
                  <a16:creationId xmlns:a16="http://schemas.microsoft.com/office/drawing/2014/main" id="{BC7F392A-7308-42D8-9F5B-6AF72BD1082E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24">
              <a:extLst>
                <a:ext uri="{FF2B5EF4-FFF2-40B4-BE49-F238E27FC236}">
                  <a16:creationId xmlns:a16="http://schemas.microsoft.com/office/drawing/2014/main" id="{0CBC4C57-9731-4232-B0D5-F6A676957D2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24">
              <a:extLst>
                <a:ext uri="{FF2B5EF4-FFF2-40B4-BE49-F238E27FC236}">
                  <a16:creationId xmlns:a16="http://schemas.microsoft.com/office/drawing/2014/main" id="{A17CAC27-5C8E-446A-808B-869B8957166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24">
              <a:extLst>
                <a:ext uri="{FF2B5EF4-FFF2-40B4-BE49-F238E27FC236}">
                  <a16:creationId xmlns:a16="http://schemas.microsoft.com/office/drawing/2014/main" id="{5288BC4B-4D60-4A11-99CF-30B3C38BAE8C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24">
              <a:extLst>
                <a:ext uri="{FF2B5EF4-FFF2-40B4-BE49-F238E27FC236}">
                  <a16:creationId xmlns:a16="http://schemas.microsoft.com/office/drawing/2014/main" id="{7413EA5D-4878-428D-BBF6-4F37BFF6FCF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24">
              <a:extLst>
                <a:ext uri="{FF2B5EF4-FFF2-40B4-BE49-F238E27FC236}">
                  <a16:creationId xmlns:a16="http://schemas.microsoft.com/office/drawing/2014/main" id="{8CCA52A6-F5E1-4B2D-8FB7-C694C28527C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06 Q&amp;A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A735C9-39A5-49E4-8DA4-3D2707D1FA88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Q&amp;A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49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2ABE33-02A6-4AFF-8B5A-4DAE8A9C47A0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THANK YOU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7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4466122" y="2044005"/>
            <a:ext cx="6930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러시아 민속게임 </a:t>
            </a:r>
            <a:r>
              <a:rPr lang="ko-KR" altLang="en-US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펜토미노에서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발전되어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7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개의 조각을 이용한 게임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처음에는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10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초만 플레이 가능했는데 더 길게 즐길 수 없을까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생각해서 나온 것이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합이 맞춰진 한 줄이 사라지는 방식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2C089-A01E-42E7-B7A7-9BC46CA69690}"/>
              </a:ext>
            </a:extLst>
          </p:cNvPr>
          <p:cNvSpPr txBox="1"/>
          <p:nvPr/>
        </p:nvSpPr>
        <p:spPr>
          <a:xfrm>
            <a:off x="4466122" y="4057459"/>
            <a:ext cx="64205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테트리스가</a:t>
            </a:r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오랫동안 사랑받는 이유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추상적인 게임으로 매력이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문화적인 배경이나 특정한 캐릭터가 없어서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많은 사람들이 즐길 수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3. 25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년 동안 새로운 아이디어를 게임에 반영하고 발전시켜 옴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1028" name="Picture 4" descr="교통사고 생존자, 응급실에서 테트리스를? : 동아사이언스">
            <a:extLst>
              <a:ext uri="{FF2B5EF4-FFF2-40B4-BE49-F238E27FC236}">
                <a16:creationId xmlns:a16="http://schemas.microsoft.com/office/drawing/2014/main" id="{E8B9FE6D-EBB8-4119-AD7E-517A805D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11" y="1251776"/>
            <a:ext cx="2825480" cy="50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09985" y="1368741"/>
            <a:ext cx="9572030" cy="2817514"/>
            <a:chOff x="1309985" y="1368741"/>
            <a:chExt cx="9572030" cy="2817514"/>
          </a:xfrm>
        </p:grpSpPr>
        <p:grpSp>
          <p:nvGrpSpPr>
            <p:cNvPr id="2" name="그룹 1"/>
            <p:cNvGrpSpPr/>
            <p:nvPr/>
          </p:nvGrpSpPr>
          <p:grpSpPr>
            <a:xfrm>
              <a:off x="1309985" y="1884033"/>
              <a:ext cx="1786930" cy="1786930"/>
              <a:chOff x="987029" y="2099270"/>
              <a:chExt cx="2142530" cy="2142530"/>
            </a:xfrm>
          </p:grpSpPr>
          <p:sp>
            <p:nvSpPr>
              <p:cNvPr id="42" name="타원 41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PYTRIS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9095085" y="1884033"/>
              <a:ext cx="1786930" cy="1786930"/>
              <a:chOff x="987029" y="2099270"/>
              <a:chExt cx="2142530" cy="2142530"/>
            </a:xfrm>
          </p:grpSpPr>
          <p:sp>
            <p:nvSpPr>
              <p:cNvPr id="50" name="타원 49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17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WOLJANG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687243" y="1368741"/>
              <a:ext cx="2817514" cy="2817514"/>
              <a:chOff x="4406900" y="1481435"/>
              <a:chExt cx="3378200" cy="3378200"/>
            </a:xfrm>
          </p:grpSpPr>
          <p:sp>
            <p:nvSpPr>
              <p:cNvPr id="54" name="타원 53"/>
              <p:cNvSpPr/>
              <p:nvPr/>
            </p:nvSpPr>
            <p:spPr>
              <a:xfrm rot="16200000">
                <a:off x="4406900" y="1481435"/>
                <a:ext cx="3378200" cy="3378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570695" y="1645230"/>
                <a:ext cx="3050610" cy="30506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OPENMIND</a:t>
                </a:r>
                <a:endParaRPr lang="ko-KR" altLang="en-US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</p:grpSp>
      <p:cxnSp>
        <p:nvCxnSpPr>
          <p:cNvPr id="5" name="직선 연결선 4"/>
          <p:cNvCxnSpPr>
            <a:stCxn id="42" idx="4"/>
            <a:endCxn id="54" idx="0"/>
          </p:cNvCxnSpPr>
          <p:nvPr/>
        </p:nvCxnSpPr>
        <p:spPr>
          <a:xfrm>
            <a:off x="3096915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04757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2034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9885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2050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199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4" idx="2"/>
          </p:cNvCxnSpPr>
          <p:nvPr/>
        </p:nvCxnSpPr>
        <p:spPr>
          <a:xfrm>
            <a:off x="6096000" y="4186255"/>
            <a:ext cx="0" cy="300647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300836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70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핵심사항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기본적인 </a:t>
            </a:r>
            <a:r>
              <a:rPr lang="ko-KR" altLang="en-US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리더보드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PAUSE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7973" y="4618056"/>
            <a:ext cx="21360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수정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321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선정 이유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77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45" y="2112167"/>
            <a:ext cx="3147696" cy="3147696"/>
            <a:chOff x="4406900" y="1481435"/>
            <a:chExt cx="3378200" cy="3378200"/>
          </a:xfrm>
        </p:grpSpPr>
        <p:sp>
          <p:nvSpPr>
            <p:cNvPr id="54" name="타원 53"/>
            <p:cNvSpPr/>
            <p:nvPr/>
          </p:nvSpPr>
          <p:spPr>
            <a:xfrm rot="16200000">
              <a:off x="4406900" y="1481435"/>
              <a:ext cx="3378200" cy="3378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70695" y="1645230"/>
              <a:ext cx="3050610" cy="30506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OPENMIND</a:t>
              </a:r>
              <a:endParaRPr lang="ko-KR" altLang="en-US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분석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59D1-3337-4124-8722-CC4E80950D2A}"/>
              </a:ext>
            </a:extLst>
          </p:cNvPr>
          <p:cNvSpPr txBox="1"/>
          <p:nvPr/>
        </p:nvSpPr>
        <p:spPr>
          <a:xfrm>
            <a:off x="3959862" y="2100964"/>
            <a:ext cx="800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구성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ompytris.py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mino.py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multiplay.py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MIT License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URL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en-US" altLang="ko-KR" sz="2000" b="0" i="0" u="sng" strike="noStrike" dirty="0">
                <a:solidFill>
                  <a:srgbClr val="1155CC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hlinkClick r:id="rId2"/>
              </a:rPr>
              <a:t>https://github.com/CSID-DGU/2020-1-OSSP1-OpenMind-1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9344-1621-4A1B-827B-80CDC02AD26A}"/>
              </a:ext>
            </a:extLst>
          </p:cNvPr>
          <p:cNvSpPr txBox="1"/>
          <p:nvPr/>
        </p:nvSpPr>
        <p:spPr>
          <a:xfrm>
            <a:off x="5650118" y="2436243"/>
            <a:ext cx="646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2,874 line, 3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operator, random), 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main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함수 및 각종 기능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193 line,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블록모델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1,162 line, 2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random),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함수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9" name="Google Shape;213;p24">
            <a:extLst>
              <a:ext uri="{FF2B5EF4-FFF2-40B4-BE49-F238E27FC236}">
                <a16:creationId xmlns:a16="http://schemas.microsoft.com/office/drawing/2014/main" id="{36507FCA-17EC-4942-95FD-1BC351F5B98F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1" name="Google Shape;214;p24">
              <a:extLst>
                <a:ext uri="{FF2B5EF4-FFF2-40B4-BE49-F238E27FC236}">
                  <a16:creationId xmlns:a16="http://schemas.microsoft.com/office/drawing/2014/main" id="{E2399EC1-F683-498A-B860-FB0F4F595AD2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4">
              <a:extLst>
                <a:ext uri="{FF2B5EF4-FFF2-40B4-BE49-F238E27FC236}">
                  <a16:creationId xmlns:a16="http://schemas.microsoft.com/office/drawing/2014/main" id="{A8DB4608-D24C-45ED-8202-4B1404D0B40F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4">
              <a:extLst>
                <a:ext uri="{FF2B5EF4-FFF2-40B4-BE49-F238E27FC236}">
                  <a16:creationId xmlns:a16="http://schemas.microsoft.com/office/drawing/2014/main" id="{DF0689B3-708A-4DC1-8785-515342B7477C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4">
              <a:extLst>
                <a:ext uri="{FF2B5EF4-FFF2-40B4-BE49-F238E27FC236}">
                  <a16:creationId xmlns:a16="http://schemas.microsoft.com/office/drawing/2014/main" id="{EBEAE74E-854E-4742-A464-61F0CD8AEA1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24">
              <a:extLst>
                <a:ext uri="{FF2B5EF4-FFF2-40B4-BE49-F238E27FC236}">
                  <a16:creationId xmlns:a16="http://schemas.microsoft.com/office/drawing/2014/main" id="{A0D78E89-2CDF-4C34-A8B4-40BE822DE4F9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24">
              <a:extLst>
                <a:ext uri="{FF2B5EF4-FFF2-40B4-BE49-F238E27FC236}">
                  <a16:creationId xmlns:a16="http://schemas.microsoft.com/office/drawing/2014/main" id="{23CE2694-946E-4C59-8864-EF8D72D73C5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4">
              <a:extLst>
                <a:ext uri="{FF2B5EF4-FFF2-40B4-BE49-F238E27FC236}">
                  <a16:creationId xmlns:a16="http://schemas.microsoft.com/office/drawing/2014/main" id="{C0EBDA48-A229-4B50-95BB-62CB8C5A8CC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;p24">
              <a:extLst>
                <a:ext uri="{FF2B5EF4-FFF2-40B4-BE49-F238E27FC236}">
                  <a16:creationId xmlns:a16="http://schemas.microsoft.com/office/drawing/2014/main" id="{8476563A-7A41-4801-955B-E76DB8AC58BC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;p24">
              <a:extLst>
                <a:ext uri="{FF2B5EF4-FFF2-40B4-BE49-F238E27FC236}">
                  <a16:creationId xmlns:a16="http://schemas.microsoft.com/office/drawing/2014/main" id="{49952865-6F8C-4A08-97BD-8AD9DE51A5E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24">
              <a:extLst>
                <a:ext uri="{FF2B5EF4-FFF2-40B4-BE49-F238E27FC236}">
                  <a16:creationId xmlns:a16="http://schemas.microsoft.com/office/drawing/2014/main" id="{DD78AA7A-3A7F-41F6-B500-5A4F6FB1D95F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;p24">
              <a:extLst>
                <a:ext uri="{FF2B5EF4-FFF2-40B4-BE49-F238E27FC236}">
                  <a16:creationId xmlns:a16="http://schemas.microsoft.com/office/drawing/2014/main" id="{4B99AE05-4B91-447D-921E-148FE98907D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;p24">
              <a:extLst>
                <a:ext uri="{FF2B5EF4-FFF2-40B4-BE49-F238E27FC236}">
                  <a16:creationId xmlns:a16="http://schemas.microsoft.com/office/drawing/2014/main" id="{9F1F7265-6816-4801-9336-4549D352EE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3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199" y="438149"/>
            <a:ext cx="77568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795B-08A6-489A-BBD0-72BB866B18D4}"/>
              </a:ext>
            </a:extLst>
          </p:cNvPr>
          <p:cNvSpPr txBox="1"/>
          <p:nvPr/>
        </p:nvSpPr>
        <p:spPr>
          <a:xfrm>
            <a:off x="6345990" y="3137735"/>
            <a:ext cx="322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키 이벤트</a:t>
            </a:r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의 키 기능을 유지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0CE39634-BFFB-40F9-A82A-845E64184F7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B1C67657-41F7-42AE-8101-CEA035F9A071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B92FB0A9-06F4-4C5D-AB5B-70FA6AB521E7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DFBDEDF1-CC17-4EB8-AFD2-61A8B3F0EBF7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1950F0F3-D1AE-472C-91FB-225C102ED79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FAE7F1D1-0B3D-43C1-9480-0DDFC950E40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58E5EAD2-7882-4CA6-9210-E1378BED7552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F13D221-B98B-4F89-B8D5-A3902596A29D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D9DE194A-4878-412B-A3F3-14FFA328809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B4D7E74D-BBB7-428A-B652-0B0C6780A019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8D7E07FE-2A78-4C57-AA20-18C43427674D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49D92881-0927-4C43-9FC3-A4F87B427F9F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9C46149-52CE-42BA-BDB3-1FD29095D62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65531A3D-E53B-4BEC-B4DC-D6C002AD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0"/>
          <a:stretch/>
        </p:blipFill>
        <p:spPr bwMode="auto">
          <a:xfrm>
            <a:off x="990674" y="1271391"/>
            <a:ext cx="4478374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589A4-658F-4DCA-9894-A51BE650F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8"/>
          <a:stretch/>
        </p:blipFill>
        <p:spPr bwMode="auto">
          <a:xfrm>
            <a:off x="990674" y="1271391"/>
            <a:ext cx="5105326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79521C-0568-46A9-8BAD-954CFE7811FE}"/>
              </a:ext>
            </a:extLst>
          </p:cNvPr>
          <p:cNvSpPr/>
          <p:nvPr/>
        </p:nvSpPr>
        <p:spPr>
          <a:xfrm>
            <a:off x="203199" y="438149"/>
            <a:ext cx="77568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9" name="Google Shape;213;p24">
            <a:extLst>
              <a:ext uri="{FF2B5EF4-FFF2-40B4-BE49-F238E27FC236}">
                <a16:creationId xmlns:a16="http://schemas.microsoft.com/office/drawing/2014/main" id="{FF25288E-D0E6-4727-9988-AFADCFA2A0B5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1" name="Google Shape;214;p24">
              <a:extLst>
                <a:ext uri="{FF2B5EF4-FFF2-40B4-BE49-F238E27FC236}">
                  <a16:creationId xmlns:a16="http://schemas.microsoft.com/office/drawing/2014/main" id="{6A13DD45-763C-43E0-AE3C-61B3B12FADD9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4">
              <a:extLst>
                <a:ext uri="{FF2B5EF4-FFF2-40B4-BE49-F238E27FC236}">
                  <a16:creationId xmlns:a16="http://schemas.microsoft.com/office/drawing/2014/main" id="{97AC0482-33DA-477F-A8E8-9C36597EE503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4">
              <a:extLst>
                <a:ext uri="{FF2B5EF4-FFF2-40B4-BE49-F238E27FC236}">
                  <a16:creationId xmlns:a16="http://schemas.microsoft.com/office/drawing/2014/main" id="{86E28845-5316-48C1-8469-07D409B2000B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4">
              <a:extLst>
                <a:ext uri="{FF2B5EF4-FFF2-40B4-BE49-F238E27FC236}">
                  <a16:creationId xmlns:a16="http://schemas.microsoft.com/office/drawing/2014/main" id="{CA9A9E53-916F-4484-9A42-9D9DCB6E598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24">
              <a:extLst>
                <a:ext uri="{FF2B5EF4-FFF2-40B4-BE49-F238E27FC236}">
                  <a16:creationId xmlns:a16="http://schemas.microsoft.com/office/drawing/2014/main" id="{382C038E-BFF8-4883-8BCD-FC2FB3B12891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24">
              <a:extLst>
                <a:ext uri="{FF2B5EF4-FFF2-40B4-BE49-F238E27FC236}">
                  <a16:creationId xmlns:a16="http://schemas.microsoft.com/office/drawing/2014/main" id="{276216B3-A3DB-47DA-A48A-838EBB7F0976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4">
              <a:extLst>
                <a:ext uri="{FF2B5EF4-FFF2-40B4-BE49-F238E27FC236}">
                  <a16:creationId xmlns:a16="http://schemas.microsoft.com/office/drawing/2014/main" id="{FCCD07AA-3E51-4CD0-91AC-FEA1FA87A5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;p24">
              <a:extLst>
                <a:ext uri="{FF2B5EF4-FFF2-40B4-BE49-F238E27FC236}">
                  <a16:creationId xmlns:a16="http://schemas.microsoft.com/office/drawing/2014/main" id="{6123A11B-2303-4AF0-878E-4E9967F44BE5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;p24">
              <a:extLst>
                <a:ext uri="{FF2B5EF4-FFF2-40B4-BE49-F238E27FC236}">
                  <a16:creationId xmlns:a16="http://schemas.microsoft.com/office/drawing/2014/main" id="{5FCD4DB4-66AE-40EA-9CD9-D1926FD18D44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24">
              <a:extLst>
                <a:ext uri="{FF2B5EF4-FFF2-40B4-BE49-F238E27FC236}">
                  <a16:creationId xmlns:a16="http://schemas.microsoft.com/office/drawing/2014/main" id="{A1751C6B-D980-444C-9CA2-47AA0A94B104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;p24">
              <a:extLst>
                <a:ext uri="{FF2B5EF4-FFF2-40B4-BE49-F238E27FC236}">
                  <a16:creationId xmlns:a16="http://schemas.microsoft.com/office/drawing/2014/main" id="{4DFF696F-F437-479F-A0C2-70E3071A00D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;p24">
              <a:extLst>
                <a:ext uri="{FF2B5EF4-FFF2-40B4-BE49-F238E27FC236}">
                  <a16:creationId xmlns:a16="http://schemas.microsoft.com/office/drawing/2014/main" id="{670DC32D-50C4-412D-8BC2-FB124B015C8A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342307B-4FBB-453C-B108-BC1F838CA5C0}"/>
              </a:ext>
            </a:extLst>
          </p:cNvPr>
          <p:cNvSpPr txBox="1"/>
          <p:nvPr/>
        </p:nvSpPr>
        <p:spPr>
          <a:xfrm>
            <a:off x="6554538" y="2111040"/>
            <a:ext cx="43701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Process Part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 추가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게임의 </a:t>
            </a:r>
            <a:r>
              <a:rPr lang="ko-KR" altLang="en-US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타격감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및 점수가 빠르게 증가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속도감 증가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Count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점수 증가 규칙에 변화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Pause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단계에 다시하기 기능 추가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6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 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장단점</a:t>
            </a:r>
            <a:endParaRPr lang="ko-KR" altLang="en-US" sz="2600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B897A-611E-4514-93C1-674E42372936}"/>
              </a:ext>
            </a:extLst>
          </p:cNvPr>
          <p:cNvSpPr txBox="1"/>
          <p:nvPr/>
        </p:nvSpPr>
        <p:spPr>
          <a:xfrm>
            <a:off x="989581" y="1614423"/>
            <a:ext cx="82492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장점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테트리스의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기본적인 기능에 자체제작한 모드가 함께 어우러짐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클릭으로 인터페이스를 구축함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 크기 조절 기능이 추가되어 사용자의 환경을 고려함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사운드와 그래픽 개선을 통해 게임의 흥미를 더함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단점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큰 이미지 파일로 컴퓨터에 따라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렉이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걸리는 경우가 있음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en-US" altLang="ko-KR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보다 오류가 빈번하게 발생함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복잡한 인터페이스</a:t>
            </a:r>
          </a:p>
        </p:txBody>
      </p:sp>
      <p:grpSp>
        <p:nvGrpSpPr>
          <p:cNvPr id="5" name="Google Shape;213;p24">
            <a:extLst>
              <a:ext uri="{FF2B5EF4-FFF2-40B4-BE49-F238E27FC236}">
                <a16:creationId xmlns:a16="http://schemas.microsoft.com/office/drawing/2014/main" id="{ED3687B3-4D1A-44C0-8092-941AC33992E4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6" name="Google Shape;214;p24">
              <a:extLst>
                <a:ext uri="{FF2B5EF4-FFF2-40B4-BE49-F238E27FC236}">
                  <a16:creationId xmlns:a16="http://schemas.microsoft.com/office/drawing/2014/main" id="{D0F2A1CC-F6F3-4A81-8041-D2CE5B0CC3F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;p24">
              <a:extLst>
                <a:ext uri="{FF2B5EF4-FFF2-40B4-BE49-F238E27FC236}">
                  <a16:creationId xmlns:a16="http://schemas.microsoft.com/office/drawing/2014/main" id="{9B13347A-032B-4BDE-918B-F62ADBE08F7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;p24">
              <a:extLst>
                <a:ext uri="{FF2B5EF4-FFF2-40B4-BE49-F238E27FC236}">
                  <a16:creationId xmlns:a16="http://schemas.microsoft.com/office/drawing/2014/main" id="{882AE6C3-0605-4C2D-988E-E204A3C74E9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7;p24">
              <a:extLst>
                <a:ext uri="{FF2B5EF4-FFF2-40B4-BE49-F238E27FC236}">
                  <a16:creationId xmlns:a16="http://schemas.microsoft.com/office/drawing/2014/main" id="{6733FEA8-C000-461A-89B7-44CA45556D87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;p24">
              <a:extLst>
                <a:ext uri="{FF2B5EF4-FFF2-40B4-BE49-F238E27FC236}">
                  <a16:creationId xmlns:a16="http://schemas.microsoft.com/office/drawing/2014/main" id="{349896DB-826A-420B-9075-A2A127BF9C7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03C3A9C9-8871-430C-AED5-AC5A32A936B7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C9705003-1D18-400F-A032-AE0F157B637B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ACA750FB-F901-4C67-BAC5-1E52AAE7A3F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5D51EB92-45C6-44B2-A279-3CE1545E4A14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41A1DBF1-C24A-4E70-B9E7-942E244FA55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866F36DD-39DF-459F-80AF-A26FFE31899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9CB3FAF8-AC29-4E59-97B4-E2C718678E60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B3E15F-D796-4318-9EFE-3501C214E1AC}"/>
              </a:ext>
            </a:extLst>
          </p:cNvPr>
          <p:cNvSpPr/>
          <p:nvPr/>
        </p:nvSpPr>
        <p:spPr>
          <a:xfrm>
            <a:off x="5172423" y="2305672"/>
            <a:ext cx="2044003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EFEAA5-E853-43B6-8212-D1475E3E56A1}"/>
              </a:ext>
            </a:extLst>
          </p:cNvPr>
          <p:cNvSpPr/>
          <p:nvPr/>
        </p:nvSpPr>
        <p:spPr>
          <a:xfrm>
            <a:off x="1425730" y="2696197"/>
            <a:ext cx="1048896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60134B-12B7-4BCF-8961-EFC346542372}"/>
              </a:ext>
            </a:extLst>
          </p:cNvPr>
          <p:cNvSpPr/>
          <p:nvPr/>
        </p:nvSpPr>
        <p:spPr>
          <a:xfrm>
            <a:off x="1425729" y="3077197"/>
            <a:ext cx="2786701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58E9D-4A8B-450F-8642-A2D68FB72215}"/>
              </a:ext>
            </a:extLst>
          </p:cNvPr>
          <p:cNvSpPr/>
          <p:nvPr/>
        </p:nvSpPr>
        <p:spPr>
          <a:xfrm>
            <a:off x="1425730" y="3458197"/>
            <a:ext cx="2436658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81A3F-0473-43DE-A38F-A86B2733E016}"/>
              </a:ext>
            </a:extLst>
          </p:cNvPr>
          <p:cNvSpPr/>
          <p:nvPr/>
        </p:nvSpPr>
        <p:spPr>
          <a:xfrm>
            <a:off x="4997041" y="4893297"/>
            <a:ext cx="2013767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5848BE-2448-4C20-AE1B-8BD578C5BF1B}"/>
              </a:ext>
            </a:extLst>
          </p:cNvPr>
          <p:cNvSpPr/>
          <p:nvPr/>
        </p:nvSpPr>
        <p:spPr>
          <a:xfrm>
            <a:off x="3307941" y="5243577"/>
            <a:ext cx="1371215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F341D2-EC59-41E8-B294-5B78621A2568}"/>
              </a:ext>
            </a:extLst>
          </p:cNvPr>
          <p:cNvSpPr/>
          <p:nvPr/>
        </p:nvSpPr>
        <p:spPr>
          <a:xfrm>
            <a:off x="1397795" y="5613014"/>
            <a:ext cx="2152650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8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목표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4954852" y="145772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F9096C-D0C5-4280-85C2-BB0838602DD8}"/>
              </a:ext>
            </a:extLst>
          </p:cNvPr>
          <p:cNvSpPr/>
          <p:nvPr/>
        </p:nvSpPr>
        <p:spPr>
          <a:xfrm>
            <a:off x="4319679" y="2470144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2B954F-7D90-4DAC-B2A9-D5BDEAEB62C0}"/>
              </a:ext>
            </a:extLst>
          </p:cNvPr>
          <p:cNvSpPr/>
          <p:nvPr/>
        </p:nvSpPr>
        <p:spPr>
          <a:xfrm>
            <a:off x="4319679" y="4728410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EFD0A6-A8BB-4C3F-A58F-EC6F5F5BF15D}"/>
              </a:ext>
            </a:extLst>
          </p:cNvPr>
          <p:cNvSpPr/>
          <p:nvPr/>
        </p:nvSpPr>
        <p:spPr>
          <a:xfrm>
            <a:off x="4319678" y="552363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3981C4-E3F8-42D1-B8D5-6DC2FA3B68FE}"/>
              </a:ext>
            </a:extLst>
          </p:cNvPr>
          <p:cNvSpPr/>
          <p:nvPr/>
        </p:nvSpPr>
        <p:spPr>
          <a:xfrm>
            <a:off x="4319676" y="399688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3" name="Google Shape;213;p24">
            <a:extLst>
              <a:ext uri="{FF2B5EF4-FFF2-40B4-BE49-F238E27FC236}">
                <a16:creationId xmlns:a16="http://schemas.microsoft.com/office/drawing/2014/main" id="{BFC181D6-7AAF-4854-8356-4E23BD8CE871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4" name="Google Shape;214;p24">
              <a:extLst>
                <a:ext uri="{FF2B5EF4-FFF2-40B4-BE49-F238E27FC236}">
                  <a16:creationId xmlns:a16="http://schemas.microsoft.com/office/drawing/2014/main" id="{82B0FE38-DD61-461C-940B-456B12B22E80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;p24">
              <a:extLst>
                <a:ext uri="{FF2B5EF4-FFF2-40B4-BE49-F238E27FC236}">
                  <a16:creationId xmlns:a16="http://schemas.microsoft.com/office/drawing/2014/main" id="{530C9F38-D6E4-4EF8-B2DB-C8E262C57E79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;p24">
              <a:extLst>
                <a:ext uri="{FF2B5EF4-FFF2-40B4-BE49-F238E27FC236}">
                  <a16:creationId xmlns:a16="http://schemas.microsoft.com/office/drawing/2014/main" id="{FEB3ED3F-C81D-44B8-9FBB-2B606463952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;p24">
              <a:extLst>
                <a:ext uri="{FF2B5EF4-FFF2-40B4-BE49-F238E27FC236}">
                  <a16:creationId xmlns:a16="http://schemas.microsoft.com/office/drawing/2014/main" id="{291FB95A-4F44-4986-B256-EC30CF0C317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;p24">
              <a:extLst>
                <a:ext uri="{FF2B5EF4-FFF2-40B4-BE49-F238E27FC236}">
                  <a16:creationId xmlns:a16="http://schemas.microsoft.com/office/drawing/2014/main" id="{D362C262-BAE2-43FD-AF8D-6B2FD0CDD50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;p24">
              <a:extLst>
                <a:ext uri="{FF2B5EF4-FFF2-40B4-BE49-F238E27FC236}">
                  <a16:creationId xmlns:a16="http://schemas.microsoft.com/office/drawing/2014/main" id="{DFC93CEE-2385-4719-88E8-FE2043A4BF8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0;p24">
              <a:extLst>
                <a:ext uri="{FF2B5EF4-FFF2-40B4-BE49-F238E27FC236}">
                  <a16:creationId xmlns:a16="http://schemas.microsoft.com/office/drawing/2014/main" id="{8230A67C-65FB-41A5-9404-F46876AE461C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;p24">
              <a:extLst>
                <a:ext uri="{FF2B5EF4-FFF2-40B4-BE49-F238E27FC236}">
                  <a16:creationId xmlns:a16="http://schemas.microsoft.com/office/drawing/2014/main" id="{B97C51AC-1AE5-45A9-8EBD-0B410E140874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;p24">
              <a:extLst>
                <a:ext uri="{FF2B5EF4-FFF2-40B4-BE49-F238E27FC236}">
                  <a16:creationId xmlns:a16="http://schemas.microsoft.com/office/drawing/2014/main" id="{48196300-FDDC-4BC5-805A-211348F60643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3;p24">
              <a:extLst>
                <a:ext uri="{FF2B5EF4-FFF2-40B4-BE49-F238E27FC236}">
                  <a16:creationId xmlns:a16="http://schemas.microsoft.com/office/drawing/2014/main" id="{3D629ECE-83A8-4E84-A6ED-E65842B8F132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;p24">
              <a:extLst>
                <a:ext uri="{FF2B5EF4-FFF2-40B4-BE49-F238E27FC236}">
                  <a16:creationId xmlns:a16="http://schemas.microsoft.com/office/drawing/2014/main" id="{A443B17B-B90A-4CBA-B448-FC5BE2B2E9D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;p24">
              <a:extLst>
                <a:ext uri="{FF2B5EF4-FFF2-40B4-BE49-F238E27FC236}">
                  <a16:creationId xmlns:a16="http://schemas.microsoft.com/office/drawing/2014/main" id="{15E6D194-821A-4BE7-9B4E-99FDF97E36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D501A7-DC5B-4B35-BF2A-B74E475E5297}"/>
              </a:ext>
            </a:extLst>
          </p:cNvPr>
          <p:cNvSpPr/>
          <p:nvPr/>
        </p:nvSpPr>
        <p:spPr>
          <a:xfrm>
            <a:off x="4319676" y="324905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16587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987</Words>
  <Application>Microsoft Office PowerPoint</Application>
  <PresentationFormat>와이드스크린</PresentationFormat>
  <Paragraphs>215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카카오 Light</vt:lpstr>
      <vt:lpstr>카카오 Regular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안수빈</cp:lastModifiedBy>
  <cp:revision>64</cp:revision>
  <dcterms:created xsi:type="dcterms:W3CDTF">2018-05-29T10:42:20Z</dcterms:created>
  <dcterms:modified xsi:type="dcterms:W3CDTF">2021-04-25T17:14:31Z</dcterms:modified>
</cp:coreProperties>
</file>