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2"/>
  </p:notesMasterIdLst>
  <p:sldIdLst>
    <p:sldId id="258" r:id="rId2"/>
    <p:sldId id="733" r:id="rId3"/>
    <p:sldId id="1010" r:id="rId4"/>
    <p:sldId id="897" r:id="rId5"/>
    <p:sldId id="880" r:id="rId6"/>
    <p:sldId id="898" r:id="rId7"/>
    <p:sldId id="901" r:id="rId8"/>
    <p:sldId id="812" r:id="rId9"/>
    <p:sldId id="718" r:id="rId10"/>
    <p:sldId id="965" r:id="rId11"/>
    <p:sldId id="966" r:id="rId12"/>
    <p:sldId id="967" r:id="rId13"/>
    <p:sldId id="969" r:id="rId14"/>
    <p:sldId id="968" r:id="rId15"/>
    <p:sldId id="830" r:id="rId16"/>
    <p:sldId id="971" r:id="rId17"/>
    <p:sldId id="972" r:id="rId18"/>
    <p:sldId id="976" r:id="rId19"/>
    <p:sldId id="871" r:id="rId20"/>
    <p:sldId id="973" r:id="rId21"/>
    <p:sldId id="974" r:id="rId22"/>
    <p:sldId id="975" r:id="rId23"/>
    <p:sldId id="977" r:id="rId24"/>
    <p:sldId id="978" r:id="rId25"/>
    <p:sldId id="979" r:id="rId26"/>
    <p:sldId id="832" r:id="rId27"/>
    <p:sldId id="873" r:id="rId28"/>
    <p:sldId id="890" r:id="rId29"/>
    <p:sldId id="1005" r:id="rId30"/>
    <p:sldId id="845" r:id="rId31"/>
    <p:sldId id="884" r:id="rId32"/>
    <p:sldId id="885" r:id="rId33"/>
    <p:sldId id="1011" r:id="rId34"/>
    <p:sldId id="1006" r:id="rId35"/>
    <p:sldId id="1008" r:id="rId36"/>
    <p:sldId id="1009" r:id="rId37"/>
    <p:sldId id="1007" r:id="rId38"/>
    <p:sldId id="981" r:id="rId39"/>
    <p:sldId id="980" r:id="rId40"/>
    <p:sldId id="984" r:id="rId41"/>
    <p:sldId id="900" r:id="rId42"/>
    <p:sldId id="1004" r:id="rId43"/>
    <p:sldId id="983" r:id="rId44"/>
    <p:sldId id="985" r:id="rId45"/>
    <p:sldId id="986" r:id="rId46"/>
    <p:sldId id="987" r:id="rId47"/>
    <p:sldId id="994" r:id="rId48"/>
    <p:sldId id="989" r:id="rId49"/>
    <p:sldId id="988" r:id="rId50"/>
    <p:sldId id="990" r:id="rId51"/>
    <p:sldId id="888" r:id="rId52"/>
    <p:sldId id="991" r:id="rId53"/>
    <p:sldId id="992" r:id="rId54"/>
    <p:sldId id="887" r:id="rId55"/>
    <p:sldId id="993" r:id="rId56"/>
    <p:sldId id="995" r:id="rId57"/>
    <p:sldId id="1000" r:id="rId58"/>
    <p:sldId id="1003" r:id="rId59"/>
    <p:sldId id="996" r:id="rId60"/>
    <p:sldId id="876" r:id="rId61"/>
    <p:sldId id="997" r:id="rId62"/>
    <p:sldId id="998" r:id="rId63"/>
    <p:sldId id="999" r:id="rId64"/>
    <p:sldId id="1001" r:id="rId65"/>
    <p:sldId id="1002" r:id="rId66"/>
    <p:sldId id="1012" r:id="rId67"/>
    <p:sldId id="1013" r:id="rId68"/>
    <p:sldId id="874" r:id="rId69"/>
    <p:sldId id="846" r:id="rId70"/>
    <p:sldId id="84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rata R. Marathe" initials="NRM" lastIdx="2" clrIdx="0">
    <p:extLst>
      <p:ext uri="{19B8F6BF-5375-455C-9EA6-DF929625EA0E}">
        <p15:presenceInfo xmlns:p15="http://schemas.microsoft.com/office/powerpoint/2012/main" userId="S-1-5-21-7465074-836838143-1278890560-7847" providerId="AD"/>
      </p:ext>
    </p:extLst>
  </p:cmAuthor>
  <p:cmAuthor id="2" name="namratamarathe81@gmail.com" initials="n" lastIdx="1" clrIdx="1">
    <p:extLst>
      <p:ext uri="{19B8F6BF-5375-455C-9EA6-DF929625EA0E}">
        <p15:presenceInfo xmlns:p15="http://schemas.microsoft.com/office/powerpoint/2012/main" userId="36603a9db7f532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22A7E"/>
    <a:srgbClr val="005A92"/>
    <a:srgbClr val="A5ACAF"/>
    <a:srgbClr val="D2D0E8"/>
    <a:srgbClr val="A3A0C5"/>
    <a:srgbClr val="2F2A72"/>
    <a:srgbClr val="A5A5A5"/>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3936" autoAdjust="0"/>
  </p:normalViewPr>
  <p:slideViewPr>
    <p:cSldViewPr snapToGrid="0" snapToObjects="1">
      <p:cViewPr varScale="1">
        <p:scale>
          <a:sx n="53" d="100"/>
          <a:sy n="53" d="100"/>
        </p:scale>
        <p:origin x="1612" y="44"/>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152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29:38.9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214 98,'350'0,"-324"1,1 1,-2 2,1 0,33 10,95 42,-135-48,-3-1,0 0,0-2,0 1,0-2,1 0,27 2,-6-5,-8 0,-1 1,32 6,-11 1,102 4,53-14,-72-1,330 2,-463 0,0 0,1 0,-1 0,0 0,0 0,0 0,0 0,1 0,-1 0,0 0,0 0,0 0,0 0,1 0,-1 0,0 0,0 0,0 0,0 0,1 0,-1 0,0 0,0 0,0 0,0 0,0 0,1 0,-1 0,0-1,0 1,0 0,0 0,0 0,0 0,1 0,-1 0,0-1,0 1,0 0,0 0,0 0,0 0,0-1,0 1,0 0,-7-7,-16-4,-20-5,0 2,-1 1,-1 3,0 1,0 2,-1 3,-54 1,-564 4,435-1,-36 16,4 0,180-15,-135-4,213 3,0-1,0 1,1-1,-1 1,0-1,0 0,1 0,-1 0,1-1,-1 1,1-1,-1 1,1-1,0 0,-3-2,4 3,1 0,-1-1,0 1,0 0,1-1,-1 1,1 0,-1-1,1 1,0-1,0 1,-1 0,1-1,0 1,0-1,0 1,1-1,-1 1,0 0,0-1,1 1,-1-1,1 1,-1 0,1-1,0 1,-1 0,1 0,0-1,0 1,0 0,1-1,6-7,1 1,0-1,0 1,1 1,0 0,0 0,0 1,1 1,0 0,0 0,1 1,-1 0,1 1,17-3,129-14,-84 12,0 3,87 6,-56 1,-84-1,-1 1,1 1,19 6,-16-4,41 5,276-8,-175-4,615 2,-1237 0,406 3,-65 11,-24 1,92-13,14-2,0 2,-47 8,35-1,0-3,-54 1,-92-8,72-1,-407 2,601 1,93-3,-147-1,36-9,-38 7,1 1,24-3,276 5,-164 4,-62-2,-66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29:41.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0,'1591'0,"-1572"2,0 0,0 0,25 8,-22-4,44 4,-17-8,-35-2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30:01.51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66,'3'0,"-1"1,1-1,-1 1,1 0,-1 0,0 0,1 0,3 3,13 5,10-2,0-3,0 0,1-2,0-1,38-4,-8 2,1087-1,-609 3,-512-2,0-2,41-9,-35 6,37-4,-45 10,22-3,-43 3,0-1,0 1,-1-1,1 0,0 0,0 0,0 0,-1-1,1 1,-1-1,1 0,2-2,-5 4,1 0,-1-1,1 1,-1-1,1 1,-1-1,1 1,-1-1,0 1,1-1,-1 1,0-1,1 0,-1 1,0-1,0 0,0 1,1-1,-1 0,0 1,0-1,0 0,0 1,0-1,0 0,0 1,0-1,-1 0,1 1,0-1,0 1,-1-2,0 1,0-1,-1 1,1 0,0 0,-1 0,1 0,-1 0,0 0,1 0,-1 1,-3-2,-5-1,-1 0,1 1,-12 0,-237-1,125 6,-310-3,417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30:03.64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93,'0'1,"0"-1,1 1,-1 0,0-1,0 1,1 0,-1-1,0 1,1-1,-1 1,1 0,-1-1,1 1,-1-1,1 1,-1-1,1 0,-1 1,1-1,0 1,-1-1,1 0,0 0,-1 1,2-1,20 6,-19-6,113 19,188 7,123-25,-237-3,-45-1,212-31,-65-3,-192 26,190 0,-289 11,8 0,1 0,-1-1,10-2,-18 3,1 0,-1 0,1 0,-1-1,0 1,1 0,-1-1,0 0,1 1,-1-1,0 1,0-1,0 0,1 0,-1 0,0 0,0 0,0 0,0 0,-1 0,1 0,0 0,0-1,-1 1,1 0,0-1,-1 1,0 0,1-3,-1 3,0 0,-1 0,1 0,-1-1,1 1,-1 0,1 0,-1 0,0 0,1 0,-1 0,0 1,0-1,0 0,0 0,1 0,-1 1,0-1,-1 0,1 1,0-1,0 1,0-1,-1 1,-17-7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30:04.99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7AB67-C1BC-754F-8021-D3D838B73142}" type="datetimeFigureOut">
              <a:rPr lang="en-US" smtClean="0"/>
              <a:t>6/29/2022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7D475-CFC7-DD44-B301-8D1B459D70F6}" type="slidenum">
              <a:rPr lang="en-US" smtClean="0"/>
              <a:t>‹#›</a:t>
            </a:fld>
            <a:endParaRPr lang="en-US"/>
          </a:p>
        </p:txBody>
      </p:sp>
    </p:spTree>
    <p:extLst>
      <p:ext uri="{BB962C8B-B14F-4D97-AF65-F5344CB8AC3E}">
        <p14:creationId xmlns:p14="http://schemas.microsoft.com/office/powerpoint/2010/main" val="90310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NeotericEU/single-page-application-vs-multiple-page-application-2591588efe5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https://www.smashingmagazine.com/2019/02/angular-application-bootstrap/</a:t>
            </a:r>
          </a:p>
          <a:p>
            <a:r>
              <a:rPr lang="en-US" dirty="0"/>
              <a:t>https://thinkster.io/tutorials/learn-angular-2</a:t>
            </a:r>
          </a:p>
          <a:p>
            <a:r>
              <a:rPr lang="en-US" dirty="0"/>
              <a:t>https://www.typescriptlang.org/docs/handbook/classes.html</a:t>
            </a:r>
          </a:p>
          <a:p>
            <a:r>
              <a:rPr lang="en-US" dirty="0"/>
              <a:t>https://codecraft.tv/courses/angular/built-in-directives/ngstyle-and-ngclass/</a:t>
            </a:r>
          </a:p>
          <a:p>
            <a:r>
              <a:rPr lang="en-US" dirty="0"/>
              <a:t>https://mytechnetknowhows.wordpress.com/2017/03/05/angular-2-nested-routing/</a:t>
            </a:r>
          </a:p>
        </p:txBody>
      </p:sp>
      <p:sp>
        <p:nvSpPr>
          <p:cNvPr id="4" name="Slide Number Placeholder 3"/>
          <p:cNvSpPr>
            <a:spLocks noGrp="1"/>
          </p:cNvSpPr>
          <p:nvPr>
            <p:ph type="sldNum" sz="quarter" idx="10"/>
          </p:nvPr>
        </p:nvSpPr>
        <p:spPr/>
        <p:txBody>
          <a:bodyPr/>
          <a:lstStyle/>
          <a:p>
            <a:fld id="{41E7D475-CFC7-DD44-B301-8D1B459D70F6}" type="slidenum">
              <a:rPr lang="en-US" smtClean="0"/>
              <a:t>1</a:t>
            </a:fld>
            <a:endParaRPr lang="en-US" dirty="0"/>
          </a:p>
        </p:txBody>
      </p:sp>
    </p:spTree>
    <p:extLst>
      <p:ext uri="{BB962C8B-B14F-4D97-AF65-F5344CB8AC3E}">
        <p14:creationId xmlns:p14="http://schemas.microsoft.com/office/powerpoint/2010/main" val="2622158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tsconfig</a:t>
            </a:r>
            <a:r>
              <a:rPr lang="en-US" dirty="0"/>
              <a:t>.{</a:t>
            </a:r>
            <a:r>
              <a:rPr lang="en-US" dirty="0" err="1"/>
              <a:t>app|spec</a:t>
            </a:r>
            <a:r>
              <a:rPr lang="en-US" dirty="0"/>
              <a:t>}.</a:t>
            </a:r>
            <a:r>
              <a:rPr lang="en-US" dirty="0" err="1"/>
              <a:t>json</a:t>
            </a:r>
            <a:r>
              <a:rPr lang="en-US" dirty="0"/>
              <a:t> – </a:t>
            </a:r>
          </a:p>
          <a:p>
            <a:pPr lvl="1"/>
            <a:r>
              <a:rPr lang="en-US" dirty="0"/>
              <a:t>TypeScript compiler configuration for the Angular app (</a:t>
            </a:r>
            <a:r>
              <a:rPr lang="en-US" dirty="0" err="1"/>
              <a:t>tsconfig.app.json</a:t>
            </a:r>
            <a:r>
              <a:rPr lang="en-US" dirty="0"/>
              <a:t>) and for the unit tests (</a:t>
            </a:r>
            <a:r>
              <a:rPr lang="en-US" dirty="0" err="1"/>
              <a:t>tsconfig.spec.json</a:t>
            </a:r>
            <a:r>
              <a:rPr lang="en-US" dirty="0"/>
              <a:t>).</a:t>
            </a:r>
          </a:p>
          <a:p>
            <a:pPr marL="228600" lvl="1">
              <a:lnSpc>
                <a:spcPct val="100000"/>
              </a:lnSpc>
              <a:spcBef>
                <a:spcPts val="1000"/>
              </a:spcBef>
            </a:pPr>
            <a:r>
              <a:rPr lang="en-US" sz="2400" dirty="0" err="1"/>
              <a:t>tslint.json</a:t>
            </a:r>
            <a:r>
              <a:rPr lang="en-US" sz="2400" dirty="0"/>
              <a:t> – </a:t>
            </a:r>
          </a:p>
          <a:p>
            <a:pPr marL="685800" lvl="2">
              <a:lnSpc>
                <a:spcPct val="100000"/>
              </a:lnSpc>
              <a:spcBef>
                <a:spcPts val="1000"/>
              </a:spcBef>
            </a:pPr>
            <a:r>
              <a:rPr lang="en-US" sz="1900" dirty="0"/>
              <a:t>Linting helps keep your code style consistent. Linting configuration for </a:t>
            </a:r>
            <a:r>
              <a:rPr lang="en-US" sz="1900" dirty="0" err="1"/>
              <a:t>TSLint</a:t>
            </a:r>
            <a:r>
              <a:rPr lang="en-US" sz="1900" dirty="0"/>
              <a:t> together with </a:t>
            </a:r>
            <a:r>
              <a:rPr lang="en-US" sz="1900" dirty="0" err="1"/>
              <a:t>Codelyzer</a:t>
            </a:r>
            <a:r>
              <a:rPr lang="en-US" sz="1900" dirty="0"/>
              <a:t>, used when running ng lint.</a:t>
            </a:r>
          </a:p>
          <a:p>
            <a:pPr lvl="1"/>
            <a:endParaRPr lang="en-US" sz="2100" dirty="0"/>
          </a:p>
          <a:p>
            <a:r>
              <a:rPr lang="en-US" dirty="0"/>
              <a:t>styles.css – </a:t>
            </a:r>
          </a:p>
          <a:p>
            <a:pPr lvl="1"/>
            <a:r>
              <a:rPr lang="en-US" dirty="0"/>
              <a:t>Your global styles go here. </a:t>
            </a:r>
          </a:p>
          <a:p>
            <a:pPr lvl="1"/>
            <a:r>
              <a:rPr lang="en-US" dirty="0"/>
              <a:t>Mostly you'll want to have local styles in your component for easier maintenance, but styles that affect all the app need to be in a central place in styles.css.</a:t>
            </a:r>
          </a:p>
          <a:p>
            <a:pPr marL="0" indent="0">
              <a:buNone/>
            </a:pPr>
            <a:endParaRPr lang="en-US" dirty="0"/>
          </a:p>
          <a:p>
            <a:r>
              <a:rPr lang="en-US" dirty="0" err="1"/>
              <a:t>test.ts</a:t>
            </a:r>
            <a:r>
              <a:rPr lang="en-US" dirty="0"/>
              <a:t> – </a:t>
            </a:r>
          </a:p>
          <a:p>
            <a:pPr lvl="1"/>
            <a:r>
              <a:rPr lang="en-US" dirty="0"/>
              <a:t>This is the main entry point for your unit tests. It has some custom configuration that might be unfamiliar, but it's not something you'll need to edit.</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25</a:t>
            </a:fld>
            <a:endParaRPr lang="en-US"/>
          </a:p>
        </p:txBody>
      </p:sp>
    </p:spTree>
    <p:extLst>
      <p:ext uri="{BB962C8B-B14F-4D97-AF65-F5344CB8AC3E}">
        <p14:creationId xmlns:p14="http://schemas.microsoft.com/office/powerpoint/2010/main" val="4137156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26</a:t>
            </a:fld>
            <a:endParaRPr lang="en-US"/>
          </a:p>
        </p:txBody>
      </p:sp>
    </p:spTree>
    <p:extLst>
      <p:ext uri="{BB962C8B-B14F-4D97-AF65-F5344CB8AC3E}">
        <p14:creationId xmlns:p14="http://schemas.microsoft.com/office/powerpoint/2010/main" val="1929540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template is a multi-line string within ECMAScript 2015 backticks (</a:t>
            </a:r>
            <a:r>
              <a:rPr lang="en-US" dirty="0"/>
              <a:t>`</a:t>
            </a:r>
            <a:r>
              <a:rPr lang="en-US" sz="1200" b="0" i="0" kern="1200" dirty="0">
                <a:solidFill>
                  <a:schemeClr val="tx1"/>
                </a:solidFill>
                <a:effectLst/>
                <a:latin typeface="+mn-lt"/>
                <a:ea typeface="+mn-ea"/>
                <a:cs typeface="+mn-cs"/>
              </a:rPr>
              <a:t>). The backtick (</a:t>
            </a:r>
            <a:r>
              <a:rPr lang="en-US" dirty="0"/>
              <a:t>`</a:t>
            </a:r>
            <a:r>
              <a:rPr lang="en-US" sz="1200" b="0" i="0" kern="1200" dirty="0">
                <a:solidFill>
                  <a:schemeClr val="tx1"/>
                </a:solidFill>
                <a:effectLst/>
                <a:latin typeface="+mn-lt"/>
                <a:ea typeface="+mn-ea"/>
                <a:cs typeface="+mn-cs"/>
              </a:rPr>
              <a:t>)—which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the same character as a single quote (</a:t>
            </a:r>
            <a:r>
              <a:rPr lang="en-US" dirty="0"/>
              <a:t>'</a:t>
            </a:r>
            <a:r>
              <a:rPr lang="en-US" sz="1200" b="0" i="0" kern="1200" dirty="0">
                <a:solidFill>
                  <a:schemeClr val="tx1"/>
                </a:solidFill>
                <a:effectLst/>
                <a:latin typeface="+mn-lt"/>
                <a:ea typeface="+mn-ea"/>
                <a:cs typeface="+mn-cs"/>
              </a:rPr>
              <a:t>)—allows you to compose a string over several lines, which makes the HTML more readable.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Beneath the hood, the component decorator is simply a class where the metadata is provided to the constructor method of some class. </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31</a:t>
            </a:fld>
            <a:endParaRPr lang="en-US"/>
          </a:p>
        </p:txBody>
      </p:sp>
    </p:spTree>
    <p:extLst>
      <p:ext uri="{BB962C8B-B14F-4D97-AF65-F5344CB8AC3E}">
        <p14:creationId xmlns:p14="http://schemas.microsoft.com/office/powerpoint/2010/main" val="3956367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template is a multi-line string within ECMAScript 2015 backticks (</a:t>
            </a:r>
            <a:r>
              <a:rPr lang="en-US" dirty="0"/>
              <a:t>`</a:t>
            </a:r>
            <a:r>
              <a:rPr lang="en-US" sz="1200" b="0" i="0" kern="1200" dirty="0">
                <a:solidFill>
                  <a:schemeClr val="tx1"/>
                </a:solidFill>
                <a:effectLst/>
                <a:latin typeface="+mn-lt"/>
                <a:ea typeface="+mn-ea"/>
                <a:cs typeface="+mn-cs"/>
              </a:rPr>
              <a:t>). The backtick (</a:t>
            </a:r>
            <a:r>
              <a:rPr lang="en-US" dirty="0"/>
              <a:t>`</a:t>
            </a:r>
            <a:r>
              <a:rPr lang="en-US" sz="1200" b="0" i="0" kern="1200" dirty="0">
                <a:solidFill>
                  <a:schemeClr val="tx1"/>
                </a:solidFill>
                <a:effectLst/>
                <a:latin typeface="+mn-lt"/>
                <a:ea typeface="+mn-ea"/>
                <a:cs typeface="+mn-cs"/>
              </a:rPr>
              <a:t>)—which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the same character as a single quote (</a:t>
            </a:r>
            <a:r>
              <a:rPr lang="en-US" dirty="0"/>
              <a:t>'</a:t>
            </a:r>
            <a:r>
              <a:rPr lang="en-US" sz="1200" b="0" i="0" kern="1200" dirty="0">
                <a:solidFill>
                  <a:schemeClr val="tx1"/>
                </a:solidFill>
                <a:effectLst/>
                <a:latin typeface="+mn-lt"/>
                <a:ea typeface="+mn-ea"/>
                <a:cs typeface="+mn-cs"/>
              </a:rPr>
              <a:t>)—allows you to compose a string over several lines, which makes the HTML more readable.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Beneath the hood, the component decorator is simply a class where the metadata is provided to the constructor method of some class. </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32</a:t>
            </a:fld>
            <a:endParaRPr lang="en-US"/>
          </a:p>
        </p:txBody>
      </p:sp>
    </p:spTree>
    <p:extLst>
      <p:ext uri="{BB962C8B-B14F-4D97-AF65-F5344CB8AC3E}">
        <p14:creationId xmlns:p14="http://schemas.microsoft.com/office/powerpoint/2010/main" val="677469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41</a:t>
            </a:fld>
            <a:endParaRPr lang="en-US"/>
          </a:p>
        </p:txBody>
      </p:sp>
    </p:spTree>
    <p:extLst>
      <p:ext uri="{BB962C8B-B14F-4D97-AF65-F5344CB8AC3E}">
        <p14:creationId xmlns:p14="http://schemas.microsoft.com/office/powerpoint/2010/main" val="3358194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45</a:t>
            </a:fld>
            <a:endParaRPr lang="en-US"/>
          </a:p>
        </p:txBody>
      </p:sp>
    </p:spTree>
    <p:extLst>
      <p:ext uri="{BB962C8B-B14F-4D97-AF65-F5344CB8AC3E}">
        <p14:creationId xmlns:p14="http://schemas.microsoft.com/office/powerpoint/2010/main" val="4096726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http://blog.angular-university.io/angular2-ngmodule/</a:t>
            </a:r>
          </a:p>
          <a:p>
            <a:r>
              <a:rPr lang="en-US" sz="1200" dirty="0"/>
              <a:t>what is a module? Similar to the modules you attached controllers to in Angular 1, </a:t>
            </a:r>
          </a:p>
          <a:p>
            <a:r>
              <a:rPr lang="en-US" sz="1200" dirty="0"/>
              <a:t>Angular 4 has a module system that allows you to easily import and export functionality called NgModule</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51</a:t>
            </a:fld>
            <a:endParaRPr lang="en-US"/>
          </a:p>
        </p:txBody>
      </p:sp>
    </p:spTree>
    <p:extLst>
      <p:ext uri="{BB962C8B-B14F-4D97-AF65-F5344CB8AC3E}">
        <p14:creationId xmlns:p14="http://schemas.microsoft.com/office/powerpoint/2010/main" val="902572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http://blog.angular-university.io/angular2-ngmodule/</a:t>
            </a:r>
          </a:p>
          <a:p>
            <a:r>
              <a:rPr lang="en-US" sz="1200" dirty="0"/>
              <a:t>what is a module? Similar to the modules you attached controllers to in Angular 1, </a:t>
            </a:r>
          </a:p>
          <a:p>
            <a:r>
              <a:rPr lang="en-US" sz="1200" dirty="0"/>
              <a:t>Angular 4 has a module system that allows you to easily import and export functionality called NgModule</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54</a:t>
            </a:fld>
            <a:endParaRPr lang="en-US"/>
          </a:p>
        </p:txBody>
      </p:sp>
    </p:spTree>
    <p:extLst>
      <p:ext uri="{BB962C8B-B14F-4D97-AF65-F5344CB8AC3E}">
        <p14:creationId xmlns:p14="http://schemas.microsoft.com/office/powerpoint/2010/main" val="64922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ebo" pitchFamily="2" charset="-79"/>
                <a:cs typeface="Heebo" pitchFamily="2" charset="-79"/>
              </a:rPr>
              <a:t>Applications</a:t>
            </a:r>
          </a:p>
          <a:p>
            <a:pPr algn="just"/>
            <a:r>
              <a:rPr lang="en-US" b="0" i="0" dirty="0">
                <a:solidFill>
                  <a:srgbClr val="000000"/>
                </a:solidFill>
                <a:effectLst/>
                <a:latin typeface="Nunito" pitchFamily="2" charset="0"/>
              </a:rPr>
              <a:t>Some of the popular website using Angular Framework are listed below −</a:t>
            </a:r>
          </a:p>
          <a:p>
            <a:pPr algn="just">
              <a:buFont typeface="Arial" panose="020B0604020202020204" pitchFamily="34" charset="0"/>
              <a:buChar char="•"/>
            </a:pPr>
            <a:r>
              <a:rPr lang="en-US" b="1" i="0" dirty="0">
                <a:solidFill>
                  <a:srgbClr val="000000"/>
                </a:solidFill>
                <a:effectLst/>
                <a:latin typeface="Nunito" pitchFamily="2" charset="0"/>
              </a:rPr>
              <a:t>Weather.com</a:t>
            </a:r>
            <a:r>
              <a:rPr lang="en-US" b="0" i="0" dirty="0">
                <a:solidFill>
                  <a:srgbClr val="000000"/>
                </a:solidFill>
                <a:effectLst/>
                <a:latin typeface="Nunito" pitchFamily="2" charset="0"/>
              </a:rPr>
              <a:t> − It is one of the leading forecasting weather report website.</a:t>
            </a:r>
          </a:p>
          <a:p>
            <a:pPr algn="just">
              <a:buFont typeface="Arial" panose="020B0604020202020204" pitchFamily="34" charset="0"/>
              <a:buChar char="•"/>
            </a:pPr>
            <a:r>
              <a:rPr lang="en-US" b="1" i="0" dirty="0" err="1">
                <a:solidFill>
                  <a:srgbClr val="000000"/>
                </a:solidFill>
                <a:effectLst/>
                <a:latin typeface="Nunito" pitchFamily="2" charset="0"/>
              </a:rPr>
              <a:t>Youtube</a:t>
            </a:r>
            <a:r>
              <a:rPr lang="en-US" b="0" i="0" dirty="0">
                <a:solidFill>
                  <a:srgbClr val="000000"/>
                </a:solidFill>
                <a:effectLst/>
                <a:latin typeface="Nunito" pitchFamily="2" charset="0"/>
              </a:rPr>
              <a:t> − It is a video and sharing website hosted by </a:t>
            </a:r>
            <a:r>
              <a:rPr lang="en-US" b="1" i="0" dirty="0">
                <a:solidFill>
                  <a:srgbClr val="000000"/>
                </a:solidFill>
                <a:effectLst/>
                <a:latin typeface="Nunito" pitchFamily="2" charset="0"/>
              </a:rPr>
              <a:t>Google</a:t>
            </a:r>
            <a:r>
              <a:rPr lang="en-US" b="0" i="0" dirty="0">
                <a:solidFill>
                  <a:srgbClr val="000000"/>
                </a:solidFill>
                <a:effectLst/>
                <a:latin typeface="Nunito" pitchFamily="2" charset="0"/>
              </a:rPr>
              <a:t>.</a:t>
            </a:r>
          </a:p>
          <a:p>
            <a:pPr algn="just">
              <a:buFont typeface="Arial" panose="020B0604020202020204" pitchFamily="34" charset="0"/>
              <a:buChar char="•"/>
            </a:pPr>
            <a:r>
              <a:rPr lang="en-US" b="1" i="0" dirty="0">
                <a:solidFill>
                  <a:srgbClr val="000000"/>
                </a:solidFill>
                <a:effectLst/>
                <a:latin typeface="Nunito" pitchFamily="2" charset="0"/>
              </a:rPr>
              <a:t>Netflix</a:t>
            </a:r>
            <a:r>
              <a:rPr lang="en-US" b="0" i="0" dirty="0">
                <a:solidFill>
                  <a:srgbClr val="000000"/>
                </a:solidFill>
                <a:effectLst/>
                <a:latin typeface="Nunito" pitchFamily="2" charset="0"/>
              </a:rPr>
              <a:t> − It is a technology and media services provider.</a:t>
            </a:r>
          </a:p>
          <a:p>
            <a:pPr algn="just">
              <a:buFont typeface="Arial" panose="020B0604020202020204" pitchFamily="34" charset="0"/>
              <a:buChar char="•"/>
            </a:pPr>
            <a:r>
              <a:rPr lang="en-US" b="1" i="0" dirty="0">
                <a:solidFill>
                  <a:srgbClr val="000000"/>
                </a:solidFill>
                <a:effectLst/>
                <a:latin typeface="Nunito" pitchFamily="2" charset="0"/>
              </a:rPr>
              <a:t>PayPal</a:t>
            </a:r>
            <a:r>
              <a:rPr lang="en-US" b="0" i="0" dirty="0">
                <a:solidFill>
                  <a:srgbClr val="000000"/>
                </a:solidFill>
                <a:effectLst/>
                <a:latin typeface="Nunito" pitchFamily="2" charset="0"/>
              </a:rPr>
              <a:t> − It is an online payment system.</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a:t>
            </a:fld>
            <a:endParaRPr lang="en-US"/>
          </a:p>
        </p:txBody>
      </p:sp>
    </p:spTree>
    <p:extLst>
      <p:ext uri="{BB962C8B-B14F-4D97-AF65-F5344CB8AC3E}">
        <p14:creationId xmlns:p14="http://schemas.microsoft.com/office/powerpoint/2010/main" val="170168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Single-Page-Applications vs Multi-Page-Applications:- below link gives proper pros-cons of using SPA/MPA design-pattern for creating web-applications:-</a:t>
            </a:r>
            <a:r>
              <a:rPr lang="en-US" sz="1100" dirty="0">
                <a:hlinkClick r:id="rId3"/>
              </a:rPr>
              <a:t>https://medium.com/@NeotericEU/single-page-application-vs-multiple-page-application-2591588efe58</a:t>
            </a:r>
            <a:endParaRPr lang="en-US" sz="1100" dirty="0"/>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6</a:t>
            </a:fld>
            <a:endParaRPr lang="en-US"/>
          </a:p>
        </p:txBody>
      </p:sp>
    </p:spTree>
    <p:extLst>
      <p:ext uri="{BB962C8B-B14F-4D97-AF65-F5344CB8AC3E}">
        <p14:creationId xmlns:p14="http://schemas.microsoft.com/office/powerpoint/2010/main" val="108553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https://angular.io/tutorial</a:t>
            </a:r>
          </a:p>
        </p:txBody>
      </p:sp>
      <p:sp>
        <p:nvSpPr>
          <p:cNvPr id="4" name="Slide Number Placeholder 3"/>
          <p:cNvSpPr>
            <a:spLocks noGrp="1"/>
          </p:cNvSpPr>
          <p:nvPr>
            <p:ph type="sldNum" sz="quarter" idx="10"/>
          </p:nvPr>
        </p:nvSpPr>
        <p:spPr/>
        <p:txBody>
          <a:bodyPr/>
          <a:lstStyle/>
          <a:p>
            <a:fld id="{41E7D475-CFC7-DD44-B301-8D1B459D70F6}" type="slidenum">
              <a:rPr lang="en-US" smtClean="0"/>
              <a:t>8</a:t>
            </a:fld>
            <a:endParaRPr lang="en-US" dirty="0"/>
          </a:p>
        </p:txBody>
      </p:sp>
    </p:spTree>
    <p:extLst>
      <p:ext uri="{BB962C8B-B14F-4D97-AF65-F5344CB8AC3E}">
        <p14:creationId xmlns:p14="http://schemas.microsoft.com/office/powerpoint/2010/main" val="293216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Chrome Extensions</a:t>
            </a:r>
          </a:p>
          <a:p>
            <a:r>
              <a:rPr lang="en-US" dirty="0"/>
              <a:t> Augury [Angular2's Debug Tool]</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9</a:t>
            </a:fld>
            <a:endParaRPr lang="en-US" dirty="0"/>
          </a:p>
        </p:txBody>
      </p:sp>
    </p:spTree>
    <p:extLst>
      <p:ext uri="{BB962C8B-B14F-4D97-AF65-F5344CB8AC3E}">
        <p14:creationId xmlns:p14="http://schemas.microsoft.com/office/powerpoint/2010/main" val="1395949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https://angular.io/guide/quickstart#quickstart</a:t>
            </a:r>
          </a:p>
        </p:txBody>
      </p:sp>
      <p:sp>
        <p:nvSpPr>
          <p:cNvPr id="4" name="Slide Number Placeholder 3"/>
          <p:cNvSpPr>
            <a:spLocks noGrp="1"/>
          </p:cNvSpPr>
          <p:nvPr>
            <p:ph type="sldNum" sz="quarter" idx="10"/>
          </p:nvPr>
        </p:nvSpPr>
        <p:spPr/>
        <p:txBody>
          <a:bodyPr/>
          <a:lstStyle/>
          <a:p>
            <a:fld id="{41E7D475-CFC7-DD44-B301-8D1B459D70F6}" type="slidenum">
              <a:rPr lang="en-US" smtClean="0"/>
              <a:t>13</a:t>
            </a:fld>
            <a:endParaRPr lang="en-US"/>
          </a:p>
        </p:txBody>
      </p:sp>
    </p:spTree>
    <p:extLst>
      <p:ext uri="{BB962C8B-B14F-4D97-AF65-F5344CB8AC3E}">
        <p14:creationId xmlns:p14="http://schemas.microsoft.com/office/powerpoint/2010/main" val="166343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https://angular.io/guide/quickstart</a:t>
            </a:r>
          </a:p>
          <a:p>
            <a:endParaRPr lang="en-US" dirty="0"/>
          </a:p>
          <a:p>
            <a:r>
              <a:rPr lang="en-US" dirty="0"/>
              <a:t>https://github.com/Tynarus/angular-seed</a:t>
            </a:r>
          </a:p>
        </p:txBody>
      </p:sp>
      <p:sp>
        <p:nvSpPr>
          <p:cNvPr id="4" name="Slide Number Placeholder 3"/>
          <p:cNvSpPr>
            <a:spLocks noGrp="1"/>
          </p:cNvSpPr>
          <p:nvPr>
            <p:ph type="sldNum" sz="quarter" idx="10"/>
          </p:nvPr>
        </p:nvSpPr>
        <p:spPr/>
        <p:txBody>
          <a:bodyPr/>
          <a:lstStyle/>
          <a:p>
            <a:fld id="{41E7D475-CFC7-DD44-B301-8D1B459D70F6}" type="slidenum">
              <a:rPr lang="en-US" smtClean="0"/>
              <a:t>15</a:t>
            </a:fld>
            <a:endParaRPr lang="en-US"/>
          </a:p>
        </p:txBody>
      </p:sp>
    </p:spTree>
    <p:extLst>
      <p:ext uri="{BB962C8B-B14F-4D97-AF65-F5344CB8AC3E}">
        <p14:creationId xmlns:p14="http://schemas.microsoft.com/office/powerpoint/2010/main" val="141478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src folder – </a:t>
            </a:r>
          </a:p>
          <a:p>
            <a:pPr lvl="1"/>
            <a:r>
              <a:rPr lang="en-US" dirty="0"/>
              <a:t>Your app lives in the src folder. All Angular components, templates, styles, images, and anything else your app needs go here. </a:t>
            </a:r>
          </a:p>
          <a:p>
            <a:pPr lvl="1"/>
            <a:r>
              <a:rPr lang="en-US" dirty="0"/>
              <a:t>Any files outside of this folder are meant to support building your app.</a:t>
            </a:r>
          </a:p>
          <a:p>
            <a:r>
              <a:rPr lang="en-US" dirty="0"/>
              <a:t>app/</a:t>
            </a:r>
            <a:r>
              <a:rPr lang="en-US" dirty="0" err="1"/>
              <a:t>app.component</a:t>
            </a:r>
            <a:r>
              <a:rPr lang="en-US" dirty="0"/>
              <a:t> {</a:t>
            </a:r>
            <a:r>
              <a:rPr lang="en-US" dirty="0" err="1"/>
              <a:t>ts,html,css,spec.ts</a:t>
            </a:r>
            <a:r>
              <a:rPr lang="en-US" dirty="0"/>
              <a:t>} – </a:t>
            </a:r>
          </a:p>
          <a:p>
            <a:pPr lvl="1"/>
            <a:r>
              <a:rPr lang="en-US" dirty="0"/>
              <a:t>Defines the AppComponent along with an HTML template, CSS stylesheet, and a unit test.</a:t>
            </a:r>
          </a:p>
          <a:p>
            <a:pPr lvl="1"/>
            <a:r>
              <a:rPr lang="en-US" dirty="0"/>
              <a:t>It is the root component of what will become a tree of nested components as the application evolves.</a:t>
            </a:r>
          </a:p>
          <a:p>
            <a:r>
              <a:rPr lang="en-US" dirty="0"/>
              <a:t>app/app.module.ts – </a:t>
            </a:r>
          </a:p>
          <a:p>
            <a:pPr lvl="1"/>
            <a:r>
              <a:rPr lang="en-US" dirty="0"/>
              <a:t>Defines AppModule, the root module that tells Angular how to assemble the application. </a:t>
            </a:r>
          </a:p>
          <a:p>
            <a:pPr lvl="1"/>
            <a:r>
              <a:rPr lang="en-US" dirty="0"/>
              <a:t>Right now it declares only the AppComponent. Soon there will be more components to declare</a:t>
            </a:r>
          </a:p>
          <a:p>
            <a:r>
              <a:rPr lang="en-US" dirty="0"/>
              <a:t>angular.json – </a:t>
            </a:r>
          </a:p>
          <a:p>
            <a:pPr lvl="1"/>
            <a:r>
              <a:rPr lang="en-US" dirty="0"/>
              <a:t>Configuration for Angular CLI. </a:t>
            </a:r>
          </a:p>
          <a:p>
            <a:pPr lvl="1"/>
            <a:r>
              <a:rPr lang="en-US" dirty="0"/>
              <a:t>In this file you can set several defaults and also configure what files are included when your project is built. </a:t>
            </a:r>
          </a:p>
          <a:p>
            <a:pPr lvl="1"/>
            <a:r>
              <a:rPr lang="en-US" dirty="0"/>
              <a:t>Check out the official documentation if you want to know more.</a:t>
            </a:r>
          </a:p>
          <a:p>
            <a:r>
              <a:rPr lang="en-US" dirty="0"/>
              <a:t>karma.conf.js – </a:t>
            </a:r>
          </a:p>
          <a:p>
            <a:pPr lvl="1"/>
            <a:r>
              <a:rPr lang="en-US" dirty="0"/>
              <a:t>Unit test configuration for the Karma test runner, used when running ng test</a:t>
            </a:r>
          </a:p>
          <a:p>
            <a:r>
              <a:rPr lang="en-US" dirty="0"/>
              <a:t>E2e/ - </a:t>
            </a:r>
          </a:p>
          <a:p>
            <a:pPr lvl="1"/>
            <a:r>
              <a:rPr lang="en-US" dirty="0"/>
              <a:t>Inside e2e/ live the end-to-end tests. </a:t>
            </a:r>
          </a:p>
          <a:p>
            <a:pPr lvl="1"/>
            <a:r>
              <a:rPr lang="en-US" dirty="0"/>
              <a:t>They shouldn't be inside src/ because e2e tests are really a separate app that test your main app. They have their own tsconfig.e2e.json</a:t>
            </a:r>
          </a:p>
          <a:p>
            <a:r>
              <a:rPr lang="en-US" dirty="0"/>
              <a:t>The root folder- </a:t>
            </a:r>
          </a:p>
          <a:p>
            <a:pPr lvl="1"/>
            <a:r>
              <a:rPr lang="en-US" dirty="0"/>
              <a:t>The src/ folder is just one of the items inside the project's root folder. </a:t>
            </a:r>
          </a:p>
          <a:p>
            <a:pPr lvl="1"/>
            <a:r>
              <a:rPr lang="en-US" dirty="0"/>
              <a:t>Other files help you build, test, maintain, document, and deploy the app. These files go in the root folder next to src/.</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23</a:t>
            </a:fld>
            <a:endParaRPr lang="en-US"/>
          </a:p>
        </p:txBody>
      </p:sp>
    </p:spTree>
    <p:extLst>
      <p:ext uri="{BB962C8B-B14F-4D97-AF65-F5344CB8AC3E}">
        <p14:creationId xmlns:p14="http://schemas.microsoft.com/office/powerpoint/2010/main" val="37904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index.html – </a:t>
            </a:r>
          </a:p>
          <a:p>
            <a:pPr lvl="1"/>
            <a:r>
              <a:rPr lang="en-US" dirty="0"/>
              <a:t>The main HTML page that is served when someone visits your site. Most of the time you'll never need to edit it. </a:t>
            </a:r>
          </a:p>
          <a:p>
            <a:pPr lvl="1"/>
            <a:r>
              <a:rPr lang="en-US" dirty="0"/>
              <a:t>The CLI automatically adds all </a:t>
            </a:r>
            <a:r>
              <a:rPr lang="en-US" dirty="0" err="1"/>
              <a:t>js</a:t>
            </a:r>
            <a:r>
              <a:rPr lang="en-US" dirty="0"/>
              <a:t> and css files when building your app so you never need to add any &lt;script&gt; or &lt;link&gt; tags here manually.</a:t>
            </a:r>
          </a:p>
          <a:p>
            <a:r>
              <a:rPr lang="en-US" dirty="0" err="1"/>
              <a:t>main.ts</a:t>
            </a:r>
            <a:r>
              <a:rPr lang="en-US" dirty="0"/>
              <a:t> – </a:t>
            </a:r>
          </a:p>
          <a:p>
            <a:pPr lvl="1"/>
            <a:r>
              <a:rPr lang="en-US" dirty="0"/>
              <a:t>The main entry point for your app. </a:t>
            </a:r>
          </a:p>
          <a:p>
            <a:pPr lvl="1"/>
            <a:r>
              <a:rPr lang="en-US" dirty="0"/>
              <a:t>Compiles the application with the JIT compiler and bootstraps the application's root module (AppModule) to run in the browser. </a:t>
            </a:r>
          </a:p>
          <a:p>
            <a:pPr lvl="1"/>
            <a:r>
              <a:rPr lang="en-US" dirty="0"/>
              <a:t>You can also use the AOT (Ahead Of Time) compiler without changing any code by passing in --</a:t>
            </a:r>
            <a:r>
              <a:rPr lang="en-US" dirty="0" err="1"/>
              <a:t>aot</a:t>
            </a:r>
            <a:r>
              <a:rPr lang="en-US" dirty="0"/>
              <a:t> to ng build or ng serve.</a:t>
            </a:r>
          </a:p>
          <a:p>
            <a:pPr lvl="1"/>
            <a:endParaRPr lang="en-US" sz="2400" dirty="0"/>
          </a:p>
          <a:p>
            <a:pPr lvl="1"/>
            <a:endParaRPr lang="en-US" sz="2400" dirty="0"/>
          </a:p>
          <a:p>
            <a:pPr lvl="1"/>
            <a:r>
              <a:rPr lang="en-US" sz="2400" dirty="0" err="1"/>
              <a:t>package.json</a:t>
            </a:r>
            <a:r>
              <a:rPr lang="en-US" sz="2400" dirty="0"/>
              <a:t> –  </a:t>
            </a:r>
            <a:r>
              <a:rPr lang="en-US" dirty="0"/>
              <a:t>npm configuration listing the third-party packages your project uses. </a:t>
            </a:r>
          </a:p>
          <a:p>
            <a:pPr lvl="1"/>
            <a:r>
              <a:rPr lang="en-US" dirty="0"/>
              <a:t>You can also add your own custom scripts here.</a:t>
            </a:r>
          </a:p>
          <a:p>
            <a:pPr lvl="1"/>
            <a:endParaRPr lang="en-US" sz="2400" dirty="0"/>
          </a:p>
          <a:p>
            <a:pPr lvl="1"/>
            <a:r>
              <a:rPr lang="en-US" sz="2400" dirty="0"/>
              <a:t>node_modules – </a:t>
            </a:r>
            <a:r>
              <a:rPr lang="en-US" sz="2100" dirty="0"/>
              <a:t>Node.js creates this folder and puts all third-party modules listed in </a:t>
            </a:r>
            <a:r>
              <a:rPr lang="en-US" sz="2100" dirty="0" err="1"/>
              <a:t>package.json</a:t>
            </a:r>
            <a:r>
              <a:rPr lang="en-US" sz="2100" dirty="0"/>
              <a:t> inside of it.</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24</a:t>
            </a:fld>
            <a:endParaRPr lang="en-US"/>
          </a:p>
        </p:txBody>
      </p:sp>
    </p:spTree>
    <p:extLst>
      <p:ext uri="{BB962C8B-B14F-4D97-AF65-F5344CB8AC3E}">
        <p14:creationId xmlns:p14="http://schemas.microsoft.com/office/powerpoint/2010/main" val="4097344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p:nvPr>
        </p:nvSpPr>
        <p:spPr>
          <a:xfrm>
            <a:off x="654423" y="3699932"/>
            <a:ext cx="7829177" cy="913603"/>
          </a:xfrm>
        </p:spPr>
        <p:txBody>
          <a:bodyPr anchor="ctr" anchorCtr="0">
            <a:noAutofit/>
          </a:bodyPr>
          <a:lstStyle>
            <a:lvl1pPr algn="l">
              <a:defRPr sz="3600">
                <a:solidFill>
                  <a:srgbClr val="322A7E"/>
                </a:solidFill>
              </a:defRPr>
            </a:lvl1pPr>
          </a:lstStyle>
          <a:p>
            <a:r>
              <a:rPr lang="en-US" dirty="0"/>
              <a:t>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37718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Title - Orang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2939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Title - Green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6111" y="6445258"/>
            <a:ext cx="2427889" cy="412742"/>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13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732527" y="0"/>
            <a:ext cx="2782823" cy="790354"/>
          </a:xfrm>
          <a:prstGeom prst="rect">
            <a:avLst/>
          </a:prstGeom>
        </p:spPr>
      </p:pic>
      <p:sp>
        <p:nvSpPr>
          <p:cNvPr id="7" name="Content Placeholder 2"/>
          <p:cNvSpPr>
            <a:spLocks noGrp="1"/>
          </p:cNvSpPr>
          <p:nvPr>
            <p:ph sz="half" idx="10"/>
          </p:nvPr>
        </p:nvSpPr>
        <p:spPr>
          <a:xfrm>
            <a:off x="628648" y="935421"/>
            <a:ext cx="3886200" cy="5255169"/>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p:nvPr>
        </p:nvSpPr>
        <p:spPr>
          <a:xfrm>
            <a:off x="4629150" y="935422"/>
            <a:ext cx="3886200" cy="5255170"/>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11"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8113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144000" cy="870630"/>
          </a:xfrm>
        </p:spPr>
        <p:txBody>
          <a:bodyPr anchor="ctr" anchorCtr="0">
            <a:normAutofit/>
          </a:bodyPr>
          <a:lstStyle>
            <a:lvl1pPr algn="ctr">
              <a:defRPr sz="3600">
                <a:solidFill>
                  <a:schemeClr val="tx2"/>
                </a:solidFill>
              </a:defRPr>
            </a:lvl1pPr>
          </a:lstStyle>
          <a:p>
            <a:r>
              <a:rPr lang="en-US" dirty="0"/>
              <a:t>Click to edit Master title style</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053736"/>
            <a:ext cx="7886700" cy="513685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91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a:solidFill>
                  <a:srgbClr val="322A7E"/>
                </a:solidFill>
              </a:defRPr>
            </a:lvl1pPr>
          </a:lstStyle>
          <a:p>
            <a:r>
              <a:rPr lang="en-US" dirty="0"/>
              <a:t>Divider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84355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baseline="0">
                <a:solidFill>
                  <a:srgbClr val="322A7E"/>
                </a:solidFill>
              </a:defRPr>
            </a:lvl1pPr>
          </a:lstStyle>
          <a:p>
            <a:r>
              <a:rPr lang="en-US" dirty="0"/>
              <a:t>Thank you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8736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0"/>
            <a:ext cx="7886700" cy="5297960"/>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74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sz="2400">
                <a:solidFill>
                  <a:schemeClr val="tx2"/>
                </a:solidFill>
              </a:defRPr>
            </a:lvl1pPr>
            <a:lvl2pPr>
              <a:defRPr sz="20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69406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00015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65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3417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Title">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972157"/>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60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itle - Purpl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544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itle - Blu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0590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25563"/>
            <a:ext cx="7886700" cy="485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6356350"/>
            <a:ext cx="251505" cy="365124"/>
          </a:xfrm>
          <a:prstGeom prst="rect">
            <a:avLst/>
          </a:prstGeom>
        </p:spPr>
        <p:txBody>
          <a:bodyPr wrap="none" lIns="68577" tIns="34289" rIns="68577" bIns="34289" anchor="ctr" anchorCtr="0">
            <a:noAutofit/>
          </a:bodyPr>
          <a:lstStyle/>
          <a:p>
            <a:pPr algn="l"/>
            <a:fld id="{C3ED549E-E563-AD49-BC5A-067B09C6733F}" type="slidenum">
              <a:rPr lang="en-US" sz="750" smtClean="0">
                <a:solidFill>
                  <a:srgbClr val="A5ACAF"/>
                </a:solidFill>
                <a:latin typeface="+mn-lt"/>
                <a:cs typeface="Avenir Book"/>
              </a:rPr>
              <a:pPr algn="l"/>
              <a:t>‹#›</a:t>
            </a:fld>
            <a:endParaRPr lang="en-US" sz="750" dirty="0">
              <a:solidFill>
                <a:srgbClr val="A5ACAF"/>
              </a:solidFill>
              <a:latin typeface="+mn-lt"/>
              <a:cs typeface="Avenir Book"/>
            </a:endParaRPr>
          </a:p>
        </p:txBody>
      </p:sp>
    </p:spTree>
    <p:extLst>
      <p:ext uri="{BB962C8B-B14F-4D97-AF65-F5344CB8AC3E}">
        <p14:creationId xmlns:p14="http://schemas.microsoft.com/office/powerpoint/2010/main" val="1759007382"/>
      </p:ext>
    </p:extLst>
  </p:cSld>
  <p:clrMap bg1="lt1" tx1="dk1" bg2="lt2" tx2="dk2" accent1="accent1" accent2="accent2" accent3="accent3" accent4="accent4" accent5="accent5" accent6="accent6" hlink="hlink" folHlink="folHlink"/>
  <p:sldLayoutIdLst>
    <p:sldLayoutId id="2147483672" r:id="rId1"/>
    <p:sldLayoutId id="2147483686" r:id="rId2"/>
    <p:sldLayoutId id="2147483680" r:id="rId3"/>
    <p:sldLayoutId id="2147483687" r:id="rId4"/>
    <p:sldLayoutId id="2147483688" r:id="rId5"/>
    <p:sldLayoutId id="2147483689" r:id="rId6"/>
    <p:sldLayoutId id="2147483693" r:id="rId7"/>
    <p:sldLayoutId id="2147483679" r:id="rId8"/>
    <p:sldLayoutId id="2147483690" r:id="rId9"/>
    <p:sldLayoutId id="2147483691" r:id="rId10"/>
    <p:sldLayoutId id="2147483692" r:id="rId11"/>
    <p:sldLayoutId id="2147483685" r:id="rId12"/>
    <p:sldLayoutId id="2147483683" r:id="rId13"/>
    <p:sldLayoutId id="2147483673" r:id="rId14"/>
    <p:sldLayoutId id="2147483674" r:id="rId15"/>
  </p:sldLayoutIdLst>
  <p:hf hdr="0" ftr="0" dt="0"/>
  <p:txStyles>
    <p:titleStyle>
      <a:lvl1pPr algn="ctr"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www.javatpoint.com/install-nodej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customXml" Target="../ink/ink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customXml" Target="../ink/ink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hyperlink" Target="https://www.pluralsight.com/guides/querying-the-dom-with-@viewchild-and-@viewchildren" TargetMode="External"/><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codewithdan.com/5-key-benefits-of-angular-and-typescript/"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a:t>
            </a:r>
          </a:p>
        </p:txBody>
      </p:sp>
    </p:spTree>
    <p:extLst>
      <p:ext uri="{BB962C8B-B14F-4D97-AF65-F5344CB8AC3E}">
        <p14:creationId xmlns:p14="http://schemas.microsoft.com/office/powerpoint/2010/main" val="138447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52CB-4B8D-0147-2232-DEB54268475C}"/>
              </a:ext>
            </a:extLst>
          </p:cNvPr>
          <p:cNvSpPr>
            <a:spLocks noGrp="1"/>
          </p:cNvSpPr>
          <p:nvPr>
            <p:ph type="title"/>
          </p:nvPr>
        </p:nvSpPr>
        <p:spPr>
          <a:xfrm>
            <a:off x="406400" y="64179"/>
            <a:ext cx="8537903" cy="537803"/>
          </a:xfrm>
        </p:spPr>
        <p:txBody>
          <a:bodyPr>
            <a:normAutofit fontScale="90000"/>
          </a:bodyPr>
          <a:lstStyle/>
          <a:p>
            <a:br>
              <a:rPr lang="en-US" b="0" i="0" dirty="0">
                <a:effectLst/>
              </a:rPr>
            </a:br>
            <a:r>
              <a:rPr lang="en-US" b="0" i="0" dirty="0">
                <a:effectLst/>
              </a:rPr>
              <a:t>Setup: Install Node.js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1954869-F5A7-08BA-D7D9-117A3EEA7254}"/>
              </a:ext>
            </a:extLst>
          </p:cNvPr>
          <p:cNvSpPr>
            <a:spLocks noGrp="1"/>
          </p:cNvSpPr>
          <p:nvPr>
            <p:ph idx="1"/>
          </p:nvPr>
        </p:nvSpPr>
        <p:spPr/>
        <p:txBody>
          <a:bodyPr>
            <a:normAutofit/>
          </a:bodyPr>
          <a:lstStyle/>
          <a:p>
            <a:r>
              <a:rPr lang="en-US" sz="2000" b="0" i="0" dirty="0">
                <a:solidFill>
                  <a:srgbClr val="333333"/>
                </a:solidFill>
                <a:effectLst/>
                <a:latin typeface="inter-regular"/>
              </a:rPr>
              <a:t>You should install node.js to run your Angular app. </a:t>
            </a:r>
          </a:p>
          <a:p>
            <a:r>
              <a:rPr lang="en-US" sz="2000" b="0" i="0" dirty="0">
                <a:solidFill>
                  <a:srgbClr val="333333"/>
                </a:solidFill>
                <a:effectLst/>
                <a:latin typeface="inter-regular"/>
              </a:rPr>
              <a:t>It manages npm dependencies, support some browsers when loading particular pages. </a:t>
            </a:r>
          </a:p>
          <a:p>
            <a:r>
              <a:rPr lang="en-US" sz="2000" b="0" i="0" dirty="0">
                <a:solidFill>
                  <a:srgbClr val="333333"/>
                </a:solidFill>
                <a:effectLst/>
                <a:latin typeface="inter-regular"/>
              </a:rPr>
              <a:t>It provides required libraries to run Angular project.</a:t>
            </a:r>
          </a:p>
          <a:p>
            <a:r>
              <a:rPr lang="en-US" sz="2000" b="0" i="0" dirty="0">
                <a:solidFill>
                  <a:srgbClr val="333333"/>
                </a:solidFill>
                <a:effectLst/>
                <a:latin typeface="inter-regular"/>
              </a:rPr>
              <a:t>Node.js serves your run-time environment as your localhost.</a:t>
            </a:r>
          </a:p>
          <a:p>
            <a:r>
              <a:rPr lang="en-US" sz="2000" b="0" i="0" dirty="0">
                <a:solidFill>
                  <a:srgbClr val="333333"/>
                </a:solidFill>
                <a:effectLst/>
                <a:latin typeface="inter-regular"/>
              </a:rPr>
              <a:t>See how to install node.js: </a:t>
            </a:r>
            <a:r>
              <a:rPr lang="en-US" sz="2000" b="1" i="0" u="none" strike="noStrike" dirty="0">
                <a:solidFill>
                  <a:srgbClr val="008000"/>
                </a:solidFill>
                <a:effectLst/>
                <a:latin typeface="inter-regular"/>
                <a:hlinkClick r:id="rId2"/>
              </a:rPr>
              <a:t>install-</a:t>
            </a:r>
            <a:r>
              <a:rPr lang="en-US" sz="2000" b="1" i="0" u="none" strike="noStrike" dirty="0" err="1">
                <a:solidFill>
                  <a:srgbClr val="008000"/>
                </a:solidFill>
                <a:effectLst/>
                <a:latin typeface="inter-regular"/>
                <a:hlinkClick r:id="rId2"/>
              </a:rPr>
              <a:t>nodejs</a:t>
            </a:r>
            <a:endParaRPr lang="en-US" sz="2000" b="0" i="0" dirty="0">
              <a:solidFill>
                <a:srgbClr val="333333"/>
              </a:solidFill>
              <a:effectLst/>
              <a:latin typeface="inter-regular"/>
            </a:endParaRPr>
          </a:p>
          <a:p>
            <a:pPr marL="0" indent="0">
              <a:buNone/>
            </a:pPr>
            <a:r>
              <a:rPr lang="en-US" sz="2000" b="0" i="0" dirty="0">
                <a:solidFill>
                  <a:srgbClr val="333333"/>
                </a:solidFill>
                <a:effectLst/>
                <a:latin typeface="inter-regular"/>
              </a:rPr>
              <a:t>    Or</a:t>
            </a:r>
          </a:p>
          <a:p>
            <a:r>
              <a:rPr lang="en-US" sz="2000" b="0" i="0" dirty="0">
                <a:solidFill>
                  <a:srgbClr val="333333"/>
                </a:solidFill>
                <a:effectLst/>
                <a:latin typeface="inter-regular"/>
              </a:rPr>
              <a:t>Just go to node.js official website </a:t>
            </a:r>
            <a:r>
              <a:rPr lang="en-US" sz="2000" b="1" i="0" u="none" strike="noStrike" dirty="0">
                <a:solidFill>
                  <a:srgbClr val="008000"/>
                </a:solidFill>
                <a:effectLst/>
                <a:latin typeface="inter-regular"/>
                <a:hlinkClick r:id="rId3"/>
              </a:rPr>
              <a:t>https://nodejs.org/en/</a:t>
            </a:r>
            <a:endParaRPr lang="en-US" sz="2000" b="0" i="0" dirty="0">
              <a:solidFill>
                <a:srgbClr val="333333"/>
              </a:solidFill>
              <a:effectLst/>
              <a:latin typeface="inter-regular"/>
            </a:endParaRPr>
          </a:p>
          <a:p>
            <a:r>
              <a:rPr lang="en-US" sz="2000" b="0" i="0" dirty="0">
                <a:solidFill>
                  <a:srgbClr val="333333"/>
                </a:solidFill>
                <a:effectLst/>
                <a:latin typeface="inter-regular"/>
              </a:rPr>
              <a:t>Download and install latest version of node.js. In my case, it is 11.8.0</a:t>
            </a:r>
          </a:p>
          <a:p>
            <a:pPr marL="0" indent="0">
              <a:buNone/>
            </a:pPr>
            <a:endParaRPr lang="en-IN" dirty="0"/>
          </a:p>
        </p:txBody>
      </p:sp>
    </p:spTree>
    <p:extLst>
      <p:ext uri="{BB962C8B-B14F-4D97-AF65-F5344CB8AC3E}">
        <p14:creationId xmlns:p14="http://schemas.microsoft.com/office/powerpoint/2010/main" val="199255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6DD3-4EA1-4F61-686C-AFDA013FC095}"/>
              </a:ext>
            </a:extLst>
          </p:cNvPr>
          <p:cNvSpPr>
            <a:spLocks noGrp="1"/>
          </p:cNvSpPr>
          <p:nvPr>
            <p:ph type="title"/>
          </p:nvPr>
        </p:nvSpPr>
        <p:spPr/>
        <p:txBody>
          <a:bodyPr/>
          <a:lstStyle/>
          <a:p>
            <a:r>
              <a:rPr lang="en-IN" dirty="0"/>
              <a:t>Setup: Start Nodejs</a:t>
            </a:r>
          </a:p>
        </p:txBody>
      </p:sp>
      <p:sp>
        <p:nvSpPr>
          <p:cNvPr id="3" name="Content Placeholder 2">
            <a:extLst>
              <a:ext uri="{FF2B5EF4-FFF2-40B4-BE49-F238E27FC236}">
                <a16:creationId xmlns:a16="http://schemas.microsoft.com/office/drawing/2014/main" id="{2C8E9F2E-EB20-B5D5-B2A0-BFA5B57CDBE4}"/>
              </a:ext>
            </a:extLst>
          </p:cNvPr>
          <p:cNvSpPr>
            <a:spLocks noGrp="1"/>
          </p:cNvSpPr>
          <p:nvPr>
            <p:ph idx="1"/>
          </p:nvPr>
        </p:nvSpPr>
        <p:spPr/>
        <p:txBody>
          <a:bodyPr/>
          <a:lstStyle/>
          <a:p>
            <a:r>
              <a:rPr lang="en-IN" dirty="0"/>
              <a:t>Start node-</a:t>
            </a:r>
            <a:r>
              <a:rPr lang="en-IN" dirty="0" err="1"/>
              <a:t>js</a:t>
            </a:r>
            <a:r>
              <a:rPr lang="en-IN" dirty="0"/>
              <a:t> command prompt from start menu with run as administrator option as below</a:t>
            </a:r>
          </a:p>
          <a:p>
            <a:endParaRPr lang="en-IN" dirty="0"/>
          </a:p>
        </p:txBody>
      </p:sp>
      <p:pic>
        <p:nvPicPr>
          <p:cNvPr id="5" name="Picture 4">
            <a:extLst>
              <a:ext uri="{FF2B5EF4-FFF2-40B4-BE49-F238E27FC236}">
                <a16:creationId xmlns:a16="http://schemas.microsoft.com/office/drawing/2014/main" id="{8E5CB399-7C69-1024-C07C-968B1092A64F}"/>
              </a:ext>
            </a:extLst>
          </p:cNvPr>
          <p:cNvPicPr>
            <a:picLocks noChangeAspect="1"/>
          </p:cNvPicPr>
          <p:nvPr/>
        </p:nvPicPr>
        <p:blipFill>
          <a:blip r:embed="rId2"/>
          <a:stretch>
            <a:fillRect/>
          </a:stretch>
        </p:blipFill>
        <p:spPr>
          <a:xfrm>
            <a:off x="1168400" y="1744861"/>
            <a:ext cx="5041900" cy="4445729"/>
          </a:xfrm>
          <a:prstGeom prst="rect">
            <a:avLst/>
          </a:prstGeom>
        </p:spPr>
      </p:pic>
    </p:spTree>
    <p:extLst>
      <p:ext uri="{BB962C8B-B14F-4D97-AF65-F5344CB8AC3E}">
        <p14:creationId xmlns:p14="http://schemas.microsoft.com/office/powerpoint/2010/main" val="320698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7C5-50B7-3C27-14CC-E2A807CFC065}"/>
              </a:ext>
            </a:extLst>
          </p:cNvPr>
          <p:cNvSpPr>
            <a:spLocks noGrp="1"/>
          </p:cNvSpPr>
          <p:nvPr>
            <p:ph type="title"/>
          </p:nvPr>
        </p:nvSpPr>
        <p:spPr/>
        <p:txBody>
          <a:bodyPr/>
          <a:lstStyle/>
          <a:p>
            <a:r>
              <a:rPr lang="en-IN" dirty="0"/>
              <a:t>Setup: Install Angular CLI</a:t>
            </a:r>
          </a:p>
        </p:txBody>
      </p:sp>
      <p:pic>
        <p:nvPicPr>
          <p:cNvPr id="5" name="Content Placeholder 4">
            <a:extLst>
              <a:ext uri="{FF2B5EF4-FFF2-40B4-BE49-F238E27FC236}">
                <a16:creationId xmlns:a16="http://schemas.microsoft.com/office/drawing/2014/main" id="{F3D698B6-9BEB-973B-6595-E452A34B245D}"/>
              </a:ext>
            </a:extLst>
          </p:cNvPr>
          <p:cNvPicPr>
            <a:picLocks noGrp="1" noChangeAspect="1"/>
          </p:cNvPicPr>
          <p:nvPr>
            <p:ph idx="1"/>
          </p:nvPr>
        </p:nvPicPr>
        <p:blipFill>
          <a:blip r:embed="rId2"/>
          <a:stretch>
            <a:fillRect/>
          </a:stretch>
        </p:blipFill>
        <p:spPr>
          <a:xfrm>
            <a:off x="871115" y="892175"/>
            <a:ext cx="7401770" cy="5299075"/>
          </a:xfrm>
        </p:spPr>
      </p:pic>
    </p:spTree>
    <p:extLst>
      <p:ext uri="{BB962C8B-B14F-4D97-AF65-F5344CB8AC3E}">
        <p14:creationId xmlns:p14="http://schemas.microsoft.com/office/powerpoint/2010/main" val="18730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QuickStart Using Angular CLI</a:t>
            </a:r>
          </a:p>
        </p:txBody>
      </p:sp>
      <p:sp>
        <p:nvSpPr>
          <p:cNvPr id="3" name="Content Placeholder 2"/>
          <p:cNvSpPr>
            <a:spLocks noGrp="1"/>
          </p:cNvSpPr>
          <p:nvPr>
            <p:ph idx="1"/>
          </p:nvPr>
        </p:nvSpPr>
        <p:spPr/>
        <p:txBody>
          <a:bodyPr>
            <a:normAutofit/>
          </a:bodyPr>
          <a:lstStyle/>
          <a:p>
            <a:r>
              <a:rPr lang="en-US" dirty="0"/>
              <a:t>Good tools make application development quicker and easier to maintain than if you did everything by hand.</a:t>
            </a:r>
          </a:p>
          <a:p>
            <a:endParaRPr lang="en-US" sz="2400" dirty="0"/>
          </a:p>
          <a:p>
            <a:r>
              <a:rPr lang="en-US" sz="2400" dirty="0"/>
              <a:t>The </a:t>
            </a:r>
            <a:r>
              <a:rPr lang="en-US" sz="2400" dirty="0">
                <a:hlinkClick r:id="rId3"/>
              </a:rPr>
              <a:t>Angular CLI</a:t>
            </a:r>
            <a:r>
              <a:rPr lang="en-US" sz="2400" dirty="0"/>
              <a:t> is a </a:t>
            </a:r>
            <a:r>
              <a:rPr lang="en-US" sz="2400" i="1" dirty="0"/>
              <a:t>command line interface</a:t>
            </a:r>
            <a:r>
              <a:rPr lang="en-US" sz="2400" dirty="0"/>
              <a:t> tool</a:t>
            </a:r>
          </a:p>
          <a:p>
            <a:endParaRPr lang="en-US" sz="2400" dirty="0"/>
          </a:p>
          <a:p>
            <a:r>
              <a:rPr lang="en-US" sz="2400" dirty="0"/>
              <a:t>It creates a new Angular Sample project and adds all required files related to project type. This helps to quick-start the application.</a:t>
            </a:r>
          </a:p>
          <a:p>
            <a:endParaRPr lang="en-US" sz="2400" dirty="0"/>
          </a:p>
          <a:p>
            <a:r>
              <a:rPr lang="en-US" dirty="0"/>
              <a:t>It’s also a Project Management Tool that</a:t>
            </a:r>
            <a:r>
              <a:rPr lang="en-US" sz="2400" dirty="0"/>
              <a:t> performs variety of ongoing development tasks such as bundling, deploying, testing and maintaining angular applications from command shell</a:t>
            </a:r>
          </a:p>
          <a:p>
            <a:endParaRPr lang="en-US" dirty="0"/>
          </a:p>
          <a:p>
            <a:pPr marL="0" indent="0">
              <a:buNone/>
            </a:pPr>
            <a:endParaRPr lang="en-US" dirty="0"/>
          </a:p>
        </p:txBody>
      </p:sp>
    </p:spTree>
    <p:extLst>
      <p:ext uri="{BB962C8B-B14F-4D97-AF65-F5344CB8AC3E}">
        <p14:creationId xmlns:p14="http://schemas.microsoft.com/office/powerpoint/2010/main" val="244508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ED09-6E9D-EA44-53A3-F112ABCB74DA}"/>
              </a:ext>
            </a:extLst>
          </p:cNvPr>
          <p:cNvSpPr>
            <a:spLocks noGrp="1"/>
          </p:cNvSpPr>
          <p:nvPr>
            <p:ph type="title"/>
          </p:nvPr>
        </p:nvSpPr>
        <p:spPr/>
        <p:txBody>
          <a:bodyPr/>
          <a:lstStyle/>
          <a:p>
            <a:r>
              <a:rPr lang="en-IN" dirty="0"/>
              <a:t>Setup &amp; Create First App: Install Angular CLI</a:t>
            </a:r>
          </a:p>
        </p:txBody>
      </p:sp>
      <p:pic>
        <p:nvPicPr>
          <p:cNvPr id="5" name="Content Placeholder 4">
            <a:extLst>
              <a:ext uri="{FF2B5EF4-FFF2-40B4-BE49-F238E27FC236}">
                <a16:creationId xmlns:a16="http://schemas.microsoft.com/office/drawing/2014/main" id="{ABBD82A3-5636-1900-5095-58E9C01C5D00}"/>
              </a:ext>
            </a:extLst>
          </p:cNvPr>
          <p:cNvPicPr>
            <a:picLocks noGrp="1" noChangeAspect="1"/>
          </p:cNvPicPr>
          <p:nvPr>
            <p:ph idx="1"/>
          </p:nvPr>
        </p:nvPicPr>
        <p:blipFill>
          <a:blip r:embed="rId2"/>
          <a:stretch>
            <a:fillRect/>
          </a:stretch>
        </p:blipFill>
        <p:spPr>
          <a:xfrm>
            <a:off x="1309346" y="892175"/>
            <a:ext cx="6856754" cy="5568237"/>
          </a:xfrm>
        </p:spPr>
      </p:pic>
    </p:spTree>
    <p:extLst>
      <p:ext uri="{BB962C8B-B14F-4D97-AF65-F5344CB8AC3E}">
        <p14:creationId xmlns:p14="http://schemas.microsoft.com/office/powerpoint/2010/main" val="1698234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Setup &amp; Create First App: </a:t>
            </a:r>
            <a:r>
              <a:rPr lang="en-US" sz="2000" dirty="0"/>
              <a:t>Using Angular CLI To Create First App!</a:t>
            </a:r>
          </a:p>
        </p:txBody>
      </p:sp>
      <p:sp>
        <p:nvSpPr>
          <p:cNvPr id="3" name="Content Placeholder 2"/>
          <p:cNvSpPr>
            <a:spLocks noGrp="1"/>
          </p:cNvSpPr>
          <p:nvPr>
            <p:ph idx="1"/>
          </p:nvPr>
        </p:nvSpPr>
        <p:spPr/>
        <p:txBody>
          <a:bodyPr>
            <a:normAutofit fontScale="70000" lnSpcReduction="20000"/>
          </a:bodyPr>
          <a:lstStyle/>
          <a:p>
            <a:r>
              <a:rPr lang="en-US" sz="2600" dirty="0">
                <a:solidFill>
                  <a:schemeClr val="tx1"/>
                </a:solidFill>
              </a:rPr>
              <a:t>Step 1: set up the development environment</a:t>
            </a:r>
          </a:p>
          <a:p>
            <a:pPr lvl="1">
              <a:buFont typeface="Wingdings" panose="05000000000000000000" pitchFamily="2" charset="2"/>
              <a:buChar char="§"/>
            </a:pPr>
            <a:r>
              <a:rPr lang="en-US" sz="2200" dirty="0">
                <a:solidFill>
                  <a:srgbClr val="0070C0"/>
                </a:solidFill>
                <a:highlight>
                  <a:srgbClr val="FFFF00"/>
                </a:highlight>
              </a:rPr>
              <a:t>npm install -g @angular/cli@version </a:t>
            </a:r>
            <a:r>
              <a:rPr lang="en-US" sz="2200" dirty="0">
                <a:solidFill>
                  <a:srgbClr val="0070C0"/>
                </a:solidFill>
              </a:rPr>
              <a:t> </a:t>
            </a:r>
          </a:p>
          <a:p>
            <a:pPr lvl="2">
              <a:buFont typeface="Wingdings" panose="05000000000000000000" pitchFamily="2" charset="2"/>
              <a:buChar char="§"/>
            </a:pPr>
            <a:r>
              <a:rPr lang="en-US" sz="2000" dirty="0">
                <a:solidFill>
                  <a:schemeClr val="tx1">
                    <a:lumMod val="75000"/>
                    <a:lumOff val="25000"/>
                  </a:schemeClr>
                </a:solidFill>
              </a:rPr>
              <a:t>-g installs angular cli globally</a:t>
            </a:r>
          </a:p>
          <a:p>
            <a:pPr lvl="1">
              <a:buFont typeface="Wingdings" panose="05000000000000000000" pitchFamily="2" charset="2"/>
              <a:buChar char="§"/>
            </a:pPr>
            <a:r>
              <a:rPr lang="en-US" sz="2200" dirty="0">
                <a:solidFill>
                  <a:srgbClr val="0070C0"/>
                </a:solidFill>
                <a:highlight>
                  <a:srgbClr val="FFFF00"/>
                </a:highlight>
              </a:rPr>
              <a:t>npm –v</a:t>
            </a:r>
            <a:r>
              <a:rPr lang="en-US" sz="2200" dirty="0">
                <a:solidFill>
                  <a:srgbClr val="0070C0"/>
                </a:solidFill>
              </a:rPr>
              <a:t>    </a:t>
            </a:r>
          </a:p>
          <a:p>
            <a:pPr lvl="2">
              <a:buFont typeface="Wingdings" panose="05000000000000000000" pitchFamily="2" charset="2"/>
              <a:buChar char="§"/>
            </a:pPr>
            <a:r>
              <a:rPr lang="en-US" sz="2100" dirty="0">
                <a:solidFill>
                  <a:schemeClr val="tx1">
                    <a:lumMod val="75000"/>
                    <a:lumOff val="25000"/>
                  </a:schemeClr>
                </a:solidFill>
              </a:rPr>
              <a:t>npm –v is used to check if node package manager (npm) is installed and its version</a:t>
            </a:r>
          </a:p>
          <a:p>
            <a:r>
              <a:rPr lang="en-US" sz="2600" dirty="0">
                <a:solidFill>
                  <a:schemeClr val="tx1"/>
                </a:solidFill>
              </a:rPr>
              <a:t>Step 2: create a new project</a:t>
            </a:r>
          </a:p>
          <a:p>
            <a:pPr lvl="1">
              <a:buFont typeface="Wingdings" panose="05000000000000000000" pitchFamily="2" charset="2"/>
              <a:buChar char="§"/>
            </a:pPr>
            <a:r>
              <a:rPr lang="en-US" sz="2200" dirty="0">
                <a:solidFill>
                  <a:srgbClr val="0070C0"/>
                </a:solidFill>
                <a:highlight>
                  <a:srgbClr val="FFFF00"/>
                </a:highlight>
              </a:rPr>
              <a:t>ng new my-app</a:t>
            </a:r>
            <a:r>
              <a:rPr lang="en-US" sz="2200" dirty="0">
                <a:solidFill>
                  <a:srgbClr val="0070C0"/>
                </a:solidFill>
              </a:rPr>
              <a:t>   </a:t>
            </a:r>
          </a:p>
          <a:p>
            <a:pPr lvl="2">
              <a:buFont typeface="Wingdings" panose="05000000000000000000" pitchFamily="2" charset="2"/>
              <a:buChar char="§"/>
            </a:pPr>
            <a:r>
              <a:rPr lang="en-US" sz="2100" dirty="0">
                <a:solidFill>
                  <a:schemeClr val="tx1">
                    <a:lumMod val="75000"/>
                    <a:lumOff val="25000"/>
                  </a:schemeClr>
                </a:solidFill>
              </a:rPr>
              <a:t>It installs all required npm packages so this step takes time.</a:t>
            </a:r>
          </a:p>
          <a:p>
            <a:pPr lvl="1">
              <a:buFont typeface="Wingdings" panose="05000000000000000000" pitchFamily="2" charset="2"/>
              <a:buChar char="§"/>
            </a:pPr>
            <a:r>
              <a:rPr lang="en-US" sz="2200" dirty="0">
                <a:solidFill>
                  <a:srgbClr val="0070C0"/>
                </a:solidFill>
              </a:rPr>
              <a:t>The CLI will then ask you:</a:t>
            </a:r>
          </a:p>
          <a:p>
            <a:pPr lvl="2">
              <a:buFont typeface="Wingdings" panose="05000000000000000000" pitchFamily="2" charset="2"/>
              <a:buChar char="§"/>
            </a:pPr>
            <a:r>
              <a:rPr lang="en-US" sz="2100" dirty="0">
                <a:solidFill>
                  <a:schemeClr val="tx1">
                    <a:lumMod val="75000"/>
                    <a:lumOff val="25000"/>
                  </a:schemeClr>
                </a:solidFill>
              </a:rPr>
              <a:t>Would you like to add Angular routing?</a:t>
            </a:r>
          </a:p>
          <a:p>
            <a:pPr lvl="2">
              <a:buFont typeface="Wingdings" panose="05000000000000000000" pitchFamily="2" charset="2"/>
              <a:buChar char="§"/>
            </a:pPr>
            <a:r>
              <a:rPr lang="en-US" sz="2100" dirty="0">
                <a:solidFill>
                  <a:schemeClr val="tx1">
                    <a:lumMod val="75000"/>
                    <a:lumOff val="25000"/>
                  </a:schemeClr>
                </a:solidFill>
              </a:rPr>
              <a:t>Press Y if you need Routing else press N. Next, it will ask you:</a:t>
            </a:r>
          </a:p>
          <a:p>
            <a:pPr lvl="1">
              <a:buFont typeface="Wingdings" panose="05000000000000000000" pitchFamily="2" charset="2"/>
              <a:buChar char="§"/>
            </a:pPr>
            <a:r>
              <a:rPr lang="en-US" sz="2200" dirty="0">
                <a:solidFill>
                  <a:srgbClr val="0070C0"/>
                </a:solidFill>
              </a:rPr>
              <a:t>Which stylesheet format would you like to use?</a:t>
            </a:r>
          </a:p>
          <a:p>
            <a:pPr lvl="2">
              <a:buFont typeface="Wingdings" panose="05000000000000000000" pitchFamily="2" charset="2"/>
              <a:buChar char="§"/>
            </a:pPr>
            <a:r>
              <a:rPr lang="en-US" sz="2100" dirty="0">
                <a:solidFill>
                  <a:schemeClr val="tx1">
                    <a:lumMod val="75000"/>
                    <a:lumOff val="25000"/>
                  </a:schemeClr>
                </a:solidFill>
              </a:rPr>
              <a:t>Choose “CSS”.</a:t>
            </a:r>
          </a:p>
          <a:p>
            <a:r>
              <a:rPr lang="en-US" sz="2600" dirty="0">
                <a:solidFill>
                  <a:schemeClr val="tx1"/>
                </a:solidFill>
              </a:rPr>
              <a:t>Step 3: serve the application</a:t>
            </a:r>
          </a:p>
          <a:p>
            <a:pPr lvl="1">
              <a:buFont typeface="Wingdings" panose="05000000000000000000" pitchFamily="2" charset="2"/>
              <a:buChar char="§"/>
            </a:pPr>
            <a:r>
              <a:rPr lang="en-US" sz="2200" dirty="0">
                <a:solidFill>
                  <a:srgbClr val="0070C0"/>
                </a:solidFill>
                <a:highlight>
                  <a:srgbClr val="FFFF00"/>
                </a:highlight>
              </a:rPr>
              <a:t>cd my-app</a:t>
            </a:r>
          </a:p>
          <a:p>
            <a:pPr lvl="1">
              <a:buFont typeface="Wingdings" panose="05000000000000000000" pitchFamily="2" charset="2"/>
              <a:buChar char="§"/>
            </a:pPr>
            <a:r>
              <a:rPr lang="en-US" sz="2200" dirty="0">
                <a:solidFill>
                  <a:srgbClr val="0070C0"/>
                </a:solidFill>
                <a:highlight>
                  <a:srgbClr val="FFFF00"/>
                </a:highlight>
              </a:rPr>
              <a:t>ng serve –open</a:t>
            </a:r>
          </a:p>
          <a:p>
            <a:pPr marL="457200" lvl="1" indent="0">
              <a:buNone/>
            </a:pPr>
            <a:endParaRPr lang="en-US" sz="2200" dirty="0">
              <a:solidFill>
                <a:srgbClr val="0070C0"/>
              </a:solidFill>
            </a:endParaRPr>
          </a:p>
          <a:p>
            <a:pPr lvl="2">
              <a:buFont typeface="Wingdings" panose="05000000000000000000" pitchFamily="2" charset="2"/>
              <a:buChar char="§"/>
            </a:pPr>
            <a:r>
              <a:rPr lang="en-US" sz="2100" dirty="0">
                <a:solidFill>
                  <a:schemeClr val="tx1">
                    <a:lumMod val="75000"/>
                    <a:lumOff val="25000"/>
                  </a:schemeClr>
                </a:solidFill>
              </a:rPr>
              <a:t>The ng serve command launches the server, watches your files, and rebuilds the app as you make changes to those files.</a:t>
            </a:r>
          </a:p>
          <a:p>
            <a:pPr marL="914400" lvl="2" indent="0">
              <a:buNone/>
            </a:pPr>
            <a:endParaRPr lang="en-US" sz="2100" dirty="0">
              <a:solidFill>
                <a:schemeClr val="tx1">
                  <a:lumMod val="75000"/>
                  <a:lumOff val="25000"/>
                </a:schemeClr>
              </a:solidFill>
            </a:endParaRPr>
          </a:p>
          <a:p>
            <a:pPr lvl="2">
              <a:buFont typeface="Wingdings" panose="05000000000000000000" pitchFamily="2" charset="2"/>
              <a:buChar char="§"/>
            </a:pPr>
            <a:r>
              <a:rPr lang="en-US" sz="2100" dirty="0">
                <a:solidFill>
                  <a:schemeClr val="tx1">
                    <a:lumMod val="75000"/>
                    <a:lumOff val="25000"/>
                  </a:schemeClr>
                </a:solidFill>
              </a:rPr>
              <a:t>Using the --open (or just -o) option will automatically open your browser on</a:t>
            </a:r>
          </a:p>
          <a:p>
            <a:pPr marL="914400" lvl="2" indent="0">
              <a:buNone/>
            </a:pPr>
            <a:r>
              <a:rPr lang="en-US" sz="2100" dirty="0">
                <a:solidFill>
                  <a:schemeClr val="tx1">
                    <a:lumMod val="75000"/>
                    <a:lumOff val="25000"/>
                  </a:schemeClr>
                </a:solidFill>
              </a:rPr>
              <a:t>     </a:t>
            </a:r>
            <a:r>
              <a:rPr lang="en-US" sz="2100" dirty="0">
                <a:solidFill>
                  <a:schemeClr val="tx1">
                    <a:lumMod val="75000"/>
                    <a:lumOff val="25000"/>
                  </a:schemeClr>
                </a:solidFill>
                <a:highlight>
                  <a:srgbClr val="FFFF00"/>
                </a:highlight>
              </a:rPr>
              <a:t> http://localhost:4200/.</a:t>
            </a:r>
          </a:p>
        </p:txBody>
      </p:sp>
    </p:spTree>
    <p:extLst>
      <p:ext uri="{BB962C8B-B14F-4D97-AF65-F5344CB8AC3E}">
        <p14:creationId xmlns:p14="http://schemas.microsoft.com/office/powerpoint/2010/main" val="103560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57BA-2AC2-73EC-0F58-A8F80A9D7415}"/>
              </a:ext>
            </a:extLst>
          </p:cNvPr>
          <p:cNvSpPr>
            <a:spLocks noGrp="1"/>
          </p:cNvSpPr>
          <p:nvPr>
            <p:ph type="title"/>
          </p:nvPr>
        </p:nvSpPr>
        <p:spPr/>
        <p:txBody>
          <a:bodyPr/>
          <a:lstStyle/>
          <a:p>
            <a:r>
              <a:rPr lang="en-IN" dirty="0"/>
              <a:t>Create First App</a:t>
            </a:r>
          </a:p>
        </p:txBody>
      </p:sp>
      <p:sp>
        <p:nvSpPr>
          <p:cNvPr id="3" name="Content Placeholder 2">
            <a:extLst>
              <a:ext uri="{FF2B5EF4-FFF2-40B4-BE49-F238E27FC236}">
                <a16:creationId xmlns:a16="http://schemas.microsoft.com/office/drawing/2014/main" id="{C03931D2-066C-5A33-F73D-A6664CA9D811}"/>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D0603CB-2258-0185-4840-E7DBC6B09F88}"/>
              </a:ext>
            </a:extLst>
          </p:cNvPr>
          <p:cNvPicPr>
            <a:picLocks noChangeAspect="1"/>
          </p:cNvPicPr>
          <p:nvPr/>
        </p:nvPicPr>
        <p:blipFill>
          <a:blip r:embed="rId2"/>
          <a:stretch>
            <a:fillRect/>
          </a:stretch>
        </p:blipFill>
        <p:spPr>
          <a:xfrm>
            <a:off x="485775" y="830262"/>
            <a:ext cx="8477250" cy="5934075"/>
          </a:xfrm>
          <a:prstGeom prst="rect">
            <a:avLst/>
          </a:prstGeom>
        </p:spPr>
      </p:pic>
    </p:spTree>
    <p:extLst>
      <p:ext uri="{BB962C8B-B14F-4D97-AF65-F5344CB8AC3E}">
        <p14:creationId xmlns:p14="http://schemas.microsoft.com/office/powerpoint/2010/main" val="1011205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37D5-87DC-AE8D-3C85-199317294B6C}"/>
              </a:ext>
            </a:extLst>
          </p:cNvPr>
          <p:cNvSpPr>
            <a:spLocks noGrp="1"/>
          </p:cNvSpPr>
          <p:nvPr>
            <p:ph type="title"/>
          </p:nvPr>
        </p:nvSpPr>
        <p:spPr/>
        <p:txBody>
          <a:bodyPr/>
          <a:lstStyle/>
          <a:p>
            <a:r>
              <a:rPr lang="en-IN" dirty="0"/>
              <a:t>Create First App</a:t>
            </a:r>
          </a:p>
        </p:txBody>
      </p:sp>
      <p:pic>
        <p:nvPicPr>
          <p:cNvPr id="4" name="Picture 3">
            <a:extLst>
              <a:ext uri="{FF2B5EF4-FFF2-40B4-BE49-F238E27FC236}">
                <a16:creationId xmlns:a16="http://schemas.microsoft.com/office/drawing/2014/main" id="{C1B07F36-5D55-2E30-1C8C-5794FCE6AD32}"/>
              </a:ext>
            </a:extLst>
          </p:cNvPr>
          <p:cNvPicPr>
            <a:picLocks noChangeAspect="1"/>
          </p:cNvPicPr>
          <p:nvPr/>
        </p:nvPicPr>
        <p:blipFill>
          <a:blip r:embed="rId2"/>
          <a:stretch>
            <a:fillRect/>
          </a:stretch>
        </p:blipFill>
        <p:spPr>
          <a:xfrm>
            <a:off x="1443037" y="1347787"/>
            <a:ext cx="6257925" cy="4162425"/>
          </a:xfrm>
          <a:prstGeom prst="rect">
            <a:avLst/>
          </a:prstGeom>
        </p:spPr>
      </p:pic>
    </p:spTree>
    <p:extLst>
      <p:ext uri="{BB962C8B-B14F-4D97-AF65-F5344CB8AC3E}">
        <p14:creationId xmlns:p14="http://schemas.microsoft.com/office/powerpoint/2010/main" val="338234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DEC3-A3D6-7F76-E472-42ED3611AEC6}"/>
              </a:ext>
            </a:extLst>
          </p:cNvPr>
          <p:cNvSpPr>
            <a:spLocks noGrp="1"/>
          </p:cNvSpPr>
          <p:nvPr>
            <p:ph type="title"/>
          </p:nvPr>
        </p:nvSpPr>
        <p:spPr/>
        <p:txBody>
          <a:bodyPr/>
          <a:lstStyle/>
          <a:p>
            <a:r>
              <a:rPr lang="en-IN" dirty="0"/>
              <a:t>Create First App</a:t>
            </a:r>
          </a:p>
        </p:txBody>
      </p:sp>
      <p:pic>
        <p:nvPicPr>
          <p:cNvPr id="5" name="Content Placeholder 4">
            <a:extLst>
              <a:ext uri="{FF2B5EF4-FFF2-40B4-BE49-F238E27FC236}">
                <a16:creationId xmlns:a16="http://schemas.microsoft.com/office/drawing/2014/main" id="{C201895A-05B8-1570-0FC5-EF6A572DE103}"/>
              </a:ext>
            </a:extLst>
          </p:cNvPr>
          <p:cNvPicPr>
            <a:picLocks noGrp="1" noChangeAspect="1"/>
          </p:cNvPicPr>
          <p:nvPr>
            <p:ph idx="1"/>
          </p:nvPr>
        </p:nvPicPr>
        <p:blipFill>
          <a:blip r:embed="rId2"/>
          <a:stretch>
            <a:fillRect/>
          </a:stretch>
        </p:blipFill>
        <p:spPr>
          <a:xfrm>
            <a:off x="702571" y="1389415"/>
            <a:ext cx="7012679" cy="4801835"/>
          </a:xfrm>
        </p:spPr>
      </p:pic>
      <p:sp>
        <p:nvSpPr>
          <p:cNvPr id="7" name="TextBox 6">
            <a:extLst>
              <a:ext uri="{FF2B5EF4-FFF2-40B4-BE49-F238E27FC236}">
                <a16:creationId xmlns:a16="http://schemas.microsoft.com/office/drawing/2014/main" id="{89598521-19D3-C00E-9C6C-F94D0FAB95B7}"/>
              </a:ext>
            </a:extLst>
          </p:cNvPr>
          <p:cNvSpPr txBox="1"/>
          <p:nvPr/>
        </p:nvSpPr>
        <p:spPr>
          <a:xfrm>
            <a:off x="617220" y="751389"/>
            <a:ext cx="7383780" cy="369332"/>
          </a:xfrm>
          <a:prstGeom prst="rect">
            <a:avLst/>
          </a:prstGeom>
          <a:noFill/>
        </p:spPr>
        <p:txBody>
          <a:bodyPr wrap="square">
            <a:spAutoFit/>
          </a:bodyPr>
          <a:lstStyle/>
          <a:p>
            <a:r>
              <a:rPr lang="en-US" b="0" i="0" dirty="0">
                <a:solidFill>
                  <a:srgbClr val="333333"/>
                </a:solidFill>
                <a:effectLst/>
                <a:latin typeface="inter-regular"/>
              </a:rPr>
              <a:t>Your server is running on localhost:4200. Now, go to the browser and open it.</a:t>
            </a:r>
            <a:endParaRPr lang="en-IN" dirty="0"/>
          </a:p>
        </p:txBody>
      </p:sp>
    </p:spTree>
    <p:extLst>
      <p:ext uri="{BB962C8B-B14F-4D97-AF65-F5344CB8AC3E}">
        <p14:creationId xmlns:p14="http://schemas.microsoft.com/office/powerpoint/2010/main" val="4268757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8934"/>
            <a:ext cx="8537903" cy="537803"/>
          </a:xfrm>
        </p:spPr>
        <p:txBody>
          <a:bodyPr>
            <a:normAutofit fontScale="90000"/>
          </a:bodyPr>
          <a:lstStyle/>
          <a:p>
            <a:br>
              <a:rPr lang="en-US" sz="3100" dirty="0"/>
            </a:br>
            <a:r>
              <a:rPr lang="en-US" sz="3100" dirty="0"/>
              <a:t>Create First App</a:t>
            </a:r>
          </a:p>
        </p:txBody>
      </p:sp>
      <p:sp>
        <p:nvSpPr>
          <p:cNvPr id="3" name="Content Placeholder 2"/>
          <p:cNvSpPr>
            <a:spLocks noGrp="1"/>
          </p:cNvSpPr>
          <p:nvPr>
            <p:ph idx="1"/>
          </p:nvPr>
        </p:nvSpPr>
        <p:spPr/>
        <p:txBody>
          <a:bodyPr>
            <a:normAutofit/>
          </a:bodyPr>
          <a:lstStyle/>
          <a:p>
            <a:r>
              <a:rPr lang="en-US" sz="2400" dirty="0"/>
              <a:t>The page you see is the application shell/root. The shell is controlled by an Angular component named AppComponent.</a:t>
            </a:r>
          </a:p>
          <a:p>
            <a:endParaRPr lang="en-US" sz="2400" dirty="0"/>
          </a:p>
          <a:p>
            <a:r>
              <a:rPr lang="en-US" sz="2400" dirty="0"/>
              <a:t>Components are the fundamental building blocks of Angular applications. </a:t>
            </a:r>
          </a:p>
          <a:p>
            <a:endParaRPr lang="en-US" sz="2400" dirty="0"/>
          </a:p>
          <a:p>
            <a:r>
              <a:rPr lang="en-US" sz="2400" dirty="0"/>
              <a:t>They display data on the screen, listen for user input, and take action based on that input.</a:t>
            </a:r>
          </a:p>
        </p:txBody>
      </p:sp>
    </p:spTree>
    <p:extLst>
      <p:ext uri="{BB962C8B-B14F-4D97-AF65-F5344CB8AC3E}">
        <p14:creationId xmlns:p14="http://schemas.microsoft.com/office/powerpoint/2010/main" val="31133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Topics</a:t>
            </a:r>
          </a:p>
        </p:txBody>
      </p:sp>
      <p:sp>
        <p:nvSpPr>
          <p:cNvPr id="3" name="Content Placeholder 2"/>
          <p:cNvSpPr>
            <a:spLocks noGrp="1"/>
          </p:cNvSpPr>
          <p:nvPr>
            <p:ph idx="1"/>
          </p:nvPr>
        </p:nvSpPr>
        <p:spPr/>
        <p:txBody>
          <a:bodyPr>
            <a:normAutofit/>
          </a:bodyPr>
          <a:lstStyle/>
          <a:p>
            <a:r>
              <a:rPr lang="en-US" dirty="0"/>
              <a:t>What is Angular? </a:t>
            </a:r>
          </a:p>
          <a:p>
            <a:r>
              <a:rPr lang="en-US" dirty="0"/>
              <a:t>Setup: How to get started?</a:t>
            </a:r>
          </a:p>
          <a:p>
            <a:r>
              <a:rPr lang="en-US" dirty="0"/>
              <a:t>Component Architecture &amp; Data Binding</a:t>
            </a:r>
            <a:endParaRPr lang="en-US" sz="1100" dirty="0"/>
          </a:p>
          <a:p>
            <a:r>
              <a:rPr lang="en-US" dirty="0"/>
              <a:t>Component Life Cycle Hooks</a:t>
            </a:r>
          </a:p>
          <a:p>
            <a:r>
              <a:rPr lang="en-US" dirty="0"/>
              <a:t>Nested Components</a:t>
            </a:r>
          </a:p>
          <a:p>
            <a:r>
              <a:rPr lang="en-US" dirty="0"/>
              <a:t>Component Intercommunication </a:t>
            </a:r>
          </a:p>
          <a:p>
            <a:r>
              <a:rPr lang="en-US" dirty="0"/>
              <a:t>Inbuilt Directives</a:t>
            </a:r>
          </a:p>
          <a:p>
            <a:r>
              <a:rPr lang="en-US" dirty="0"/>
              <a:t>Dependency Injection &amp; Services</a:t>
            </a:r>
          </a:p>
          <a:p>
            <a:r>
              <a:rPr lang="en-US" dirty="0"/>
              <a:t>Handling Http Communication</a:t>
            </a:r>
          </a:p>
          <a:p>
            <a:r>
              <a:rPr lang="en-US" dirty="0"/>
              <a:t>Routing</a:t>
            </a:r>
          </a:p>
          <a:p>
            <a:r>
              <a:rPr lang="en-US" dirty="0"/>
              <a:t>Forms</a:t>
            </a:r>
          </a:p>
          <a:p>
            <a:endParaRPr lang="en-US" dirty="0"/>
          </a:p>
          <a:p>
            <a:endParaRPr lang="en-US" dirty="0"/>
          </a:p>
        </p:txBody>
      </p:sp>
    </p:spTree>
    <p:extLst>
      <p:ext uri="{BB962C8B-B14F-4D97-AF65-F5344CB8AC3E}">
        <p14:creationId xmlns:p14="http://schemas.microsoft.com/office/powerpoint/2010/main" val="289762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58F7-9BBA-003A-32AB-FB7F57F183FB}"/>
              </a:ext>
            </a:extLst>
          </p:cNvPr>
          <p:cNvSpPr>
            <a:spLocks noGrp="1"/>
          </p:cNvSpPr>
          <p:nvPr>
            <p:ph type="title"/>
          </p:nvPr>
        </p:nvSpPr>
        <p:spPr/>
        <p:txBody>
          <a:bodyPr/>
          <a:lstStyle/>
          <a:p>
            <a:r>
              <a:rPr lang="en-IN" dirty="0"/>
              <a:t>Create First App</a:t>
            </a:r>
          </a:p>
        </p:txBody>
      </p:sp>
      <p:sp>
        <p:nvSpPr>
          <p:cNvPr id="3" name="Content Placeholder 2">
            <a:extLst>
              <a:ext uri="{FF2B5EF4-FFF2-40B4-BE49-F238E27FC236}">
                <a16:creationId xmlns:a16="http://schemas.microsoft.com/office/drawing/2014/main" id="{6CC093E1-564B-AAC7-BC0F-3134E0DF008C}"/>
              </a:ext>
            </a:extLst>
          </p:cNvPr>
          <p:cNvSpPr>
            <a:spLocks noGrp="1"/>
          </p:cNvSpPr>
          <p:nvPr>
            <p:ph idx="1"/>
          </p:nvPr>
        </p:nvSpPr>
        <p:spPr/>
        <p:txBody>
          <a:bodyPr/>
          <a:lstStyle/>
          <a:p>
            <a:pPr algn="just"/>
            <a:r>
              <a:rPr lang="en-US" sz="2000" b="0" i="0" dirty="0">
                <a:solidFill>
                  <a:srgbClr val="333333"/>
                </a:solidFill>
                <a:effectLst/>
                <a:latin typeface="inter-regular"/>
              </a:rPr>
              <a:t>Now, you need an IDE to edit and run your app's code. Here, we are using Visual Studio Code.</a:t>
            </a:r>
          </a:p>
          <a:p>
            <a:pPr algn="just"/>
            <a:r>
              <a:rPr lang="en-US" sz="2000" b="0" i="0" dirty="0">
                <a:solidFill>
                  <a:srgbClr val="333333"/>
                </a:solidFill>
                <a:effectLst/>
                <a:latin typeface="inter-regular"/>
              </a:rPr>
              <a:t>Open Visual Studio Code and open your app "my-first-app" in the IDE. It will look like this:</a:t>
            </a:r>
          </a:p>
          <a:p>
            <a:endParaRPr lang="en-IN" dirty="0"/>
          </a:p>
        </p:txBody>
      </p:sp>
      <p:pic>
        <p:nvPicPr>
          <p:cNvPr id="7" name="Picture 6">
            <a:extLst>
              <a:ext uri="{FF2B5EF4-FFF2-40B4-BE49-F238E27FC236}">
                <a16:creationId xmlns:a16="http://schemas.microsoft.com/office/drawing/2014/main" id="{6AD4CB86-37B7-8851-121A-4374E6587F7B}"/>
              </a:ext>
            </a:extLst>
          </p:cNvPr>
          <p:cNvPicPr>
            <a:picLocks noChangeAspect="1"/>
          </p:cNvPicPr>
          <p:nvPr/>
        </p:nvPicPr>
        <p:blipFill>
          <a:blip r:embed="rId2"/>
          <a:stretch>
            <a:fillRect/>
          </a:stretch>
        </p:blipFill>
        <p:spPr>
          <a:xfrm>
            <a:off x="1348740" y="2217167"/>
            <a:ext cx="5817870" cy="3839073"/>
          </a:xfrm>
          <a:prstGeom prst="rect">
            <a:avLst/>
          </a:prstGeom>
        </p:spPr>
      </p:pic>
    </p:spTree>
    <p:extLst>
      <p:ext uri="{BB962C8B-B14F-4D97-AF65-F5344CB8AC3E}">
        <p14:creationId xmlns:p14="http://schemas.microsoft.com/office/powerpoint/2010/main" val="1520096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008D-C279-88D1-0366-92532B949A97}"/>
              </a:ext>
            </a:extLst>
          </p:cNvPr>
          <p:cNvSpPr>
            <a:spLocks noGrp="1"/>
          </p:cNvSpPr>
          <p:nvPr>
            <p:ph type="title"/>
          </p:nvPr>
        </p:nvSpPr>
        <p:spPr/>
        <p:txBody>
          <a:bodyPr/>
          <a:lstStyle/>
          <a:p>
            <a:r>
              <a:rPr lang="en-IN" dirty="0"/>
              <a:t>Create First App</a:t>
            </a:r>
          </a:p>
        </p:txBody>
      </p:sp>
      <p:sp>
        <p:nvSpPr>
          <p:cNvPr id="3" name="Content Placeholder 2">
            <a:extLst>
              <a:ext uri="{FF2B5EF4-FFF2-40B4-BE49-F238E27FC236}">
                <a16:creationId xmlns:a16="http://schemas.microsoft.com/office/drawing/2014/main" id="{E6C84712-4A16-E510-CB59-42BE59162D8E}"/>
              </a:ext>
            </a:extLst>
          </p:cNvPr>
          <p:cNvSpPr>
            <a:spLocks noGrp="1"/>
          </p:cNvSpPr>
          <p:nvPr>
            <p:ph idx="1"/>
          </p:nvPr>
        </p:nvSpPr>
        <p:spPr/>
        <p:txBody>
          <a:bodyPr/>
          <a:lstStyle/>
          <a:p>
            <a:r>
              <a:rPr lang="en-US" b="0" i="0" dirty="0">
                <a:solidFill>
                  <a:srgbClr val="333333"/>
                </a:solidFill>
                <a:effectLst/>
                <a:latin typeface="inter-regular"/>
              </a:rPr>
              <a:t>Here, go to src folder, you will see app folder there. Expand the app folder.</a:t>
            </a:r>
          </a:p>
          <a:p>
            <a:pPr marL="0" indent="0">
              <a:buNone/>
            </a:pPr>
            <a:endParaRPr lang="en-US" b="0" i="0" dirty="0">
              <a:solidFill>
                <a:srgbClr val="333333"/>
              </a:solidFill>
              <a:effectLst/>
              <a:latin typeface="inter-regular"/>
            </a:endParaRPr>
          </a:p>
          <a:p>
            <a:pPr algn="just"/>
            <a:r>
              <a:rPr lang="en-US" b="1" i="0" dirty="0">
                <a:solidFill>
                  <a:srgbClr val="333333"/>
                </a:solidFill>
                <a:effectLst/>
                <a:latin typeface="inter-bold"/>
              </a:rPr>
              <a:t>You will see 5 components there:</a:t>
            </a:r>
            <a:endParaRPr lang="en-US" b="0" i="0" dirty="0">
              <a:solidFill>
                <a:srgbClr val="333333"/>
              </a:solidFill>
              <a:effectLst/>
              <a:latin typeface="inter-regular"/>
            </a:endParaRPr>
          </a:p>
          <a:p>
            <a:pPr lvl="1" algn="just"/>
            <a:r>
              <a:rPr lang="en-US" b="0" i="0" dirty="0">
                <a:solidFill>
                  <a:srgbClr val="000000"/>
                </a:solidFill>
                <a:effectLst/>
                <a:latin typeface="inter-regular"/>
              </a:rPr>
              <a:t>app.component.css</a:t>
            </a:r>
          </a:p>
          <a:p>
            <a:pPr lvl="1" algn="just"/>
            <a:r>
              <a:rPr lang="en-US" b="0" i="0" dirty="0">
                <a:solidFill>
                  <a:srgbClr val="000000"/>
                </a:solidFill>
                <a:effectLst/>
                <a:latin typeface="inter-regular"/>
              </a:rPr>
              <a:t>app.component.html</a:t>
            </a:r>
          </a:p>
          <a:p>
            <a:pPr lvl="1" algn="just"/>
            <a:r>
              <a:rPr lang="en-US" b="0" i="0" dirty="0" err="1">
                <a:solidFill>
                  <a:srgbClr val="000000"/>
                </a:solidFill>
                <a:effectLst/>
                <a:latin typeface="inter-regular"/>
              </a:rPr>
              <a:t>app.component.spec.ts</a:t>
            </a:r>
            <a:endParaRPr lang="en-US" b="0" i="0" dirty="0">
              <a:solidFill>
                <a:srgbClr val="000000"/>
              </a:solidFill>
              <a:effectLst/>
              <a:latin typeface="inter-regular"/>
            </a:endParaRPr>
          </a:p>
          <a:p>
            <a:pPr lvl="1" algn="just"/>
            <a:r>
              <a:rPr lang="en-US" b="0" i="0" dirty="0" err="1">
                <a:solidFill>
                  <a:srgbClr val="000000"/>
                </a:solidFill>
                <a:effectLst/>
                <a:latin typeface="inter-regular"/>
              </a:rPr>
              <a:t>app.component.ts</a:t>
            </a:r>
            <a:endParaRPr lang="en-US" b="0" i="0" dirty="0">
              <a:solidFill>
                <a:srgbClr val="000000"/>
              </a:solidFill>
              <a:effectLst/>
              <a:latin typeface="inter-regular"/>
            </a:endParaRPr>
          </a:p>
          <a:p>
            <a:pPr lvl="1" algn="just"/>
            <a:r>
              <a:rPr lang="en-US" b="0" i="0" dirty="0">
                <a:solidFill>
                  <a:srgbClr val="000000"/>
                </a:solidFill>
                <a:effectLst/>
                <a:latin typeface="inter-regular"/>
              </a:rPr>
              <a:t>app.module.ts</a:t>
            </a:r>
          </a:p>
          <a:p>
            <a:pPr marL="457200" lvl="1" indent="0" algn="just">
              <a:buNone/>
            </a:pPr>
            <a:endParaRPr lang="en-US" b="0" i="0" dirty="0">
              <a:solidFill>
                <a:srgbClr val="000000"/>
              </a:solidFill>
              <a:effectLst/>
              <a:latin typeface="inter-regular"/>
            </a:endParaRPr>
          </a:p>
          <a:p>
            <a:pPr algn="just"/>
            <a:r>
              <a:rPr lang="en-US" b="0" i="0" dirty="0">
                <a:solidFill>
                  <a:srgbClr val="333333"/>
                </a:solidFill>
                <a:effectLst/>
                <a:latin typeface="inter-regular"/>
              </a:rPr>
              <a:t>You can see the code within the different components to understand what is going on and which part is responsible for the outlook of the app.</a:t>
            </a:r>
          </a:p>
          <a:p>
            <a:pPr marL="0" indent="0">
              <a:buNone/>
            </a:pPr>
            <a:endParaRPr lang="en-IN" dirty="0"/>
          </a:p>
        </p:txBody>
      </p:sp>
    </p:spTree>
    <p:extLst>
      <p:ext uri="{BB962C8B-B14F-4D97-AF65-F5344CB8AC3E}">
        <p14:creationId xmlns:p14="http://schemas.microsoft.com/office/powerpoint/2010/main" val="365321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5EB3-ABE5-20D5-F514-9BBE05E6BC15}"/>
              </a:ext>
            </a:extLst>
          </p:cNvPr>
          <p:cNvSpPr>
            <a:spLocks noGrp="1"/>
          </p:cNvSpPr>
          <p:nvPr>
            <p:ph type="title"/>
          </p:nvPr>
        </p:nvSpPr>
        <p:spPr/>
        <p:txBody>
          <a:bodyPr/>
          <a:lstStyle/>
          <a:p>
            <a:r>
              <a:rPr lang="en-IN" dirty="0"/>
              <a:t>Create First App</a:t>
            </a:r>
          </a:p>
        </p:txBody>
      </p:sp>
      <p:pic>
        <p:nvPicPr>
          <p:cNvPr id="5" name="Content Placeholder 4">
            <a:extLst>
              <a:ext uri="{FF2B5EF4-FFF2-40B4-BE49-F238E27FC236}">
                <a16:creationId xmlns:a16="http://schemas.microsoft.com/office/drawing/2014/main" id="{76BE6DE9-7AE6-4B61-400C-812DED232957}"/>
              </a:ext>
            </a:extLst>
          </p:cNvPr>
          <p:cNvPicPr>
            <a:picLocks noGrp="1" noChangeAspect="1"/>
          </p:cNvPicPr>
          <p:nvPr>
            <p:ph idx="1"/>
          </p:nvPr>
        </p:nvPicPr>
        <p:blipFill>
          <a:blip r:embed="rId2"/>
          <a:stretch>
            <a:fillRect/>
          </a:stretch>
        </p:blipFill>
        <p:spPr>
          <a:xfrm>
            <a:off x="1971675" y="1165225"/>
            <a:ext cx="5200650" cy="4752975"/>
          </a:xfrm>
        </p:spPr>
      </p:pic>
    </p:spTree>
    <p:extLst>
      <p:ext uri="{BB962C8B-B14F-4D97-AF65-F5344CB8AC3E}">
        <p14:creationId xmlns:p14="http://schemas.microsoft.com/office/powerpoint/2010/main" val="2610841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652D-0D21-1925-DF28-DF85F00E25ED}"/>
              </a:ext>
            </a:extLst>
          </p:cNvPr>
          <p:cNvSpPr>
            <a:spLocks noGrp="1"/>
          </p:cNvSpPr>
          <p:nvPr>
            <p:ph type="title"/>
          </p:nvPr>
        </p:nvSpPr>
        <p:spPr/>
        <p:txBody>
          <a:bodyPr>
            <a:normAutofit fontScale="90000"/>
          </a:bodyPr>
          <a:lstStyle/>
          <a:p>
            <a:br>
              <a:rPr lang="en-US" b="0" i="0" dirty="0">
                <a:effectLst/>
                <a:latin typeface="erdana"/>
              </a:rPr>
            </a:br>
            <a:r>
              <a:rPr lang="en-IN" dirty="0"/>
              <a:t>Setup &amp; Create First App: </a:t>
            </a:r>
            <a:r>
              <a:rPr lang="en-US" b="0" i="0" dirty="0">
                <a:effectLst/>
                <a:latin typeface="erdana"/>
              </a:rPr>
              <a:t>Files used in Angular App folder</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781D53C-15BB-E73A-BDEF-441A83C303B1}"/>
              </a:ext>
            </a:extLst>
          </p:cNvPr>
          <p:cNvSpPr>
            <a:spLocks noGrp="1"/>
          </p:cNvSpPr>
          <p:nvPr>
            <p:ph idx="1"/>
          </p:nvPr>
        </p:nvSpPr>
        <p:spPr/>
        <p:txBody>
          <a:bodyPr>
            <a:normAutofit fontScale="85000" lnSpcReduction="20000"/>
          </a:bodyPr>
          <a:lstStyle/>
          <a:p>
            <a:pPr algn="just"/>
            <a:r>
              <a:rPr lang="en-US" dirty="0">
                <a:solidFill>
                  <a:srgbClr val="610B38"/>
                </a:solidFill>
                <a:latin typeface="erdana"/>
              </a:rPr>
              <a:t>Angular App files which are mainly used in your project are given below:</a:t>
            </a:r>
          </a:p>
          <a:p>
            <a:pPr algn="just">
              <a:buFont typeface="Arial" panose="020B0604020202020204" pitchFamily="34" charset="0"/>
              <a:buChar char="•"/>
            </a:pPr>
            <a:r>
              <a:rPr lang="en-US" b="1" i="0" dirty="0">
                <a:solidFill>
                  <a:srgbClr val="000000"/>
                </a:solidFill>
                <a:effectLst/>
                <a:latin typeface="inter-bold"/>
              </a:rPr>
              <a:t>src folder:</a:t>
            </a:r>
            <a:r>
              <a:rPr lang="en-US" b="0" i="0" dirty="0">
                <a:solidFill>
                  <a:srgbClr val="000000"/>
                </a:solidFill>
                <a:effectLst/>
                <a:latin typeface="inter-regular"/>
              </a:rPr>
              <a:t> This is the folder which contains the main code files related to your angular application.</a:t>
            </a:r>
          </a:p>
          <a:p>
            <a:pPr algn="just">
              <a:buFont typeface="Arial" panose="020B0604020202020204" pitchFamily="34" charset="0"/>
              <a:buChar char="•"/>
            </a:pPr>
            <a:r>
              <a:rPr lang="en-US" b="1" i="0" dirty="0">
                <a:solidFill>
                  <a:srgbClr val="000000"/>
                </a:solidFill>
                <a:effectLst/>
                <a:latin typeface="inter-bold"/>
              </a:rPr>
              <a:t>app folder:</a:t>
            </a:r>
            <a:r>
              <a:rPr lang="en-US" b="0" i="0" dirty="0">
                <a:solidFill>
                  <a:srgbClr val="000000"/>
                </a:solidFill>
                <a:effectLst/>
                <a:latin typeface="inter-regular"/>
              </a:rPr>
              <a:t> The app folder contains the files, you have created for app components.</a:t>
            </a:r>
          </a:p>
          <a:p>
            <a:pPr algn="just">
              <a:buFont typeface="Arial" panose="020B0604020202020204" pitchFamily="34" charset="0"/>
              <a:buChar char="•"/>
            </a:pPr>
            <a:r>
              <a:rPr lang="en-US" b="1" i="0" dirty="0">
                <a:solidFill>
                  <a:srgbClr val="000000"/>
                </a:solidFill>
                <a:effectLst/>
                <a:latin typeface="inter-bold"/>
              </a:rPr>
              <a:t>app.component.css:</a:t>
            </a:r>
            <a:r>
              <a:rPr lang="en-US" b="0" i="0" dirty="0">
                <a:solidFill>
                  <a:srgbClr val="000000"/>
                </a:solidFill>
                <a:effectLst/>
                <a:latin typeface="inter-regular"/>
              </a:rPr>
              <a:t> This file contains the cascading style sheets code for your app component.</a:t>
            </a:r>
          </a:p>
          <a:p>
            <a:pPr algn="just">
              <a:buFont typeface="Arial" panose="020B0604020202020204" pitchFamily="34" charset="0"/>
              <a:buChar char="•"/>
            </a:pPr>
            <a:r>
              <a:rPr lang="en-US" b="1" i="0" dirty="0">
                <a:solidFill>
                  <a:srgbClr val="000000"/>
                </a:solidFill>
                <a:effectLst/>
                <a:latin typeface="inter-bold"/>
              </a:rPr>
              <a:t>app.component.html:</a:t>
            </a:r>
            <a:r>
              <a:rPr lang="en-US" b="0" i="0" dirty="0">
                <a:solidFill>
                  <a:srgbClr val="000000"/>
                </a:solidFill>
                <a:effectLst/>
                <a:latin typeface="inter-regular"/>
              </a:rPr>
              <a:t> This file contains the html file related to app component. This is the template file which is used by angular to do the data binding.</a:t>
            </a:r>
          </a:p>
          <a:p>
            <a:pPr algn="just">
              <a:buFont typeface="Arial" panose="020B0604020202020204" pitchFamily="34" charset="0"/>
              <a:buChar char="•"/>
            </a:pPr>
            <a:r>
              <a:rPr lang="en-US" b="1" i="0" dirty="0">
                <a:solidFill>
                  <a:srgbClr val="000000"/>
                </a:solidFill>
                <a:effectLst/>
                <a:latin typeface="inter-bold"/>
              </a:rPr>
              <a:t>app.component.spec.ts:</a:t>
            </a:r>
            <a:r>
              <a:rPr lang="en-US" b="0" i="0" dirty="0">
                <a:solidFill>
                  <a:srgbClr val="000000"/>
                </a:solidFill>
                <a:effectLst/>
                <a:latin typeface="inter-regular"/>
              </a:rPr>
              <a:t> This file is a unit testing file related to app component. This file is used along with other unit tests. It is run from Angular CLI by the command ng test.</a:t>
            </a:r>
          </a:p>
          <a:p>
            <a:pPr algn="just">
              <a:buFont typeface="Arial" panose="020B0604020202020204" pitchFamily="34" charset="0"/>
              <a:buChar char="•"/>
            </a:pPr>
            <a:r>
              <a:rPr lang="en-US" b="1" i="0" dirty="0">
                <a:solidFill>
                  <a:srgbClr val="000000"/>
                </a:solidFill>
                <a:effectLst/>
                <a:latin typeface="inter-bold"/>
              </a:rPr>
              <a:t>app.component.ts:</a:t>
            </a:r>
            <a:r>
              <a:rPr lang="en-US" b="0" i="0" dirty="0">
                <a:solidFill>
                  <a:srgbClr val="000000"/>
                </a:solidFill>
                <a:effectLst/>
                <a:latin typeface="inter-regular"/>
              </a:rPr>
              <a:t> This is the most important typescript file which includes the view logic behind the component.</a:t>
            </a:r>
          </a:p>
          <a:p>
            <a:pPr algn="just">
              <a:buFont typeface="Arial" panose="020B0604020202020204" pitchFamily="34" charset="0"/>
              <a:buChar char="•"/>
            </a:pPr>
            <a:r>
              <a:rPr lang="en-US" b="1" i="0" dirty="0">
                <a:solidFill>
                  <a:srgbClr val="000000"/>
                </a:solidFill>
                <a:effectLst/>
                <a:latin typeface="inter-bold"/>
              </a:rPr>
              <a:t>app.module.ts:</a:t>
            </a:r>
            <a:r>
              <a:rPr lang="en-US" b="0" i="0" dirty="0">
                <a:solidFill>
                  <a:srgbClr val="000000"/>
                </a:solidFill>
                <a:effectLst/>
                <a:latin typeface="inter-regular"/>
              </a:rPr>
              <a:t> This is also a typescript file which includes all the dependencies for the website. This file is used to define the needed modules to be imported, the components to be declared and the main component to be bootstrapped.</a:t>
            </a:r>
          </a:p>
          <a:p>
            <a:endParaRPr lang="en-IN" dirty="0"/>
          </a:p>
        </p:txBody>
      </p:sp>
    </p:spTree>
    <p:extLst>
      <p:ext uri="{BB962C8B-B14F-4D97-AF65-F5344CB8AC3E}">
        <p14:creationId xmlns:p14="http://schemas.microsoft.com/office/powerpoint/2010/main" val="350311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FB4A-76A9-7E00-5A56-D957ADE4C346}"/>
              </a:ext>
            </a:extLst>
          </p:cNvPr>
          <p:cNvSpPr>
            <a:spLocks noGrp="1"/>
          </p:cNvSpPr>
          <p:nvPr>
            <p:ph type="title"/>
          </p:nvPr>
        </p:nvSpPr>
        <p:spPr/>
        <p:txBody>
          <a:bodyPr/>
          <a:lstStyle/>
          <a:p>
            <a:r>
              <a:rPr lang="en-IN" dirty="0"/>
              <a:t>Setup &amp; Create First App: </a:t>
            </a:r>
            <a:r>
              <a:rPr lang="en-US" b="0" i="0" dirty="0">
                <a:effectLst/>
                <a:latin typeface="erdana"/>
              </a:rPr>
              <a:t>Files used in Angular App folder</a:t>
            </a:r>
            <a:endParaRPr lang="en-IN" dirty="0"/>
          </a:p>
        </p:txBody>
      </p:sp>
      <p:sp>
        <p:nvSpPr>
          <p:cNvPr id="3" name="Content Placeholder 2">
            <a:extLst>
              <a:ext uri="{FF2B5EF4-FFF2-40B4-BE49-F238E27FC236}">
                <a16:creationId xmlns:a16="http://schemas.microsoft.com/office/drawing/2014/main" id="{4D565014-7FCE-6F4C-9BB5-C9C7A61675FB}"/>
              </a:ext>
            </a:extLst>
          </p:cNvPr>
          <p:cNvSpPr>
            <a:spLocks noGrp="1"/>
          </p:cNvSpPr>
          <p:nvPr>
            <p:ph idx="1"/>
          </p:nvPr>
        </p:nvSpPr>
        <p:spPr/>
        <p:txBody>
          <a:bodyPr>
            <a:normAutofit lnSpcReduction="10000"/>
          </a:bodyPr>
          <a:lstStyle/>
          <a:p>
            <a:pPr algn="just"/>
            <a:r>
              <a:rPr lang="en-US" b="0" i="0" dirty="0">
                <a:solidFill>
                  <a:srgbClr val="610B38"/>
                </a:solidFill>
                <a:effectLst/>
                <a:latin typeface="erdana"/>
              </a:rPr>
              <a:t>Other Important files</a:t>
            </a:r>
          </a:p>
          <a:p>
            <a:pPr algn="just">
              <a:buFont typeface="Arial" panose="020B0604020202020204" pitchFamily="34" charset="0"/>
              <a:buChar char="•"/>
            </a:pPr>
            <a:r>
              <a:rPr lang="en-US" b="1" i="0" dirty="0" err="1">
                <a:solidFill>
                  <a:srgbClr val="000000"/>
                </a:solidFill>
                <a:effectLst/>
                <a:latin typeface="inter-bold"/>
              </a:rPr>
              <a:t>package.json</a:t>
            </a:r>
            <a:r>
              <a:rPr lang="en-US" b="1" i="0" dirty="0">
                <a:solidFill>
                  <a:srgbClr val="000000"/>
                </a:solidFill>
                <a:effectLst/>
                <a:latin typeface="inter-bold"/>
              </a:rPr>
              <a:t>:</a:t>
            </a:r>
            <a:r>
              <a:rPr lang="en-US" b="0" i="0" dirty="0">
                <a:solidFill>
                  <a:srgbClr val="000000"/>
                </a:solidFill>
                <a:effectLst/>
                <a:latin typeface="inter-regular"/>
              </a:rPr>
              <a:t> This is npm configuration file. It includes details about your website's package dependencies along with details about your own website being a package itself.</a:t>
            </a:r>
          </a:p>
          <a:p>
            <a:pPr algn="just">
              <a:buFont typeface="Arial" panose="020B0604020202020204" pitchFamily="34" charset="0"/>
              <a:buChar char="•"/>
            </a:pPr>
            <a:r>
              <a:rPr lang="en-US" b="1" i="0" dirty="0" err="1">
                <a:solidFill>
                  <a:srgbClr val="000000"/>
                </a:solidFill>
                <a:effectLst/>
                <a:latin typeface="inter-bold"/>
              </a:rPr>
              <a:t>angular.json</a:t>
            </a:r>
            <a:r>
              <a:rPr lang="en-US" b="1" i="0" dirty="0">
                <a:solidFill>
                  <a:srgbClr val="000000"/>
                </a:solidFill>
                <a:effectLst/>
                <a:latin typeface="inter-bold"/>
              </a:rPr>
              <a:t>:</a:t>
            </a:r>
            <a:r>
              <a:rPr lang="en-US" b="0" i="0" dirty="0">
                <a:solidFill>
                  <a:srgbClr val="000000"/>
                </a:solidFill>
                <a:effectLst/>
                <a:latin typeface="inter-regular"/>
              </a:rPr>
              <a:t> It is very important configuration file related to your angular application. </a:t>
            </a:r>
            <a:r>
              <a:rPr lang="en-US" b="1" i="0" dirty="0">
                <a:solidFill>
                  <a:srgbClr val="000000"/>
                </a:solidFill>
                <a:effectLst/>
                <a:latin typeface="inter-bold"/>
              </a:rPr>
              <a:t>It defines the structure of your app and includes any settings associated with your application.</a:t>
            </a:r>
            <a:r>
              <a:rPr lang="en-US" b="0" i="0" dirty="0">
                <a:solidFill>
                  <a:srgbClr val="000000"/>
                </a:solidFill>
                <a:effectLst/>
                <a:latin typeface="inter-regular"/>
              </a:rPr>
              <a:t> Here, you can specify environments on this file (development, production). This is the file where we add Bootstrap file to work with Angular.</a:t>
            </a:r>
          </a:p>
          <a:p>
            <a:pPr algn="just"/>
            <a:r>
              <a:rPr lang="en-US" sz="2400" b="1" i="0" dirty="0">
                <a:solidFill>
                  <a:srgbClr val="000000"/>
                </a:solidFill>
                <a:effectLst/>
              </a:rPr>
              <a:t>index.html:</a:t>
            </a:r>
            <a:r>
              <a:rPr lang="en-US" sz="2400" b="0" i="0" dirty="0">
                <a:solidFill>
                  <a:srgbClr val="000000"/>
                </a:solidFill>
                <a:effectLst/>
              </a:rPr>
              <a:t> This is the entry file which holds the high level container for the angular application.</a:t>
            </a:r>
          </a:p>
          <a:p>
            <a:pPr algn="just"/>
            <a:r>
              <a:rPr lang="en-US" sz="2400" b="1" i="0" dirty="0" err="1">
                <a:solidFill>
                  <a:srgbClr val="000000"/>
                </a:solidFill>
                <a:effectLst/>
              </a:rPr>
              <a:t>main.ts</a:t>
            </a:r>
            <a:r>
              <a:rPr lang="en-US" sz="2400" b="1" i="0" dirty="0">
                <a:solidFill>
                  <a:srgbClr val="000000"/>
                </a:solidFill>
                <a:effectLst/>
              </a:rPr>
              <a:t>:</a:t>
            </a:r>
            <a:r>
              <a:rPr lang="en-US" sz="2400" b="0" i="0" dirty="0">
                <a:solidFill>
                  <a:srgbClr val="000000"/>
                </a:solidFill>
                <a:effectLst/>
              </a:rPr>
              <a:t> As defined in </a:t>
            </a:r>
            <a:r>
              <a:rPr lang="en-US" sz="2400" b="0" i="0" dirty="0" err="1">
                <a:solidFill>
                  <a:srgbClr val="000000"/>
                </a:solidFill>
                <a:effectLst/>
              </a:rPr>
              <a:t>angular.json</a:t>
            </a:r>
            <a:r>
              <a:rPr lang="en-US" sz="2400" b="0" i="0" dirty="0">
                <a:solidFill>
                  <a:srgbClr val="000000"/>
                </a:solidFill>
                <a:effectLst/>
              </a:rPr>
              <a:t> file, this is the main </a:t>
            </a:r>
            <a:r>
              <a:rPr lang="en-US" sz="2400" b="0" i="0" dirty="0" err="1">
                <a:solidFill>
                  <a:srgbClr val="000000"/>
                </a:solidFill>
                <a:effectLst/>
              </a:rPr>
              <a:t>ts</a:t>
            </a:r>
            <a:r>
              <a:rPr lang="en-US" sz="2400" b="0" i="0" dirty="0">
                <a:solidFill>
                  <a:srgbClr val="000000"/>
                </a:solidFill>
                <a:effectLst/>
              </a:rPr>
              <a:t> file that will first run. This file bootstraps (starts) the AppModule from app.module.ts , and it can be used to define global configurations.</a:t>
            </a:r>
          </a:p>
          <a:p>
            <a:pPr algn="just"/>
            <a:endParaRPr lang="en-US" sz="2400" b="0" i="0" dirty="0">
              <a:solidFill>
                <a:srgbClr val="000000"/>
              </a:solidFill>
              <a:effectLst/>
            </a:endParaRP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439468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FB4A-76A9-7E00-5A56-D957ADE4C346}"/>
              </a:ext>
            </a:extLst>
          </p:cNvPr>
          <p:cNvSpPr>
            <a:spLocks noGrp="1"/>
          </p:cNvSpPr>
          <p:nvPr>
            <p:ph type="title"/>
          </p:nvPr>
        </p:nvSpPr>
        <p:spPr/>
        <p:txBody>
          <a:bodyPr/>
          <a:lstStyle/>
          <a:p>
            <a:r>
              <a:rPr lang="en-IN" dirty="0"/>
              <a:t>Setup &amp; Create First App: </a:t>
            </a:r>
            <a:r>
              <a:rPr lang="en-US" b="0" i="0" dirty="0">
                <a:effectLst/>
                <a:latin typeface="erdana"/>
              </a:rPr>
              <a:t>Files used in Angular App folder</a:t>
            </a:r>
            <a:endParaRPr lang="en-IN" dirty="0"/>
          </a:p>
        </p:txBody>
      </p:sp>
      <p:sp>
        <p:nvSpPr>
          <p:cNvPr id="3" name="Content Placeholder 2">
            <a:extLst>
              <a:ext uri="{FF2B5EF4-FFF2-40B4-BE49-F238E27FC236}">
                <a16:creationId xmlns:a16="http://schemas.microsoft.com/office/drawing/2014/main" id="{4D565014-7FCE-6F4C-9BB5-C9C7A61675FB}"/>
              </a:ext>
            </a:extLst>
          </p:cNvPr>
          <p:cNvSpPr>
            <a:spLocks noGrp="1"/>
          </p:cNvSpPr>
          <p:nvPr>
            <p:ph idx="1"/>
          </p:nvPr>
        </p:nvSpPr>
        <p:spPr/>
        <p:txBody>
          <a:bodyPr>
            <a:normAutofit fontScale="32500" lnSpcReduction="20000"/>
          </a:bodyPr>
          <a:lstStyle/>
          <a:p>
            <a:pPr algn="just">
              <a:buFont typeface="Arial" panose="020B0604020202020204" pitchFamily="34" charset="0"/>
              <a:buChar char="•"/>
            </a:pPr>
            <a:endParaRPr lang="en-US" sz="4000" b="1" i="0" dirty="0">
              <a:solidFill>
                <a:srgbClr val="000000"/>
              </a:solidFill>
              <a:effectLst/>
            </a:endParaRPr>
          </a:p>
          <a:p>
            <a:pPr algn="just">
              <a:buFont typeface="Arial" panose="020B0604020202020204" pitchFamily="34" charset="0"/>
              <a:buChar char="•"/>
            </a:pPr>
            <a:r>
              <a:rPr lang="en-US" sz="4300" b="1" i="0" dirty="0">
                <a:solidFill>
                  <a:srgbClr val="000000"/>
                </a:solidFill>
                <a:effectLst/>
              </a:rPr>
              <a:t>favicon.ico:</a:t>
            </a:r>
            <a:r>
              <a:rPr lang="en-US" sz="4300" b="0" i="0" dirty="0">
                <a:solidFill>
                  <a:srgbClr val="000000"/>
                </a:solidFill>
                <a:effectLst/>
              </a:rPr>
              <a:t> This file specifies a small icon that appears next to the browser tab of a website.</a:t>
            </a:r>
          </a:p>
          <a:p>
            <a:pPr algn="just">
              <a:buFont typeface="Arial" panose="020B0604020202020204" pitchFamily="34" charset="0"/>
              <a:buChar char="•"/>
            </a:pPr>
            <a:r>
              <a:rPr lang="en-US" sz="4300" b="1" i="0" dirty="0">
                <a:solidFill>
                  <a:srgbClr val="000000"/>
                </a:solidFill>
                <a:effectLst/>
              </a:rPr>
              <a:t>karma.config.js:</a:t>
            </a:r>
            <a:r>
              <a:rPr lang="en-US" sz="4300" b="0" i="0" dirty="0">
                <a:solidFill>
                  <a:srgbClr val="000000"/>
                </a:solidFill>
                <a:effectLst/>
              </a:rPr>
              <a:t> This file specifies the config file for the Karma Test Runner, Karma has been developed by the AngularJS team which can run tests for both AngularJS and Angular 2+</a:t>
            </a:r>
          </a:p>
          <a:p>
            <a:pPr algn="just">
              <a:buFont typeface="Arial" panose="020B0604020202020204" pitchFamily="34" charset="0"/>
              <a:buChar char="•"/>
            </a:pPr>
            <a:r>
              <a:rPr lang="en-US" sz="4300" b="1" i="0" dirty="0">
                <a:solidFill>
                  <a:srgbClr val="000000"/>
                </a:solidFill>
                <a:effectLst/>
              </a:rPr>
              <a:t>polyfills.ts:</a:t>
            </a:r>
            <a:r>
              <a:rPr lang="en-US" sz="4300" b="0" i="0" dirty="0">
                <a:solidFill>
                  <a:srgbClr val="000000"/>
                </a:solidFill>
                <a:effectLst/>
              </a:rPr>
              <a:t> This file is a set of code that can be used to provide compatibility support for older browsers. Angular code is written mainly in ES6+ language specifications which is getting more adopted in front-end development, so since not all browsers support the full ES6+ specifications, </a:t>
            </a:r>
            <a:r>
              <a:rPr lang="en-US" sz="4300" b="0" i="0" dirty="0" err="1">
                <a:solidFill>
                  <a:srgbClr val="000000"/>
                </a:solidFill>
                <a:effectLst/>
              </a:rPr>
              <a:t>pollyfills</a:t>
            </a:r>
            <a:r>
              <a:rPr lang="en-US" sz="4300" b="0" i="0" dirty="0">
                <a:solidFill>
                  <a:srgbClr val="000000"/>
                </a:solidFill>
                <a:effectLst/>
              </a:rPr>
              <a:t> can be used to cover whatever feature missing from a given browser.</a:t>
            </a:r>
          </a:p>
          <a:p>
            <a:pPr algn="just">
              <a:buFont typeface="Arial" panose="020B0604020202020204" pitchFamily="34" charset="0"/>
              <a:buChar char="•"/>
            </a:pPr>
            <a:r>
              <a:rPr lang="en-US" sz="4300" b="1" i="0" dirty="0">
                <a:solidFill>
                  <a:srgbClr val="000000"/>
                </a:solidFill>
                <a:effectLst/>
              </a:rPr>
              <a:t>styles.css:/</a:t>
            </a:r>
            <a:r>
              <a:rPr lang="en-US" sz="4300" b="0" i="0" dirty="0">
                <a:solidFill>
                  <a:srgbClr val="000000"/>
                </a:solidFill>
                <a:effectLst/>
              </a:rPr>
              <a:t> This is a global css file which is used by the angular application.</a:t>
            </a:r>
          </a:p>
          <a:p>
            <a:pPr algn="just">
              <a:buFont typeface="Arial" panose="020B0604020202020204" pitchFamily="34" charset="0"/>
              <a:buChar char="•"/>
            </a:pPr>
            <a:r>
              <a:rPr lang="en-US" sz="4300" b="1" i="0" dirty="0" err="1">
                <a:solidFill>
                  <a:srgbClr val="000000"/>
                </a:solidFill>
                <a:effectLst/>
              </a:rPr>
              <a:t>tests.ts</a:t>
            </a:r>
            <a:r>
              <a:rPr lang="en-US" sz="4300" b="1" i="0" dirty="0">
                <a:solidFill>
                  <a:srgbClr val="000000"/>
                </a:solidFill>
                <a:effectLst/>
              </a:rPr>
              <a:t>:</a:t>
            </a:r>
            <a:r>
              <a:rPr lang="en-US" sz="4300" b="0" i="0" dirty="0">
                <a:solidFill>
                  <a:srgbClr val="000000"/>
                </a:solidFill>
                <a:effectLst/>
              </a:rPr>
              <a:t> This is the main test file that the Angular CLI command ng test will use to traverse all the unit tests within the application and run them.</a:t>
            </a:r>
          </a:p>
          <a:p>
            <a:pPr algn="just">
              <a:buFont typeface="Arial" panose="020B0604020202020204" pitchFamily="34" charset="0"/>
              <a:buChar char="•"/>
            </a:pPr>
            <a:r>
              <a:rPr lang="en-US" sz="4300" b="1" i="0" dirty="0" err="1">
                <a:solidFill>
                  <a:srgbClr val="000000"/>
                </a:solidFill>
                <a:effectLst/>
              </a:rPr>
              <a:t>tsconfig.json</a:t>
            </a:r>
            <a:r>
              <a:rPr lang="en-US" sz="4300" b="1" i="0" dirty="0">
                <a:solidFill>
                  <a:srgbClr val="000000"/>
                </a:solidFill>
                <a:effectLst/>
              </a:rPr>
              <a:t>:</a:t>
            </a:r>
            <a:r>
              <a:rPr lang="en-US" sz="4300" b="0" i="0" dirty="0">
                <a:solidFill>
                  <a:srgbClr val="000000"/>
                </a:solidFill>
                <a:effectLst/>
              </a:rPr>
              <a:t> This is a typescript compiler configuration file.</a:t>
            </a:r>
          </a:p>
          <a:p>
            <a:pPr algn="just">
              <a:buFont typeface="Arial" panose="020B0604020202020204" pitchFamily="34" charset="0"/>
              <a:buChar char="•"/>
            </a:pPr>
            <a:r>
              <a:rPr lang="en-US" sz="4300" b="1" i="0" dirty="0" err="1">
                <a:solidFill>
                  <a:srgbClr val="000000"/>
                </a:solidFill>
                <a:effectLst/>
              </a:rPr>
              <a:t>tsconfig.app.json</a:t>
            </a:r>
            <a:r>
              <a:rPr lang="en-US" sz="4300" b="1" i="0" dirty="0">
                <a:solidFill>
                  <a:srgbClr val="000000"/>
                </a:solidFill>
                <a:effectLst/>
              </a:rPr>
              <a:t>:</a:t>
            </a:r>
            <a:r>
              <a:rPr lang="en-US" sz="4300" b="0" i="0" dirty="0">
                <a:solidFill>
                  <a:srgbClr val="000000"/>
                </a:solidFill>
                <a:effectLst/>
              </a:rPr>
              <a:t> This is used to override the </a:t>
            </a:r>
            <a:r>
              <a:rPr lang="en-US" sz="4300" b="0" i="0" dirty="0" err="1">
                <a:solidFill>
                  <a:srgbClr val="000000"/>
                </a:solidFill>
                <a:effectLst/>
              </a:rPr>
              <a:t>tsconfig.json</a:t>
            </a:r>
            <a:r>
              <a:rPr lang="en-US" sz="4300" b="0" i="0" dirty="0">
                <a:solidFill>
                  <a:srgbClr val="000000"/>
                </a:solidFill>
                <a:effectLst/>
              </a:rPr>
              <a:t> file with app specific configurations.</a:t>
            </a:r>
          </a:p>
          <a:p>
            <a:pPr algn="just">
              <a:buFont typeface="Arial" panose="020B0604020202020204" pitchFamily="34" charset="0"/>
              <a:buChar char="•"/>
            </a:pPr>
            <a:r>
              <a:rPr lang="en-US" sz="4300" b="1" i="0" dirty="0" err="1">
                <a:solidFill>
                  <a:srgbClr val="000000"/>
                </a:solidFill>
                <a:effectLst/>
              </a:rPr>
              <a:t>tsconfig.spec.json</a:t>
            </a:r>
            <a:r>
              <a:rPr lang="en-US" sz="4300" b="1" i="0" dirty="0">
                <a:solidFill>
                  <a:srgbClr val="000000"/>
                </a:solidFill>
                <a:effectLst/>
              </a:rPr>
              <a:t>:</a:t>
            </a:r>
            <a:r>
              <a:rPr lang="en-US" sz="4300" b="0" i="0" dirty="0">
                <a:solidFill>
                  <a:srgbClr val="000000"/>
                </a:solidFill>
                <a:effectLst/>
              </a:rPr>
              <a:t> This overrides the </a:t>
            </a:r>
            <a:r>
              <a:rPr lang="en-US" sz="4300" b="0" i="0" dirty="0" err="1">
                <a:solidFill>
                  <a:srgbClr val="000000"/>
                </a:solidFill>
                <a:effectLst/>
              </a:rPr>
              <a:t>tsconfig.json</a:t>
            </a:r>
            <a:r>
              <a:rPr lang="en-US" sz="4300" b="0" i="0" dirty="0">
                <a:solidFill>
                  <a:srgbClr val="000000"/>
                </a:solidFill>
                <a:effectLst/>
              </a:rPr>
              <a:t> file with app specific unit test configurations.</a:t>
            </a:r>
          </a:p>
          <a:p>
            <a:pPr algn="just">
              <a:buFont typeface="Arial" panose="020B0604020202020204" pitchFamily="34" charset="0"/>
              <a:buChar char="•"/>
            </a:pPr>
            <a:r>
              <a:rPr lang="en-US" sz="4300" b="1" i="0" dirty="0">
                <a:solidFill>
                  <a:srgbClr val="000000"/>
                </a:solidFill>
                <a:effectLst/>
              </a:rPr>
              <a:t>assets folder:</a:t>
            </a:r>
            <a:r>
              <a:rPr lang="en-US" sz="4300" b="0" i="0" dirty="0">
                <a:solidFill>
                  <a:srgbClr val="000000"/>
                </a:solidFill>
                <a:effectLst/>
              </a:rPr>
              <a:t> This folder is a placeholder for resource files which are used in the application such as images, locales, translations etc.</a:t>
            </a:r>
          </a:p>
          <a:p>
            <a:pPr algn="just">
              <a:buFont typeface="Arial" panose="020B0604020202020204" pitchFamily="34" charset="0"/>
              <a:buChar char="•"/>
            </a:pPr>
            <a:r>
              <a:rPr lang="en-US" sz="4300" b="1" i="0" dirty="0">
                <a:solidFill>
                  <a:srgbClr val="000000"/>
                </a:solidFill>
                <a:effectLst/>
              </a:rPr>
              <a:t>environments folder:</a:t>
            </a:r>
            <a:r>
              <a:rPr lang="en-US" sz="4300" b="0" i="0" dirty="0">
                <a:solidFill>
                  <a:srgbClr val="000000"/>
                </a:solidFill>
                <a:effectLst/>
              </a:rPr>
              <a:t> The environments folder is used to hold the environment configuration constants that help when building the angular application. The constants are defined in 2 separate .</a:t>
            </a:r>
            <a:r>
              <a:rPr lang="en-US" sz="4300" b="0" i="0" dirty="0" err="1">
                <a:solidFill>
                  <a:srgbClr val="000000"/>
                </a:solidFill>
                <a:effectLst/>
              </a:rPr>
              <a:t>ts</a:t>
            </a:r>
            <a:r>
              <a:rPr lang="en-US" sz="4300" b="0" i="0" dirty="0">
                <a:solidFill>
                  <a:srgbClr val="000000"/>
                </a:solidFill>
                <a:effectLst/>
              </a:rPr>
              <a:t> files (</a:t>
            </a:r>
            <a:r>
              <a:rPr lang="en-US" sz="4300" b="0" i="0" dirty="0" err="1">
                <a:solidFill>
                  <a:srgbClr val="000000"/>
                </a:solidFill>
                <a:effectLst/>
              </a:rPr>
              <a:t>environment.ts</a:t>
            </a:r>
            <a:r>
              <a:rPr lang="en-US" sz="4300" b="0" i="0" dirty="0">
                <a:solidFill>
                  <a:srgbClr val="000000"/>
                </a:solidFill>
                <a:effectLst/>
              </a:rPr>
              <a:t> and environment.prod.ts), where these constants are used within the </a:t>
            </a:r>
            <a:r>
              <a:rPr lang="en-US" sz="4300" b="0" i="0" dirty="0" err="1">
                <a:solidFill>
                  <a:srgbClr val="000000"/>
                </a:solidFill>
                <a:effectLst/>
              </a:rPr>
              <a:t>angular.json</a:t>
            </a:r>
            <a:r>
              <a:rPr lang="en-US" sz="4300" b="0" i="0" dirty="0">
                <a:solidFill>
                  <a:srgbClr val="000000"/>
                </a:solidFill>
                <a:effectLst/>
              </a:rPr>
              <a:t> file by the Angular CLI. For example, if you run the ng build command, it will build the application using the development environment settings, whereas the command ng build ?prod will build the project using the production environment settings.</a:t>
            </a:r>
          </a:p>
          <a:p>
            <a:pPr algn="just">
              <a:buFont typeface="Arial" panose="020B0604020202020204" pitchFamily="34" charset="0"/>
              <a:buChar char="•"/>
            </a:pPr>
            <a:r>
              <a:rPr lang="en-US" sz="4300" b="1" i="0" dirty="0" err="1">
                <a:solidFill>
                  <a:srgbClr val="000000"/>
                </a:solidFill>
                <a:effectLst/>
              </a:rPr>
              <a:t>browserlist</a:t>
            </a:r>
            <a:r>
              <a:rPr lang="en-US" sz="4300" b="1" i="0" dirty="0">
                <a:solidFill>
                  <a:srgbClr val="000000"/>
                </a:solidFill>
                <a:effectLst/>
              </a:rPr>
              <a:t>:</a:t>
            </a:r>
            <a:r>
              <a:rPr lang="en-US" sz="4300" b="0" i="0" dirty="0">
                <a:solidFill>
                  <a:srgbClr val="000000"/>
                </a:solidFill>
                <a:effectLst/>
              </a:rPr>
              <a:t> This file is used by </a:t>
            </a:r>
            <a:r>
              <a:rPr lang="en-US" sz="4300" b="0" i="0" dirty="0" err="1">
                <a:solidFill>
                  <a:srgbClr val="000000"/>
                </a:solidFill>
                <a:effectLst/>
              </a:rPr>
              <a:t>autoprefixer</a:t>
            </a:r>
            <a:r>
              <a:rPr lang="en-US" sz="4300" b="0" i="0" dirty="0">
                <a:solidFill>
                  <a:srgbClr val="000000"/>
                </a:solidFill>
                <a:effectLst/>
              </a:rPr>
              <a:t> that adjusts the CSS to support a list of defined browsers.</a:t>
            </a:r>
          </a:p>
          <a:p>
            <a:endParaRPr lang="en-IN" dirty="0"/>
          </a:p>
        </p:txBody>
      </p:sp>
    </p:spTree>
    <p:extLst>
      <p:ext uri="{BB962C8B-B14F-4D97-AF65-F5344CB8AC3E}">
        <p14:creationId xmlns:p14="http://schemas.microsoft.com/office/powerpoint/2010/main" val="127955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Setup &amp; Create First App: </a:t>
            </a:r>
            <a:r>
              <a:rPr lang="en-US" sz="2200" dirty="0"/>
              <a:t>Edit your first Angular component</a:t>
            </a:r>
            <a:br>
              <a:rPr lang="en-US" sz="2800" dirty="0"/>
            </a:br>
            <a:endParaRPr lang="en-US" dirty="0"/>
          </a:p>
        </p:txBody>
      </p:sp>
      <p:sp>
        <p:nvSpPr>
          <p:cNvPr id="3" name="Content Placeholder 2"/>
          <p:cNvSpPr>
            <a:spLocks noGrp="1"/>
          </p:cNvSpPr>
          <p:nvPr>
            <p:ph idx="1"/>
          </p:nvPr>
        </p:nvSpPr>
        <p:spPr/>
        <p:txBody>
          <a:bodyPr>
            <a:normAutofit/>
          </a:bodyPr>
          <a:lstStyle/>
          <a:p>
            <a:r>
              <a:rPr lang="en-US" sz="2600" dirty="0"/>
              <a:t>Edit your first Angular component</a:t>
            </a:r>
          </a:p>
          <a:p>
            <a:endParaRPr lang="en-US" dirty="0"/>
          </a:p>
          <a:p>
            <a:pPr lvl="1"/>
            <a:r>
              <a:rPr lang="en-US" sz="2200" dirty="0"/>
              <a:t>The CLI created the first Angular component for you. This is the root component and it is named app-root (check selector tag in app.component.ts file)</a:t>
            </a:r>
          </a:p>
          <a:p>
            <a:endParaRPr lang="en-US" sz="2600" dirty="0"/>
          </a:p>
          <a:p>
            <a:pPr lvl="1"/>
            <a:r>
              <a:rPr lang="en-US" sz="2200" dirty="0"/>
              <a:t>You'll find the implementation of the root AppComponent distributed over four files:</a:t>
            </a:r>
          </a:p>
          <a:p>
            <a:pPr lvl="2"/>
            <a:r>
              <a:rPr lang="en-US" sz="1600" dirty="0"/>
              <a:t>app.component.ts— the component class code, written in Type Script.</a:t>
            </a:r>
          </a:p>
          <a:p>
            <a:pPr lvl="2"/>
            <a:r>
              <a:rPr lang="en-US" sz="1600" dirty="0"/>
              <a:t>app.component.html— the component template, written in HTML.</a:t>
            </a:r>
          </a:p>
          <a:p>
            <a:pPr lvl="2"/>
            <a:r>
              <a:rPr lang="en-US" sz="1600" dirty="0"/>
              <a:t>app.component.css— the component's private CSS styles.</a:t>
            </a:r>
          </a:p>
          <a:p>
            <a:pPr lvl="2"/>
            <a:r>
              <a:rPr lang="en-US" sz="1600" dirty="0"/>
              <a:t>app.component.spec.ts – the angular unit testing code, written in Type Script</a:t>
            </a:r>
          </a:p>
          <a:p>
            <a:pPr lvl="1"/>
            <a:r>
              <a:rPr lang="en-US" sz="2200" dirty="0"/>
              <a:t>Open component class file (app.component.ts)  and add the title property inside AppComponent class as below:-</a:t>
            </a:r>
          </a:p>
          <a:p>
            <a:pPr marL="457200" lvl="1" indent="0">
              <a:buNone/>
            </a:pPr>
            <a:r>
              <a:rPr lang="en-US" sz="2200" dirty="0"/>
              <a:t>    	</a:t>
            </a:r>
            <a:r>
              <a:rPr lang="en-US" sz="2200" dirty="0">
                <a:solidFill>
                  <a:srgbClr val="0070C0"/>
                </a:solidFill>
              </a:rPr>
              <a:t>title = “my first angular app”;</a:t>
            </a:r>
          </a:p>
          <a:p>
            <a:endParaRPr lang="en-US" dirty="0"/>
          </a:p>
        </p:txBody>
      </p:sp>
    </p:spTree>
    <p:extLst>
      <p:ext uri="{BB962C8B-B14F-4D97-AF65-F5344CB8AC3E}">
        <p14:creationId xmlns:p14="http://schemas.microsoft.com/office/powerpoint/2010/main" val="305800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Setup &amp; Create First App: </a:t>
            </a:r>
            <a:r>
              <a:rPr lang="en-US" sz="2000" dirty="0"/>
              <a:t>Edit your first Angular component</a:t>
            </a:r>
          </a:p>
        </p:txBody>
      </p:sp>
      <p:sp>
        <p:nvSpPr>
          <p:cNvPr id="3" name="Content Placeholder 2"/>
          <p:cNvSpPr>
            <a:spLocks noGrp="1"/>
          </p:cNvSpPr>
          <p:nvPr>
            <p:ph idx="1"/>
          </p:nvPr>
        </p:nvSpPr>
        <p:spPr/>
        <p:txBody>
          <a:bodyPr>
            <a:normAutofit/>
          </a:bodyPr>
          <a:lstStyle/>
          <a:p>
            <a:pPr lvl="1"/>
            <a:r>
              <a:rPr lang="en-US" dirty="0"/>
              <a:t>Open the component template file (app.component.html) and delete the default template generated by the Angular CLI.      Replace it with the following line of HTML.</a:t>
            </a:r>
          </a:p>
          <a:p>
            <a:pPr marL="0" indent="0">
              <a:buNone/>
            </a:pPr>
            <a:r>
              <a:rPr lang="en-US" sz="2600" dirty="0"/>
              <a:t>	</a:t>
            </a:r>
            <a:r>
              <a:rPr lang="en-US" sz="1800" dirty="0">
                <a:solidFill>
                  <a:srgbClr val="0070C0"/>
                </a:solidFill>
              </a:rPr>
              <a:t>&lt;h1&gt;{{title}}&lt;/h1&gt;</a:t>
            </a:r>
          </a:p>
          <a:p>
            <a:pPr marL="0" indent="0">
              <a:buNone/>
            </a:pPr>
            <a:endParaRPr lang="en-US" sz="1800" dirty="0">
              <a:solidFill>
                <a:srgbClr val="0070C0"/>
              </a:solidFill>
            </a:endParaRPr>
          </a:p>
          <a:p>
            <a:pPr lvl="1"/>
            <a:r>
              <a:rPr lang="en-US" dirty="0"/>
              <a:t>The double curly braces are Angular' s interpolation binding syntax.</a:t>
            </a:r>
          </a:p>
          <a:p>
            <a:pPr marL="457200" lvl="1" indent="0">
              <a:buNone/>
            </a:pPr>
            <a:r>
              <a:rPr lang="en-US" dirty="0"/>
              <a:t> </a:t>
            </a:r>
          </a:p>
          <a:p>
            <a:pPr lvl="1"/>
            <a:r>
              <a:rPr lang="en-US" dirty="0"/>
              <a:t>This interpolation binding is used to display the component's title property value on the UI.</a:t>
            </a:r>
          </a:p>
          <a:p>
            <a:pPr marL="457200" lvl="1" indent="0">
              <a:buNone/>
            </a:pPr>
            <a:endParaRPr lang="en-US" dirty="0"/>
          </a:p>
          <a:p>
            <a:pPr lvl="1"/>
            <a:r>
              <a:rPr lang="en-US" dirty="0"/>
              <a:t>The browser refreshes and displays the new application title.</a:t>
            </a:r>
          </a:p>
        </p:txBody>
      </p:sp>
    </p:spTree>
    <p:extLst>
      <p:ext uri="{BB962C8B-B14F-4D97-AF65-F5344CB8AC3E}">
        <p14:creationId xmlns:p14="http://schemas.microsoft.com/office/powerpoint/2010/main" val="3997502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&amp; First App – Summary</a:t>
            </a:r>
          </a:p>
        </p:txBody>
      </p:sp>
      <p:sp>
        <p:nvSpPr>
          <p:cNvPr id="3" name="Content Placeholder 2"/>
          <p:cNvSpPr>
            <a:spLocks noGrp="1"/>
          </p:cNvSpPr>
          <p:nvPr>
            <p:ph idx="1"/>
          </p:nvPr>
        </p:nvSpPr>
        <p:spPr/>
        <p:txBody>
          <a:bodyPr>
            <a:normAutofit/>
          </a:bodyPr>
          <a:lstStyle/>
          <a:p>
            <a:r>
              <a:rPr lang="en-US" dirty="0"/>
              <a:t>You have learned –</a:t>
            </a:r>
          </a:p>
          <a:p>
            <a:pPr lvl="1"/>
            <a:r>
              <a:rPr lang="en-US" dirty="0"/>
              <a:t>Tools and software required for Angular</a:t>
            </a:r>
          </a:p>
          <a:p>
            <a:pPr lvl="1"/>
            <a:r>
              <a:rPr lang="en-US" dirty="0"/>
              <a:t>How to  quick-start by creating angular application using angular CLI</a:t>
            </a:r>
          </a:p>
          <a:p>
            <a:pPr lvl="1"/>
            <a:r>
              <a:rPr lang="en-US" dirty="0"/>
              <a:t>How does angular application kick-start</a:t>
            </a:r>
          </a:p>
          <a:p>
            <a:pPr lvl="1"/>
            <a:r>
              <a:rPr lang="en-US" dirty="0"/>
              <a:t>Project file structure and file-review</a:t>
            </a:r>
          </a:p>
        </p:txBody>
      </p:sp>
    </p:spTree>
    <p:extLst>
      <p:ext uri="{BB962C8B-B14F-4D97-AF65-F5344CB8AC3E}">
        <p14:creationId xmlns:p14="http://schemas.microsoft.com/office/powerpoint/2010/main" val="1444367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8AB5FA-94B6-676D-DC25-69988CAE2ABD}"/>
              </a:ext>
            </a:extLst>
          </p:cNvPr>
          <p:cNvSpPr>
            <a:spLocks noGrp="1"/>
          </p:cNvSpPr>
          <p:nvPr>
            <p:ph type="ctrTitle"/>
          </p:nvPr>
        </p:nvSpPr>
        <p:spPr/>
        <p:txBody>
          <a:bodyPr/>
          <a:lstStyle/>
          <a:p>
            <a:r>
              <a:rPr lang="en-IN" dirty="0"/>
              <a:t>Angular</a:t>
            </a:r>
          </a:p>
        </p:txBody>
      </p:sp>
      <p:sp>
        <p:nvSpPr>
          <p:cNvPr id="5" name="Subtitle 4">
            <a:extLst>
              <a:ext uri="{FF2B5EF4-FFF2-40B4-BE49-F238E27FC236}">
                <a16:creationId xmlns:a16="http://schemas.microsoft.com/office/drawing/2014/main" id="{077438DD-A894-D7EC-5004-CC8C0F65895F}"/>
              </a:ext>
            </a:extLst>
          </p:cNvPr>
          <p:cNvSpPr>
            <a:spLocks noGrp="1"/>
          </p:cNvSpPr>
          <p:nvPr>
            <p:ph type="subTitle" idx="1"/>
          </p:nvPr>
        </p:nvSpPr>
        <p:spPr/>
        <p:txBody>
          <a:bodyPr/>
          <a:lstStyle/>
          <a:p>
            <a:r>
              <a:rPr lang="en-IN" dirty="0"/>
              <a:t>Adding Component Template</a:t>
            </a:r>
          </a:p>
        </p:txBody>
      </p:sp>
    </p:spTree>
    <p:extLst>
      <p:ext uri="{BB962C8B-B14F-4D97-AF65-F5344CB8AC3E}">
        <p14:creationId xmlns:p14="http://schemas.microsoft.com/office/powerpoint/2010/main" val="233487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79A225-4F6E-5A6C-C82B-13C56C92AEF1}"/>
              </a:ext>
            </a:extLst>
          </p:cNvPr>
          <p:cNvSpPr>
            <a:spLocks noGrp="1"/>
          </p:cNvSpPr>
          <p:nvPr>
            <p:ph type="ctrTitle"/>
          </p:nvPr>
        </p:nvSpPr>
        <p:spPr/>
        <p:txBody>
          <a:bodyPr/>
          <a:lstStyle/>
          <a:p>
            <a:r>
              <a:rPr lang="en-IN" dirty="0"/>
              <a:t>Angular</a:t>
            </a:r>
          </a:p>
        </p:txBody>
      </p:sp>
      <p:sp>
        <p:nvSpPr>
          <p:cNvPr id="5" name="Subtitle 4">
            <a:extLst>
              <a:ext uri="{FF2B5EF4-FFF2-40B4-BE49-F238E27FC236}">
                <a16:creationId xmlns:a16="http://schemas.microsoft.com/office/drawing/2014/main" id="{7DC35C14-FC75-C7A1-3DB9-0126141EC374}"/>
              </a:ext>
            </a:extLst>
          </p:cNvPr>
          <p:cNvSpPr>
            <a:spLocks noGrp="1"/>
          </p:cNvSpPr>
          <p:nvPr>
            <p:ph type="subTitle" idx="1"/>
          </p:nvPr>
        </p:nvSpPr>
        <p:spPr/>
        <p:txBody>
          <a:bodyPr/>
          <a:lstStyle/>
          <a:p>
            <a:r>
              <a:rPr lang="en-IN" dirty="0"/>
              <a:t>Introduction</a:t>
            </a:r>
          </a:p>
        </p:txBody>
      </p:sp>
    </p:spTree>
    <p:extLst>
      <p:ext uri="{BB962C8B-B14F-4D97-AF65-F5344CB8AC3E}">
        <p14:creationId xmlns:p14="http://schemas.microsoft.com/office/powerpoint/2010/main" val="2830557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Architecture</a:t>
            </a:r>
          </a:p>
        </p:txBody>
      </p:sp>
      <p:sp>
        <p:nvSpPr>
          <p:cNvPr id="3" name="Content Placeholder 2"/>
          <p:cNvSpPr>
            <a:spLocks noGrp="1"/>
          </p:cNvSpPr>
          <p:nvPr>
            <p:ph idx="1"/>
          </p:nvPr>
        </p:nvSpPr>
        <p:spPr>
          <a:xfrm>
            <a:off x="647700" y="892630"/>
            <a:ext cx="7372350" cy="4993820"/>
          </a:xfrm>
        </p:spPr>
        <p:txBody>
          <a:bodyPr>
            <a:normAutofit lnSpcReduction="10000"/>
          </a:bodyPr>
          <a:lstStyle/>
          <a:p>
            <a:r>
              <a:rPr lang="en-US" dirty="0"/>
              <a:t>Component selector: Every component requires a CSS Selector. </a:t>
            </a:r>
          </a:p>
          <a:p>
            <a:r>
              <a:rPr lang="en-US" dirty="0"/>
              <a:t>A selector instructs Angular to instantiate this component wherever it finds the corresponding tag in template HTML or index.html</a:t>
            </a:r>
          </a:p>
          <a:p>
            <a:r>
              <a:rPr lang="en-US" dirty="0"/>
              <a:t>Component Template: A template is a block of HTML that tells Angular how to render the component in your application. </a:t>
            </a:r>
          </a:p>
          <a:p>
            <a:r>
              <a:rPr lang="en-US" dirty="0"/>
              <a:t>You can define a template for your component in one of two ways: by referencing an external file, or directly within the component.</a:t>
            </a:r>
          </a:p>
          <a:p>
            <a:pPr>
              <a:lnSpc>
                <a:spcPct val="100000"/>
              </a:lnSpc>
            </a:pPr>
            <a:r>
              <a:rPr lang="en-US" dirty="0"/>
              <a:t>Component Styles: You can declare component styles uses for its template in one of two ways: by referencing an external file, or directly within the component.</a:t>
            </a:r>
          </a:p>
          <a:p>
            <a:endParaRPr lang="en-US" dirty="0"/>
          </a:p>
          <a:p>
            <a:pPr marL="0" indent="0">
              <a:buNone/>
            </a:pPr>
            <a:endParaRPr lang="en-US" sz="2000" dirty="0">
              <a:solidFill>
                <a:schemeClr val="bg1"/>
              </a:solidFill>
            </a:endParaRPr>
          </a:p>
        </p:txBody>
      </p:sp>
    </p:spTree>
    <p:extLst>
      <p:ext uri="{BB962C8B-B14F-4D97-AF65-F5344CB8AC3E}">
        <p14:creationId xmlns:p14="http://schemas.microsoft.com/office/powerpoint/2010/main" val="802578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Template : inline and external template</a:t>
            </a:r>
          </a:p>
        </p:txBody>
      </p:sp>
      <p:sp>
        <p:nvSpPr>
          <p:cNvPr id="4" name="Rectangle 3"/>
          <p:cNvSpPr/>
          <p:nvPr/>
        </p:nvSpPr>
        <p:spPr>
          <a:xfrm>
            <a:off x="628650" y="986589"/>
            <a:ext cx="7486650" cy="5402179"/>
          </a:xfrm>
          <a:prstGeom prst="rect">
            <a:avLst/>
          </a:prstGeom>
          <a:solidFill>
            <a:srgbClr val="322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bg1"/>
              </a:solidFill>
              <a:latin typeface="+mj-lt"/>
            </a:endParaRPr>
          </a:p>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 </a:t>
            </a:r>
            <a:r>
              <a:rPr lang="en-IN" sz="1600" b="0" dirty="0">
                <a:solidFill>
                  <a:srgbClr val="9CDCFE"/>
                </a:solidFill>
                <a:effectLst/>
                <a:latin typeface="Consolas" panose="020B0609020204030204" pitchFamily="49" charset="0"/>
              </a:rPr>
              <a:t>Component</a:t>
            </a:r>
            <a:r>
              <a:rPr lang="en-IN" sz="1600" b="0" dirty="0">
                <a:solidFill>
                  <a:srgbClr val="D4D4D4"/>
                </a:solidFill>
                <a:effectLst/>
                <a:latin typeface="Consolas" panose="020B0609020204030204" pitchFamily="49" charset="0"/>
              </a:rPr>
              <a:t> } </a:t>
            </a:r>
            <a:r>
              <a:rPr lang="en-IN" sz="1600" b="0" dirty="0">
                <a:solidFill>
                  <a:srgbClr val="C586C0"/>
                </a:solidFill>
                <a:effectLst/>
                <a:latin typeface="Consolas" panose="020B0609020204030204" pitchFamily="49" charset="0"/>
              </a:rPr>
              <a:t>from</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'@angular/core'</a:t>
            </a:r>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Component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selector:</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'app-root’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6A9955"/>
                </a:solidFill>
                <a:effectLst/>
                <a:latin typeface="Consolas" panose="020B0609020204030204" pitchFamily="49" charset="0"/>
              </a:rPr>
              <a:t>// (external template file)</a:t>
            </a:r>
          </a:p>
          <a:p>
            <a:r>
              <a:rPr lang="en-IN" sz="1600" b="0" dirty="0">
                <a:solidFill>
                  <a:srgbClr val="6A9955"/>
                </a:solidFill>
                <a:effectLst/>
                <a:latin typeface="Consolas" panose="020B0609020204030204" pitchFamily="49" charset="0"/>
              </a:rPr>
              <a:t>  //templateUrl: './app.component.html’, (external file)</a:t>
            </a:r>
          </a:p>
          <a:p>
            <a:r>
              <a:rPr lang="en-IN" sz="1600" dirty="0">
                <a:solidFill>
                  <a:srgbClr val="6A9955"/>
                </a:solidFill>
                <a:latin typeface="Consolas" panose="020B0609020204030204" pitchFamily="49" charset="0"/>
              </a:rPr>
              <a:t>  // or </a:t>
            </a:r>
            <a:r>
              <a:rPr lang="en-IN" sz="1600" b="0" dirty="0">
                <a:solidFill>
                  <a:srgbClr val="6A9955"/>
                </a:solidFill>
                <a:effectLst/>
                <a:latin typeface="Consolas" panose="020B0609020204030204" pitchFamily="49" charset="0"/>
              </a:rPr>
              <a:t>(inline – single-line)</a:t>
            </a:r>
          </a:p>
          <a:p>
            <a:r>
              <a:rPr lang="en-IN" sz="1600" dirty="0">
                <a:solidFill>
                  <a:srgbClr val="6A9955"/>
                </a:solidFill>
                <a:latin typeface="Consolas" panose="020B0609020204030204" pitchFamily="49" charset="0"/>
              </a:rPr>
              <a:t>  //</a:t>
            </a:r>
            <a:r>
              <a:rPr lang="en-IN" sz="1600" b="0" dirty="0">
                <a:solidFill>
                  <a:srgbClr val="6A9955"/>
                </a:solidFill>
                <a:effectLst/>
                <a:latin typeface="Consolas" panose="020B0609020204030204" pitchFamily="49" charset="0"/>
              </a:rPr>
              <a:t>template: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app title is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6A9955"/>
                </a:solidFill>
                <a:effectLst/>
                <a:latin typeface="Consolas" panose="020B0609020204030204" pitchFamily="49" charset="0"/>
              </a:rPr>
              <a:t>', </a:t>
            </a:r>
          </a:p>
          <a:p>
            <a:r>
              <a:rPr lang="en-IN" sz="1600" dirty="0">
                <a:solidFill>
                  <a:srgbClr val="6A9955"/>
                </a:solidFill>
                <a:latin typeface="Consolas" panose="020B0609020204030204" pitchFamily="49" charset="0"/>
              </a:rPr>
              <a:t> </a:t>
            </a:r>
            <a:r>
              <a:rPr lang="en-IN" sz="1600" b="0" dirty="0">
                <a:solidFill>
                  <a:srgbClr val="6A9955"/>
                </a:solidFill>
                <a:effectLst/>
                <a:latin typeface="Consolas" panose="020B0609020204030204" pitchFamily="49" charset="0"/>
              </a:rPr>
              <a:t> // or (inline – multi-line)</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template:</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app title is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book title is {{</a:t>
            </a:r>
            <a:r>
              <a:rPr lang="en-IN" sz="1600" b="0" dirty="0">
                <a:solidFill>
                  <a:srgbClr val="9CDCFE"/>
                </a:solidFill>
                <a:effectLst/>
                <a:latin typeface="Consolas" panose="020B0609020204030204" pitchFamily="49" charset="0"/>
              </a:rPr>
              <a:t>bookname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styleUrls:</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'./app.component.css'</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a:t>
            </a:r>
          </a:p>
          <a:p>
            <a:r>
              <a:rPr lang="en-IN" sz="1600" b="0" dirty="0">
                <a:solidFill>
                  <a:srgbClr val="C586C0"/>
                </a:solidFill>
                <a:effectLst/>
                <a:latin typeface="Consolas" panose="020B0609020204030204" pitchFamily="49" charset="0"/>
              </a:rPr>
              <a:t>export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AppComponent</a:t>
            </a:r>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 </a:t>
            </a:r>
            <a:r>
              <a:rPr lang="en-IN" sz="1600" b="0" dirty="0">
                <a:solidFill>
                  <a:srgbClr val="CE9178"/>
                </a:solidFill>
                <a:effectLst/>
                <a:latin typeface="Consolas" panose="020B0609020204030204" pitchFamily="49" charset="0"/>
              </a:rPr>
              <a:t>'my-app'</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bookname</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string</a:t>
            </a:r>
            <a:r>
              <a:rPr lang="en-IN" sz="1600" b="0" dirty="0">
                <a:solidFill>
                  <a:srgbClr val="D4D4D4"/>
                </a:solidFill>
                <a:effectLst/>
                <a:latin typeface="Consolas" panose="020B0609020204030204" pitchFamily="49" charset="0"/>
              </a:rPr>
              <a:t> = </a:t>
            </a:r>
            <a:r>
              <a:rPr lang="en-IN" sz="1600" b="0" dirty="0">
                <a:solidFill>
                  <a:srgbClr val="CE9178"/>
                </a:solidFill>
                <a:effectLst/>
                <a:latin typeface="Consolas" panose="020B0609020204030204" pitchFamily="49" charset="0"/>
              </a:rPr>
              <a:t>'angular’</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(Note :can’t have templateUrl and template both)</a:t>
            </a:r>
          </a:p>
          <a:p>
            <a:endParaRPr lang="en-I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86889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Styles : inline and external styles</a:t>
            </a:r>
          </a:p>
        </p:txBody>
      </p:sp>
      <p:sp>
        <p:nvSpPr>
          <p:cNvPr id="4" name="Rectangle 3"/>
          <p:cNvSpPr/>
          <p:nvPr/>
        </p:nvSpPr>
        <p:spPr>
          <a:xfrm>
            <a:off x="628650" y="806117"/>
            <a:ext cx="7486650" cy="5582652"/>
          </a:xfrm>
          <a:prstGeom prst="rect">
            <a:avLst/>
          </a:prstGeom>
          <a:solidFill>
            <a:srgbClr val="322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0" dirty="0">
              <a:solidFill>
                <a:schemeClr val="bg1"/>
              </a:solidFill>
              <a:effectLst/>
              <a:latin typeface="Consolas" panose="020B0609020204030204" pitchFamily="49" charset="0"/>
            </a:endParaRPr>
          </a:p>
          <a:p>
            <a:r>
              <a:rPr lang="en-IN" sz="1600" b="0" dirty="0">
                <a:solidFill>
                  <a:schemeClr val="bg1"/>
                </a:solidFill>
                <a:effectLst/>
                <a:latin typeface="Consolas" panose="020B0609020204030204" pitchFamily="49" charset="0"/>
              </a:rPr>
              <a:t>app.component</a:t>
            </a:r>
            <a:r>
              <a:rPr lang="en-IN" sz="1600" dirty="0">
                <a:solidFill>
                  <a:schemeClr val="bg1"/>
                </a:solidFill>
                <a:latin typeface="Consolas" panose="020B0609020204030204" pitchFamily="49" charset="0"/>
              </a:rPr>
              <a:t>.ts</a:t>
            </a:r>
          </a:p>
          <a:p>
            <a:endParaRPr lang="en-IN" sz="1600" b="0" dirty="0">
              <a:solidFill>
                <a:schemeClr val="bg1"/>
              </a:solidFill>
              <a:effectLst/>
              <a:latin typeface="Consolas" panose="020B0609020204030204" pitchFamily="49" charset="0"/>
            </a:endParaRPr>
          </a:p>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 </a:t>
            </a:r>
            <a:r>
              <a:rPr lang="en-IN" sz="1600" b="0" dirty="0">
                <a:solidFill>
                  <a:srgbClr val="9CDCFE"/>
                </a:solidFill>
                <a:effectLst/>
                <a:latin typeface="Consolas" panose="020B0609020204030204" pitchFamily="49" charset="0"/>
              </a:rPr>
              <a:t>Component</a:t>
            </a:r>
            <a:r>
              <a:rPr lang="en-IN" sz="1600" b="0" dirty="0">
                <a:solidFill>
                  <a:srgbClr val="D4D4D4"/>
                </a:solidFill>
                <a:effectLst/>
                <a:latin typeface="Consolas" panose="020B0609020204030204" pitchFamily="49" charset="0"/>
              </a:rPr>
              <a:t> } </a:t>
            </a:r>
            <a:r>
              <a:rPr lang="en-IN" sz="1600" b="0" dirty="0">
                <a:solidFill>
                  <a:srgbClr val="C586C0"/>
                </a:solidFill>
                <a:effectLst/>
                <a:latin typeface="Consolas" panose="020B0609020204030204" pitchFamily="49" charset="0"/>
              </a:rPr>
              <a:t>from</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'@angular/core'</a:t>
            </a:r>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Component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selector:</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'app-root'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6A9955"/>
                </a:solidFill>
                <a:effectLst/>
                <a:latin typeface="Consolas" panose="020B0609020204030204" pitchFamily="49" charset="0"/>
              </a:rPr>
              <a:t>//templateUrl: './app.component.html',</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template:</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app title is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book title is {{</a:t>
            </a:r>
            <a:r>
              <a:rPr lang="en-IN" sz="1600" b="0" dirty="0">
                <a:solidFill>
                  <a:srgbClr val="9CDCFE"/>
                </a:solidFill>
                <a:effectLst/>
                <a:latin typeface="Consolas" panose="020B0609020204030204" pitchFamily="49" charset="0"/>
              </a:rPr>
              <a:t>bookname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6A9955"/>
                </a:solidFill>
                <a:effectLst/>
                <a:latin typeface="Consolas" panose="020B0609020204030204" pitchFamily="49" charset="0"/>
              </a:rPr>
              <a:t>//styleUrls: ['./app.component.css’] </a:t>
            </a:r>
          </a:p>
          <a:p>
            <a:r>
              <a:rPr lang="en-IN" sz="1600" dirty="0">
                <a:solidFill>
                  <a:srgbClr val="6A9955"/>
                </a:solidFill>
                <a:latin typeface="Consolas" panose="020B0609020204030204" pitchFamily="49" charset="0"/>
              </a:rPr>
              <a:t>  </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styles:</a:t>
            </a:r>
            <a:r>
              <a:rPr lang="en-IN" sz="1600" b="0" dirty="0">
                <a:solidFill>
                  <a:srgbClr val="D4D4D4"/>
                </a:solidFill>
                <a:effectLst/>
                <a:latin typeface="Consolas" panose="020B0609020204030204" pitchFamily="49" charset="0"/>
              </a:rPr>
              <a:t> [          (Note :cant have styleUrls and styles both)</a:t>
            </a: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r>
              <a:rPr lang="en-IN" sz="1600" b="0" dirty="0">
                <a:solidFill>
                  <a:srgbClr val="D7BA7D"/>
                </a:solidFill>
                <a:effectLst/>
                <a:latin typeface="Consolas" panose="020B0609020204030204" pitchFamily="49" charset="0"/>
              </a:rPr>
              <a:t>p</a:t>
            </a:r>
            <a:r>
              <a:rPr lang="en-IN" sz="1600" b="0" dirty="0">
                <a:solidFill>
                  <a:srgbClr val="D4D4D4"/>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color</a:t>
            </a:r>
            <a:r>
              <a:rPr lang="en-IN" sz="1600" b="0" dirty="0" err="1">
                <a:solidFill>
                  <a:srgbClr val="D4D4D4"/>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blue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a:t>
            </a:r>
          </a:p>
          <a:p>
            <a:r>
              <a:rPr lang="en-IN" sz="1600" b="0" dirty="0">
                <a:solidFill>
                  <a:srgbClr val="C586C0"/>
                </a:solidFill>
                <a:effectLst/>
                <a:latin typeface="Consolas" panose="020B0609020204030204" pitchFamily="49" charset="0"/>
              </a:rPr>
              <a:t>export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AppComponent</a:t>
            </a:r>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 </a:t>
            </a:r>
            <a:r>
              <a:rPr lang="en-IN" sz="1600" b="0" dirty="0">
                <a:solidFill>
                  <a:srgbClr val="CE9178"/>
                </a:solidFill>
                <a:effectLst/>
                <a:latin typeface="Consolas" panose="020B0609020204030204" pitchFamily="49" charset="0"/>
              </a:rPr>
              <a:t>'my-app'</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bookname</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string</a:t>
            </a:r>
            <a:r>
              <a:rPr lang="en-IN" sz="1600" b="0" dirty="0">
                <a:solidFill>
                  <a:srgbClr val="D4D4D4"/>
                </a:solidFill>
                <a:effectLst/>
                <a:latin typeface="Consolas" panose="020B0609020204030204" pitchFamily="49" charset="0"/>
              </a:rPr>
              <a:t> = </a:t>
            </a:r>
            <a:r>
              <a:rPr lang="en-IN" sz="1600" b="0" dirty="0">
                <a:solidFill>
                  <a:srgbClr val="CE9178"/>
                </a:solidFill>
                <a:effectLst/>
                <a:latin typeface="Consolas" panose="020B0609020204030204" pitchFamily="49" charset="0"/>
              </a:rPr>
              <a:t>'angular’</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app.component</a:t>
            </a:r>
            <a:r>
              <a:rPr lang="en-IN" sz="1600" dirty="0">
                <a:solidFill>
                  <a:srgbClr val="D4D4D4"/>
                </a:solidFill>
                <a:latin typeface="Consolas" panose="020B0609020204030204" pitchFamily="49" charset="0"/>
              </a:rPr>
              <a:t>.css</a:t>
            </a:r>
          </a:p>
          <a:p>
            <a:r>
              <a:rPr lang="en-IN" sz="1600" b="0" dirty="0">
                <a:solidFill>
                  <a:srgbClr val="D7BA7D"/>
                </a:solidFill>
                <a:effectLst/>
                <a:latin typeface="Consolas" panose="020B0609020204030204" pitchFamily="49" charset="0"/>
              </a:rPr>
              <a:t>p</a:t>
            </a:r>
            <a:r>
              <a:rPr lang="en-IN" sz="1600" b="0" dirty="0">
                <a:solidFill>
                  <a:srgbClr val="D4D4D4"/>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color</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rgb</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255</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42</a:t>
            </a:r>
            <a:r>
              <a:rPr lang="en-IN" sz="1600" b="0" dirty="0">
                <a:solidFill>
                  <a:srgbClr val="D4D4D4"/>
                </a:solidFill>
                <a:effectLst/>
                <a:latin typeface="Consolas" panose="020B0609020204030204" pitchFamily="49" charset="0"/>
              </a:rPr>
              <a:t>)}</a:t>
            </a:r>
          </a:p>
          <a:p>
            <a:endParaRPr lang="en-I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8379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8AB5FA-94B6-676D-DC25-69988CAE2ABD}"/>
              </a:ext>
            </a:extLst>
          </p:cNvPr>
          <p:cNvSpPr>
            <a:spLocks noGrp="1"/>
          </p:cNvSpPr>
          <p:nvPr>
            <p:ph type="ctrTitle"/>
          </p:nvPr>
        </p:nvSpPr>
        <p:spPr/>
        <p:txBody>
          <a:bodyPr/>
          <a:lstStyle/>
          <a:p>
            <a:r>
              <a:rPr lang="en-IN" dirty="0"/>
              <a:t>Angular</a:t>
            </a:r>
          </a:p>
        </p:txBody>
      </p:sp>
      <p:sp>
        <p:nvSpPr>
          <p:cNvPr id="5" name="Subtitle 4">
            <a:extLst>
              <a:ext uri="{FF2B5EF4-FFF2-40B4-BE49-F238E27FC236}">
                <a16:creationId xmlns:a16="http://schemas.microsoft.com/office/drawing/2014/main" id="{077438DD-A894-D7EC-5004-CC8C0F65895F}"/>
              </a:ext>
            </a:extLst>
          </p:cNvPr>
          <p:cNvSpPr>
            <a:spLocks noGrp="1"/>
          </p:cNvSpPr>
          <p:nvPr>
            <p:ph type="subTitle" idx="1"/>
          </p:nvPr>
        </p:nvSpPr>
        <p:spPr/>
        <p:txBody>
          <a:bodyPr/>
          <a:lstStyle/>
          <a:p>
            <a:r>
              <a:rPr lang="en-IN" dirty="0"/>
              <a:t>Adding Styles</a:t>
            </a:r>
          </a:p>
        </p:txBody>
      </p:sp>
    </p:spTree>
    <p:extLst>
      <p:ext uri="{BB962C8B-B14F-4D97-AF65-F5344CB8AC3E}">
        <p14:creationId xmlns:p14="http://schemas.microsoft.com/office/powerpoint/2010/main" val="469543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A7B1-DEB2-7C63-D6C2-07B5AEF02BAF}"/>
              </a:ext>
            </a:extLst>
          </p:cNvPr>
          <p:cNvSpPr>
            <a:spLocks noGrp="1"/>
          </p:cNvSpPr>
          <p:nvPr>
            <p:ph type="title"/>
          </p:nvPr>
        </p:nvSpPr>
        <p:spPr/>
        <p:txBody>
          <a:bodyPr/>
          <a:lstStyle/>
          <a:p>
            <a:r>
              <a:rPr lang="en-IN" dirty="0"/>
              <a:t>Adding Styles</a:t>
            </a:r>
          </a:p>
        </p:txBody>
      </p:sp>
      <p:sp>
        <p:nvSpPr>
          <p:cNvPr id="3" name="Content Placeholder 2">
            <a:extLst>
              <a:ext uri="{FF2B5EF4-FFF2-40B4-BE49-F238E27FC236}">
                <a16:creationId xmlns:a16="http://schemas.microsoft.com/office/drawing/2014/main" id="{EBD130DD-197E-C283-346F-155094F112EC}"/>
              </a:ext>
            </a:extLst>
          </p:cNvPr>
          <p:cNvSpPr>
            <a:spLocks noGrp="1"/>
          </p:cNvSpPr>
          <p:nvPr>
            <p:ph idx="1"/>
          </p:nvPr>
        </p:nvSpPr>
        <p:spPr/>
        <p:txBody>
          <a:bodyPr>
            <a:normAutofit/>
          </a:bodyPr>
          <a:lstStyle/>
          <a:p>
            <a:pPr marL="0" indent="0">
              <a:buNone/>
            </a:pPr>
            <a:r>
              <a:rPr lang="en-US" dirty="0"/>
              <a:t>Using Styles:-</a:t>
            </a:r>
          </a:p>
          <a:p>
            <a:r>
              <a:rPr lang="en-US" dirty="0"/>
              <a:t>Angular Templates can use CSS styles similar to HTML.</a:t>
            </a:r>
          </a:p>
          <a:p>
            <a:r>
              <a:rPr lang="en-US" dirty="0"/>
              <a:t>Template gets its style information from two sources:- </a:t>
            </a:r>
          </a:p>
          <a:p>
            <a:pPr marL="457200" lvl="1" indent="0">
              <a:buNone/>
            </a:pPr>
            <a:r>
              <a:rPr lang="en-US" dirty="0"/>
              <a:t>a) from application configuration.</a:t>
            </a:r>
          </a:p>
          <a:p>
            <a:pPr marL="457200" lvl="1" indent="0">
              <a:buNone/>
            </a:pPr>
            <a:r>
              <a:rPr lang="en-US" dirty="0"/>
              <a:t>b) from its component configuration.</a:t>
            </a:r>
          </a:p>
          <a:p>
            <a:pPr marL="228600" lvl="1">
              <a:spcBef>
                <a:spcPts val="1000"/>
              </a:spcBef>
            </a:pPr>
            <a:r>
              <a:rPr lang="en-US" sz="2400" dirty="0"/>
              <a:t>Style given using application configuration is global i.e. it is applicable to all the components</a:t>
            </a:r>
          </a:p>
          <a:p>
            <a:pPr marL="228600" lvl="1">
              <a:spcBef>
                <a:spcPts val="1000"/>
              </a:spcBef>
            </a:pPr>
            <a:r>
              <a:rPr lang="en-US" sz="2400" dirty="0"/>
              <a:t>Style given using component configuration applies only to that component</a:t>
            </a:r>
          </a:p>
          <a:p>
            <a:pPr marL="228600" lvl="1">
              <a:spcBef>
                <a:spcPts val="1000"/>
              </a:spcBef>
            </a:pPr>
            <a:r>
              <a:rPr lang="en-US" sz="2400" dirty="0"/>
              <a:t>Each component will have its own css/</a:t>
            </a:r>
            <a:r>
              <a:rPr lang="en-US" sz="2400" dirty="0" err="1"/>
              <a:t>scss</a:t>
            </a:r>
            <a:r>
              <a:rPr lang="en-US" sz="2400" dirty="0"/>
              <a:t> specified inline or using external file, </a:t>
            </a:r>
            <a:r>
              <a:rPr lang="en-US" sz="2400" dirty="0">
                <a:solidFill>
                  <a:srgbClr val="000099"/>
                </a:solidFill>
              </a:rPr>
              <a:t>which will override global styles for that component</a:t>
            </a:r>
          </a:p>
          <a:p>
            <a:endParaRPr lang="en-US" dirty="0"/>
          </a:p>
          <a:p>
            <a:pPr marL="0" indent="0">
              <a:buNone/>
            </a:pPr>
            <a:endParaRPr lang="en-US" dirty="0"/>
          </a:p>
        </p:txBody>
      </p:sp>
    </p:spTree>
    <p:extLst>
      <p:ext uri="{BB962C8B-B14F-4D97-AF65-F5344CB8AC3E}">
        <p14:creationId xmlns:p14="http://schemas.microsoft.com/office/powerpoint/2010/main" val="2666400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83F9-36E2-A79F-66D6-B34B216D593A}"/>
              </a:ext>
            </a:extLst>
          </p:cNvPr>
          <p:cNvSpPr>
            <a:spLocks noGrp="1"/>
          </p:cNvSpPr>
          <p:nvPr>
            <p:ph type="title"/>
          </p:nvPr>
        </p:nvSpPr>
        <p:spPr/>
        <p:txBody>
          <a:bodyPr/>
          <a:lstStyle/>
          <a:p>
            <a:r>
              <a:rPr lang="en-IN" dirty="0"/>
              <a:t>Application-Wide Global Style</a:t>
            </a:r>
          </a:p>
        </p:txBody>
      </p:sp>
      <p:sp>
        <p:nvSpPr>
          <p:cNvPr id="3" name="Content Placeholder 2">
            <a:extLst>
              <a:ext uri="{FF2B5EF4-FFF2-40B4-BE49-F238E27FC236}">
                <a16:creationId xmlns:a16="http://schemas.microsoft.com/office/drawing/2014/main" id="{6DBD51A3-A2D4-38A3-4185-507F4F458762}"/>
              </a:ext>
            </a:extLst>
          </p:cNvPr>
          <p:cNvSpPr>
            <a:spLocks noGrp="1"/>
          </p:cNvSpPr>
          <p:nvPr>
            <p:ph idx="1"/>
          </p:nvPr>
        </p:nvSpPr>
        <p:spPr/>
        <p:txBody>
          <a:bodyPr/>
          <a:lstStyle/>
          <a:p>
            <a:pPr marL="0" indent="0">
              <a:buNone/>
            </a:pPr>
            <a:r>
              <a:rPr lang="en-US" sz="1800" dirty="0"/>
              <a:t>Application-wide global styles using Application/project configuration:-</a:t>
            </a:r>
          </a:p>
          <a:p>
            <a:r>
              <a:rPr lang="en-US" sz="1800" dirty="0"/>
              <a:t>Most apps strive for a consistent look across the application. The CLI generated an empty styles.css for this purpose. </a:t>
            </a:r>
          </a:p>
          <a:p>
            <a:r>
              <a:rPr lang="en-US" sz="1800" dirty="0"/>
              <a:t>Put your application-wide styles there - src/styles.css</a:t>
            </a:r>
          </a:p>
          <a:p>
            <a:r>
              <a:rPr lang="en-US" sz="1800" dirty="0"/>
              <a:t>Angular provides an option in project configuration (angular.json) to specify this application wide CSS stylesheets. </a:t>
            </a:r>
          </a:p>
          <a:p>
            <a:r>
              <a:rPr lang="en-US" sz="1800" dirty="0"/>
              <a:t>The styles specified in angular.json will be applicable for all templates.</a:t>
            </a:r>
          </a:p>
          <a:p>
            <a:endParaRPr lang="en-US" dirty="0"/>
          </a:p>
          <a:p>
            <a:endParaRPr lang="en-IN" dirty="0"/>
          </a:p>
        </p:txBody>
      </p:sp>
      <p:pic>
        <p:nvPicPr>
          <p:cNvPr id="5" name="Picture 4">
            <a:extLst>
              <a:ext uri="{FF2B5EF4-FFF2-40B4-BE49-F238E27FC236}">
                <a16:creationId xmlns:a16="http://schemas.microsoft.com/office/drawing/2014/main" id="{2A059632-D1E8-3E45-D890-34C27662589E}"/>
              </a:ext>
            </a:extLst>
          </p:cNvPr>
          <p:cNvPicPr>
            <a:picLocks noChangeAspect="1"/>
          </p:cNvPicPr>
          <p:nvPr/>
        </p:nvPicPr>
        <p:blipFill>
          <a:blip r:embed="rId2"/>
          <a:stretch>
            <a:fillRect/>
          </a:stretch>
        </p:blipFill>
        <p:spPr>
          <a:xfrm>
            <a:off x="2383621" y="3349999"/>
            <a:ext cx="3131656" cy="2718730"/>
          </a:xfrm>
          <a:prstGeom prst="rect">
            <a:avLst/>
          </a:prstGeom>
        </p:spPr>
      </p:pic>
    </p:spTree>
    <p:extLst>
      <p:ext uri="{BB962C8B-B14F-4D97-AF65-F5344CB8AC3E}">
        <p14:creationId xmlns:p14="http://schemas.microsoft.com/office/powerpoint/2010/main" val="206747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C5EE-1DA4-AA4C-9A2A-7E92CBB5F721}"/>
              </a:ext>
            </a:extLst>
          </p:cNvPr>
          <p:cNvSpPr>
            <a:spLocks noGrp="1"/>
          </p:cNvSpPr>
          <p:nvPr>
            <p:ph type="title"/>
          </p:nvPr>
        </p:nvSpPr>
        <p:spPr/>
        <p:txBody>
          <a:bodyPr/>
          <a:lstStyle/>
          <a:p>
            <a:r>
              <a:rPr lang="en-IN" dirty="0"/>
              <a:t>Component Specific Style</a:t>
            </a:r>
          </a:p>
        </p:txBody>
      </p:sp>
      <p:sp>
        <p:nvSpPr>
          <p:cNvPr id="3" name="Content Placeholder 2">
            <a:extLst>
              <a:ext uri="{FF2B5EF4-FFF2-40B4-BE49-F238E27FC236}">
                <a16:creationId xmlns:a16="http://schemas.microsoft.com/office/drawing/2014/main" id="{34F9B19C-1276-84F8-A36E-6FF53C7B5C92}"/>
              </a:ext>
            </a:extLst>
          </p:cNvPr>
          <p:cNvSpPr>
            <a:spLocks noGrp="1"/>
          </p:cNvSpPr>
          <p:nvPr>
            <p:ph idx="1"/>
          </p:nvPr>
        </p:nvSpPr>
        <p:spPr/>
        <p:txBody>
          <a:bodyPr>
            <a:normAutofit fontScale="62500" lnSpcReduction="20000"/>
          </a:bodyPr>
          <a:lstStyle/>
          <a:p>
            <a:pPr marL="0" indent="0">
              <a:buNone/>
            </a:pPr>
            <a:r>
              <a:rPr lang="en-IN" dirty="0"/>
              <a:t>Component Specific style:</a:t>
            </a:r>
          </a:p>
          <a:p>
            <a:pPr>
              <a:lnSpc>
                <a:spcPct val="120000"/>
              </a:lnSpc>
            </a:pPr>
            <a:r>
              <a:rPr lang="en-IN" sz="2300" dirty="0"/>
              <a:t>Each component will have its own css/scss file which will override global styles for that component</a:t>
            </a:r>
          </a:p>
          <a:p>
            <a:pPr marL="228600" lvl="1">
              <a:spcBef>
                <a:spcPts val="1000"/>
              </a:spcBef>
            </a:pPr>
            <a:r>
              <a:rPr lang="en-US" sz="2300" dirty="0"/>
              <a:t>Component decorator @Component provides two option, </a:t>
            </a:r>
            <a:r>
              <a:rPr lang="en-US" sz="2300" dirty="0">
                <a:solidFill>
                  <a:srgbClr val="000099"/>
                </a:solidFill>
              </a:rPr>
              <a:t>styles</a:t>
            </a:r>
            <a:r>
              <a:rPr lang="en-US" sz="2300" dirty="0"/>
              <a:t> or </a:t>
            </a:r>
            <a:r>
              <a:rPr lang="en-US" sz="2300" dirty="0">
                <a:solidFill>
                  <a:srgbClr val="000099"/>
                </a:solidFill>
              </a:rPr>
              <a:t>styleUrls</a:t>
            </a:r>
            <a:r>
              <a:rPr lang="en-US" sz="2300" dirty="0"/>
              <a:t> </a:t>
            </a:r>
          </a:p>
          <a:p>
            <a:pPr marL="0" lvl="1" indent="0">
              <a:spcBef>
                <a:spcPts val="1000"/>
              </a:spcBef>
              <a:buNone/>
            </a:pPr>
            <a:r>
              <a:rPr lang="en-US" sz="2300" dirty="0"/>
              <a:t>      to provide CSS style information to its template.</a:t>
            </a:r>
          </a:p>
          <a:p>
            <a:endParaRPr lang="en-US" dirty="0"/>
          </a:p>
          <a:p>
            <a:r>
              <a:rPr lang="en-US" sz="2300" dirty="0"/>
              <a:t>styles − styles option is used to place the CSS inside the component itself.</a:t>
            </a:r>
          </a:p>
          <a:p>
            <a:pPr marL="0" indent="0">
              <a:buNone/>
            </a:pPr>
            <a:r>
              <a:rPr lang="en-US" sz="2300" dirty="0"/>
              <a:t>	</a:t>
            </a:r>
            <a:r>
              <a:rPr lang="en-US" sz="2300" dirty="0">
                <a:solidFill>
                  <a:srgbClr val="000099"/>
                </a:solidFill>
              </a:rPr>
              <a:t>styles: ['h1 { color: '#ff0000'; }']</a:t>
            </a:r>
          </a:p>
          <a:p>
            <a:pPr>
              <a:lnSpc>
                <a:spcPct val="120000"/>
              </a:lnSpc>
            </a:pPr>
            <a:r>
              <a:rPr lang="en-US" sz="2300" dirty="0"/>
              <a:t>styleUrls − styleUrls is used to refer external CSS stylesheet. We can use multiple stylesheet as well.</a:t>
            </a:r>
          </a:p>
          <a:p>
            <a:pPr marL="0" indent="0">
              <a:buNone/>
            </a:pPr>
            <a:r>
              <a:rPr lang="en-US" sz="2300" dirty="0"/>
              <a:t>	</a:t>
            </a:r>
            <a:r>
              <a:rPr lang="en-US" sz="2300" dirty="0">
                <a:solidFill>
                  <a:srgbClr val="000099"/>
                </a:solidFill>
              </a:rPr>
              <a:t>styleUrls: ['./app.component.css', './custom_style.css’]</a:t>
            </a:r>
          </a:p>
          <a:p>
            <a:pPr marL="0" indent="0">
              <a:buNone/>
            </a:pPr>
            <a:endParaRPr lang="en-IN" sz="2300" dirty="0"/>
          </a:p>
          <a:p>
            <a:r>
              <a:rPr lang="en-IN" sz="2300" dirty="0"/>
              <a:t>Open src/app/app.component.css contain component specific style.</a:t>
            </a:r>
          </a:p>
          <a:p>
            <a:pPr marL="0" indent="0">
              <a:buNone/>
            </a:pPr>
            <a:r>
              <a:rPr lang="en-IN" sz="2300" dirty="0"/>
              <a:t>	</a:t>
            </a:r>
            <a:r>
              <a:rPr lang="en-IN" sz="2300" dirty="0">
                <a:solidFill>
                  <a:srgbClr val="000099"/>
                </a:solidFill>
              </a:rPr>
              <a:t>h1 {</a:t>
            </a:r>
          </a:p>
          <a:p>
            <a:pPr marL="0" indent="0">
              <a:buNone/>
            </a:pPr>
            <a:r>
              <a:rPr lang="en-IN" sz="2300" dirty="0">
                <a:solidFill>
                  <a:srgbClr val="000099"/>
                </a:solidFill>
              </a:rPr>
              <a:t>	           color: #369;</a:t>
            </a:r>
          </a:p>
          <a:p>
            <a:pPr marL="0" indent="0">
              <a:buNone/>
            </a:pPr>
            <a:r>
              <a:rPr lang="en-IN" sz="2300" dirty="0">
                <a:solidFill>
                  <a:srgbClr val="000099"/>
                </a:solidFill>
              </a:rPr>
              <a:t>	           font-family: Arial, Helvetica, sans-serif;</a:t>
            </a:r>
          </a:p>
          <a:p>
            <a:pPr marL="0" indent="0">
              <a:buNone/>
            </a:pPr>
            <a:r>
              <a:rPr lang="en-IN" sz="2300" dirty="0">
                <a:solidFill>
                  <a:srgbClr val="000099"/>
                </a:solidFill>
              </a:rPr>
              <a:t>	           font-size: 250%;</a:t>
            </a:r>
          </a:p>
          <a:p>
            <a:pPr marL="0" indent="0">
              <a:buNone/>
            </a:pPr>
            <a:r>
              <a:rPr lang="en-IN" sz="2300" dirty="0">
                <a:solidFill>
                  <a:srgbClr val="000099"/>
                </a:solidFill>
              </a:rPr>
              <a:t>	       }</a:t>
            </a:r>
          </a:p>
          <a:p>
            <a:endParaRPr lang="en-IN" dirty="0"/>
          </a:p>
        </p:txBody>
      </p:sp>
    </p:spTree>
    <p:extLst>
      <p:ext uri="{BB962C8B-B14F-4D97-AF65-F5344CB8AC3E}">
        <p14:creationId xmlns:p14="http://schemas.microsoft.com/office/powerpoint/2010/main" val="1302367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DAFE-DDD2-A526-6F37-81D13640A31A}"/>
              </a:ext>
            </a:extLst>
          </p:cNvPr>
          <p:cNvSpPr>
            <a:spLocks noGrp="1"/>
          </p:cNvSpPr>
          <p:nvPr>
            <p:ph type="title"/>
          </p:nvPr>
        </p:nvSpPr>
        <p:spPr/>
        <p:txBody>
          <a:bodyPr/>
          <a:lstStyle/>
          <a:p>
            <a:r>
              <a:rPr lang="en-IN" dirty="0"/>
              <a:t>Component Specific Style</a:t>
            </a:r>
          </a:p>
        </p:txBody>
      </p:sp>
      <p:pic>
        <p:nvPicPr>
          <p:cNvPr id="5" name="Content Placeholder 4">
            <a:extLst>
              <a:ext uri="{FF2B5EF4-FFF2-40B4-BE49-F238E27FC236}">
                <a16:creationId xmlns:a16="http://schemas.microsoft.com/office/drawing/2014/main" id="{49A3224E-4F36-9650-8E28-A2B98A049EE8}"/>
              </a:ext>
            </a:extLst>
          </p:cNvPr>
          <p:cNvPicPr>
            <a:picLocks noGrp="1" noChangeAspect="1"/>
          </p:cNvPicPr>
          <p:nvPr>
            <p:ph idx="1"/>
          </p:nvPr>
        </p:nvPicPr>
        <p:blipFill>
          <a:blip r:embed="rId2"/>
          <a:stretch>
            <a:fillRect/>
          </a:stretch>
        </p:blipFill>
        <p:spPr>
          <a:xfrm>
            <a:off x="5500364" y="1102794"/>
            <a:ext cx="3039678" cy="2430752"/>
          </a:xfrm>
        </p:spPr>
      </p:pic>
      <p:pic>
        <p:nvPicPr>
          <p:cNvPr id="7" name="Picture 6">
            <a:extLst>
              <a:ext uri="{FF2B5EF4-FFF2-40B4-BE49-F238E27FC236}">
                <a16:creationId xmlns:a16="http://schemas.microsoft.com/office/drawing/2014/main" id="{B40CC89E-7C54-51EC-B739-8E6B418A3E44}"/>
              </a:ext>
            </a:extLst>
          </p:cNvPr>
          <p:cNvPicPr>
            <a:picLocks noChangeAspect="1"/>
          </p:cNvPicPr>
          <p:nvPr/>
        </p:nvPicPr>
        <p:blipFill>
          <a:blip r:embed="rId3"/>
          <a:stretch>
            <a:fillRect/>
          </a:stretch>
        </p:blipFill>
        <p:spPr>
          <a:xfrm>
            <a:off x="505377" y="1102794"/>
            <a:ext cx="4633998" cy="3844591"/>
          </a:xfrm>
          <a:prstGeom prst="rect">
            <a:avLst/>
          </a:prstGeom>
        </p:spPr>
      </p:pic>
      <p:sp>
        <p:nvSpPr>
          <p:cNvPr id="8" name="TextBox 7">
            <a:extLst>
              <a:ext uri="{FF2B5EF4-FFF2-40B4-BE49-F238E27FC236}">
                <a16:creationId xmlns:a16="http://schemas.microsoft.com/office/drawing/2014/main" id="{71FCA992-8457-0BF7-7300-082A5330F3D4}"/>
              </a:ext>
            </a:extLst>
          </p:cNvPr>
          <p:cNvSpPr txBox="1"/>
          <p:nvPr/>
        </p:nvSpPr>
        <p:spPr>
          <a:xfrm flipH="1">
            <a:off x="1142999" y="5255394"/>
            <a:ext cx="7096226" cy="1200329"/>
          </a:xfrm>
          <a:prstGeom prst="rect">
            <a:avLst/>
          </a:prstGeom>
          <a:noFill/>
        </p:spPr>
        <p:txBody>
          <a:bodyPr wrap="square" rtlCol="0">
            <a:spAutoFit/>
          </a:bodyPr>
          <a:lstStyle/>
          <a:p>
            <a:r>
              <a:rPr lang="en-IN" dirty="0"/>
              <a:t>Note: add backticks ` to give inline style spanning multiple lines or single quote ‘ if inline style spans only single line.</a:t>
            </a:r>
          </a:p>
          <a:p>
            <a:r>
              <a:rPr lang="en-IN" dirty="0"/>
              <a:t>You can also mention style using external stylesheet  and link it using styleUrls array.</a:t>
            </a:r>
          </a:p>
        </p:txBody>
      </p:sp>
    </p:spTree>
    <p:extLst>
      <p:ext uri="{BB962C8B-B14F-4D97-AF65-F5344CB8AC3E}">
        <p14:creationId xmlns:p14="http://schemas.microsoft.com/office/powerpoint/2010/main" val="1746679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ADD7-A106-696E-A651-E42B0E8821FD}"/>
              </a:ext>
            </a:extLst>
          </p:cNvPr>
          <p:cNvSpPr>
            <a:spLocks noGrp="1"/>
          </p:cNvSpPr>
          <p:nvPr>
            <p:ph type="title"/>
          </p:nvPr>
        </p:nvSpPr>
        <p:spPr/>
        <p:txBody>
          <a:bodyPr/>
          <a:lstStyle/>
          <a:p>
            <a:r>
              <a:rPr lang="en-IN" dirty="0"/>
              <a:t>Adding Styles: Angular With Bootstrap</a:t>
            </a:r>
          </a:p>
        </p:txBody>
      </p:sp>
      <p:sp>
        <p:nvSpPr>
          <p:cNvPr id="3" name="Content Placeholder 2">
            <a:extLst>
              <a:ext uri="{FF2B5EF4-FFF2-40B4-BE49-F238E27FC236}">
                <a16:creationId xmlns:a16="http://schemas.microsoft.com/office/drawing/2014/main" id="{1DC7E121-4E56-FFA4-37E4-53BD520280AA}"/>
              </a:ext>
            </a:extLst>
          </p:cNvPr>
          <p:cNvSpPr>
            <a:spLocks noGrp="1"/>
          </p:cNvSpPr>
          <p:nvPr>
            <p:ph idx="1"/>
          </p:nvPr>
        </p:nvSpPr>
        <p:spPr/>
        <p:txBody>
          <a:bodyPr>
            <a:normAutofit/>
          </a:bodyPr>
          <a:lstStyle/>
          <a:p>
            <a:r>
              <a:rPr lang="en-US" sz="1800" dirty="0"/>
              <a:t>When you use a project created with Angular CLI 6+ (check via ng v ), you'll have an angular.json file instead of an .angular-cli.json file.                                                                                                            In that file, you still need to add Bootstrap to the styles[] array, but the path should be </a:t>
            </a:r>
            <a:r>
              <a:rPr lang="en-US" sz="1800" dirty="0">
                <a:solidFill>
                  <a:srgbClr val="000099"/>
                </a:solidFill>
              </a:rPr>
              <a:t>node_modules/bootstrap/dist/css/bootstrap.min.css </a:t>
            </a:r>
            <a:r>
              <a:rPr lang="en-US" sz="1800" dirty="0"/>
              <a:t>,                     NOT ../node_modules/bootstrap/dist/css/bootstrap.min.css .  The leading ../ must not be included.</a:t>
            </a:r>
          </a:p>
          <a:p>
            <a:pPr algn="just"/>
            <a:r>
              <a:rPr lang="en-US" sz="1800" b="0" i="0" dirty="0">
                <a:solidFill>
                  <a:srgbClr val="333333"/>
                </a:solidFill>
                <a:effectLst/>
              </a:rPr>
              <a:t>Here, we are using the Angular version above 6.</a:t>
            </a:r>
          </a:p>
          <a:p>
            <a:pPr algn="just"/>
            <a:r>
              <a:rPr lang="en-US" sz="1800" b="0" i="0" dirty="0">
                <a:solidFill>
                  <a:srgbClr val="610B38"/>
                </a:solidFill>
                <a:effectLst/>
              </a:rPr>
              <a:t>How to add bootstrap.css file in the project?</a:t>
            </a:r>
          </a:p>
          <a:p>
            <a:pPr marL="0" indent="0" algn="just">
              <a:buNone/>
            </a:pPr>
            <a:r>
              <a:rPr lang="en-US" sz="1800" dirty="0">
                <a:solidFill>
                  <a:srgbClr val="610B38"/>
                </a:solidFill>
              </a:rPr>
              <a:t>	-- </a:t>
            </a:r>
            <a:r>
              <a:rPr lang="en-US" sz="1800" b="0" i="0" dirty="0">
                <a:solidFill>
                  <a:srgbClr val="333333"/>
                </a:solidFill>
                <a:effectLst/>
              </a:rPr>
              <a:t>Expand Node Module (library root folder)</a:t>
            </a:r>
          </a:p>
          <a:p>
            <a:pPr marL="0" indent="0" algn="just">
              <a:buNone/>
            </a:pPr>
            <a:r>
              <a:rPr lang="en-US" sz="1800" dirty="0">
                <a:solidFill>
                  <a:srgbClr val="333333"/>
                </a:solidFill>
              </a:rPr>
              <a:t>	-- </a:t>
            </a:r>
            <a:r>
              <a:rPr lang="en-US" sz="1800" b="0" i="0" dirty="0">
                <a:solidFill>
                  <a:srgbClr val="333333"/>
                </a:solidFill>
                <a:effectLst/>
              </a:rPr>
              <a:t>Go to bootstrap folder and expand it.</a:t>
            </a:r>
            <a:endParaRPr lang="en-US" sz="1800" dirty="0">
              <a:solidFill>
                <a:srgbClr val="333333"/>
              </a:solidFill>
            </a:endParaRPr>
          </a:p>
          <a:p>
            <a:pPr marL="0" indent="0" algn="just">
              <a:buNone/>
            </a:pPr>
            <a:r>
              <a:rPr lang="en-US" sz="1800" b="0" i="0" dirty="0">
                <a:solidFill>
                  <a:srgbClr val="333333"/>
                </a:solidFill>
                <a:effectLst/>
              </a:rPr>
              <a:t>	-- Go to dist folder and expand dist.</a:t>
            </a:r>
          </a:p>
          <a:p>
            <a:pPr marL="0" indent="0" algn="just">
              <a:buNone/>
            </a:pPr>
            <a:r>
              <a:rPr lang="en-US" sz="1800" dirty="0">
                <a:solidFill>
                  <a:srgbClr val="333333"/>
                </a:solidFill>
              </a:rPr>
              <a:t>	-- </a:t>
            </a:r>
            <a:r>
              <a:rPr lang="en-US" sz="1800" b="0" i="0" dirty="0">
                <a:solidFill>
                  <a:srgbClr val="333333"/>
                </a:solidFill>
                <a:effectLst/>
              </a:rPr>
              <a:t>Expand css and you will find "bootstrap.css". </a:t>
            </a:r>
          </a:p>
          <a:p>
            <a:pPr marL="0" indent="0" algn="just">
              <a:buNone/>
            </a:pPr>
            <a:r>
              <a:rPr lang="en-US" sz="1800" dirty="0">
                <a:solidFill>
                  <a:srgbClr val="333333"/>
                </a:solidFill>
              </a:rPr>
              <a:t>	-- </a:t>
            </a:r>
            <a:r>
              <a:rPr lang="en-US" sz="1800" b="0" i="0" dirty="0">
                <a:solidFill>
                  <a:srgbClr val="333333"/>
                </a:solidFill>
                <a:effectLst/>
              </a:rPr>
              <a:t>Expand bootstrap.css and you will see bootstrap.min.css</a:t>
            </a:r>
            <a:endParaRPr lang="en-US" sz="1800" b="0" i="0" dirty="0">
              <a:solidFill>
                <a:srgbClr val="610B38"/>
              </a:solidFill>
              <a:effectLst/>
            </a:endParaRPr>
          </a:p>
          <a:p>
            <a:endParaRPr lang="en-IN" dirty="0"/>
          </a:p>
        </p:txBody>
      </p:sp>
    </p:spTree>
    <p:extLst>
      <p:ext uri="{BB962C8B-B14F-4D97-AF65-F5344CB8AC3E}">
        <p14:creationId xmlns:p14="http://schemas.microsoft.com/office/powerpoint/2010/main" val="3673433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CD02-88D7-F2D0-1D03-B9D540627E9E}"/>
              </a:ext>
            </a:extLst>
          </p:cNvPr>
          <p:cNvSpPr>
            <a:spLocks noGrp="1"/>
          </p:cNvSpPr>
          <p:nvPr>
            <p:ph type="title"/>
          </p:nvPr>
        </p:nvSpPr>
        <p:spPr/>
        <p:txBody>
          <a:bodyPr/>
          <a:lstStyle/>
          <a:p>
            <a:r>
              <a:rPr lang="en-IN" dirty="0"/>
              <a:t>Adding Styles: Angular With Bootstrap</a:t>
            </a:r>
          </a:p>
        </p:txBody>
      </p:sp>
      <p:sp>
        <p:nvSpPr>
          <p:cNvPr id="7" name="Content Placeholder 6">
            <a:extLst>
              <a:ext uri="{FF2B5EF4-FFF2-40B4-BE49-F238E27FC236}">
                <a16:creationId xmlns:a16="http://schemas.microsoft.com/office/drawing/2014/main" id="{F973B854-16B1-F972-6648-FE65633FDBA1}"/>
              </a:ext>
            </a:extLst>
          </p:cNvPr>
          <p:cNvSpPr>
            <a:spLocks noGrp="1"/>
          </p:cNvSpPr>
          <p:nvPr>
            <p:ph idx="1"/>
          </p:nvPr>
        </p:nvSpPr>
        <p:spPr/>
        <p:txBody>
          <a:bodyPr>
            <a:normAutofit fontScale="85000" lnSpcReduction="20000"/>
          </a:bodyPr>
          <a:lstStyle/>
          <a:p>
            <a:r>
              <a:rPr lang="en-IN" dirty="0"/>
              <a:t>My-first-app&gt; npm install --save bootstrap jquery popper.js</a:t>
            </a:r>
          </a:p>
          <a:p>
            <a:endParaRPr lang="en-IN" dirty="0"/>
          </a:p>
          <a:p>
            <a:r>
              <a:rPr lang="en-IN" dirty="0"/>
              <a:t>Angular.json file:-  </a:t>
            </a:r>
          </a:p>
          <a:p>
            <a:pPr marL="457200" lvl="1" indent="0">
              <a:buNone/>
            </a:pPr>
            <a:r>
              <a:rPr lang="en-IN" dirty="0">
                <a:solidFill>
                  <a:srgbClr val="322A7E"/>
                </a:solidFill>
              </a:rPr>
              <a:t>"architect": {</a:t>
            </a:r>
          </a:p>
          <a:p>
            <a:pPr marL="457200" lvl="1" indent="0">
              <a:buNone/>
            </a:pPr>
            <a:r>
              <a:rPr lang="en-IN" dirty="0">
                <a:solidFill>
                  <a:srgbClr val="322A7E"/>
                </a:solidFill>
              </a:rPr>
              <a:t>  "build": {</a:t>
            </a:r>
          </a:p>
          <a:p>
            <a:pPr marL="457200" lvl="1" indent="0">
              <a:buNone/>
            </a:pPr>
            <a:r>
              <a:rPr lang="en-IN" dirty="0">
                <a:solidFill>
                  <a:srgbClr val="322A7E"/>
                </a:solidFill>
              </a:rPr>
              <a:t>    [...], </a:t>
            </a:r>
          </a:p>
          <a:p>
            <a:pPr marL="457200" lvl="1" indent="0">
              <a:buNone/>
            </a:pPr>
            <a:r>
              <a:rPr lang="en-IN" dirty="0">
                <a:solidFill>
                  <a:srgbClr val="322A7E"/>
                </a:solidFill>
              </a:rPr>
              <a:t>    "styles": [</a:t>
            </a:r>
          </a:p>
          <a:p>
            <a:pPr marL="457200" lvl="1" indent="0">
              <a:buNone/>
            </a:pPr>
            <a:r>
              <a:rPr lang="en-IN" dirty="0">
                <a:solidFill>
                  <a:srgbClr val="322A7E"/>
                </a:solidFill>
              </a:rPr>
              <a:t>      "src/styles.css", </a:t>
            </a:r>
          </a:p>
          <a:p>
            <a:pPr marL="457200" lvl="1" indent="0">
              <a:buNone/>
            </a:pPr>
            <a:r>
              <a:rPr lang="en-IN" dirty="0">
                <a:solidFill>
                  <a:srgbClr val="322A7E"/>
                </a:solidFill>
              </a:rPr>
              <a:t>        "node_modules/bootstrap/dist/css/bootstrap.min.css"</a:t>
            </a:r>
          </a:p>
          <a:p>
            <a:pPr marL="457200" lvl="1" indent="0">
              <a:buNone/>
            </a:pPr>
            <a:r>
              <a:rPr lang="en-IN" dirty="0">
                <a:solidFill>
                  <a:srgbClr val="322A7E"/>
                </a:solidFill>
              </a:rPr>
              <a:t>      ],</a:t>
            </a:r>
          </a:p>
          <a:p>
            <a:pPr marL="457200" lvl="1" indent="0">
              <a:buNone/>
            </a:pPr>
            <a:r>
              <a:rPr lang="en-IN" dirty="0">
                <a:solidFill>
                  <a:srgbClr val="322A7E"/>
                </a:solidFill>
              </a:rPr>
              <a:t>      "scripts": [</a:t>
            </a:r>
          </a:p>
          <a:p>
            <a:pPr marL="457200" lvl="1" indent="0">
              <a:buNone/>
            </a:pPr>
            <a:r>
              <a:rPr lang="en-IN" dirty="0">
                <a:solidFill>
                  <a:srgbClr val="322A7E"/>
                </a:solidFill>
              </a:rPr>
              <a:t>        "node_modules/jquery/dist/jquery.min.js",</a:t>
            </a:r>
          </a:p>
          <a:p>
            <a:pPr marL="457200" lvl="1" indent="0">
              <a:buNone/>
            </a:pPr>
            <a:r>
              <a:rPr lang="en-IN" dirty="0">
                <a:solidFill>
                  <a:srgbClr val="322A7E"/>
                </a:solidFill>
              </a:rPr>
              <a:t>        "node_modules/bootstrap/dist/js/bootstrap.min.js“,</a:t>
            </a:r>
          </a:p>
          <a:p>
            <a:pPr marL="457200" lvl="1" indent="0">
              <a:buNone/>
            </a:pPr>
            <a:r>
              <a:rPr lang="en-IN" dirty="0">
                <a:solidFill>
                  <a:srgbClr val="322A7E"/>
                </a:solidFill>
              </a:rPr>
              <a:t>        "node_modules/popper.js/dist/umd/popper.min.js"</a:t>
            </a:r>
          </a:p>
          <a:p>
            <a:pPr marL="457200" lvl="1" indent="0">
              <a:buNone/>
            </a:pPr>
            <a:r>
              <a:rPr lang="en-IN" dirty="0">
                <a:solidFill>
                  <a:srgbClr val="322A7E"/>
                </a:solidFill>
              </a:rPr>
              <a:t>      ]</a:t>
            </a:r>
          </a:p>
          <a:p>
            <a:pPr marL="457200" lvl="1" indent="0">
              <a:buNone/>
            </a:pPr>
            <a:r>
              <a:rPr lang="en-IN" dirty="0">
                <a:solidFill>
                  <a:srgbClr val="322A7E"/>
                </a:solidFill>
              </a:rPr>
              <a:t>    },</a:t>
            </a:r>
          </a:p>
          <a:p>
            <a:pPr marL="457200" lvl="1" indent="0">
              <a:buNone/>
            </a:pPr>
            <a:endParaRPr lang="en-IN" dirty="0">
              <a:solidFill>
                <a:srgbClr val="322A7E"/>
              </a:solidFill>
            </a:endParaRPr>
          </a:p>
          <a:p>
            <a:pPr marL="457200" lvl="1" indent="0">
              <a:buNone/>
            </a:pPr>
            <a:r>
              <a:rPr lang="en-US" b="0" i="0" dirty="0">
                <a:solidFill>
                  <a:srgbClr val="232629"/>
                </a:solidFill>
                <a:effectLst/>
                <a:latin typeface="-apple-system"/>
              </a:rPr>
              <a:t>Note: If you are adding the bootstrap path into the angular.json file, make sure it is the </a:t>
            </a:r>
            <a:r>
              <a:rPr lang="en-US" b="1" i="0" dirty="0">
                <a:solidFill>
                  <a:srgbClr val="232629"/>
                </a:solidFill>
                <a:effectLst/>
                <a:latin typeface="-apple-system"/>
              </a:rPr>
              <a:t>styles</a:t>
            </a:r>
            <a:r>
              <a:rPr lang="en-US" b="0" i="0" dirty="0">
                <a:solidFill>
                  <a:srgbClr val="232629"/>
                </a:solidFill>
                <a:effectLst/>
                <a:latin typeface="-apple-system"/>
              </a:rPr>
              <a:t> within the project\architect\</a:t>
            </a:r>
            <a:r>
              <a:rPr lang="en-US" b="1" i="0" dirty="0">
                <a:solidFill>
                  <a:srgbClr val="232629"/>
                </a:solidFill>
                <a:effectLst/>
                <a:latin typeface="-apple-system"/>
              </a:rPr>
              <a:t>build</a:t>
            </a:r>
            <a:r>
              <a:rPr lang="en-US" b="0" i="0" dirty="0">
                <a:solidFill>
                  <a:srgbClr val="232629"/>
                </a:solidFill>
                <a:effectLst/>
                <a:latin typeface="-apple-system"/>
              </a:rPr>
              <a:t>. Not the one in the project\architect\</a:t>
            </a:r>
            <a:r>
              <a:rPr lang="en-US" b="1" i="0" dirty="0">
                <a:solidFill>
                  <a:srgbClr val="232629"/>
                </a:solidFill>
                <a:effectLst/>
                <a:latin typeface="-apple-system"/>
              </a:rPr>
              <a:t>test</a:t>
            </a:r>
            <a:r>
              <a:rPr lang="en-US" b="0" i="0" dirty="0">
                <a:solidFill>
                  <a:srgbClr val="232629"/>
                </a:solidFill>
                <a:effectLst/>
                <a:latin typeface="-apple-system"/>
              </a:rPr>
              <a:t>.</a:t>
            </a:r>
            <a:endParaRPr lang="en-IN" dirty="0">
              <a:solidFill>
                <a:srgbClr val="322A7E"/>
              </a:solidFill>
            </a:endParaRPr>
          </a:p>
          <a:p>
            <a:pPr marL="0" indent="0">
              <a:buNone/>
            </a:pPr>
            <a:endParaRPr lang="en-IN" dirty="0"/>
          </a:p>
          <a:p>
            <a:endParaRPr lang="en-IN" dirty="0"/>
          </a:p>
        </p:txBody>
      </p:sp>
    </p:spTree>
    <p:extLst>
      <p:ext uri="{BB962C8B-B14F-4D97-AF65-F5344CB8AC3E}">
        <p14:creationId xmlns:p14="http://schemas.microsoft.com/office/powerpoint/2010/main" val="169015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378E-C786-4B1E-8624-C8BBFC6EF7CF}"/>
              </a:ext>
            </a:extLst>
          </p:cNvPr>
          <p:cNvSpPr>
            <a:spLocks noGrp="1"/>
          </p:cNvSpPr>
          <p:nvPr>
            <p:ph type="title"/>
          </p:nvPr>
        </p:nvSpPr>
        <p:spPr/>
        <p:txBody>
          <a:bodyPr/>
          <a:lstStyle/>
          <a:p>
            <a:r>
              <a:rPr lang="en-US" dirty="0"/>
              <a:t>What Is Angular?</a:t>
            </a:r>
            <a:endParaRPr lang="en-IN" dirty="0"/>
          </a:p>
        </p:txBody>
      </p:sp>
      <p:sp>
        <p:nvSpPr>
          <p:cNvPr id="3" name="Content Placeholder 2">
            <a:extLst>
              <a:ext uri="{FF2B5EF4-FFF2-40B4-BE49-F238E27FC236}">
                <a16:creationId xmlns:a16="http://schemas.microsoft.com/office/drawing/2014/main" id="{AC339FE1-F8B2-4671-A794-90A867DC699C}"/>
              </a:ext>
            </a:extLst>
          </p:cNvPr>
          <p:cNvSpPr>
            <a:spLocks noGrp="1"/>
          </p:cNvSpPr>
          <p:nvPr>
            <p:ph idx="1"/>
          </p:nvPr>
        </p:nvSpPr>
        <p:spPr/>
        <p:txBody>
          <a:bodyPr>
            <a:normAutofit/>
          </a:bodyPr>
          <a:lstStyle/>
          <a:p>
            <a:endParaRPr lang="en-US" dirty="0"/>
          </a:p>
          <a:p>
            <a:endParaRPr lang="en-US" dirty="0"/>
          </a:p>
          <a:p>
            <a:endParaRPr lang="en-US" dirty="0"/>
          </a:p>
          <a:p>
            <a:endParaRPr lang="en-US" dirty="0"/>
          </a:p>
          <a:p>
            <a:pPr marL="0" indent="0">
              <a:buNone/>
            </a:pPr>
            <a:endParaRPr lang="en-US" dirty="0"/>
          </a:p>
          <a:p>
            <a:pPr marL="0" indent="0">
              <a:buNone/>
            </a:pPr>
            <a:r>
              <a:rPr lang="en-US" dirty="0">
                <a:solidFill>
                  <a:schemeClr val="accent2">
                    <a:lumMod val="75000"/>
                  </a:schemeClr>
                </a:solidFill>
              </a:rPr>
              <a:t>Angular is a JavaScript Framework which allows you to create reactive Single-Page-Applications (SPAs) </a:t>
            </a:r>
          </a:p>
          <a:p>
            <a:endParaRPr lang="en-IN" dirty="0"/>
          </a:p>
        </p:txBody>
      </p:sp>
    </p:spTree>
    <p:extLst>
      <p:ext uri="{BB962C8B-B14F-4D97-AF65-F5344CB8AC3E}">
        <p14:creationId xmlns:p14="http://schemas.microsoft.com/office/powerpoint/2010/main" val="1516548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9122-86BD-C016-21A6-87223F80D183}"/>
              </a:ext>
            </a:extLst>
          </p:cNvPr>
          <p:cNvSpPr>
            <a:spLocks noGrp="1"/>
          </p:cNvSpPr>
          <p:nvPr>
            <p:ph type="title"/>
          </p:nvPr>
        </p:nvSpPr>
        <p:spPr/>
        <p:txBody>
          <a:bodyPr/>
          <a:lstStyle/>
          <a:p>
            <a:r>
              <a:rPr lang="en-IN" dirty="0"/>
              <a:t>Adding Styles: Add bootstrap classes to html tags</a:t>
            </a:r>
          </a:p>
        </p:txBody>
      </p:sp>
      <p:sp>
        <p:nvSpPr>
          <p:cNvPr id="3" name="Content Placeholder 2">
            <a:extLst>
              <a:ext uri="{FF2B5EF4-FFF2-40B4-BE49-F238E27FC236}">
                <a16:creationId xmlns:a16="http://schemas.microsoft.com/office/drawing/2014/main" id="{903FAEF0-5819-38E6-6E84-AEC393C9EF19}"/>
              </a:ext>
            </a:extLst>
          </p:cNvPr>
          <p:cNvSpPr>
            <a:spLocks noGrp="1"/>
          </p:cNvSpPr>
          <p:nvPr>
            <p:ph idx="1"/>
          </p:nvPr>
        </p:nvSpPr>
        <p:spPr/>
        <p:txBody>
          <a:bodyPr/>
          <a:lstStyle/>
          <a:p>
            <a:r>
              <a:rPr lang="en-IN" dirty="0"/>
              <a:t>app.component.html</a:t>
            </a: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class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"container"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Hello World</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Welcome to Angular World!</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title</a:t>
            </a:r>
            <a:r>
              <a:rPr lang="en-US" b="0" dirty="0">
                <a:solidFill>
                  <a:srgbClr val="D4D4D4"/>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button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"button"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class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btn</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btn</a:t>
            </a:r>
            <a:r>
              <a:rPr lang="en-US" b="0" dirty="0">
                <a:solidFill>
                  <a:srgbClr val="CE9178"/>
                </a:solidFill>
                <a:effectLst/>
                <a:latin typeface="Consolas" panose="020B0609020204030204" pitchFamily="49" charset="0"/>
              </a:rPr>
              <a:t>-primary"</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Primary</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button</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968999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Styles: </a:t>
            </a:r>
            <a:r>
              <a:rPr lang="en-US" dirty="0"/>
              <a:t>Adding Bootstrap To Angular</a:t>
            </a:r>
          </a:p>
        </p:txBody>
      </p:sp>
      <p:sp>
        <p:nvSpPr>
          <p:cNvPr id="3" name="Content Placeholder 2"/>
          <p:cNvSpPr>
            <a:spLocks noGrp="1"/>
          </p:cNvSpPr>
          <p:nvPr>
            <p:ph idx="1"/>
          </p:nvPr>
        </p:nvSpPr>
        <p:spPr/>
        <p:txBody>
          <a:bodyPr>
            <a:normAutofit/>
          </a:bodyPr>
          <a:lstStyle/>
          <a:p>
            <a:pPr marL="228600" lvl="1">
              <a:lnSpc>
                <a:spcPct val="80000"/>
              </a:lnSpc>
              <a:spcBef>
                <a:spcPts val="1000"/>
              </a:spcBef>
            </a:pPr>
            <a:r>
              <a:rPr lang="en-US" sz="2400" dirty="0"/>
              <a:t>Check if bootstrap is installed properly and it’s working.</a:t>
            </a:r>
          </a:p>
          <a:p>
            <a:pPr marL="685800" lvl="2">
              <a:lnSpc>
                <a:spcPct val="80000"/>
              </a:lnSpc>
              <a:spcBef>
                <a:spcPts val="1000"/>
              </a:spcBef>
            </a:pPr>
            <a:r>
              <a:rPr lang="en-US" sz="2000" dirty="0"/>
              <a:t>Start the application</a:t>
            </a:r>
          </a:p>
          <a:p>
            <a:pPr marL="685800" lvl="2">
              <a:lnSpc>
                <a:spcPct val="80000"/>
              </a:lnSpc>
              <a:spcBef>
                <a:spcPts val="1000"/>
              </a:spcBef>
            </a:pPr>
            <a:r>
              <a:rPr lang="en-US" sz="2000" dirty="0"/>
              <a:t>Inspect Webpage/F12 – sources/styles.css file should show bootstrap details as below if  bootstrap got installed correctly.</a:t>
            </a:r>
          </a:p>
          <a:p>
            <a:pPr lvl="1"/>
            <a:endParaRPr lang="en-US" dirty="0"/>
          </a:p>
          <a:p>
            <a:pPr marL="457200" lvl="1" indent="0">
              <a:buNone/>
            </a:pPr>
            <a:endParaRPr lang="en-US" dirty="0"/>
          </a:p>
        </p:txBody>
      </p:sp>
      <p:pic>
        <p:nvPicPr>
          <p:cNvPr id="5" name="Picture 4">
            <a:extLst>
              <a:ext uri="{FF2B5EF4-FFF2-40B4-BE49-F238E27FC236}">
                <a16:creationId xmlns:a16="http://schemas.microsoft.com/office/drawing/2014/main" id="{2642D98C-6788-F9E7-C297-56946BEF631D}"/>
              </a:ext>
            </a:extLst>
          </p:cNvPr>
          <p:cNvPicPr>
            <a:picLocks noChangeAspect="1"/>
          </p:cNvPicPr>
          <p:nvPr/>
        </p:nvPicPr>
        <p:blipFill>
          <a:blip r:embed="rId3"/>
          <a:stretch>
            <a:fillRect/>
          </a:stretch>
        </p:blipFill>
        <p:spPr>
          <a:xfrm>
            <a:off x="1245870" y="2399802"/>
            <a:ext cx="7109460" cy="3565568"/>
          </a:xfrm>
          <a:prstGeom prst="rect">
            <a:avLst/>
          </a:prstGeom>
        </p:spPr>
      </p:pic>
    </p:spTree>
    <p:extLst>
      <p:ext uri="{BB962C8B-B14F-4D97-AF65-F5344CB8AC3E}">
        <p14:creationId xmlns:p14="http://schemas.microsoft.com/office/powerpoint/2010/main" val="348774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EF628-9226-D8F7-8567-7058D94C073E}"/>
              </a:ext>
            </a:extLst>
          </p:cNvPr>
          <p:cNvSpPr>
            <a:spLocks noGrp="1"/>
          </p:cNvSpPr>
          <p:nvPr>
            <p:ph type="ctrTitle"/>
          </p:nvPr>
        </p:nvSpPr>
        <p:spPr/>
        <p:txBody>
          <a:bodyPr/>
          <a:lstStyle/>
          <a:p>
            <a:r>
              <a:rPr lang="en-IN" dirty="0"/>
              <a:t>Angular</a:t>
            </a:r>
          </a:p>
        </p:txBody>
      </p:sp>
      <p:sp>
        <p:nvSpPr>
          <p:cNvPr id="5" name="Subtitle 4">
            <a:extLst>
              <a:ext uri="{FF2B5EF4-FFF2-40B4-BE49-F238E27FC236}">
                <a16:creationId xmlns:a16="http://schemas.microsoft.com/office/drawing/2014/main" id="{F4A0C8DE-4C06-CD8E-BA8B-DA6F7CB74116}"/>
              </a:ext>
            </a:extLst>
          </p:cNvPr>
          <p:cNvSpPr>
            <a:spLocks noGrp="1"/>
          </p:cNvSpPr>
          <p:nvPr>
            <p:ph type="subTitle" idx="1"/>
          </p:nvPr>
        </p:nvSpPr>
        <p:spPr/>
        <p:txBody>
          <a:bodyPr/>
          <a:lstStyle/>
          <a:p>
            <a:r>
              <a:rPr lang="en-IN" dirty="0"/>
              <a:t>Angular Architecture : building blocks of angular framework</a:t>
            </a:r>
          </a:p>
        </p:txBody>
      </p:sp>
    </p:spTree>
    <p:extLst>
      <p:ext uri="{BB962C8B-B14F-4D97-AF65-F5344CB8AC3E}">
        <p14:creationId xmlns:p14="http://schemas.microsoft.com/office/powerpoint/2010/main" val="3343498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CCC-065E-5A93-7535-AEE7B75330D2}"/>
              </a:ext>
            </a:extLst>
          </p:cNvPr>
          <p:cNvSpPr>
            <a:spLocks noGrp="1"/>
          </p:cNvSpPr>
          <p:nvPr>
            <p:ph type="title"/>
          </p:nvPr>
        </p:nvSpPr>
        <p:spPr/>
        <p:txBody>
          <a:bodyPr/>
          <a:lstStyle/>
          <a:p>
            <a:r>
              <a:rPr lang="en-IN" dirty="0"/>
              <a:t>Architecture Of Angular Framework</a:t>
            </a:r>
          </a:p>
        </p:txBody>
      </p:sp>
      <p:sp>
        <p:nvSpPr>
          <p:cNvPr id="3" name="Content Placeholder 2">
            <a:extLst>
              <a:ext uri="{FF2B5EF4-FFF2-40B4-BE49-F238E27FC236}">
                <a16:creationId xmlns:a16="http://schemas.microsoft.com/office/drawing/2014/main" id="{2F2F71FB-58A9-4BCC-D9E0-98D6D64B4440}"/>
              </a:ext>
            </a:extLst>
          </p:cNvPr>
          <p:cNvSpPr>
            <a:spLocks noGrp="1"/>
          </p:cNvSpPr>
          <p:nvPr>
            <p:ph idx="1"/>
          </p:nvPr>
        </p:nvSpPr>
        <p:spPr/>
        <p:txBody>
          <a:bodyPr/>
          <a:lstStyle/>
          <a:p>
            <a:pPr algn="just"/>
            <a:r>
              <a:rPr lang="en-US" b="0" i="0" dirty="0">
                <a:solidFill>
                  <a:srgbClr val="000000"/>
                </a:solidFill>
                <a:effectLst/>
                <a:latin typeface="Nunito" pitchFamily="2" charset="0"/>
              </a:rPr>
              <a:t>Angular framework is based on four core concepts and they are as follows −</a:t>
            </a:r>
          </a:p>
          <a:p>
            <a:pPr lvl="1"/>
            <a:r>
              <a:rPr lang="en-US" b="0" i="0" dirty="0">
                <a:solidFill>
                  <a:srgbClr val="000000"/>
                </a:solidFill>
                <a:effectLst/>
                <a:latin typeface="Nunito" pitchFamily="2" charset="0"/>
              </a:rPr>
              <a:t>Components.</a:t>
            </a:r>
          </a:p>
          <a:p>
            <a:pPr lvl="1"/>
            <a:r>
              <a:rPr lang="en-US" b="0" i="0" dirty="0">
                <a:solidFill>
                  <a:srgbClr val="000000"/>
                </a:solidFill>
                <a:effectLst/>
                <a:latin typeface="Nunito" pitchFamily="2" charset="0"/>
              </a:rPr>
              <a:t>Templates with </a:t>
            </a:r>
            <a:r>
              <a:rPr lang="en-US" b="1" i="0" dirty="0">
                <a:solidFill>
                  <a:srgbClr val="000000"/>
                </a:solidFill>
                <a:effectLst/>
                <a:latin typeface="Nunito" pitchFamily="2" charset="0"/>
              </a:rPr>
              <a:t>Data binding</a:t>
            </a:r>
            <a:r>
              <a:rPr lang="en-US" b="0" i="0" dirty="0">
                <a:solidFill>
                  <a:srgbClr val="000000"/>
                </a:solidFill>
                <a:effectLst/>
                <a:latin typeface="Nunito" pitchFamily="2" charset="0"/>
              </a:rPr>
              <a:t> and </a:t>
            </a:r>
            <a:r>
              <a:rPr lang="en-US" b="1" i="0" dirty="0">
                <a:solidFill>
                  <a:srgbClr val="000000"/>
                </a:solidFill>
                <a:effectLst/>
                <a:latin typeface="Nunito" pitchFamily="2" charset="0"/>
              </a:rPr>
              <a:t>Directives</a:t>
            </a:r>
            <a:r>
              <a:rPr lang="en-US" b="0" i="0" dirty="0">
                <a:solidFill>
                  <a:srgbClr val="000000"/>
                </a:solidFill>
                <a:effectLst/>
                <a:latin typeface="Nunito" pitchFamily="2" charset="0"/>
              </a:rPr>
              <a:t>.</a:t>
            </a:r>
          </a:p>
          <a:p>
            <a:pPr lvl="1"/>
            <a:r>
              <a:rPr lang="en-US" b="0" i="0" dirty="0">
                <a:solidFill>
                  <a:srgbClr val="000000"/>
                </a:solidFill>
                <a:effectLst/>
                <a:latin typeface="Nunito" pitchFamily="2" charset="0"/>
              </a:rPr>
              <a:t>Modules.</a:t>
            </a:r>
          </a:p>
          <a:p>
            <a:pPr lvl="1"/>
            <a:r>
              <a:rPr lang="en-US" b="0" i="0" dirty="0">
                <a:solidFill>
                  <a:srgbClr val="000000"/>
                </a:solidFill>
                <a:effectLst/>
                <a:latin typeface="Nunito" pitchFamily="2" charset="0"/>
              </a:rPr>
              <a:t>Services and dependency injection.</a:t>
            </a:r>
          </a:p>
          <a:p>
            <a:endParaRPr lang="en-IN" dirty="0"/>
          </a:p>
        </p:txBody>
      </p:sp>
    </p:spTree>
    <p:extLst>
      <p:ext uri="{BB962C8B-B14F-4D97-AF65-F5344CB8AC3E}">
        <p14:creationId xmlns:p14="http://schemas.microsoft.com/office/powerpoint/2010/main" val="3571296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44AF-D74A-300E-6310-FBCEB9BBCA4F}"/>
              </a:ext>
            </a:extLst>
          </p:cNvPr>
          <p:cNvSpPr>
            <a:spLocks noGrp="1"/>
          </p:cNvSpPr>
          <p:nvPr>
            <p:ph type="title"/>
          </p:nvPr>
        </p:nvSpPr>
        <p:spPr/>
        <p:txBody>
          <a:bodyPr>
            <a:normAutofit fontScale="90000"/>
          </a:bodyPr>
          <a:lstStyle/>
          <a:p>
            <a:br>
              <a:rPr lang="en-US" dirty="0"/>
            </a:br>
            <a:r>
              <a:rPr lang="en-US" dirty="0"/>
              <a:t>Angular Building Blocks: Component</a:t>
            </a:r>
            <a:br>
              <a:rPr lang="en-US" dirty="0"/>
            </a:br>
            <a:endParaRPr lang="en-IN" dirty="0"/>
          </a:p>
        </p:txBody>
      </p:sp>
      <p:sp>
        <p:nvSpPr>
          <p:cNvPr id="3" name="Content Placeholder 2">
            <a:extLst>
              <a:ext uri="{FF2B5EF4-FFF2-40B4-BE49-F238E27FC236}">
                <a16:creationId xmlns:a16="http://schemas.microsoft.com/office/drawing/2014/main" id="{6CCC48A3-F0CC-CB9F-80C1-2E10695B2AB7}"/>
              </a:ext>
            </a:extLst>
          </p:cNvPr>
          <p:cNvSpPr>
            <a:spLocks noGrp="1"/>
          </p:cNvSpPr>
          <p:nvPr>
            <p:ph idx="1"/>
          </p:nvPr>
        </p:nvSpPr>
        <p:spPr/>
        <p:txBody>
          <a:bodyPr>
            <a:normAutofit fontScale="85000" lnSpcReduction="20000"/>
          </a:bodyPr>
          <a:lstStyle/>
          <a:p>
            <a:r>
              <a:rPr lang="en-US" dirty="0"/>
              <a:t>Component is simply a class with decorator that mark it’s type and provide metadata which guide Angular to do things.</a:t>
            </a:r>
          </a:p>
          <a:p>
            <a:r>
              <a:rPr lang="en-US" dirty="0"/>
              <a:t>Every Angular application always has at least one component known as root component that connects a page hierarchy with page DOM. </a:t>
            </a:r>
          </a:p>
          <a:p>
            <a:r>
              <a:rPr lang="en-US" dirty="0"/>
              <a:t>Each component defines a class that contains application data and logic, and is associated with an HTML template that defines a view to be displayed in a target environment.</a:t>
            </a:r>
          </a:p>
          <a:p>
            <a:r>
              <a:rPr lang="en-US" dirty="0"/>
              <a:t>The HTML template can access the data from its corresponding JavaScript / Typescript class. </a:t>
            </a:r>
          </a:p>
          <a:p>
            <a:r>
              <a:rPr lang="en-US" dirty="0"/>
              <a:t>Component’s HTML template may include other component using its selector’s value (name). </a:t>
            </a:r>
          </a:p>
          <a:p>
            <a:r>
              <a:rPr lang="en-US" dirty="0"/>
              <a:t>The Angular Component may have an optional CSS Styles associated it and the HTML template may access the CSS Styles as well.</a:t>
            </a:r>
          </a:p>
          <a:p>
            <a:r>
              <a:rPr lang="en-US" dirty="0"/>
              <a:t>Metadata of Component class:-</a:t>
            </a:r>
          </a:p>
          <a:p>
            <a:r>
              <a:rPr lang="en-US" dirty="0"/>
              <a:t>The metadata for a component class associates it with a template that defines a view. A template combines ordinary HTML with Angular directives and binding markup that allow Angular to modify the HTML before rendering it for display.</a:t>
            </a:r>
          </a:p>
        </p:txBody>
      </p:sp>
    </p:spTree>
    <p:extLst>
      <p:ext uri="{BB962C8B-B14F-4D97-AF65-F5344CB8AC3E}">
        <p14:creationId xmlns:p14="http://schemas.microsoft.com/office/powerpoint/2010/main" val="961895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B7DC-740F-61FB-8A1E-1E1A61596FA4}"/>
              </a:ext>
            </a:extLst>
          </p:cNvPr>
          <p:cNvSpPr>
            <a:spLocks noGrp="1"/>
          </p:cNvSpPr>
          <p:nvPr>
            <p:ph type="title"/>
          </p:nvPr>
        </p:nvSpPr>
        <p:spPr/>
        <p:txBody>
          <a:bodyPr/>
          <a:lstStyle/>
          <a:p>
            <a:r>
              <a:rPr lang="en-US" dirty="0"/>
              <a:t>Angular Building Blocks: </a:t>
            </a:r>
            <a:r>
              <a:rPr lang="en-IN" dirty="0"/>
              <a:t>Component</a:t>
            </a:r>
          </a:p>
        </p:txBody>
      </p:sp>
      <p:grpSp>
        <p:nvGrpSpPr>
          <p:cNvPr id="18" name="Group 17">
            <a:extLst>
              <a:ext uri="{FF2B5EF4-FFF2-40B4-BE49-F238E27FC236}">
                <a16:creationId xmlns:a16="http://schemas.microsoft.com/office/drawing/2014/main" id="{72B5B85D-D905-D6DA-7B72-2626B616A3FF}"/>
              </a:ext>
            </a:extLst>
          </p:cNvPr>
          <p:cNvGrpSpPr/>
          <p:nvPr/>
        </p:nvGrpSpPr>
        <p:grpSpPr>
          <a:xfrm>
            <a:off x="199697" y="754382"/>
            <a:ext cx="4888884" cy="3142297"/>
            <a:chOff x="199697" y="754382"/>
            <a:chExt cx="4888884" cy="3142297"/>
          </a:xfrm>
        </p:grpSpPr>
        <p:pic>
          <p:nvPicPr>
            <p:cNvPr id="5" name="Picture 4">
              <a:extLst>
                <a:ext uri="{FF2B5EF4-FFF2-40B4-BE49-F238E27FC236}">
                  <a16:creationId xmlns:a16="http://schemas.microsoft.com/office/drawing/2014/main" id="{5A4949C8-1B92-1B48-09D2-89A23FEE15BF}"/>
                </a:ext>
              </a:extLst>
            </p:cNvPr>
            <p:cNvPicPr>
              <a:picLocks noChangeAspect="1"/>
            </p:cNvPicPr>
            <p:nvPr/>
          </p:nvPicPr>
          <p:blipFill>
            <a:blip r:embed="rId3"/>
            <a:stretch>
              <a:fillRect/>
            </a:stretch>
          </p:blipFill>
          <p:spPr>
            <a:xfrm>
              <a:off x="199697" y="754382"/>
              <a:ext cx="4888884" cy="3142297"/>
            </a:xfrm>
            <a:prstGeom prst="rect">
              <a:avLst/>
            </a:prstGeom>
          </p:spPr>
        </p:pic>
        <p:cxnSp>
          <p:nvCxnSpPr>
            <p:cNvPr id="12" name="Straight Connector 11">
              <a:extLst>
                <a:ext uri="{FF2B5EF4-FFF2-40B4-BE49-F238E27FC236}">
                  <a16:creationId xmlns:a16="http://schemas.microsoft.com/office/drawing/2014/main" id="{0D5064F9-A70C-3205-EC4B-5FF62ED4BC27}"/>
                </a:ext>
              </a:extLst>
            </p:cNvPr>
            <p:cNvCxnSpPr/>
            <p:nvPr/>
          </p:nvCxnSpPr>
          <p:spPr>
            <a:xfrm>
              <a:off x="1200150" y="3509010"/>
              <a:ext cx="1920569"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grpSp>
      <p:grpSp>
        <p:nvGrpSpPr>
          <p:cNvPr id="17" name="Group 16">
            <a:extLst>
              <a:ext uri="{FF2B5EF4-FFF2-40B4-BE49-F238E27FC236}">
                <a16:creationId xmlns:a16="http://schemas.microsoft.com/office/drawing/2014/main" id="{FD6E42CD-83EE-C998-22C7-327ABB7ACC13}"/>
              </a:ext>
            </a:extLst>
          </p:cNvPr>
          <p:cNvGrpSpPr/>
          <p:nvPr/>
        </p:nvGrpSpPr>
        <p:grpSpPr>
          <a:xfrm>
            <a:off x="199697" y="3722754"/>
            <a:ext cx="5588942" cy="2689973"/>
            <a:chOff x="3212159" y="3613450"/>
            <a:chExt cx="5588942" cy="2689973"/>
          </a:xfrm>
        </p:grpSpPr>
        <p:pic>
          <p:nvPicPr>
            <p:cNvPr id="7" name="Picture 6">
              <a:extLst>
                <a:ext uri="{FF2B5EF4-FFF2-40B4-BE49-F238E27FC236}">
                  <a16:creationId xmlns:a16="http://schemas.microsoft.com/office/drawing/2014/main" id="{BC652D71-27E2-A677-058F-95B4333F75FA}"/>
                </a:ext>
              </a:extLst>
            </p:cNvPr>
            <p:cNvPicPr>
              <a:picLocks noChangeAspect="1"/>
            </p:cNvPicPr>
            <p:nvPr/>
          </p:nvPicPr>
          <p:blipFill>
            <a:blip r:embed="rId4"/>
            <a:stretch>
              <a:fillRect/>
            </a:stretch>
          </p:blipFill>
          <p:spPr>
            <a:xfrm>
              <a:off x="3212159" y="3613450"/>
              <a:ext cx="5588942" cy="2689973"/>
            </a:xfrm>
            <a:prstGeom prst="rect">
              <a:avLst/>
            </a:prstGeom>
          </p:spPr>
        </p:pic>
        <p:cxnSp>
          <p:nvCxnSpPr>
            <p:cNvPr id="13" name="Straight Connector 12">
              <a:extLst>
                <a:ext uri="{FF2B5EF4-FFF2-40B4-BE49-F238E27FC236}">
                  <a16:creationId xmlns:a16="http://schemas.microsoft.com/office/drawing/2014/main" id="{A425630D-643C-AE05-3A30-2BAD2C7E1421}"/>
                </a:ext>
              </a:extLst>
            </p:cNvPr>
            <p:cNvCxnSpPr>
              <a:cxnSpLocks/>
            </p:cNvCxnSpPr>
            <p:nvPr/>
          </p:nvCxnSpPr>
          <p:spPr>
            <a:xfrm>
              <a:off x="3915101" y="5467350"/>
              <a:ext cx="1411279" cy="0"/>
            </a:xfrm>
            <a:prstGeom prst="line">
              <a:avLst/>
            </a:prstGeom>
            <a:ln w="3175">
              <a:solidFill>
                <a:schemeClr val="bg1"/>
              </a:solidFill>
            </a:ln>
          </p:spPr>
          <p:style>
            <a:lnRef idx="3">
              <a:schemeClr val="dk1"/>
            </a:lnRef>
            <a:fillRef idx="0">
              <a:schemeClr val="dk1"/>
            </a:fillRef>
            <a:effectRef idx="2">
              <a:schemeClr val="dk1"/>
            </a:effectRef>
            <a:fontRef idx="minor">
              <a:schemeClr val="tx1"/>
            </a:fontRef>
          </p:style>
        </p:cxnSp>
      </p:grpSp>
      <p:pic>
        <p:nvPicPr>
          <p:cNvPr id="16" name="Picture 15">
            <a:extLst>
              <a:ext uri="{FF2B5EF4-FFF2-40B4-BE49-F238E27FC236}">
                <a16:creationId xmlns:a16="http://schemas.microsoft.com/office/drawing/2014/main" id="{2D96DAD3-3ACD-D026-3414-74DB30FFE944}"/>
              </a:ext>
            </a:extLst>
          </p:cNvPr>
          <p:cNvPicPr>
            <a:picLocks noChangeAspect="1"/>
          </p:cNvPicPr>
          <p:nvPr/>
        </p:nvPicPr>
        <p:blipFill>
          <a:blip r:embed="rId5"/>
          <a:stretch>
            <a:fillRect/>
          </a:stretch>
        </p:blipFill>
        <p:spPr>
          <a:xfrm>
            <a:off x="5088581" y="754382"/>
            <a:ext cx="4024640" cy="2418982"/>
          </a:xfrm>
          <a:prstGeom prst="rect">
            <a:avLst/>
          </a:prstGeom>
        </p:spPr>
      </p:pic>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5EE2761-B79C-2E22-FFD6-D1D47F922CA4}"/>
                  </a:ext>
                </a:extLst>
              </p14:cNvPr>
              <p14:cNvContentPartPr/>
              <p14:nvPr/>
            </p14:nvContentPartPr>
            <p14:xfrm>
              <a:off x="2106270" y="2159190"/>
              <a:ext cx="804600" cy="93600"/>
            </p14:xfrm>
          </p:contentPart>
        </mc:Choice>
        <mc:Fallback xmlns="">
          <p:pic>
            <p:nvPicPr>
              <p:cNvPr id="19" name="Ink 18">
                <a:extLst>
                  <a:ext uri="{FF2B5EF4-FFF2-40B4-BE49-F238E27FC236}">
                    <a16:creationId xmlns:a16="http://schemas.microsoft.com/office/drawing/2014/main" id="{F5EE2761-B79C-2E22-FFD6-D1D47F922CA4}"/>
                  </a:ext>
                </a:extLst>
              </p:cNvPr>
              <p:cNvPicPr/>
              <p:nvPr/>
            </p:nvPicPr>
            <p:blipFill>
              <a:blip r:embed="rId7"/>
              <a:stretch>
                <a:fillRect/>
              </a:stretch>
            </p:blipFill>
            <p:spPr>
              <a:xfrm>
                <a:off x="2052270" y="2051190"/>
                <a:ext cx="9122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E92C9BD4-AEF6-0FD5-F471-221C8552F0EB}"/>
                  </a:ext>
                </a:extLst>
              </p14:cNvPr>
              <p14:cNvContentPartPr/>
              <p14:nvPr/>
            </p14:nvContentPartPr>
            <p14:xfrm>
              <a:off x="2205630" y="2171070"/>
              <a:ext cx="663840" cy="12600"/>
            </p14:xfrm>
          </p:contentPart>
        </mc:Choice>
        <mc:Fallback xmlns="">
          <p:pic>
            <p:nvPicPr>
              <p:cNvPr id="20" name="Ink 19">
                <a:extLst>
                  <a:ext uri="{FF2B5EF4-FFF2-40B4-BE49-F238E27FC236}">
                    <a16:creationId xmlns:a16="http://schemas.microsoft.com/office/drawing/2014/main" id="{E92C9BD4-AEF6-0FD5-F471-221C8552F0EB}"/>
                  </a:ext>
                </a:extLst>
              </p:cNvPr>
              <p:cNvPicPr/>
              <p:nvPr/>
            </p:nvPicPr>
            <p:blipFill>
              <a:blip r:embed="rId9"/>
              <a:stretch>
                <a:fillRect/>
              </a:stretch>
            </p:blipFill>
            <p:spPr>
              <a:xfrm>
                <a:off x="2151990" y="2063070"/>
                <a:ext cx="7714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028BD8B2-1DE3-19EB-102C-0D6C428080D4}"/>
                  </a:ext>
                </a:extLst>
              </p14:cNvPr>
              <p14:cNvContentPartPr/>
              <p14:nvPr/>
            </p14:nvContentPartPr>
            <p14:xfrm>
              <a:off x="2194110" y="2159190"/>
              <a:ext cx="842760" cy="37440"/>
            </p14:xfrm>
          </p:contentPart>
        </mc:Choice>
        <mc:Fallback xmlns="">
          <p:pic>
            <p:nvPicPr>
              <p:cNvPr id="21" name="Ink 20">
                <a:extLst>
                  <a:ext uri="{FF2B5EF4-FFF2-40B4-BE49-F238E27FC236}">
                    <a16:creationId xmlns:a16="http://schemas.microsoft.com/office/drawing/2014/main" id="{028BD8B2-1DE3-19EB-102C-0D6C428080D4}"/>
                  </a:ext>
                </a:extLst>
              </p:cNvPr>
              <p:cNvPicPr/>
              <p:nvPr/>
            </p:nvPicPr>
            <p:blipFill>
              <a:blip r:embed="rId11"/>
              <a:stretch>
                <a:fillRect/>
              </a:stretch>
            </p:blipFill>
            <p:spPr>
              <a:xfrm>
                <a:off x="2122110" y="2015190"/>
                <a:ext cx="98640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AF91235F-C8C8-748E-0221-BA45ADF5CDE7}"/>
                  </a:ext>
                </a:extLst>
              </p14:cNvPr>
              <p14:cNvContentPartPr/>
              <p14:nvPr/>
            </p14:nvContentPartPr>
            <p14:xfrm>
              <a:off x="2171430" y="2149470"/>
              <a:ext cx="842040" cy="56880"/>
            </p14:xfrm>
          </p:contentPart>
        </mc:Choice>
        <mc:Fallback xmlns="">
          <p:pic>
            <p:nvPicPr>
              <p:cNvPr id="22" name="Ink 21">
                <a:extLst>
                  <a:ext uri="{FF2B5EF4-FFF2-40B4-BE49-F238E27FC236}">
                    <a16:creationId xmlns:a16="http://schemas.microsoft.com/office/drawing/2014/main" id="{AF91235F-C8C8-748E-0221-BA45ADF5CDE7}"/>
                  </a:ext>
                </a:extLst>
              </p:cNvPr>
              <p:cNvPicPr/>
              <p:nvPr/>
            </p:nvPicPr>
            <p:blipFill>
              <a:blip r:embed="rId13"/>
              <a:stretch>
                <a:fillRect/>
              </a:stretch>
            </p:blipFill>
            <p:spPr>
              <a:xfrm>
                <a:off x="2099430" y="2005830"/>
                <a:ext cx="9856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89EE4EFC-8CA5-075F-1E1D-0DE6260D9700}"/>
                  </a:ext>
                </a:extLst>
              </p14:cNvPr>
              <p14:cNvContentPartPr/>
              <p14:nvPr/>
            </p14:nvContentPartPr>
            <p14:xfrm>
              <a:off x="2731230" y="2159910"/>
              <a:ext cx="360" cy="360"/>
            </p14:xfrm>
          </p:contentPart>
        </mc:Choice>
        <mc:Fallback xmlns="">
          <p:pic>
            <p:nvPicPr>
              <p:cNvPr id="23" name="Ink 22">
                <a:extLst>
                  <a:ext uri="{FF2B5EF4-FFF2-40B4-BE49-F238E27FC236}">
                    <a16:creationId xmlns:a16="http://schemas.microsoft.com/office/drawing/2014/main" id="{89EE4EFC-8CA5-075F-1E1D-0DE6260D9700}"/>
                  </a:ext>
                </a:extLst>
              </p:cNvPr>
              <p:cNvPicPr/>
              <p:nvPr/>
            </p:nvPicPr>
            <p:blipFill>
              <a:blip r:embed="rId15"/>
              <a:stretch>
                <a:fillRect/>
              </a:stretch>
            </p:blipFill>
            <p:spPr>
              <a:xfrm>
                <a:off x="2659230" y="2016270"/>
                <a:ext cx="144000" cy="288000"/>
              </a:xfrm>
              <a:prstGeom prst="rect">
                <a:avLst/>
              </a:prstGeom>
            </p:spPr>
          </p:pic>
        </mc:Fallback>
      </mc:AlternateContent>
      <p:cxnSp>
        <p:nvCxnSpPr>
          <p:cNvPr id="34" name="Connector: Elbow 33">
            <a:extLst>
              <a:ext uri="{FF2B5EF4-FFF2-40B4-BE49-F238E27FC236}">
                <a16:creationId xmlns:a16="http://schemas.microsoft.com/office/drawing/2014/main" id="{4F939083-F69D-15D8-6B0F-3A56C5CF11F1}"/>
              </a:ext>
            </a:extLst>
          </p:cNvPr>
          <p:cNvCxnSpPr>
            <a:cxnSpLocks/>
          </p:cNvCxnSpPr>
          <p:nvPr/>
        </p:nvCxnSpPr>
        <p:spPr>
          <a:xfrm>
            <a:off x="3120719" y="2226130"/>
            <a:ext cx="2434261" cy="517070"/>
          </a:xfrm>
          <a:prstGeom prst="bentConnector3">
            <a:avLst>
              <a:gd name="adj1" fmla="val 66434"/>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586FF2D-E46F-79EA-F41E-2A2CAE6B4312}"/>
              </a:ext>
            </a:extLst>
          </p:cNvPr>
          <p:cNvSpPr txBox="1"/>
          <p:nvPr/>
        </p:nvSpPr>
        <p:spPr>
          <a:xfrm>
            <a:off x="5957557" y="3950604"/>
            <a:ext cx="3155664" cy="2246769"/>
          </a:xfrm>
          <a:prstGeom prst="rect">
            <a:avLst/>
          </a:prstGeom>
          <a:noFill/>
        </p:spPr>
        <p:txBody>
          <a:bodyPr wrap="square">
            <a:spAutoFit/>
          </a:bodyPr>
          <a:lstStyle/>
          <a:p>
            <a:r>
              <a:rPr lang="en-US" sz="1400" dirty="0"/>
              <a:t>@Component is a decorator and it is used to convert a normal Typescript class to Angular Component.</a:t>
            </a:r>
          </a:p>
          <a:p>
            <a:endParaRPr lang="en-US" sz="1400" dirty="0"/>
          </a:p>
          <a:p>
            <a:r>
              <a:rPr lang="en-US" sz="1400" dirty="0"/>
              <a:t>app-root is the selector / name of the component and it is specified using selector meta data of the component’s decorator. app-root can be used by application root document, src/index.html as specified above.</a:t>
            </a:r>
            <a:endParaRPr lang="en-IN" sz="1400" dirty="0"/>
          </a:p>
        </p:txBody>
      </p:sp>
    </p:spTree>
    <p:extLst>
      <p:ext uri="{BB962C8B-B14F-4D97-AF65-F5344CB8AC3E}">
        <p14:creationId xmlns:p14="http://schemas.microsoft.com/office/powerpoint/2010/main" val="454309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9EC2-9DAA-D896-2E32-E27132FEEE7C}"/>
              </a:ext>
            </a:extLst>
          </p:cNvPr>
          <p:cNvSpPr>
            <a:spLocks noGrp="1"/>
          </p:cNvSpPr>
          <p:nvPr>
            <p:ph type="title"/>
          </p:nvPr>
        </p:nvSpPr>
        <p:spPr/>
        <p:txBody>
          <a:bodyPr>
            <a:normAutofit/>
          </a:bodyPr>
          <a:lstStyle/>
          <a:p>
            <a:r>
              <a:rPr lang="en-US" dirty="0"/>
              <a:t>Angular Building Blocks: </a:t>
            </a:r>
            <a:r>
              <a:rPr lang="en-IN" sz="1800" dirty="0"/>
              <a:t>Component &amp; @Component metadata tag</a:t>
            </a:r>
          </a:p>
        </p:txBody>
      </p:sp>
      <p:sp>
        <p:nvSpPr>
          <p:cNvPr id="3" name="Content Placeholder 2">
            <a:extLst>
              <a:ext uri="{FF2B5EF4-FFF2-40B4-BE49-F238E27FC236}">
                <a16:creationId xmlns:a16="http://schemas.microsoft.com/office/drawing/2014/main" id="{65FBB008-DD41-E22C-0449-181E8D4428AC}"/>
              </a:ext>
            </a:extLst>
          </p:cNvPr>
          <p:cNvSpPr>
            <a:spLocks noGrp="1"/>
          </p:cNvSpPr>
          <p:nvPr>
            <p:ph idx="1"/>
          </p:nvPr>
        </p:nvSpPr>
        <p:spPr/>
        <p:txBody>
          <a:bodyPr>
            <a:normAutofit fontScale="70000" lnSpcReduction="20000"/>
          </a:bodyPr>
          <a:lstStyle/>
          <a:p>
            <a:r>
              <a:rPr lang="en-US" sz="1900" dirty="0">
                <a:solidFill>
                  <a:srgbClr val="000000"/>
                </a:solidFill>
              </a:rPr>
              <a:t>@Component is a decorator and it is used to convert a normal Typescript class to Angular Component.</a:t>
            </a:r>
          </a:p>
          <a:p>
            <a:endParaRPr lang="en-US" sz="1900" dirty="0">
              <a:solidFill>
                <a:srgbClr val="000000"/>
              </a:solidFill>
            </a:endParaRPr>
          </a:p>
          <a:p>
            <a:pPr algn="just"/>
            <a:r>
              <a:rPr lang="en-US" sz="1900" dirty="0">
                <a:solidFill>
                  <a:srgbClr val="000000"/>
                </a:solidFill>
              </a:rPr>
              <a:t>Component selector: Every component requires a CSS Selector. </a:t>
            </a:r>
          </a:p>
          <a:p>
            <a:pPr marL="0" indent="0" algn="just">
              <a:buNone/>
            </a:pPr>
            <a:endParaRPr lang="en-US" sz="1900" dirty="0">
              <a:solidFill>
                <a:srgbClr val="000000"/>
              </a:solidFill>
            </a:endParaRPr>
          </a:p>
          <a:p>
            <a:pPr algn="just">
              <a:lnSpc>
                <a:spcPct val="120000"/>
              </a:lnSpc>
            </a:pPr>
            <a:r>
              <a:rPr lang="en-US" sz="1900" dirty="0">
                <a:solidFill>
                  <a:srgbClr val="000000"/>
                </a:solidFill>
              </a:rPr>
              <a:t>A selector instructs Angular to instantiate this component wherever it finds the corresponding tag in template HTML or index.html</a:t>
            </a:r>
          </a:p>
          <a:p>
            <a:pPr>
              <a:lnSpc>
                <a:spcPct val="120000"/>
              </a:lnSpc>
            </a:pPr>
            <a:r>
              <a:rPr lang="en-US" sz="1900" dirty="0">
                <a:solidFill>
                  <a:srgbClr val="000000"/>
                </a:solidFill>
              </a:rPr>
              <a:t>app-root is the selector / name of the component and it is specified using selector meta data of the component’s decorator. app-root can be used by application root document, src/index.html as specified above.</a:t>
            </a:r>
            <a:endParaRPr lang="en-IN" sz="1900" dirty="0">
              <a:solidFill>
                <a:srgbClr val="000000"/>
              </a:solidFill>
            </a:endParaRPr>
          </a:p>
          <a:p>
            <a:pPr algn="just"/>
            <a:endParaRPr lang="en-US" sz="1900" b="1" i="0" dirty="0">
              <a:solidFill>
                <a:srgbClr val="000000"/>
              </a:solidFill>
              <a:effectLst/>
            </a:endParaRPr>
          </a:p>
          <a:p>
            <a:pPr algn="just">
              <a:lnSpc>
                <a:spcPct val="120000"/>
              </a:lnSpc>
            </a:pPr>
            <a:r>
              <a:rPr lang="en-US" sz="1900" b="1" i="0" dirty="0">
                <a:solidFill>
                  <a:srgbClr val="000000"/>
                </a:solidFill>
                <a:effectLst/>
              </a:rPr>
              <a:t>app.component.html</a:t>
            </a:r>
            <a:r>
              <a:rPr lang="en-US" sz="1900" b="0" i="0" dirty="0">
                <a:solidFill>
                  <a:srgbClr val="000000"/>
                </a:solidFill>
                <a:effectLst/>
              </a:rPr>
              <a:t> is the HTML template document associated with the component. The component template is specified using </a:t>
            </a:r>
            <a:r>
              <a:rPr lang="en-US" sz="1900" b="1" i="0" dirty="0">
                <a:solidFill>
                  <a:srgbClr val="000000"/>
                </a:solidFill>
                <a:effectLst/>
              </a:rPr>
              <a:t>templateUrl</a:t>
            </a:r>
            <a:r>
              <a:rPr lang="en-US" sz="1900" b="0" i="0" dirty="0">
                <a:solidFill>
                  <a:srgbClr val="000000"/>
                </a:solidFill>
                <a:effectLst/>
              </a:rPr>
              <a:t> meta data of the </a:t>
            </a:r>
            <a:r>
              <a:rPr lang="en-US" sz="1900" b="1" i="0" dirty="0">
                <a:solidFill>
                  <a:srgbClr val="000000"/>
                </a:solidFill>
                <a:effectLst/>
              </a:rPr>
              <a:t>@Component</a:t>
            </a:r>
            <a:r>
              <a:rPr lang="en-US" sz="1900" b="0" i="0" dirty="0">
                <a:solidFill>
                  <a:srgbClr val="000000"/>
                </a:solidFill>
                <a:effectLst/>
              </a:rPr>
              <a:t> decorator.</a:t>
            </a:r>
          </a:p>
          <a:p>
            <a:pPr algn="just">
              <a:lnSpc>
                <a:spcPct val="120000"/>
              </a:lnSpc>
            </a:pPr>
            <a:endParaRPr lang="en-US" sz="1900" b="1" i="0" dirty="0">
              <a:solidFill>
                <a:srgbClr val="000000"/>
              </a:solidFill>
              <a:effectLst/>
            </a:endParaRPr>
          </a:p>
          <a:p>
            <a:pPr algn="just">
              <a:lnSpc>
                <a:spcPct val="120000"/>
              </a:lnSpc>
            </a:pPr>
            <a:r>
              <a:rPr lang="en-US" sz="1900" b="1" i="0" dirty="0">
                <a:solidFill>
                  <a:srgbClr val="000000"/>
                </a:solidFill>
                <a:effectLst/>
              </a:rPr>
              <a:t>app.component.css</a:t>
            </a:r>
            <a:r>
              <a:rPr lang="en-US" sz="1900" b="0" i="0" dirty="0">
                <a:solidFill>
                  <a:srgbClr val="000000"/>
                </a:solidFill>
                <a:effectLst/>
              </a:rPr>
              <a:t> is the CSS style document associated with the component. The component style is specified using </a:t>
            </a:r>
            <a:r>
              <a:rPr lang="en-US" sz="1900" b="1" i="0" dirty="0">
                <a:solidFill>
                  <a:srgbClr val="000000"/>
                </a:solidFill>
                <a:effectLst/>
              </a:rPr>
              <a:t>styleUrls</a:t>
            </a:r>
            <a:r>
              <a:rPr lang="en-US" sz="1900" b="0" i="0" dirty="0">
                <a:solidFill>
                  <a:srgbClr val="000000"/>
                </a:solidFill>
                <a:effectLst/>
              </a:rPr>
              <a:t> meta data of the </a:t>
            </a:r>
            <a:r>
              <a:rPr lang="en-US" sz="1900" b="1" i="0" dirty="0">
                <a:solidFill>
                  <a:srgbClr val="000000"/>
                </a:solidFill>
                <a:effectLst/>
              </a:rPr>
              <a:t>@Component</a:t>
            </a:r>
            <a:r>
              <a:rPr lang="en-US" sz="1900" b="0" i="0" dirty="0">
                <a:solidFill>
                  <a:srgbClr val="000000"/>
                </a:solidFill>
                <a:effectLst/>
              </a:rPr>
              <a:t> decorator.</a:t>
            </a:r>
          </a:p>
          <a:p>
            <a:pPr marL="0" indent="0" algn="just">
              <a:lnSpc>
                <a:spcPct val="120000"/>
              </a:lnSpc>
              <a:buNone/>
            </a:pPr>
            <a:endParaRPr lang="en-US" sz="1900" b="0" i="0" dirty="0">
              <a:solidFill>
                <a:srgbClr val="000000"/>
              </a:solidFill>
              <a:effectLst/>
            </a:endParaRPr>
          </a:p>
          <a:p>
            <a:pPr algn="just">
              <a:lnSpc>
                <a:spcPct val="120000"/>
              </a:lnSpc>
            </a:pPr>
            <a:r>
              <a:rPr lang="en-US" sz="1900" b="1" i="0" dirty="0">
                <a:solidFill>
                  <a:srgbClr val="000000"/>
                </a:solidFill>
                <a:effectLst/>
              </a:rPr>
              <a:t>AppComponent</a:t>
            </a:r>
            <a:r>
              <a:rPr lang="en-US" sz="1900" b="0" i="0" dirty="0">
                <a:solidFill>
                  <a:srgbClr val="000000"/>
                </a:solidFill>
                <a:effectLst/>
              </a:rPr>
              <a:t> property (title) can then be displayed in the associated HTML template as mentioned below:</a:t>
            </a:r>
          </a:p>
          <a:p>
            <a:pPr marL="0" indent="0" algn="just">
              <a:lnSpc>
                <a:spcPct val="120000"/>
              </a:lnSpc>
              <a:buNone/>
            </a:pPr>
            <a:r>
              <a:rPr lang="en-US" sz="1900" dirty="0">
                <a:solidFill>
                  <a:srgbClr val="000000"/>
                </a:solidFill>
              </a:rPr>
              <a:t>     {{ title }}</a:t>
            </a:r>
            <a:endParaRPr lang="en-US" sz="1900" b="0" i="0" dirty="0">
              <a:solidFill>
                <a:srgbClr val="000000"/>
              </a:solidFill>
              <a:effectLst/>
            </a:endParaRPr>
          </a:p>
          <a:p>
            <a:endParaRPr lang="en-IN" dirty="0"/>
          </a:p>
        </p:txBody>
      </p:sp>
    </p:spTree>
    <p:extLst>
      <p:ext uri="{BB962C8B-B14F-4D97-AF65-F5344CB8AC3E}">
        <p14:creationId xmlns:p14="http://schemas.microsoft.com/office/powerpoint/2010/main" val="482462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A8C7-1D97-CD75-EBAA-792444550B84}"/>
              </a:ext>
            </a:extLst>
          </p:cNvPr>
          <p:cNvSpPr>
            <a:spLocks noGrp="1"/>
          </p:cNvSpPr>
          <p:nvPr>
            <p:ph type="title"/>
          </p:nvPr>
        </p:nvSpPr>
        <p:spPr/>
        <p:txBody>
          <a:bodyPr>
            <a:normAutofit fontScale="90000"/>
          </a:bodyPr>
          <a:lstStyle/>
          <a:p>
            <a:br>
              <a:rPr lang="en-US" dirty="0"/>
            </a:br>
            <a:r>
              <a:rPr lang="en-US" dirty="0"/>
              <a:t>Angular Building Blocks: Creating component with CLI</a:t>
            </a:r>
            <a:br>
              <a:rPr lang="en-US" dirty="0"/>
            </a:br>
            <a:endParaRPr lang="en-IN" dirty="0"/>
          </a:p>
        </p:txBody>
      </p:sp>
      <p:sp>
        <p:nvSpPr>
          <p:cNvPr id="3" name="Content Placeholder 2">
            <a:extLst>
              <a:ext uri="{FF2B5EF4-FFF2-40B4-BE49-F238E27FC236}">
                <a16:creationId xmlns:a16="http://schemas.microsoft.com/office/drawing/2014/main" id="{F8C037D0-3E25-E1BC-4DAA-6CEE2975BB67}"/>
              </a:ext>
            </a:extLst>
          </p:cNvPr>
          <p:cNvSpPr>
            <a:spLocks noGrp="1"/>
          </p:cNvSpPr>
          <p:nvPr>
            <p:ph idx="1"/>
          </p:nvPr>
        </p:nvSpPr>
        <p:spPr>
          <a:xfrm>
            <a:off x="406400" y="991518"/>
            <a:ext cx="8108950" cy="5199072"/>
          </a:xfrm>
        </p:spPr>
        <p:txBody>
          <a:bodyPr/>
          <a:lstStyle/>
          <a:p>
            <a:r>
              <a:rPr lang="en-US" dirty="0"/>
              <a:t>Syntax</a:t>
            </a:r>
          </a:p>
          <a:p>
            <a:pPr lvl="1"/>
            <a:r>
              <a:rPr lang="en-US" dirty="0"/>
              <a:t>ng generate component component_name  </a:t>
            </a:r>
          </a:p>
          <a:p>
            <a:pPr lvl="1"/>
            <a:r>
              <a:rPr lang="en-US" dirty="0"/>
              <a:t>Or  </a:t>
            </a:r>
          </a:p>
          <a:p>
            <a:pPr lvl="1"/>
            <a:r>
              <a:rPr lang="en-US" dirty="0"/>
              <a:t>ng g c component_name </a:t>
            </a:r>
          </a:p>
          <a:p>
            <a:pPr marL="457200" lvl="1" indent="0">
              <a:buNone/>
            </a:pPr>
            <a:endParaRPr lang="en-IN" dirty="0"/>
          </a:p>
        </p:txBody>
      </p:sp>
      <p:pic>
        <p:nvPicPr>
          <p:cNvPr id="5" name="Picture 4">
            <a:extLst>
              <a:ext uri="{FF2B5EF4-FFF2-40B4-BE49-F238E27FC236}">
                <a16:creationId xmlns:a16="http://schemas.microsoft.com/office/drawing/2014/main" id="{703CD752-1F49-B657-4A7A-6C8AD902B661}"/>
              </a:ext>
            </a:extLst>
          </p:cNvPr>
          <p:cNvPicPr>
            <a:picLocks noChangeAspect="1"/>
          </p:cNvPicPr>
          <p:nvPr/>
        </p:nvPicPr>
        <p:blipFill>
          <a:blip r:embed="rId2"/>
          <a:stretch>
            <a:fillRect/>
          </a:stretch>
        </p:blipFill>
        <p:spPr>
          <a:xfrm>
            <a:off x="417417" y="2798284"/>
            <a:ext cx="5306801" cy="1901729"/>
          </a:xfrm>
          <a:prstGeom prst="rect">
            <a:avLst/>
          </a:prstGeom>
        </p:spPr>
      </p:pic>
      <p:pic>
        <p:nvPicPr>
          <p:cNvPr id="7" name="Picture 6">
            <a:extLst>
              <a:ext uri="{FF2B5EF4-FFF2-40B4-BE49-F238E27FC236}">
                <a16:creationId xmlns:a16="http://schemas.microsoft.com/office/drawing/2014/main" id="{08427876-F3D1-B7E0-F6CC-78FB1FB3400B}"/>
              </a:ext>
            </a:extLst>
          </p:cNvPr>
          <p:cNvPicPr>
            <a:picLocks noChangeAspect="1"/>
          </p:cNvPicPr>
          <p:nvPr/>
        </p:nvPicPr>
        <p:blipFill>
          <a:blip r:embed="rId3"/>
          <a:stretch>
            <a:fillRect/>
          </a:stretch>
        </p:blipFill>
        <p:spPr>
          <a:xfrm>
            <a:off x="5918402" y="2284906"/>
            <a:ext cx="2962419" cy="4275231"/>
          </a:xfrm>
          <a:prstGeom prst="rect">
            <a:avLst/>
          </a:prstGeom>
        </p:spPr>
      </p:pic>
      <p:sp>
        <p:nvSpPr>
          <p:cNvPr id="8" name="TextBox 7">
            <a:extLst>
              <a:ext uri="{FF2B5EF4-FFF2-40B4-BE49-F238E27FC236}">
                <a16:creationId xmlns:a16="http://schemas.microsoft.com/office/drawing/2014/main" id="{344D66E6-F1FD-AA6A-48AF-8D80EC50D801}"/>
              </a:ext>
            </a:extLst>
          </p:cNvPr>
          <p:cNvSpPr txBox="1"/>
          <p:nvPr/>
        </p:nvSpPr>
        <p:spPr>
          <a:xfrm>
            <a:off x="6081311" y="1943538"/>
            <a:ext cx="2434039" cy="307777"/>
          </a:xfrm>
          <a:prstGeom prst="rect">
            <a:avLst/>
          </a:prstGeom>
          <a:noFill/>
        </p:spPr>
        <p:txBody>
          <a:bodyPr wrap="square" rtlCol="0">
            <a:spAutoFit/>
          </a:bodyPr>
          <a:lstStyle/>
          <a:p>
            <a:r>
              <a:rPr lang="en-IN" sz="1400" dirty="0"/>
              <a:t>Visual Studio Explorer</a:t>
            </a:r>
          </a:p>
        </p:txBody>
      </p:sp>
      <p:sp>
        <p:nvSpPr>
          <p:cNvPr id="9" name="TextBox 8">
            <a:extLst>
              <a:ext uri="{FF2B5EF4-FFF2-40B4-BE49-F238E27FC236}">
                <a16:creationId xmlns:a16="http://schemas.microsoft.com/office/drawing/2014/main" id="{24D9A846-02C7-9FBF-FEAD-DD72177BB9CB}"/>
              </a:ext>
            </a:extLst>
          </p:cNvPr>
          <p:cNvSpPr txBox="1"/>
          <p:nvPr/>
        </p:nvSpPr>
        <p:spPr>
          <a:xfrm>
            <a:off x="628650" y="2491319"/>
            <a:ext cx="4924281" cy="307777"/>
          </a:xfrm>
          <a:prstGeom prst="rect">
            <a:avLst/>
          </a:prstGeom>
          <a:noFill/>
        </p:spPr>
        <p:txBody>
          <a:bodyPr wrap="square" rtlCol="0">
            <a:spAutoFit/>
          </a:bodyPr>
          <a:lstStyle/>
          <a:p>
            <a:r>
              <a:rPr lang="en-IN" sz="1400" dirty="0"/>
              <a:t>Command prompt- Using Angular CLI command</a:t>
            </a:r>
          </a:p>
        </p:txBody>
      </p:sp>
    </p:spTree>
    <p:extLst>
      <p:ext uri="{BB962C8B-B14F-4D97-AF65-F5344CB8AC3E}">
        <p14:creationId xmlns:p14="http://schemas.microsoft.com/office/powerpoint/2010/main" val="836280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3672-DF69-0330-EFD5-CE4240CE56B5}"/>
              </a:ext>
            </a:extLst>
          </p:cNvPr>
          <p:cNvSpPr>
            <a:spLocks noGrp="1"/>
          </p:cNvSpPr>
          <p:nvPr>
            <p:ph type="title"/>
          </p:nvPr>
        </p:nvSpPr>
        <p:spPr/>
        <p:txBody>
          <a:bodyPr/>
          <a:lstStyle/>
          <a:p>
            <a:r>
              <a:rPr lang="en-US" dirty="0"/>
              <a:t>Angular Building Blocks: </a:t>
            </a:r>
            <a:r>
              <a:rPr lang="en-IN" dirty="0"/>
              <a:t>Component</a:t>
            </a:r>
          </a:p>
        </p:txBody>
      </p:sp>
      <p:pic>
        <p:nvPicPr>
          <p:cNvPr id="4" name="Content Placeholder 3">
            <a:extLst>
              <a:ext uri="{FF2B5EF4-FFF2-40B4-BE49-F238E27FC236}">
                <a16:creationId xmlns:a16="http://schemas.microsoft.com/office/drawing/2014/main" id="{4787A714-8620-3BAD-03B9-A5567FF78216}"/>
              </a:ext>
            </a:extLst>
          </p:cNvPr>
          <p:cNvPicPr>
            <a:picLocks noGrp="1" noChangeAspect="1"/>
          </p:cNvPicPr>
          <p:nvPr>
            <p:ph idx="1"/>
          </p:nvPr>
        </p:nvPicPr>
        <p:blipFill>
          <a:blip r:embed="rId2"/>
          <a:stretch>
            <a:fillRect/>
          </a:stretch>
        </p:blipFill>
        <p:spPr>
          <a:xfrm>
            <a:off x="1714500" y="2636837"/>
            <a:ext cx="5715000" cy="1809750"/>
          </a:xfrm>
          <a:prstGeom prst="rect">
            <a:avLst/>
          </a:prstGeom>
        </p:spPr>
      </p:pic>
    </p:spTree>
    <p:extLst>
      <p:ext uri="{BB962C8B-B14F-4D97-AF65-F5344CB8AC3E}">
        <p14:creationId xmlns:p14="http://schemas.microsoft.com/office/powerpoint/2010/main" val="3564226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045-F3E6-72EE-C913-820FC031684E}"/>
              </a:ext>
            </a:extLst>
          </p:cNvPr>
          <p:cNvSpPr>
            <a:spLocks noGrp="1"/>
          </p:cNvSpPr>
          <p:nvPr>
            <p:ph type="title"/>
          </p:nvPr>
        </p:nvSpPr>
        <p:spPr/>
        <p:txBody>
          <a:bodyPr/>
          <a:lstStyle/>
          <a:p>
            <a:r>
              <a:rPr lang="en-US" dirty="0"/>
              <a:t>Angular Building Blocks: </a:t>
            </a:r>
            <a:r>
              <a:rPr lang="en-IN" dirty="0"/>
              <a:t>Component Template</a:t>
            </a:r>
          </a:p>
        </p:txBody>
      </p:sp>
      <p:sp>
        <p:nvSpPr>
          <p:cNvPr id="3" name="Content Placeholder 2">
            <a:extLst>
              <a:ext uri="{FF2B5EF4-FFF2-40B4-BE49-F238E27FC236}">
                <a16:creationId xmlns:a16="http://schemas.microsoft.com/office/drawing/2014/main" id="{AD513390-3AE4-4E41-30B6-819596252BC9}"/>
              </a:ext>
            </a:extLst>
          </p:cNvPr>
          <p:cNvSpPr>
            <a:spLocks noGrp="1"/>
          </p:cNvSpPr>
          <p:nvPr>
            <p:ph idx="1"/>
          </p:nvPr>
        </p:nvSpPr>
        <p:spPr/>
        <p:txBody>
          <a:bodyPr>
            <a:normAutofit fontScale="62500" lnSpcReduction="20000"/>
          </a:bodyPr>
          <a:lstStyle/>
          <a:p>
            <a:pPr>
              <a:lnSpc>
                <a:spcPct val="120000"/>
              </a:lnSpc>
            </a:pPr>
            <a:r>
              <a:rPr lang="en-US" dirty="0"/>
              <a:t>Template is basically a super set of HTML. Template includes all the features of HTML and provides additional functionality to bind the component data into the HTML and to dynamically generate HTML DOM elements.</a:t>
            </a:r>
          </a:p>
          <a:p>
            <a:pPr>
              <a:lnSpc>
                <a:spcPct val="120000"/>
              </a:lnSpc>
            </a:pPr>
            <a:endParaRPr lang="en-US" dirty="0"/>
          </a:p>
          <a:p>
            <a:pPr>
              <a:lnSpc>
                <a:spcPct val="120000"/>
              </a:lnSpc>
            </a:pPr>
            <a:r>
              <a:rPr lang="en-US" dirty="0"/>
              <a:t>The core concept of the template can be categorized into two items and they are as follows −</a:t>
            </a:r>
          </a:p>
          <a:p>
            <a:pPr lvl="1"/>
            <a:r>
              <a:rPr lang="en-US" dirty="0"/>
              <a:t>Data binding</a:t>
            </a:r>
          </a:p>
          <a:p>
            <a:pPr lvl="2"/>
            <a:r>
              <a:rPr lang="en-US" dirty="0"/>
              <a:t>Used to bind the data from the component to the template.</a:t>
            </a:r>
          </a:p>
          <a:p>
            <a:pPr lvl="2"/>
            <a:r>
              <a:rPr lang="en-US" dirty="0"/>
              <a:t>{{ title }}</a:t>
            </a:r>
          </a:p>
          <a:p>
            <a:pPr lvl="2"/>
            <a:r>
              <a:rPr lang="en-US" dirty="0"/>
              <a:t>Here, title is a property in AppComponent and it is bind to template using Interpolation.</a:t>
            </a:r>
            <a:endParaRPr lang="en-IN" dirty="0"/>
          </a:p>
          <a:p>
            <a:pPr lvl="1"/>
            <a:r>
              <a:rPr lang="en-US" sz="2100" dirty="0"/>
              <a:t>Directives</a:t>
            </a:r>
          </a:p>
          <a:p>
            <a:pPr lvl="2"/>
            <a:r>
              <a:rPr lang="en-US" dirty="0"/>
              <a:t>Used to include logic as well as enable creation of complex HTML DOM elements.</a:t>
            </a:r>
          </a:p>
          <a:p>
            <a:pPr marL="914400" lvl="2" indent="0">
              <a:buNone/>
            </a:pPr>
            <a:endParaRPr lang="en-US" dirty="0"/>
          </a:p>
          <a:p>
            <a:pPr marL="1371600" lvl="3" indent="0">
              <a:buNone/>
            </a:pPr>
            <a:r>
              <a:rPr lang="en-US" dirty="0">
                <a:solidFill>
                  <a:srgbClr val="322A7E"/>
                </a:solidFill>
              </a:rPr>
              <a:t>&lt;p *ngIf="canShow"&gt;</a:t>
            </a:r>
          </a:p>
          <a:p>
            <a:pPr marL="1371600" lvl="3" indent="0">
              <a:buNone/>
            </a:pPr>
            <a:r>
              <a:rPr lang="en-US" dirty="0">
                <a:solidFill>
                  <a:srgbClr val="322A7E"/>
                </a:solidFill>
              </a:rPr>
              <a:t>This sectiom will be shown only when the *canShow* propery's value in the corresponding component is *true* &lt;/p&gt;</a:t>
            </a:r>
          </a:p>
          <a:p>
            <a:pPr marL="1371600" lvl="3" indent="0">
              <a:buNone/>
            </a:pPr>
            <a:r>
              <a:rPr lang="en-US" dirty="0">
                <a:solidFill>
                  <a:srgbClr val="322A7E"/>
                </a:solidFill>
              </a:rPr>
              <a:t>&lt;p [showToolTip]='tips' /&gt;</a:t>
            </a:r>
          </a:p>
          <a:p>
            <a:pPr lvl="2"/>
            <a:endParaRPr lang="en-US" dirty="0"/>
          </a:p>
          <a:p>
            <a:pPr lvl="2">
              <a:lnSpc>
                <a:spcPct val="120000"/>
              </a:lnSpc>
            </a:pPr>
            <a:r>
              <a:rPr lang="en-US" dirty="0"/>
              <a:t>Here, ngIf and showToolTip (just an example) are directives. ngIf create the paragraph DOM element only when canShow is true. Similarly, showToolTip is Attribute Directives, which adds the tooltip functionality to the paragraph element.</a:t>
            </a:r>
          </a:p>
          <a:p>
            <a:pPr lvl="2">
              <a:lnSpc>
                <a:spcPct val="120000"/>
              </a:lnSpc>
            </a:pPr>
            <a:endParaRPr lang="en-US" dirty="0"/>
          </a:p>
          <a:p>
            <a:pPr lvl="2">
              <a:lnSpc>
                <a:spcPct val="120000"/>
              </a:lnSpc>
            </a:pPr>
            <a:r>
              <a:rPr lang="en-US" dirty="0"/>
              <a:t>When user mouse over the paragraph, a tooltip with be shown. The content of the tooltip comes from tips property of its corresponding component.</a:t>
            </a:r>
          </a:p>
        </p:txBody>
      </p:sp>
      <p:sp>
        <p:nvSpPr>
          <p:cNvPr id="5" name="Rectangle 4">
            <a:extLst>
              <a:ext uri="{FF2B5EF4-FFF2-40B4-BE49-F238E27FC236}">
                <a16:creationId xmlns:a16="http://schemas.microsoft.com/office/drawing/2014/main" id="{19527606-DBE7-9B15-33B3-E66BE9FF1281}"/>
              </a:ext>
            </a:extLst>
          </p:cNvPr>
          <p:cNvSpPr/>
          <p:nvPr/>
        </p:nvSpPr>
        <p:spPr>
          <a:xfrm>
            <a:off x="1940944" y="3592270"/>
            <a:ext cx="6330488" cy="72009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402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A548-846C-7954-32C5-DC5297305AA0}"/>
              </a:ext>
            </a:extLst>
          </p:cNvPr>
          <p:cNvSpPr>
            <a:spLocks noGrp="1"/>
          </p:cNvSpPr>
          <p:nvPr>
            <p:ph type="title"/>
          </p:nvPr>
        </p:nvSpPr>
        <p:spPr/>
        <p:txBody>
          <a:bodyPr/>
          <a:lstStyle/>
          <a:p>
            <a:r>
              <a:rPr lang="en-IN" dirty="0"/>
              <a:t>What is Angular?</a:t>
            </a:r>
          </a:p>
        </p:txBody>
      </p:sp>
      <p:sp>
        <p:nvSpPr>
          <p:cNvPr id="3" name="Content Placeholder 2">
            <a:extLst>
              <a:ext uri="{FF2B5EF4-FFF2-40B4-BE49-F238E27FC236}">
                <a16:creationId xmlns:a16="http://schemas.microsoft.com/office/drawing/2014/main" id="{B884DAB1-21D5-AD14-21B6-F2B58B5B547E}"/>
              </a:ext>
            </a:extLst>
          </p:cNvPr>
          <p:cNvSpPr>
            <a:spLocks noGrp="1"/>
          </p:cNvSpPr>
          <p:nvPr>
            <p:ph idx="1"/>
          </p:nvPr>
        </p:nvSpPr>
        <p:spPr/>
        <p:txBody>
          <a:bodyPr>
            <a:normAutofit fontScale="92500" lnSpcReduction="20000"/>
          </a:bodyPr>
          <a:lstStyle/>
          <a:p>
            <a:pPr>
              <a:lnSpc>
                <a:spcPct val="110000"/>
              </a:lnSpc>
            </a:pPr>
            <a:r>
              <a:rPr lang="en-US" sz="2000" i="0" dirty="0">
                <a:solidFill>
                  <a:srgbClr val="333333"/>
                </a:solidFill>
                <a:effectLst/>
              </a:rPr>
              <a:t>Angular is a JavaScript (actually a TypeScript based open-source full-stack web application) framework which makes you able to create reactive Single Page Applications (SPAs). </a:t>
            </a:r>
          </a:p>
          <a:p>
            <a:pPr marL="0" indent="0">
              <a:lnSpc>
                <a:spcPct val="110000"/>
              </a:lnSpc>
              <a:buNone/>
            </a:pPr>
            <a:endParaRPr lang="en-US" sz="2000" i="0" dirty="0">
              <a:solidFill>
                <a:srgbClr val="333333"/>
              </a:solidFill>
              <a:effectLst/>
            </a:endParaRPr>
          </a:p>
          <a:p>
            <a:pPr>
              <a:lnSpc>
                <a:spcPct val="110000"/>
              </a:lnSpc>
            </a:pPr>
            <a:r>
              <a:rPr lang="en-US" sz="2000" i="0" dirty="0">
                <a:solidFill>
                  <a:srgbClr val="333333"/>
                </a:solidFill>
                <a:effectLst/>
              </a:rPr>
              <a:t>This is a leading front-end development framework which is regularly updated by Angular team of Google. </a:t>
            </a:r>
          </a:p>
          <a:p>
            <a:pPr marL="0" indent="0">
              <a:lnSpc>
                <a:spcPct val="110000"/>
              </a:lnSpc>
              <a:buNone/>
            </a:pPr>
            <a:endParaRPr lang="en-US" sz="2000" i="0" dirty="0">
              <a:solidFill>
                <a:srgbClr val="333333"/>
              </a:solidFill>
              <a:effectLst/>
            </a:endParaRPr>
          </a:p>
          <a:p>
            <a:pPr>
              <a:lnSpc>
                <a:spcPct val="110000"/>
              </a:lnSpc>
            </a:pPr>
            <a:r>
              <a:rPr lang="en-US" sz="2000" i="0" dirty="0">
                <a:solidFill>
                  <a:srgbClr val="333333"/>
                </a:solidFill>
                <a:effectLst/>
              </a:rPr>
              <a:t>Angular is completely based on components. It consists of several components forming a tree structure with parent and child components.</a:t>
            </a:r>
          </a:p>
          <a:p>
            <a:pPr marL="0" indent="0">
              <a:lnSpc>
                <a:spcPct val="110000"/>
              </a:lnSpc>
              <a:buNone/>
            </a:pPr>
            <a:endParaRPr lang="en-US" sz="2000" i="0" dirty="0">
              <a:solidFill>
                <a:srgbClr val="333333"/>
              </a:solidFill>
              <a:effectLst/>
            </a:endParaRPr>
          </a:p>
          <a:p>
            <a:pPr algn="just">
              <a:lnSpc>
                <a:spcPct val="110000"/>
              </a:lnSpc>
            </a:pPr>
            <a:r>
              <a:rPr lang="en-US" sz="2000" i="0" dirty="0">
                <a:solidFill>
                  <a:srgbClr val="333333"/>
                </a:solidFill>
                <a:effectLst/>
              </a:rPr>
              <a:t>Angular's versions beyond 2+ are generally known as Angular only. The very first version Angular 1.0 is known as AngularJS.</a:t>
            </a:r>
          </a:p>
          <a:p>
            <a:pPr marL="0" indent="0" algn="just">
              <a:lnSpc>
                <a:spcPct val="110000"/>
              </a:lnSpc>
              <a:buNone/>
            </a:pPr>
            <a:endParaRPr lang="en-US" sz="2000" i="0" dirty="0">
              <a:solidFill>
                <a:srgbClr val="333333"/>
              </a:solidFill>
              <a:effectLst/>
            </a:endParaRPr>
          </a:p>
          <a:p>
            <a:pPr algn="just">
              <a:lnSpc>
                <a:spcPct val="110000"/>
              </a:lnSpc>
            </a:pPr>
            <a:r>
              <a:rPr lang="en-US" sz="2000" i="0" dirty="0">
                <a:solidFill>
                  <a:srgbClr val="333333"/>
                </a:solidFill>
                <a:effectLst/>
              </a:rPr>
              <a:t>Angular is a complete rewrite of AngularJS by the same team that built AngularJS.</a:t>
            </a:r>
          </a:p>
          <a:p>
            <a:endParaRPr lang="en-IN" dirty="0"/>
          </a:p>
        </p:txBody>
      </p:sp>
    </p:spTree>
    <p:extLst>
      <p:ext uri="{BB962C8B-B14F-4D97-AF65-F5344CB8AC3E}">
        <p14:creationId xmlns:p14="http://schemas.microsoft.com/office/powerpoint/2010/main" val="41968638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83B2-1335-2A1D-406F-3E84C0D60590}"/>
              </a:ext>
            </a:extLst>
          </p:cNvPr>
          <p:cNvSpPr>
            <a:spLocks noGrp="1"/>
          </p:cNvSpPr>
          <p:nvPr>
            <p:ph type="title"/>
          </p:nvPr>
        </p:nvSpPr>
        <p:spPr/>
        <p:txBody>
          <a:bodyPr/>
          <a:lstStyle/>
          <a:p>
            <a:r>
              <a:rPr lang="en-US" dirty="0"/>
              <a:t>Angular Building Blocks: </a:t>
            </a:r>
            <a:r>
              <a:rPr lang="en-IN" dirty="0"/>
              <a:t>Modules</a:t>
            </a:r>
          </a:p>
        </p:txBody>
      </p:sp>
      <p:sp>
        <p:nvSpPr>
          <p:cNvPr id="3" name="Content Placeholder 2">
            <a:extLst>
              <a:ext uri="{FF2B5EF4-FFF2-40B4-BE49-F238E27FC236}">
                <a16:creationId xmlns:a16="http://schemas.microsoft.com/office/drawing/2014/main" id="{E3880A34-52F3-6B67-D027-742509835057}"/>
              </a:ext>
            </a:extLst>
          </p:cNvPr>
          <p:cNvSpPr>
            <a:spLocks noGrp="1"/>
          </p:cNvSpPr>
          <p:nvPr>
            <p:ph idx="1"/>
          </p:nvPr>
        </p:nvSpPr>
        <p:spPr/>
        <p:txBody>
          <a:bodyPr>
            <a:normAutofit fontScale="92500"/>
          </a:bodyPr>
          <a:lstStyle/>
          <a:p>
            <a:r>
              <a:rPr lang="en-US" dirty="0"/>
              <a:t>Angular Module is basically a collection of related features / functionality. </a:t>
            </a:r>
          </a:p>
          <a:p>
            <a:r>
              <a:rPr lang="en-US" dirty="0"/>
              <a:t>Angular Module groups multiple inter-related components, services, directives under a single context.</a:t>
            </a:r>
          </a:p>
          <a:p>
            <a:r>
              <a:rPr lang="en-US" dirty="0"/>
              <a:t>For example, animations related functionality can be grouped into single module and Angular already provides a module for the animation related functionality, BrowserAnimationModule module.</a:t>
            </a:r>
          </a:p>
          <a:p>
            <a:r>
              <a:rPr lang="en-US" dirty="0"/>
              <a:t>For example: FormsModule for two-way-data-binding</a:t>
            </a:r>
          </a:p>
          <a:p>
            <a:r>
              <a:rPr lang="en-US" dirty="0"/>
              <a:t>An Angular application can have any number of modules but only one module can be set as root module, which will bootstrap the application and then call other modules as and when necessary. </a:t>
            </a:r>
          </a:p>
          <a:p>
            <a:r>
              <a:rPr lang="en-US" dirty="0"/>
              <a:t>A module can be configured to access functionality from other module as well. In short, components from any modules can access component and services from any other modules.</a:t>
            </a:r>
            <a:endParaRPr lang="en-IN" dirty="0"/>
          </a:p>
        </p:txBody>
      </p:sp>
    </p:spTree>
    <p:extLst>
      <p:ext uri="{BB962C8B-B14F-4D97-AF65-F5344CB8AC3E}">
        <p14:creationId xmlns:p14="http://schemas.microsoft.com/office/powerpoint/2010/main" val="466864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Angular Building Blocks: Module</a:t>
            </a:r>
          </a:p>
        </p:txBody>
      </p:sp>
      <p:sp>
        <p:nvSpPr>
          <p:cNvPr id="3" name="Content Placeholder 2"/>
          <p:cNvSpPr>
            <a:spLocks noGrp="1"/>
          </p:cNvSpPr>
          <p:nvPr>
            <p:ph idx="1"/>
          </p:nvPr>
        </p:nvSpPr>
        <p:spPr/>
        <p:txBody>
          <a:bodyPr>
            <a:normAutofit/>
          </a:bodyPr>
          <a:lstStyle/>
          <a:p>
            <a:r>
              <a:rPr lang="en-US" dirty="0"/>
              <a:t>The module declaration needs to be exported only if it needs to be imported into any other module. </a:t>
            </a:r>
          </a:p>
          <a:p>
            <a:pPr marL="0" indent="0">
              <a:buNone/>
            </a:pPr>
            <a:endParaRPr lang="en-US" dirty="0"/>
          </a:p>
          <a:p>
            <a:r>
              <a:rPr lang="en-US" dirty="0"/>
              <a:t>The AppModule inside app.module.ts is the root/main/starting module of Angular application. </a:t>
            </a:r>
          </a:p>
          <a:p>
            <a:endParaRPr lang="en-US" sz="2000" dirty="0"/>
          </a:p>
          <a:p>
            <a:pPr marL="0" indent="0">
              <a:buNone/>
            </a:pPr>
            <a:endParaRPr lang="en-US" sz="2000" dirty="0"/>
          </a:p>
        </p:txBody>
      </p:sp>
    </p:spTree>
    <p:extLst>
      <p:ext uri="{BB962C8B-B14F-4D97-AF65-F5344CB8AC3E}">
        <p14:creationId xmlns:p14="http://schemas.microsoft.com/office/powerpoint/2010/main" val="4139919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E511-0688-661B-1128-15E51DD4EA7F}"/>
              </a:ext>
            </a:extLst>
          </p:cNvPr>
          <p:cNvSpPr>
            <a:spLocks noGrp="1"/>
          </p:cNvSpPr>
          <p:nvPr>
            <p:ph type="title"/>
          </p:nvPr>
        </p:nvSpPr>
        <p:spPr/>
        <p:txBody>
          <a:bodyPr/>
          <a:lstStyle/>
          <a:p>
            <a:r>
              <a:rPr lang="en-US" dirty="0"/>
              <a:t>Angular Building Blocks: </a:t>
            </a:r>
            <a:r>
              <a:rPr lang="en-IN" dirty="0"/>
              <a:t>Modules</a:t>
            </a:r>
          </a:p>
        </p:txBody>
      </p:sp>
      <p:pic>
        <p:nvPicPr>
          <p:cNvPr id="4" name="Content Placeholder 3">
            <a:extLst>
              <a:ext uri="{FF2B5EF4-FFF2-40B4-BE49-F238E27FC236}">
                <a16:creationId xmlns:a16="http://schemas.microsoft.com/office/drawing/2014/main" id="{3F7385A9-D5DA-9CE7-B41A-413CBA865ED6}"/>
              </a:ext>
            </a:extLst>
          </p:cNvPr>
          <p:cNvPicPr>
            <a:picLocks noGrp="1" noChangeAspect="1"/>
          </p:cNvPicPr>
          <p:nvPr>
            <p:ph idx="1"/>
          </p:nvPr>
        </p:nvPicPr>
        <p:blipFill>
          <a:blip r:embed="rId2"/>
          <a:stretch>
            <a:fillRect/>
          </a:stretch>
        </p:blipFill>
        <p:spPr>
          <a:xfrm>
            <a:off x="1714500" y="927100"/>
            <a:ext cx="5715000" cy="5229225"/>
          </a:xfrm>
          <a:prstGeom prst="rect">
            <a:avLst/>
          </a:prstGeom>
        </p:spPr>
      </p:pic>
    </p:spTree>
    <p:extLst>
      <p:ext uri="{BB962C8B-B14F-4D97-AF65-F5344CB8AC3E}">
        <p14:creationId xmlns:p14="http://schemas.microsoft.com/office/powerpoint/2010/main" val="2863561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26DA-F27F-54AF-D519-B7F29067CA0D}"/>
              </a:ext>
            </a:extLst>
          </p:cNvPr>
          <p:cNvSpPr>
            <a:spLocks noGrp="1"/>
          </p:cNvSpPr>
          <p:nvPr>
            <p:ph type="title"/>
          </p:nvPr>
        </p:nvSpPr>
        <p:spPr/>
        <p:txBody>
          <a:bodyPr/>
          <a:lstStyle/>
          <a:p>
            <a:r>
              <a:rPr lang="en-US" dirty="0"/>
              <a:t>Angular Building Blocks: </a:t>
            </a:r>
            <a:r>
              <a:rPr lang="en-IN" dirty="0"/>
              <a:t>Modules</a:t>
            </a:r>
          </a:p>
        </p:txBody>
      </p:sp>
      <p:sp>
        <p:nvSpPr>
          <p:cNvPr id="3" name="Content Placeholder 2">
            <a:extLst>
              <a:ext uri="{FF2B5EF4-FFF2-40B4-BE49-F238E27FC236}">
                <a16:creationId xmlns:a16="http://schemas.microsoft.com/office/drawing/2014/main" id="{492D0BDB-D69B-CD28-06E7-7FABB3FF049E}"/>
              </a:ext>
            </a:extLst>
          </p:cNvPr>
          <p:cNvSpPr>
            <a:spLocks noGrp="1"/>
          </p:cNvSpPr>
          <p:nvPr>
            <p:ph idx="1"/>
          </p:nvPr>
        </p:nvSpPr>
        <p:spPr/>
        <p:txBody>
          <a:bodyPr/>
          <a:lstStyle/>
          <a:p>
            <a:r>
              <a:rPr lang="en-US" dirty="0"/>
              <a:t>Let us check the root module of our my-first-app Angular application.</a:t>
            </a:r>
            <a:endParaRPr lang="en-IN" dirty="0"/>
          </a:p>
        </p:txBody>
      </p:sp>
      <p:pic>
        <p:nvPicPr>
          <p:cNvPr id="5" name="Picture 4">
            <a:extLst>
              <a:ext uri="{FF2B5EF4-FFF2-40B4-BE49-F238E27FC236}">
                <a16:creationId xmlns:a16="http://schemas.microsoft.com/office/drawing/2014/main" id="{1BC77CC7-8F81-ABDD-D9B0-DA70D4C9FED1}"/>
              </a:ext>
            </a:extLst>
          </p:cNvPr>
          <p:cNvPicPr>
            <a:picLocks noChangeAspect="1"/>
          </p:cNvPicPr>
          <p:nvPr/>
        </p:nvPicPr>
        <p:blipFill>
          <a:blip r:embed="rId2"/>
          <a:stretch>
            <a:fillRect/>
          </a:stretch>
        </p:blipFill>
        <p:spPr>
          <a:xfrm>
            <a:off x="455822" y="1775438"/>
            <a:ext cx="4552363" cy="3307124"/>
          </a:xfrm>
          <a:prstGeom prst="rect">
            <a:avLst/>
          </a:prstGeom>
        </p:spPr>
      </p:pic>
      <p:sp>
        <p:nvSpPr>
          <p:cNvPr id="9" name="TextBox 8">
            <a:extLst>
              <a:ext uri="{FF2B5EF4-FFF2-40B4-BE49-F238E27FC236}">
                <a16:creationId xmlns:a16="http://schemas.microsoft.com/office/drawing/2014/main" id="{0C506874-3B43-89D9-DCAF-EC2A2A9FAA69}"/>
              </a:ext>
            </a:extLst>
          </p:cNvPr>
          <p:cNvSpPr txBox="1"/>
          <p:nvPr/>
        </p:nvSpPr>
        <p:spPr>
          <a:xfrm>
            <a:off x="5184646" y="1443522"/>
            <a:ext cx="3759657" cy="4801314"/>
          </a:xfrm>
          <a:prstGeom prst="rect">
            <a:avLst/>
          </a:prstGeom>
          <a:noFill/>
        </p:spPr>
        <p:txBody>
          <a:bodyPr wrap="square">
            <a:spAutoFit/>
          </a:bodyPr>
          <a:lstStyle/>
          <a:p>
            <a:endParaRPr lang="en-US" dirty="0"/>
          </a:p>
          <a:p>
            <a:r>
              <a:rPr lang="en-US" dirty="0"/>
              <a:t>NgModule decorator is used to </a:t>
            </a:r>
          </a:p>
          <a:p>
            <a:r>
              <a:rPr lang="en-US" dirty="0"/>
              <a:t>convert a plain Typescript / JavaScript </a:t>
            </a:r>
          </a:p>
          <a:p>
            <a:r>
              <a:rPr lang="en-US" dirty="0"/>
              <a:t>class into Angular module.</a:t>
            </a:r>
          </a:p>
          <a:p>
            <a:endParaRPr lang="en-US" dirty="0"/>
          </a:p>
          <a:p>
            <a:r>
              <a:rPr lang="en-US" dirty="0"/>
              <a:t>declarations option is used to include components into AppModule module.</a:t>
            </a:r>
          </a:p>
          <a:p>
            <a:endParaRPr lang="en-US" dirty="0"/>
          </a:p>
          <a:p>
            <a:r>
              <a:rPr lang="en-US" dirty="0"/>
              <a:t>bootstrap option is used to set the root component of the AppModule module.</a:t>
            </a:r>
          </a:p>
          <a:p>
            <a:endParaRPr lang="en-US" dirty="0"/>
          </a:p>
          <a:p>
            <a:r>
              <a:rPr lang="en-US" dirty="0"/>
              <a:t>providers option is used to include the </a:t>
            </a:r>
          </a:p>
          <a:p>
            <a:r>
              <a:rPr lang="en-US" dirty="0"/>
              <a:t>services for the AppModule module.</a:t>
            </a:r>
          </a:p>
          <a:p>
            <a:endParaRPr lang="en-US" dirty="0"/>
          </a:p>
          <a:p>
            <a:r>
              <a:rPr lang="en-US" dirty="0"/>
              <a:t>imports option is used to import other modules into the AppModule module.</a:t>
            </a:r>
            <a:endParaRPr lang="en-IN" dirty="0"/>
          </a:p>
        </p:txBody>
      </p:sp>
    </p:spTree>
    <p:extLst>
      <p:ext uri="{BB962C8B-B14F-4D97-AF65-F5344CB8AC3E}">
        <p14:creationId xmlns:p14="http://schemas.microsoft.com/office/powerpoint/2010/main" val="3536712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Angular Building Blocks: Module</a:t>
            </a:r>
          </a:p>
        </p:txBody>
      </p:sp>
      <p:sp>
        <p:nvSpPr>
          <p:cNvPr id="3" name="Content Placeholder 2"/>
          <p:cNvSpPr>
            <a:spLocks noGrp="1"/>
          </p:cNvSpPr>
          <p:nvPr>
            <p:ph idx="1"/>
          </p:nvPr>
        </p:nvSpPr>
        <p:spPr/>
        <p:txBody>
          <a:bodyPr>
            <a:normAutofit lnSpcReduction="10000"/>
          </a:bodyPr>
          <a:lstStyle/>
          <a:p>
            <a:r>
              <a:rPr lang="en-US" dirty="0"/>
              <a:t>imports is used to declare other modules being used inside current module.</a:t>
            </a:r>
          </a:p>
          <a:p>
            <a:pPr marL="0" indent="0">
              <a:buNone/>
            </a:pPr>
            <a:endParaRPr lang="en-US" dirty="0"/>
          </a:p>
          <a:p>
            <a:r>
              <a:rPr lang="en-US" dirty="0"/>
              <a:t>declarations declare all components that are grouped into current module</a:t>
            </a:r>
          </a:p>
          <a:p>
            <a:endParaRPr lang="en-US" dirty="0"/>
          </a:p>
          <a:p>
            <a:r>
              <a:rPr lang="en-US" dirty="0"/>
              <a:t>providers declare all dependent services that can be injected and accessed throughout the module</a:t>
            </a:r>
          </a:p>
          <a:p>
            <a:endParaRPr lang="en-US" sz="2400" dirty="0"/>
          </a:p>
          <a:p>
            <a:r>
              <a:rPr lang="en-US" sz="2400" dirty="0"/>
              <a:t>Can omit ‘providers’ if no service to declare at application level </a:t>
            </a:r>
          </a:p>
          <a:p>
            <a:pPr marL="0" indent="0">
              <a:buNone/>
            </a:pPr>
            <a:endParaRPr lang="en-US" dirty="0"/>
          </a:p>
          <a:p>
            <a:r>
              <a:rPr lang="en-US" dirty="0"/>
              <a:t>bootstrap denotes the set of components that are bootstrapped when this module is bootstrapped.</a:t>
            </a:r>
          </a:p>
          <a:p>
            <a:endParaRPr lang="en-US" sz="2000" dirty="0"/>
          </a:p>
          <a:p>
            <a:pPr marL="0" indent="0">
              <a:buNone/>
            </a:pPr>
            <a:endParaRPr lang="en-US" sz="2000" dirty="0"/>
          </a:p>
        </p:txBody>
      </p:sp>
    </p:spTree>
    <p:extLst>
      <p:ext uri="{BB962C8B-B14F-4D97-AF65-F5344CB8AC3E}">
        <p14:creationId xmlns:p14="http://schemas.microsoft.com/office/powerpoint/2010/main" val="4126361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7252-BB57-3805-72A7-C6BB7B66AB54}"/>
              </a:ext>
            </a:extLst>
          </p:cNvPr>
          <p:cNvSpPr>
            <a:spLocks noGrp="1"/>
          </p:cNvSpPr>
          <p:nvPr>
            <p:ph type="title"/>
          </p:nvPr>
        </p:nvSpPr>
        <p:spPr/>
        <p:txBody>
          <a:bodyPr/>
          <a:lstStyle/>
          <a:p>
            <a:r>
              <a:rPr lang="en-US" dirty="0"/>
              <a:t>Angular Building Blocks: </a:t>
            </a:r>
            <a:r>
              <a:rPr lang="en-IN" dirty="0"/>
              <a:t>Modules</a:t>
            </a:r>
          </a:p>
        </p:txBody>
      </p:sp>
      <p:sp>
        <p:nvSpPr>
          <p:cNvPr id="3" name="Content Placeholder 2">
            <a:extLst>
              <a:ext uri="{FF2B5EF4-FFF2-40B4-BE49-F238E27FC236}">
                <a16:creationId xmlns:a16="http://schemas.microsoft.com/office/drawing/2014/main" id="{C5DA91BB-8344-5607-CFB3-4984139B52F7}"/>
              </a:ext>
            </a:extLst>
          </p:cNvPr>
          <p:cNvSpPr>
            <a:spLocks noGrp="1"/>
          </p:cNvSpPr>
          <p:nvPr>
            <p:ph idx="1"/>
          </p:nvPr>
        </p:nvSpPr>
        <p:spPr/>
        <p:txBody>
          <a:bodyPr/>
          <a:lstStyle/>
          <a:p>
            <a:r>
              <a:rPr lang="en-IN" dirty="0"/>
              <a:t>Afterwards you add more components to your current module – app-module </a:t>
            </a:r>
          </a:p>
          <a:p>
            <a:r>
              <a:rPr lang="en-IN" dirty="0"/>
              <a:t>After adding book component to app-module using CLI command ‘ng g c book’</a:t>
            </a:r>
          </a:p>
        </p:txBody>
      </p:sp>
      <p:pic>
        <p:nvPicPr>
          <p:cNvPr id="5" name="Picture 4">
            <a:extLst>
              <a:ext uri="{FF2B5EF4-FFF2-40B4-BE49-F238E27FC236}">
                <a16:creationId xmlns:a16="http://schemas.microsoft.com/office/drawing/2014/main" id="{7B281DDA-1FEE-1A3A-5396-66C39426FBFD}"/>
              </a:ext>
            </a:extLst>
          </p:cNvPr>
          <p:cNvPicPr>
            <a:picLocks noChangeAspect="1"/>
          </p:cNvPicPr>
          <p:nvPr/>
        </p:nvPicPr>
        <p:blipFill>
          <a:blip r:embed="rId2"/>
          <a:stretch>
            <a:fillRect/>
          </a:stretch>
        </p:blipFill>
        <p:spPr>
          <a:xfrm>
            <a:off x="1847448" y="2434533"/>
            <a:ext cx="5478769" cy="1218378"/>
          </a:xfrm>
          <a:prstGeom prst="rect">
            <a:avLst/>
          </a:prstGeom>
        </p:spPr>
      </p:pic>
      <p:pic>
        <p:nvPicPr>
          <p:cNvPr id="7" name="Picture 6">
            <a:extLst>
              <a:ext uri="{FF2B5EF4-FFF2-40B4-BE49-F238E27FC236}">
                <a16:creationId xmlns:a16="http://schemas.microsoft.com/office/drawing/2014/main" id="{54AD5D65-B419-84A0-A251-806EF1F96F45}"/>
              </a:ext>
            </a:extLst>
          </p:cNvPr>
          <p:cNvPicPr>
            <a:picLocks noChangeAspect="1"/>
          </p:cNvPicPr>
          <p:nvPr/>
        </p:nvPicPr>
        <p:blipFill>
          <a:blip r:embed="rId3"/>
          <a:stretch>
            <a:fillRect/>
          </a:stretch>
        </p:blipFill>
        <p:spPr>
          <a:xfrm>
            <a:off x="2755507" y="3743419"/>
            <a:ext cx="3810547" cy="2951209"/>
          </a:xfrm>
          <a:prstGeom prst="rect">
            <a:avLst/>
          </a:prstGeom>
        </p:spPr>
      </p:pic>
    </p:spTree>
    <p:extLst>
      <p:ext uri="{BB962C8B-B14F-4D97-AF65-F5344CB8AC3E}">
        <p14:creationId xmlns:p14="http://schemas.microsoft.com/office/powerpoint/2010/main" val="3469004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69F8-4AAF-AF7E-A246-FC1E4428183F}"/>
              </a:ext>
            </a:extLst>
          </p:cNvPr>
          <p:cNvSpPr>
            <a:spLocks noGrp="1"/>
          </p:cNvSpPr>
          <p:nvPr>
            <p:ph type="title"/>
          </p:nvPr>
        </p:nvSpPr>
        <p:spPr/>
        <p:txBody>
          <a:bodyPr/>
          <a:lstStyle/>
          <a:p>
            <a:r>
              <a:rPr lang="en-US" dirty="0"/>
              <a:t>Angular Building Blocks: </a:t>
            </a:r>
            <a:r>
              <a:rPr lang="en-IN" dirty="0"/>
              <a:t>Services</a:t>
            </a:r>
          </a:p>
        </p:txBody>
      </p:sp>
      <p:sp>
        <p:nvSpPr>
          <p:cNvPr id="3" name="Content Placeholder 2">
            <a:extLst>
              <a:ext uri="{FF2B5EF4-FFF2-40B4-BE49-F238E27FC236}">
                <a16:creationId xmlns:a16="http://schemas.microsoft.com/office/drawing/2014/main" id="{9270EE53-4488-7719-AB52-1E225FA7B7FB}"/>
              </a:ext>
            </a:extLst>
          </p:cNvPr>
          <p:cNvSpPr>
            <a:spLocks noGrp="1"/>
          </p:cNvSpPr>
          <p:nvPr>
            <p:ph idx="1"/>
          </p:nvPr>
        </p:nvSpPr>
        <p:spPr/>
        <p:txBody>
          <a:bodyPr>
            <a:normAutofit fontScale="85000" lnSpcReduction="20000"/>
          </a:bodyPr>
          <a:lstStyle/>
          <a:p>
            <a:r>
              <a:rPr lang="en-US" dirty="0"/>
              <a:t>In Angular, developers create a service class for data or logic that isn't associated with a specific view, and they want to share across components.</a:t>
            </a:r>
          </a:p>
          <a:p>
            <a:r>
              <a:rPr lang="en-US" dirty="0"/>
              <a:t>Dependency Injection (DI) is used to make service available  into the Component class</a:t>
            </a:r>
          </a:p>
          <a:p>
            <a:r>
              <a:rPr lang="en-US" dirty="0"/>
              <a:t>Services are plain Typescript / JavaScript class providing a very specific functionality. </a:t>
            </a:r>
          </a:p>
          <a:p>
            <a:r>
              <a:rPr lang="en-US" dirty="0"/>
              <a:t>Services will do a single task and do it best. For example: ‘BooksDao’ service class providing data-access CRUD functionality for Book component.</a:t>
            </a:r>
          </a:p>
          <a:p>
            <a:r>
              <a:rPr lang="en-US" dirty="0"/>
              <a:t>The main purpose of the service is reusability. Instead of writing a functionality inside a component, separating it into a service will make it useable in other component as well.</a:t>
            </a:r>
          </a:p>
          <a:p>
            <a:r>
              <a:rPr lang="en-US" dirty="0"/>
              <a:t>Services enables the developer to organize the business logic of the application. </a:t>
            </a:r>
          </a:p>
          <a:p>
            <a:r>
              <a:rPr lang="en-US" dirty="0"/>
              <a:t>Basically, component uses services to do its own job. </a:t>
            </a:r>
          </a:p>
          <a:p>
            <a:r>
              <a:rPr lang="en-US" dirty="0"/>
              <a:t>Dependency Injection is used to properly initialize the service in the component so that the component can access the services as and when necessary without any setup.</a:t>
            </a:r>
            <a:endParaRPr lang="en-IN" dirty="0"/>
          </a:p>
        </p:txBody>
      </p:sp>
    </p:spTree>
    <p:extLst>
      <p:ext uri="{BB962C8B-B14F-4D97-AF65-F5344CB8AC3E}">
        <p14:creationId xmlns:p14="http://schemas.microsoft.com/office/powerpoint/2010/main" val="1499438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C1EA-4C78-0BE0-EC90-FA84D59747D8}"/>
              </a:ext>
            </a:extLst>
          </p:cNvPr>
          <p:cNvSpPr>
            <a:spLocks noGrp="1"/>
          </p:cNvSpPr>
          <p:nvPr>
            <p:ph type="title"/>
          </p:nvPr>
        </p:nvSpPr>
        <p:spPr/>
        <p:txBody>
          <a:bodyPr/>
          <a:lstStyle/>
          <a:p>
            <a:r>
              <a:rPr lang="en-US" dirty="0"/>
              <a:t>Angular Building Blocks: </a:t>
            </a:r>
            <a:r>
              <a:rPr lang="en-IN" dirty="0"/>
              <a:t>Services</a:t>
            </a:r>
          </a:p>
        </p:txBody>
      </p:sp>
      <p:pic>
        <p:nvPicPr>
          <p:cNvPr id="5" name="Content Placeholder 4">
            <a:extLst>
              <a:ext uri="{FF2B5EF4-FFF2-40B4-BE49-F238E27FC236}">
                <a16:creationId xmlns:a16="http://schemas.microsoft.com/office/drawing/2014/main" id="{D23BCA75-4D2B-DD9C-C154-5103598FAA68}"/>
              </a:ext>
            </a:extLst>
          </p:cNvPr>
          <p:cNvPicPr>
            <a:picLocks noGrp="1" noChangeAspect="1"/>
          </p:cNvPicPr>
          <p:nvPr>
            <p:ph idx="1"/>
          </p:nvPr>
        </p:nvPicPr>
        <p:blipFill>
          <a:blip r:embed="rId2"/>
          <a:stretch>
            <a:fillRect/>
          </a:stretch>
        </p:blipFill>
        <p:spPr>
          <a:xfrm>
            <a:off x="634158" y="943049"/>
            <a:ext cx="6972300" cy="790575"/>
          </a:xfrm>
        </p:spPr>
      </p:pic>
      <p:pic>
        <p:nvPicPr>
          <p:cNvPr id="7" name="Picture 6">
            <a:extLst>
              <a:ext uri="{FF2B5EF4-FFF2-40B4-BE49-F238E27FC236}">
                <a16:creationId xmlns:a16="http://schemas.microsoft.com/office/drawing/2014/main" id="{4C195041-B329-B158-1283-A3375DBA2255}"/>
              </a:ext>
            </a:extLst>
          </p:cNvPr>
          <p:cNvPicPr>
            <a:picLocks noChangeAspect="1"/>
          </p:cNvPicPr>
          <p:nvPr/>
        </p:nvPicPr>
        <p:blipFill>
          <a:blip r:embed="rId3"/>
          <a:stretch>
            <a:fillRect/>
          </a:stretch>
        </p:blipFill>
        <p:spPr>
          <a:xfrm>
            <a:off x="634158" y="1968458"/>
            <a:ext cx="5762625" cy="3295650"/>
          </a:xfrm>
          <a:prstGeom prst="rect">
            <a:avLst/>
          </a:prstGeom>
        </p:spPr>
      </p:pic>
      <p:sp>
        <p:nvSpPr>
          <p:cNvPr id="8" name="TextBox 7">
            <a:extLst>
              <a:ext uri="{FF2B5EF4-FFF2-40B4-BE49-F238E27FC236}">
                <a16:creationId xmlns:a16="http://schemas.microsoft.com/office/drawing/2014/main" id="{C311C181-12B5-F5CF-C962-1658892F422E}"/>
              </a:ext>
            </a:extLst>
          </p:cNvPr>
          <p:cNvSpPr txBox="1"/>
          <p:nvPr/>
        </p:nvSpPr>
        <p:spPr>
          <a:xfrm>
            <a:off x="6841475" y="2492898"/>
            <a:ext cx="2102828" cy="2246769"/>
          </a:xfrm>
          <a:prstGeom prst="rect">
            <a:avLst/>
          </a:prstGeom>
          <a:noFill/>
        </p:spPr>
        <p:txBody>
          <a:bodyPr wrap="square" rtlCol="0">
            <a:spAutoFit/>
          </a:bodyPr>
          <a:lstStyle/>
          <a:p>
            <a:r>
              <a:rPr lang="en-US" sz="1400" dirty="0"/>
              <a:t>By default, the Angular CLI command                          </a:t>
            </a:r>
            <a:r>
              <a:rPr lang="en-US" sz="1400" dirty="0">
                <a:solidFill>
                  <a:srgbClr val="000099"/>
                </a:solidFill>
              </a:rPr>
              <a:t>ng generate service </a:t>
            </a:r>
            <a:r>
              <a:rPr lang="en-US" sz="1400" dirty="0"/>
              <a:t>registers a provider with the root injector for your service by including provider metadata, that is </a:t>
            </a:r>
          </a:p>
          <a:p>
            <a:r>
              <a:rPr lang="en-US" sz="1400" dirty="0">
                <a:solidFill>
                  <a:srgbClr val="000099"/>
                </a:solidFill>
              </a:rPr>
              <a:t>providedIn: 'root’ </a:t>
            </a:r>
          </a:p>
          <a:p>
            <a:r>
              <a:rPr lang="en-US" sz="1400" dirty="0"/>
              <a:t>in the </a:t>
            </a:r>
            <a:r>
              <a:rPr lang="en-US" sz="1400" dirty="0">
                <a:solidFill>
                  <a:srgbClr val="000099"/>
                </a:solidFill>
              </a:rPr>
              <a:t>@Injectable() </a:t>
            </a:r>
            <a:r>
              <a:rPr lang="en-US" sz="1400" dirty="0"/>
              <a:t>decorator.</a:t>
            </a:r>
            <a:endParaRPr lang="en-IN" sz="1400" dirty="0"/>
          </a:p>
        </p:txBody>
      </p:sp>
      <p:sp>
        <p:nvSpPr>
          <p:cNvPr id="9" name="TextBox 8">
            <a:extLst>
              <a:ext uri="{FF2B5EF4-FFF2-40B4-BE49-F238E27FC236}">
                <a16:creationId xmlns:a16="http://schemas.microsoft.com/office/drawing/2014/main" id="{EA81DEBC-29BD-DFAD-7A59-6CB30C257B7C}"/>
              </a:ext>
            </a:extLst>
          </p:cNvPr>
          <p:cNvSpPr txBox="1"/>
          <p:nvPr/>
        </p:nvSpPr>
        <p:spPr>
          <a:xfrm>
            <a:off x="678226" y="5355722"/>
            <a:ext cx="5997996" cy="1384995"/>
          </a:xfrm>
          <a:prstGeom prst="rect">
            <a:avLst/>
          </a:prstGeom>
          <a:noFill/>
        </p:spPr>
        <p:txBody>
          <a:bodyPr wrap="square" rtlCol="0">
            <a:spAutoFit/>
          </a:bodyPr>
          <a:lstStyle/>
          <a:p>
            <a:r>
              <a:rPr lang="en-US" sz="1400" dirty="0"/>
              <a:t>When you provide the service at the root level, Angular creates a single, shared instance of  that Service and injects into any class that asks for it. </a:t>
            </a:r>
          </a:p>
          <a:p>
            <a:endParaRPr lang="en-US" sz="1400" dirty="0"/>
          </a:p>
          <a:p>
            <a:r>
              <a:rPr lang="en-US" sz="1400" dirty="0"/>
              <a:t>Registering the provider in the @Injectable metadata also allows Angular to optimize an application by removing the service if it turns out not to be used after all.</a:t>
            </a:r>
            <a:endParaRPr lang="en-IN" sz="1400" dirty="0"/>
          </a:p>
        </p:txBody>
      </p:sp>
    </p:spTree>
    <p:extLst>
      <p:ext uri="{BB962C8B-B14F-4D97-AF65-F5344CB8AC3E}">
        <p14:creationId xmlns:p14="http://schemas.microsoft.com/office/powerpoint/2010/main" val="22977768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33D7-3DD0-7103-1EDC-629FEA34A4A6}"/>
              </a:ext>
            </a:extLst>
          </p:cNvPr>
          <p:cNvSpPr>
            <a:spLocks noGrp="1"/>
          </p:cNvSpPr>
          <p:nvPr>
            <p:ph type="title"/>
          </p:nvPr>
        </p:nvSpPr>
        <p:spPr/>
        <p:txBody>
          <a:bodyPr/>
          <a:lstStyle/>
          <a:p>
            <a:r>
              <a:rPr lang="en-US" dirty="0"/>
              <a:t>Angular Building Blocks: </a:t>
            </a:r>
            <a:r>
              <a:rPr lang="en-IN" dirty="0"/>
              <a:t>Services</a:t>
            </a:r>
          </a:p>
        </p:txBody>
      </p:sp>
      <p:pic>
        <p:nvPicPr>
          <p:cNvPr id="5" name="Content Placeholder 4">
            <a:extLst>
              <a:ext uri="{FF2B5EF4-FFF2-40B4-BE49-F238E27FC236}">
                <a16:creationId xmlns:a16="http://schemas.microsoft.com/office/drawing/2014/main" id="{662FFC25-5B2F-711F-1EFC-A79F29EA66DB}"/>
              </a:ext>
            </a:extLst>
          </p:cNvPr>
          <p:cNvPicPr>
            <a:picLocks noGrp="1" noChangeAspect="1"/>
          </p:cNvPicPr>
          <p:nvPr>
            <p:ph idx="1"/>
          </p:nvPr>
        </p:nvPicPr>
        <p:blipFill>
          <a:blip r:embed="rId2"/>
          <a:stretch>
            <a:fillRect/>
          </a:stretch>
        </p:blipFill>
        <p:spPr>
          <a:xfrm>
            <a:off x="1150453" y="892175"/>
            <a:ext cx="5962616" cy="4617261"/>
          </a:xfrm>
        </p:spPr>
      </p:pic>
      <p:sp>
        <p:nvSpPr>
          <p:cNvPr id="7" name="TextBox 6">
            <a:extLst>
              <a:ext uri="{FF2B5EF4-FFF2-40B4-BE49-F238E27FC236}">
                <a16:creationId xmlns:a16="http://schemas.microsoft.com/office/drawing/2014/main" id="{216BCAF1-7B48-58F5-DD5A-7A4CE482D612}"/>
              </a:ext>
            </a:extLst>
          </p:cNvPr>
          <p:cNvSpPr txBox="1"/>
          <p:nvPr/>
        </p:nvSpPr>
        <p:spPr>
          <a:xfrm>
            <a:off x="1103371" y="5694154"/>
            <a:ext cx="6789346" cy="923330"/>
          </a:xfrm>
          <a:prstGeom prst="rect">
            <a:avLst/>
          </a:prstGeom>
          <a:noFill/>
        </p:spPr>
        <p:txBody>
          <a:bodyPr wrap="square">
            <a:spAutoFit/>
          </a:bodyPr>
          <a:lstStyle/>
          <a:p>
            <a:r>
              <a:rPr lang="en-US" dirty="0"/>
              <a:t>Dependency Injection is used to properly initialize the service in the component so that the component can access the services as and when necessary without any setup.</a:t>
            </a:r>
            <a:endParaRPr lang="en-IN" dirty="0"/>
          </a:p>
        </p:txBody>
      </p:sp>
    </p:spTree>
    <p:extLst>
      <p:ext uri="{BB962C8B-B14F-4D97-AF65-F5344CB8AC3E}">
        <p14:creationId xmlns:p14="http://schemas.microsoft.com/office/powerpoint/2010/main" val="2339990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BD4D-6462-5157-2802-8A106D7FC9F9}"/>
              </a:ext>
            </a:extLst>
          </p:cNvPr>
          <p:cNvSpPr>
            <a:spLocks noGrp="1"/>
          </p:cNvSpPr>
          <p:nvPr>
            <p:ph type="title"/>
          </p:nvPr>
        </p:nvSpPr>
        <p:spPr/>
        <p:txBody>
          <a:bodyPr>
            <a:normAutofit fontScale="90000"/>
          </a:bodyPr>
          <a:lstStyle/>
          <a:p>
            <a:br>
              <a:rPr lang="en-US" dirty="0"/>
            </a:br>
            <a:r>
              <a:rPr lang="en-US" dirty="0"/>
              <a:t>Angular Building Blocks: Workflow of Angular application</a:t>
            </a:r>
            <a:br>
              <a:rPr lang="en-US" dirty="0"/>
            </a:br>
            <a:endParaRPr lang="en-IN" dirty="0"/>
          </a:p>
        </p:txBody>
      </p:sp>
      <p:sp>
        <p:nvSpPr>
          <p:cNvPr id="3" name="Content Placeholder 2">
            <a:extLst>
              <a:ext uri="{FF2B5EF4-FFF2-40B4-BE49-F238E27FC236}">
                <a16:creationId xmlns:a16="http://schemas.microsoft.com/office/drawing/2014/main" id="{EBAA764F-1185-64F2-1EDD-4D811C97A298}"/>
              </a:ext>
            </a:extLst>
          </p:cNvPr>
          <p:cNvSpPr>
            <a:spLocks noGrp="1"/>
          </p:cNvSpPr>
          <p:nvPr>
            <p:ph idx="1"/>
          </p:nvPr>
        </p:nvSpPr>
        <p:spPr/>
        <p:txBody>
          <a:bodyPr/>
          <a:lstStyle/>
          <a:p>
            <a:r>
              <a:rPr lang="en-US" dirty="0"/>
              <a:t>We have learned the core concepts of Angular application. Let us see the complete flow of a typical Angular application.</a:t>
            </a:r>
            <a:endParaRPr lang="en-IN" dirty="0"/>
          </a:p>
        </p:txBody>
      </p:sp>
      <p:pic>
        <p:nvPicPr>
          <p:cNvPr id="4" name="Picture 3">
            <a:extLst>
              <a:ext uri="{FF2B5EF4-FFF2-40B4-BE49-F238E27FC236}">
                <a16:creationId xmlns:a16="http://schemas.microsoft.com/office/drawing/2014/main" id="{26FE3E1C-186E-94C1-8A15-00A7526954B7}"/>
              </a:ext>
            </a:extLst>
          </p:cNvPr>
          <p:cNvPicPr>
            <a:picLocks noChangeAspect="1"/>
          </p:cNvPicPr>
          <p:nvPr/>
        </p:nvPicPr>
        <p:blipFill>
          <a:blip r:embed="rId2"/>
          <a:stretch>
            <a:fillRect/>
          </a:stretch>
        </p:blipFill>
        <p:spPr>
          <a:xfrm>
            <a:off x="1240774" y="1980540"/>
            <a:ext cx="5715000" cy="4210050"/>
          </a:xfrm>
          <a:prstGeom prst="rect">
            <a:avLst/>
          </a:prstGeom>
        </p:spPr>
      </p:pic>
    </p:spTree>
    <p:extLst>
      <p:ext uri="{BB962C8B-B14F-4D97-AF65-F5344CB8AC3E}">
        <p14:creationId xmlns:p14="http://schemas.microsoft.com/office/powerpoint/2010/main" val="96736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168D-094A-4014-A42F-231740C95728}"/>
              </a:ext>
            </a:extLst>
          </p:cNvPr>
          <p:cNvSpPr>
            <a:spLocks noGrp="1"/>
          </p:cNvSpPr>
          <p:nvPr>
            <p:ph type="title"/>
          </p:nvPr>
        </p:nvSpPr>
        <p:spPr/>
        <p:txBody>
          <a:bodyPr/>
          <a:lstStyle/>
          <a:p>
            <a:r>
              <a:rPr lang="en-US" dirty="0"/>
              <a:t>What Is SPA?</a:t>
            </a:r>
            <a:endParaRPr lang="en-IN" dirty="0"/>
          </a:p>
        </p:txBody>
      </p:sp>
      <p:sp>
        <p:nvSpPr>
          <p:cNvPr id="3" name="Content Placeholder 2">
            <a:extLst>
              <a:ext uri="{FF2B5EF4-FFF2-40B4-BE49-F238E27FC236}">
                <a16:creationId xmlns:a16="http://schemas.microsoft.com/office/drawing/2014/main" id="{45738456-622F-488E-9E6B-2BA1A061111B}"/>
              </a:ext>
            </a:extLst>
          </p:cNvPr>
          <p:cNvSpPr>
            <a:spLocks noGrp="1"/>
          </p:cNvSpPr>
          <p:nvPr>
            <p:ph idx="1"/>
          </p:nvPr>
        </p:nvSpPr>
        <p:spPr/>
        <p:txBody>
          <a:bodyPr>
            <a:normAutofit fontScale="70000" lnSpcReduction="20000"/>
          </a:bodyPr>
          <a:lstStyle/>
          <a:p>
            <a:pPr>
              <a:lnSpc>
                <a:spcPct val="120000"/>
              </a:lnSpc>
            </a:pPr>
            <a:r>
              <a:rPr lang="en-US" sz="2200" dirty="0">
                <a:solidFill>
                  <a:srgbClr val="333333"/>
                </a:solidFill>
              </a:rPr>
              <a:t>A single-page application is an app that works inside a browser and does not require page reloading during use.</a:t>
            </a:r>
          </a:p>
          <a:p>
            <a:pPr>
              <a:lnSpc>
                <a:spcPct val="120000"/>
              </a:lnSpc>
            </a:pPr>
            <a:endParaRPr lang="en-US" sz="2200" dirty="0">
              <a:solidFill>
                <a:srgbClr val="333333"/>
              </a:solidFill>
            </a:endParaRPr>
          </a:p>
          <a:p>
            <a:pPr>
              <a:lnSpc>
                <a:spcPct val="120000"/>
              </a:lnSpc>
            </a:pPr>
            <a:r>
              <a:rPr lang="en-US" sz="2200" dirty="0">
                <a:solidFill>
                  <a:srgbClr val="333333"/>
                </a:solidFill>
              </a:rPr>
              <a:t>A single page application is a web application or a website which provides users a very fluid, reactive and fast experience similar to a desktop application. </a:t>
            </a:r>
          </a:p>
          <a:p>
            <a:pPr>
              <a:lnSpc>
                <a:spcPct val="120000"/>
              </a:lnSpc>
            </a:pPr>
            <a:endParaRPr lang="en-US" sz="2200" dirty="0">
              <a:solidFill>
                <a:srgbClr val="333333"/>
              </a:solidFill>
            </a:endParaRPr>
          </a:p>
          <a:p>
            <a:pPr>
              <a:lnSpc>
                <a:spcPct val="120000"/>
              </a:lnSpc>
            </a:pPr>
            <a:r>
              <a:rPr lang="en-US" sz="2200" dirty="0">
                <a:solidFill>
                  <a:srgbClr val="333333"/>
                </a:solidFill>
              </a:rPr>
              <a:t>It contains menu, buttons and blocks on a single page and when a user clicks on any of them; it dynamically rewrites/updates the parts of the current page rather than loading entire new pages from a server. </a:t>
            </a:r>
          </a:p>
          <a:p>
            <a:pPr>
              <a:lnSpc>
                <a:spcPct val="120000"/>
              </a:lnSpc>
            </a:pPr>
            <a:endParaRPr lang="en-US" sz="2200" dirty="0">
              <a:solidFill>
                <a:srgbClr val="333333"/>
              </a:solidFill>
            </a:endParaRPr>
          </a:p>
          <a:p>
            <a:pPr>
              <a:lnSpc>
                <a:spcPct val="120000"/>
              </a:lnSpc>
            </a:pPr>
            <a:r>
              <a:rPr lang="en-US" sz="2200" dirty="0">
                <a:solidFill>
                  <a:srgbClr val="333333"/>
                </a:solidFill>
              </a:rPr>
              <a:t>Above then is the reason behind its reactive fast speed.</a:t>
            </a:r>
            <a:endParaRPr lang="en-IN" sz="2200" dirty="0">
              <a:solidFill>
                <a:srgbClr val="333333"/>
              </a:solidFill>
            </a:endParaRPr>
          </a:p>
          <a:p>
            <a:pPr>
              <a:lnSpc>
                <a:spcPct val="120000"/>
              </a:lnSpc>
            </a:pPr>
            <a:endParaRPr lang="en-US" sz="2200" dirty="0">
              <a:solidFill>
                <a:srgbClr val="333333"/>
              </a:solidFill>
            </a:endParaRPr>
          </a:p>
          <a:p>
            <a:pPr>
              <a:lnSpc>
                <a:spcPct val="120000"/>
              </a:lnSpc>
            </a:pPr>
            <a:r>
              <a:rPr lang="en-US" sz="2200" dirty="0">
                <a:solidFill>
                  <a:srgbClr val="333333"/>
                </a:solidFill>
              </a:rPr>
              <a:t>You are using this type of applications every day. These are, for instance: Gmail, Google Maps, Facebook or GitHub.</a:t>
            </a:r>
          </a:p>
          <a:p>
            <a:pPr>
              <a:lnSpc>
                <a:spcPct val="120000"/>
              </a:lnSpc>
            </a:pPr>
            <a:endParaRPr lang="en-US" sz="2200" dirty="0">
              <a:solidFill>
                <a:srgbClr val="333333"/>
              </a:solidFill>
            </a:endParaRPr>
          </a:p>
          <a:p>
            <a:pPr>
              <a:lnSpc>
                <a:spcPct val="120000"/>
              </a:lnSpc>
            </a:pPr>
            <a:r>
              <a:rPr lang="en-US" sz="2200" dirty="0">
                <a:solidFill>
                  <a:srgbClr val="333333"/>
                </a:solidFill>
              </a:rPr>
              <a:t>It is just one web page that you visit which then loads all other content using JavaScript </a:t>
            </a:r>
          </a:p>
          <a:p>
            <a:pPr marL="0" indent="0">
              <a:buNone/>
            </a:pPr>
            <a:endParaRPr lang="en-IN" dirty="0"/>
          </a:p>
        </p:txBody>
      </p:sp>
    </p:spTree>
    <p:extLst>
      <p:ext uri="{BB962C8B-B14F-4D97-AF65-F5344CB8AC3E}">
        <p14:creationId xmlns:p14="http://schemas.microsoft.com/office/powerpoint/2010/main" val="799590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Angular Building Blocks: </a:t>
            </a:r>
            <a:r>
              <a:rPr lang="en-IN" sz="2000" dirty="0"/>
              <a:t>How does Angular App Kick Starts?</a:t>
            </a:r>
          </a:p>
        </p:txBody>
      </p:sp>
      <p:sp>
        <p:nvSpPr>
          <p:cNvPr id="3" name="Content Placeholder 2"/>
          <p:cNvSpPr>
            <a:spLocks noGrp="1"/>
          </p:cNvSpPr>
          <p:nvPr>
            <p:ph idx="1"/>
          </p:nvPr>
        </p:nvSpPr>
        <p:spPr/>
        <p:txBody>
          <a:bodyPr/>
          <a:lstStyle/>
          <a:p>
            <a:r>
              <a:rPr lang="en-IN" dirty="0">
                <a:hlinkClick r:id="rId2"/>
              </a:rPr>
              <a:t>http://localhost:4200</a:t>
            </a:r>
            <a:r>
              <a:rPr lang="en-IN" dirty="0"/>
              <a:t> loads index.html page in browser</a:t>
            </a:r>
          </a:p>
          <a:p>
            <a:r>
              <a:rPr lang="en-IN" dirty="0"/>
              <a:t>index.html has &lt;app-root&gt; tag</a:t>
            </a:r>
          </a:p>
          <a:p>
            <a:r>
              <a:rPr lang="en-IN" dirty="0"/>
              <a:t>Ng serve will Compile and Bundle all JS code (all TS code is converted into JS code) and automatically add imports using script tags in index.html file</a:t>
            </a:r>
          </a:p>
          <a:p>
            <a:r>
              <a:rPr lang="en-IN" dirty="0"/>
              <a:t>One of the imports is main.js (as highlighted below)</a:t>
            </a:r>
          </a:p>
          <a:p>
            <a:r>
              <a:rPr lang="en-IN" dirty="0"/>
              <a:t>main.ts </a:t>
            </a:r>
            <a:r>
              <a:rPr lang="en-IN" dirty="0">
                <a:sym typeface="Wingdings" panose="05000000000000000000" pitchFamily="2" charset="2"/>
              </a:rPr>
              <a:t> main.js is starting point of application</a:t>
            </a:r>
          </a:p>
          <a:p>
            <a:r>
              <a:rPr lang="en-IN" dirty="0">
                <a:sym typeface="Wingdings" panose="05000000000000000000" pitchFamily="2" charset="2"/>
              </a:rPr>
              <a:t>Main.js bootstraps App module and App module in turn bootstraps App Component</a:t>
            </a:r>
          </a:p>
          <a:p>
            <a:endParaRPr lang="en-IN" dirty="0"/>
          </a:p>
          <a:p>
            <a:pPr marL="0" indent="0">
              <a:buNone/>
            </a:pPr>
            <a:endParaRPr lang="en-IN" dirty="0"/>
          </a:p>
          <a:p>
            <a:endParaRPr lang="en-IN" dirty="0"/>
          </a:p>
          <a:p>
            <a:endParaRPr lang="en-IN" dirty="0"/>
          </a:p>
        </p:txBody>
      </p:sp>
      <p:pic>
        <p:nvPicPr>
          <p:cNvPr id="4" name="Picture 3"/>
          <p:cNvPicPr>
            <a:picLocks noChangeAspect="1"/>
          </p:cNvPicPr>
          <p:nvPr/>
        </p:nvPicPr>
        <p:blipFill>
          <a:blip r:embed="rId3"/>
          <a:stretch>
            <a:fillRect/>
          </a:stretch>
        </p:blipFill>
        <p:spPr>
          <a:xfrm>
            <a:off x="975360" y="4132536"/>
            <a:ext cx="6873240" cy="1084979"/>
          </a:xfrm>
          <a:prstGeom prst="rect">
            <a:avLst/>
          </a:prstGeom>
        </p:spPr>
      </p:pic>
    </p:spTree>
    <p:extLst>
      <p:ext uri="{BB962C8B-B14F-4D97-AF65-F5344CB8AC3E}">
        <p14:creationId xmlns:p14="http://schemas.microsoft.com/office/powerpoint/2010/main" val="2629959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9323-568F-7951-C4FD-5D8FED263F95}"/>
              </a:ext>
            </a:extLst>
          </p:cNvPr>
          <p:cNvSpPr>
            <a:spLocks noGrp="1"/>
          </p:cNvSpPr>
          <p:nvPr>
            <p:ph type="title"/>
          </p:nvPr>
        </p:nvSpPr>
        <p:spPr/>
        <p:txBody>
          <a:bodyPr>
            <a:normAutofit fontScale="90000"/>
          </a:bodyPr>
          <a:lstStyle/>
          <a:p>
            <a:br>
              <a:rPr lang="en-US" dirty="0"/>
            </a:br>
            <a:r>
              <a:rPr lang="en-US" dirty="0"/>
              <a:t>Angular Building Blocks: </a:t>
            </a:r>
            <a:r>
              <a:rPr lang="en-US" sz="2000" dirty="0"/>
              <a:t>Workflow of Angular application</a:t>
            </a:r>
            <a:br>
              <a:rPr lang="en-US" dirty="0"/>
            </a:br>
            <a:endParaRPr lang="en-IN" dirty="0"/>
          </a:p>
        </p:txBody>
      </p:sp>
      <p:sp>
        <p:nvSpPr>
          <p:cNvPr id="3" name="Content Placeholder 2">
            <a:extLst>
              <a:ext uri="{FF2B5EF4-FFF2-40B4-BE49-F238E27FC236}">
                <a16:creationId xmlns:a16="http://schemas.microsoft.com/office/drawing/2014/main" id="{595BFD0C-3DBD-8521-5FF4-22EF39415D22}"/>
              </a:ext>
            </a:extLst>
          </p:cNvPr>
          <p:cNvSpPr>
            <a:spLocks noGrp="1"/>
          </p:cNvSpPr>
          <p:nvPr>
            <p:ph idx="1"/>
          </p:nvPr>
        </p:nvSpPr>
        <p:spPr/>
        <p:txBody>
          <a:bodyPr>
            <a:normAutofit fontScale="92500" lnSpcReduction="20000"/>
          </a:bodyPr>
          <a:lstStyle/>
          <a:p>
            <a:r>
              <a:rPr lang="en-IN" sz="2000" dirty="0"/>
              <a:t>index.html imports and runs main.ts using script tag</a:t>
            </a:r>
          </a:p>
          <a:p>
            <a:pPr marL="0" indent="0">
              <a:buNone/>
            </a:pPr>
            <a:endParaRPr lang="en-IN" sz="2000" dirty="0"/>
          </a:p>
          <a:p>
            <a:r>
              <a:rPr lang="en-IN" sz="2000" dirty="0"/>
              <a:t>src/main.ts is the entry point of Angular application.</a:t>
            </a:r>
          </a:p>
          <a:p>
            <a:endParaRPr lang="en-IN" sz="2000" dirty="0"/>
          </a:p>
          <a:p>
            <a:r>
              <a:rPr lang="en-IN" sz="2000" dirty="0"/>
              <a:t>src/main.ts bootstraps the AppModule (src/app.module.ts), which is the root module for every Angular application.</a:t>
            </a:r>
          </a:p>
          <a:p>
            <a:pPr marL="0" indent="0">
              <a:buNone/>
            </a:pPr>
            <a:endParaRPr lang="en-IN" sz="2000" dirty="0"/>
          </a:p>
          <a:p>
            <a:pPr marL="457200" lvl="1" indent="0">
              <a:buNone/>
            </a:pPr>
            <a:r>
              <a:rPr lang="en-IN" sz="1800" dirty="0">
                <a:solidFill>
                  <a:srgbClr val="000099"/>
                </a:solidFill>
              </a:rPr>
              <a:t>platformBrowserDynamic().bootstrapModule(AppModule)</a:t>
            </a:r>
          </a:p>
          <a:p>
            <a:pPr marL="457200" lvl="1" indent="0">
              <a:buNone/>
            </a:pPr>
            <a:r>
              <a:rPr lang="en-IN" sz="1800" dirty="0">
                <a:solidFill>
                  <a:srgbClr val="000099"/>
                </a:solidFill>
              </a:rPr>
              <a:t> .catch(err =&gt; console.error(err));</a:t>
            </a:r>
          </a:p>
          <a:p>
            <a:endParaRPr lang="en-IN" sz="2000" dirty="0"/>
          </a:p>
          <a:p>
            <a:r>
              <a:rPr lang="en-IN" sz="2000" dirty="0"/>
              <a:t>AppModule bootstraps the AppComponent (src/app.component.ts), which is the root component of every Angular application.</a:t>
            </a:r>
          </a:p>
          <a:p>
            <a:pPr marL="457200" lvl="1" indent="0">
              <a:buNone/>
            </a:pPr>
            <a:endParaRPr lang="en-IN" sz="1800" dirty="0">
              <a:solidFill>
                <a:srgbClr val="000099"/>
              </a:solidFill>
            </a:endParaRPr>
          </a:p>
          <a:p>
            <a:pPr marL="457200" lvl="1" indent="0">
              <a:buNone/>
            </a:pPr>
            <a:r>
              <a:rPr lang="en-IN" sz="1800" dirty="0">
                <a:solidFill>
                  <a:srgbClr val="000099"/>
                </a:solidFill>
              </a:rPr>
              <a:t>@NgModule({ </a:t>
            </a:r>
          </a:p>
          <a:p>
            <a:pPr marL="914400" lvl="2" indent="0">
              <a:buNone/>
            </a:pPr>
            <a:r>
              <a:rPr lang="en-IN" dirty="0">
                <a:solidFill>
                  <a:srgbClr val="000099"/>
                </a:solidFill>
              </a:rPr>
              <a:t>…</a:t>
            </a:r>
          </a:p>
          <a:p>
            <a:pPr marL="457200" lvl="1" indent="0">
              <a:buNone/>
            </a:pPr>
            <a:r>
              <a:rPr lang="en-IN" sz="1800" dirty="0">
                <a:solidFill>
                  <a:srgbClr val="000099"/>
                </a:solidFill>
              </a:rPr>
              <a:t>   bootstrap: [AppComponent] </a:t>
            </a:r>
          </a:p>
          <a:p>
            <a:pPr marL="457200" lvl="1" indent="0">
              <a:buNone/>
            </a:pPr>
            <a:r>
              <a:rPr lang="en-IN" sz="1800" dirty="0">
                <a:solidFill>
                  <a:srgbClr val="000099"/>
                </a:solidFill>
              </a:rPr>
              <a:t>}) </a:t>
            </a:r>
          </a:p>
          <a:p>
            <a:pPr marL="457200" lvl="1" indent="0">
              <a:buNone/>
            </a:pPr>
            <a:r>
              <a:rPr lang="en-IN" sz="1800" dirty="0">
                <a:solidFill>
                  <a:srgbClr val="000099"/>
                </a:solidFill>
              </a:rPr>
              <a:t>export class AppModule { }</a:t>
            </a:r>
          </a:p>
        </p:txBody>
      </p:sp>
    </p:spTree>
    <p:extLst>
      <p:ext uri="{BB962C8B-B14F-4D97-AF65-F5344CB8AC3E}">
        <p14:creationId xmlns:p14="http://schemas.microsoft.com/office/powerpoint/2010/main" val="3368737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0C25E4-FB56-0AE3-2ABF-568DD37F9DA1}"/>
              </a:ext>
            </a:extLst>
          </p:cNvPr>
          <p:cNvSpPr>
            <a:spLocks noGrp="1"/>
          </p:cNvSpPr>
          <p:nvPr>
            <p:ph sz="half" idx="10"/>
          </p:nvPr>
        </p:nvSpPr>
        <p:spPr/>
        <p:txBody>
          <a:bodyPr>
            <a:normAutofit fontScale="92500" lnSpcReduction="10000"/>
          </a:bodyPr>
          <a:lstStyle/>
          <a:p>
            <a:r>
              <a:rPr lang="en-IN" sz="1800" dirty="0"/>
              <a:t>AppModule bootstraps AppComponent which is root component of every Angular application</a:t>
            </a:r>
          </a:p>
          <a:p>
            <a:endParaRPr lang="en-IN" sz="1800" dirty="0"/>
          </a:p>
          <a:p>
            <a:r>
              <a:rPr lang="en-IN" sz="1800" dirty="0"/>
              <a:t>It also loads modules through imports option.</a:t>
            </a:r>
          </a:p>
          <a:p>
            <a:endParaRPr lang="en-IN" sz="1800" dirty="0"/>
          </a:p>
          <a:p>
            <a:r>
              <a:rPr lang="en-IN" sz="1800" dirty="0"/>
              <a:t>AppModule also loads all the registered service using Dependency Injection (DI) framework.</a:t>
            </a:r>
          </a:p>
          <a:p>
            <a:endParaRPr lang="en-IN" sz="1800" dirty="0"/>
          </a:p>
          <a:p>
            <a:r>
              <a:rPr lang="en-IN" sz="1800" dirty="0"/>
              <a:t>AppComponent renders its template (src/app.component.html) and uses the corresponding styles (src/app.component.css).</a:t>
            </a:r>
          </a:p>
          <a:p>
            <a:r>
              <a:rPr lang="en-IN" sz="1800" dirty="0"/>
              <a:t>AppComponent selector,                  &lt;app-root&gt;&lt;/app-root&gt; is used to place/render it inside the src/index.html.</a:t>
            </a:r>
          </a:p>
        </p:txBody>
      </p:sp>
      <p:sp>
        <p:nvSpPr>
          <p:cNvPr id="3" name="Content Placeholder 2">
            <a:extLst>
              <a:ext uri="{FF2B5EF4-FFF2-40B4-BE49-F238E27FC236}">
                <a16:creationId xmlns:a16="http://schemas.microsoft.com/office/drawing/2014/main" id="{B682C62F-E28B-4278-3F3D-1F135BE85478}"/>
              </a:ext>
            </a:extLst>
          </p:cNvPr>
          <p:cNvSpPr>
            <a:spLocks noGrp="1"/>
          </p:cNvSpPr>
          <p:nvPr>
            <p:ph sz="half" idx="2"/>
          </p:nvPr>
        </p:nvSpPr>
        <p:spPr>
          <a:xfrm>
            <a:off x="4675351" y="935420"/>
            <a:ext cx="3886200" cy="5255170"/>
          </a:xfrm>
        </p:spPr>
        <p:txBody>
          <a:bodyPr>
            <a:normAutofit/>
          </a:bodyPr>
          <a:lstStyle/>
          <a:p>
            <a:pPr marL="0" indent="0">
              <a:buNone/>
            </a:pPr>
            <a:r>
              <a:rPr lang="en-IN" sz="1500" dirty="0">
                <a:solidFill>
                  <a:srgbClr val="000099"/>
                </a:solidFill>
              </a:rPr>
              <a:t>@NgModule({</a:t>
            </a:r>
          </a:p>
          <a:p>
            <a:pPr marL="0" indent="0">
              <a:buNone/>
            </a:pPr>
            <a:r>
              <a:rPr lang="en-IN" sz="1500" dirty="0">
                <a:solidFill>
                  <a:srgbClr val="000099"/>
                </a:solidFill>
              </a:rPr>
              <a:t>  declarations: [</a:t>
            </a:r>
          </a:p>
          <a:p>
            <a:pPr marL="0" indent="0">
              <a:buNone/>
            </a:pPr>
            <a:r>
              <a:rPr lang="en-IN" sz="1500" dirty="0">
                <a:solidFill>
                  <a:srgbClr val="000099"/>
                </a:solidFill>
              </a:rPr>
              <a:t>    AppComponent,</a:t>
            </a:r>
          </a:p>
          <a:p>
            <a:pPr marL="0" indent="0">
              <a:buNone/>
            </a:pPr>
            <a:r>
              <a:rPr lang="en-IN" sz="1500" dirty="0">
                <a:solidFill>
                  <a:srgbClr val="000099"/>
                </a:solidFill>
              </a:rPr>
              <a:t>    BookComponent</a:t>
            </a:r>
          </a:p>
          <a:p>
            <a:pPr marL="0" indent="0">
              <a:buNone/>
            </a:pPr>
            <a:r>
              <a:rPr lang="en-IN" sz="1500" dirty="0">
                <a:solidFill>
                  <a:srgbClr val="000099"/>
                </a:solidFill>
              </a:rPr>
              <a:t>  ],</a:t>
            </a:r>
          </a:p>
          <a:p>
            <a:pPr marL="0" indent="0">
              <a:buNone/>
            </a:pPr>
            <a:r>
              <a:rPr lang="en-IN" sz="1500" dirty="0">
                <a:solidFill>
                  <a:srgbClr val="000099"/>
                </a:solidFill>
              </a:rPr>
              <a:t>  imports: [</a:t>
            </a:r>
          </a:p>
          <a:p>
            <a:pPr marL="0" indent="0">
              <a:buNone/>
            </a:pPr>
            <a:r>
              <a:rPr lang="en-IN" sz="1500" dirty="0">
                <a:solidFill>
                  <a:srgbClr val="000099"/>
                </a:solidFill>
              </a:rPr>
              <a:t>    BrowserModule,</a:t>
            </a:r>
          </a:p>
          <a:p>
            <a:pPr marL="0" indent="0">
              <a:buNone/>
            </a:pPr>
            <a:r>
              <a:rPr lang="en-IN" sz="1500" dirty="0">
                <a:solidFill>
                  <a:srgbClr val="000099"/>
                </a:solidFill>
              </a:rPr>
              <a:t>    FormsModule</a:t>
            </a:r>
          </a:p>
          <a:p>
            <a:pPr marL="0" indent="0">
              <a:buNone/>
            </a:pPr>
            <a:r>
              <a:rPr lang="en-IN" sz="1500" dirty="0">
                <a:solidFill>
                  <a:srgbClr val="000099"/>
                </a:solidFill>
              </a:rPr>
              <a:t>  ],</a:t>
            </a:r>
          </a:p>
          <a:p>
            <a:pPr marL="0" indent="0">
              <a:buNone/>
            </a:pPr>
            <a:r>
              <a:rPr lang="en-IN" sz="1500" dirty="0">
                <a:solidFill>
                  <a:srgbClr val="000099"/>
                </a:solidFill>
              </a:rPr>
              <a:t>  providers: [],  </a:t>
            </a:r>
            <a:r>
              <a:rPr lang="en-IN" sz="1400" dirty="0">
                <a:solidFill>
                  <a:schemeClr val="tx1">
                    <a:lumMod val="50000"/>
                    <a:lumOff val="50000"/>
                  </a:schemeClr>
                </a:solidFill>
              </a:rPr>
              <a:t>//register service here in providers</a:t>
            </a:r>
          </a:p>
          <a:p>
            <a:pPr marL="0" indent="0">
              <a:buNone/>
            </a:pPr>
            <a:r>
              <a:rPr lang="en-IN" sz="1500" dirty="0">
                <a:solidFill>
                  <a:srgbClr val="000099"/>
                </a:solidFill>
              </a:rPr>
              <a:t>  bootstrap: [AppComponent]</a:t>
            </a:r>
          </a:p>
          <a:p>
            <a:pPr marL="0" indent="0">
              <a:buNone/>
            </a:pPr>
            <a:r>
              <a:rPr lang="en-IN" sz="1500" dirty="0">
                <a:solidFill>
                  <a:srgbClr val="000099"/>
                </a:solidFill>
              </a:rPr>
              <a:t>})</a:t>
            </a:r>
          </a:p>
          <a:p>
            <a:pPr marL="0" indent="0">
              <a:buNone/>
            </a:pPr>
            <a:r>
              <a:rPr lang="en-IN" sz="1500" dirty="0">
                <a:solidFill>
                  <a:srgbClr val="000099"/>
                </a:solidFill>
              </a:rPr>
              <a:t>export class AppModule { }</a:t>
            </a:r>
          </a:p>
        </p:txBody>
      </p:sp>
      <p:sp>
        <p:nvSpPr>
          <p:cNvPr id="2" name="Title 1">
            <a:extLst>
              <a:ext uri="{FF2B5EF4-FFF2-40B4-BE49-F238E27FC236}">
                <a16:creationId xmlns:a16="http://schemas.microsoft.com/office/drawing/2014/main" id="{EE953865-057C-52D1-1148-0467ECFAB70C}"/>
              </a:ext>
            </a:extLst>
          </p:cNvPr>
          <p:cNvSpPr>
            <a:spLocks noGrp="1"/>
          </p:cNvSpPr>
          <p:nvPr>
            <p:ph type="title"/>
          </p:nvPr>
        </p:nvSpPr>
        <p:spPr/>
        <p:txBody>
          <a:bodyPr/>
          <a:lstStyle/>
          <a:p>
            <a:r>
              <a:rPr lang="en-US" dirty="0"/>
              <a:t>Angular Building Blocks: </a:t>
            </a:r>
            <a:r>
              <a:rPr lang="en-IN" sz="1800" dirty="0"/>
              <a:t>Workflow of Angular application</a:t>
            </a:r>
          </a:p>
        </p:txBody>
      </p:sp>
    </p:spTree>
    <p:extLst>
      <p:ext uri="{BB962C8B-B14F-4D97-AF65-F5344CB8AC3E}">
        <p14:creationId xmlns:p14="http://schemas.microsoft.com/office/powerpoint/2010/main" val="6505955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0E49FE-E8B4-997B-A192-C2EE6478633C}"/>
              </a:ext>
            </a:extLst>
          </p:cNvPr>
          <p:cNvSpPr>
            <a:spLocks noGrp="1"/>
          </p:cNvSpPr>
          <p:nvPr>
            <p:ph type="title"/>
          </p:nvPr>
        </p:nvSpPr>
        <p:spPr/>
        <p:txBody>
          <a:bodyPr/>
          <a:lstStyle/>
          <a:p>
            <a:r>
              <a:rPr lang="en-US" dirty="0"/>
              <a:t>Angular Building Blocks: </a:t>
            </a:r>
            <a:r>
              <a:rPr lang="en-IN" sz="1800" dirty="0"/>
              <a:t>Workflow of Angular application</a:t>
            </a:r>
          </a:p>
        </p:txBody>
      </p:sp>
      <p:pic>
        <p:nvPicPr>
          <p:cNvPr id="5" name="Content Placeholder 4">
            <a:extLst>
              <a:ext uri="{FF2B5EF4-FFF2-40B4-BE49-F238E27FC236}">
                <a16:creationId xmlns:a16="http://schemas.microsoft.com/office/drawing/2014/main" id="{2DB6B344-E33C-FD28-587F-E85A75B460C2}"/>
              </a:ext>
            </a:extLst>
          </p:cNvPr>
          <p:cNvPicPr>
            <a:picLocks noGrp="1" noChangeAspect="1"/>
          </p:cNvPicPr>
          <p:nvPr>
            <p:ph idx="1"/>
          </p:nvPr>
        </p:nvPicPr>
        <p:blipFill>
          <a:blip r:embed="rId2"/>
          <a:stretch>
            <a:fillRect/>
          </a:stretch>
        </p:blipFill>
        <p:spPr>
          <a:xfrm>
            <a:off x="507463" y="1445521"/>
            <a:ext cx="8124955" cy="2862073"/>
          </a:xfrm>
          <a:prstGeom prst="rect">
            <a:avLst/>
          </a:prstGeom>
        </p:spPr>
      </p:pic>
    </p:spTree>
    <p:extLst>
      <p:ext uri="{BB962C8B-B14F-4D97-AF65-F5344CB8AC3E}">
        <p14:creationId xmlns:p14="http://schemas.microsoft.com/office/powerpoint/2010/main" val="12197644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69B50-FAB0-B5B9-6F7C-14348257C4D3}"/>
              </a:ext>
            </a:extLst>
          </p:cNvPr>
          <p:cNvSpPr>
            <a:spLocks noGrp="1"/>
          </p:cNvSpPr>
          <p:nvPr>
            <p:ph sz="half" idx="2"/>
          </p:nvPr>
        </p:nvSpPr>
        <p:spPr>
          <a:xfrm>
            <a:off x="789151" y="1078642"/>
            <a:ext cx="3886200" cy="5255170"/>
          </a:xfrm>
        </p:spPr>
        <p:txBody>
          <a:bodyPr>
            <a:normAutofit/>
          </a:bodyPr>
          <a:lstStyle/>
          <a:p>
            <a:r>
              <a:rPr lang="en-US" sz="2100" dirty="0"/>
              <a:t>AppComponent can use any other components registered in the application.</a:t>
            </a:r>
          </a:p>
          <a:p>
            <a:r>
              <a:rPr lang="en-US" sz="2100" dirty="0"/>
              <a:t>Component use other component through directive in its template using target component’s selector name.</a:t>
            </a:r>
          </a:p>
          <a:p>
            <a:pPr marL="0" indent="0">
              <a:lnSpc>
                <a:spcPct val="50000"/>
              </a:lnSpc>
              <a:spcBef>
                <a:spcPts val="600"/>
              </a:spcBef>
              <a:buNone/>
            </a:pPr>
            <a:r>
              <a:rPr lang="en-US" sz="1900" dirty="0"/>
              <a:t> </a:t>
            </a:r>
            <a:r>
              <a:rPr lang="en-US" sz="1500" dirty="0"/>
              <a:t> </a:t>
            </a:r>
          </a:p>
          <a:p>
            <a:pPr marL="0" indent="0">
              <a:lnSpc>
                <a:spcPct val="50000"/>
              </a:lnSpc>
              <a:spcBef>
                <a:spcPts val="600"/>
              </a:spcBef>
              <a:buNone/>
            </a:pPr>
            <a:r>
              <a:rPr lang="en-US" sz="1500" dirty="0"/>
              <a:t>      &lt;component-selector-name&gt;</a:t>
            </a:r>
          </a:p>
          <a:p>
            <a:pPr marL="0" indent="0">
              <a:lnSpc>
                <a:spcPct val="50000"/>
              </a:lnSpc>
              <a:spcBef>
                <a:spcPts val="600"/>
              </a:spcBef>
              <a:buNone/>
            </a:pPr>
            <a:r>
              <a:rPr lang="en-US" sz="1500" dirty="0"/>
              <a:t>      &lt;/component-selector-name&gt;</a:t>
            </a:r>
          </a:p>
          <a:p>
            <a:pPr marL="0" indent="0">
              <a:buNone/>
            </a:pPr>
            <a:r>
              <a:rPr lang="en-US" sz="1500" dirty="0"/>
              <a:t>      for e.g.:-</a:t>
            </a:r>
          </a:p>
          <a:p>
            <a:pPr marL="0" indent="0">
              <a:buNone/>
            </a:pPr>
            <a:r>
              <a:rPr lang="en-US" sz="1500" dirty="0"/>
              <a:t>      &lt;app-book&gt;&lt;/app-book&gt;</a:t>
            </a:r>
          </a:p>
          <a:p>
            <a:r>
              <a:rPr lang="en-US" sz="1900" dirty="0"/>
              <a:t>Also, all registered services are accessible to all Angular components through Dependency Injection (DI) framework.</a:t>
            </a:r>
            <a:endParaRPr lang="en-IN" sz="1900" dirty="0"/>
          </a:p>
        </p:txBody>
      </p:sp>
      <p:sp>
        <p:nvSpPr>
          <p:cNvPr id="2" name="Title 1">
            <a:extLst>
              <a:ext uri="{FF2B5EF4-FFF2-40B4-BE49-F238E27FC236}">
                <a16:creationId xmlns:a16="http://schemas.microsoft.com/office/drawing/2014/main" id="{C4FBCDF0-BEFA-E422-75DC-A62404C610C7}"/>
              </a:ext>
            </a:extLst>
          </p:cNvPr>
          <p:cNvSpPr>
            <a:spLocks noGrp="1"/>
          </p:cNvSpPr>
          <p:nvPr>
            <p:ph type="title"/>
          </p:nvPr>
        </p:nvSpPr>
        <p:spPr/>
        <p:txBody>
          <a:bodyPr/>
          <a:lstStyle/>
          <a:p>
            <a:r>
              <a:rPr lang="en-US" dirty="0"/>
              <a:t>Angular Building Blocks: </a:t>
            </a:r>
            <a:r>
              <a:rPr lang="en-IN" sz="1800" dirty="0"/>
              <a:t>Workflow of Angular application</a:t>
            </a:r>
          </a:p>
        </p:txBody>
      </p:sp>
      <p:pic>
        <p:nvPicPr>
          <p:cNvPr id="5" name="Picture 4">
            <a:extLst>
              <a:ext uri="{FF2B5EF4-FFF2-40B4-BE49-F238E27FC236}">
                <a16:creationId xmlns:a16="http://schemas.microsoft.com/office/drawing/2014/main" id="{5D3757DF-6B05-3352-E094-18315E88E1BF}"/>
              </a:ext>
            </a:extLst>
          </p:cNvPr>
          <p:cNvPicPr>
            <a:picLocks noChangeAspect="1"/>
          </p:cNvPicPr>
          <p:nvPr/>
        </p:nvPicPr>
        <p:blipFill>
          <a:blip r:embed="rId2"/>
          <a:stretch>
            <a:fillRect/>
          </a:stretch>
        </p:blipFill>
        <p:spPr>
          <a:xfrm>
            <a:off x="5049674" y="1078642"/>
            <a:ext cx="3305175" cy="3629025"/>
          </a:xfrm>
          <a:prstGeom prst="rect">
            <a:avLst/>
          </a:prstGeom>
        </p:spPr>
      </p:pic>
    </p:spTree>
    <p:extLst>
      <p:ext uri="{BB962C8B-B14F-4D97-AF65-F5344CB8AC3E}">
        <p14:creationId xmlns:p14="http://schemas.microsoft.com/office/powerpoint/2010/main" val="29708433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CCD81C-77B5-DCC0-05AC-E9E962263385}"/>
              </a:ext>
            </a:extLst>
          </p:cNvPr>
          <p:cNvSpPr>
            <a:spLocks noGrp="1"/>
          </p:cNvSpPr>
          <p:nvPr>
            <p:ph type="title"/>
          </p:nvPr>
        </p:nvSpPr>
        <p:spPr/>
        <p:txBody>
          <a:bodyPr>
            <a:normAutofit fontScale="90000"/>
          </a:bodyPr>
          <a:lstStyle/>
          <a:p>
            <a:r>
              <a:rPr lang="en-US" dirty="0"/>
              <a:t>Angular Building Blocks: </a:t>
            </a:r>
            <a:br>
              <a:rPr lang="en-US" dirty="0"/>
            </a:br>
            <a:r>
              <a:rPr lang="en-IN" dirty="0"/>
              <a:t>Workflow of Angular application: </a:t>
            </a:r>
            <a:r>
              <a:rPr lang="en-IN" sz="2400" dirty="0"/>
              <a:t>Component Nesting</a:t>
            </a:r>
          </a:p>
        </p:txBody>
      </p:sp>
      <p:pic>
        <p:nvPicPr>
          <p:cNvPr id="7" name="Content Placeholder 6">
            <a:extLst>
              <a:ext uri="{FF2B5EF4-FFF2-40B4-BE49-F238E27FC236}">
                <a16:creationId xmlns:a16="http://schemas.microsoft.com/office/drawing/2014/main" id="{A980AB3A-E8B4-67E1-C11C-25C3532E0092}"/>
              </a:ext>
            </a:extLst>
          </p:cNvPr>
          <p:cNvPicPr>
            <a:picLocks noGrp="1" noChangeAspect="1"/>
          </p:cNvPicPr>
          <p:nvPr>
            <p:ph idx="1"/>
          </p:nvPr>
        </p:nvPicPr>
        <p:blipFill>
          <a:blip r:embed="rId2"/>
          <a:stretch>
            <a:fillRect/>
          </a:stretch>
        </p:blipFill>
        <p:spPr>
          <a:xfrm>
            <a:off x="220733" y="919735"/>
            <a:ext cx="4483469" cy="3075081"/>
          </a:xfrm>
          <a:prstGeom prst="rect">
            <a:avLst/>
          </a:prstGeom>
        </p:spPr>
      </p:pic>
      <p:pic>
        <p:nvPicPr>
          <p:cNvPr id="9" name="Picture 8">
            <a:extLst>
              <a:ext uri="{FF2B5EF4-FFF2-40B4-BE49-F238E27FC236}">
                <a16:creationId xmlns:a16="http://schemas.microsoft.com/office/drawing/2014/main" id="{425439CA-4A09-2F93-7E7D-C9D69567EC97}"/>
              </a:ext>
            </a:extLst>
          </p:cNvPr>
          <p:cNvPicPr>
            <a:picLocks noChangeAspect="1"/>
          </p:cNvPicPr>
          <p:nvPr/>
        </p:nvPicPr>
        <p:blipFill>
          <a:blip r:embed="rId3"/>
          <a:stretch>
            <a:fillRect/>
          </a:stretch>
        </p:blipFill>
        <p:spPr>
          <a:xfrm>
            <a:off x="4901356" y="941768"/>
            <a:ext cx="4021911" cy="3048264"/>
          </a:xfrm>
          <a:prstGeom prst="rect">
            <a:avLst/>
          </a:prstGeom>
        </p:spPr>
      </p:pic>
      <p:pic>
        <p:nvPicPr>
          <p:cNvPr id="13" name="Picture 12">
            <a:extLst>
              <a:ext uri="{FF2B5EF4-FFF2-40B4-BE49-F238E27FC236}">
                <a16:creationId xmlns:a16="http://schemas.microsoft.com/office/drawing/2014/main" id="{6A91F0D3-4091-4F6A-329B-BDE9E6E870FE}"/>
              </a:ext>
            </a:extLst>
          </p:cNvPr>
          <p:cNvPicPr>
            <a:picLocks noChangeAspect="1"/>
          </p:cNvPicPr>
          <p:nvPr/>
        </p:nvPicPr>
        <p:blipFill>
          <a:blip r:embed="rId4"/>
          <a:stretch>
            <a:fillRect/>
          </a:stretch>
        </p:blipFill>
        <p:spPr>
          <a:xfrm>
            <a:off x="264293" y="4060766"/>
            <a:ext cx="3091376" cy="2797234"/>
          </a:xfrm>
          <a:prstGeom prst="rect">
            <a:avLst/>
          </a:prstGeom>
        </p:spPr>
      </p:pic>
      <p:sp>
        <p:nvSpPr>
          <p:cNvPr id="14" name="TextBox 13">
            <a:extLst>
              <a:ext uri="{FF2B5EF4-FFF2-40B4-BE49-F238E27FC236}">
                <a16:creationId xmlns:a16="http://schemas.microsoft.com/office/drawing/2014/main" id="{ABFA133B-8F6D-F420-A90F-9CBCD6DD05DE}"/>
              </a:ext>
            </a:extLst>
          </p:cNvPr>
          <p:cNvSpPr txBox="1"/>
          <p:nvPr/>
        </p:nvSpPr>
        <p:spPr>
          <a:xfrm>
            <a:off x="4307595" y="5038631"/>
            <a:ext cx="4259164" cy="1077218"/>
          </a:xfrm>
          <a:prstGeom prst="rect">
            <a:avLst/>
          </a:prstGeom>
          <a:noFill/>
        </p:spPr>
        <p:txBody>
          <a:bodyPr wrap="square" rtlCol="0">
            <a:spAutoFit/>
          </a:bodyPr>
          <a:lstStyle/>
          <a:p>
            <a:r>
              <a:rPr lang="en-IN" sz="1600" dirty="0"/>
              <a:t>Note: </a:t>
            </a:r>
          </a:p>
          <a:p>
            <a:r>
              <a:rPr lang="en-IN" sz="1600" dirty="0"/>
              <a:t>Book Component is nested inside App Component  by placing Selector of Book Component in App Component’s html Template</a:t>
            </a:r>
          </a:p>
        </p:txBody>
      </p:sp>
    </p:spTree>
    <p:extLst>
      <p:ext uri="{BB962C8B-B14F-4D97-AF65-F5344CB8AC3E}">
        <p14:creationId xmlns:p14="http://schemas.microsoft.com/office/powerpoint/2010/main" val="3624555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9E3F-1D6E-3024-DB64-B483EDE329CD}"/>
              </a:ext>
            </a:extLst>
          </p:cNvPr>
          <p:cNvSpPr>
            <a:spLocks noGrp="1"/>
          </p:cNvSpPr>
          <p:nvPr>
            <p:ph type="title"/>
          </p:nvPr>
        </p:nvSpPr>
        <p:spPr/>
        <p:txBody>
          <a:bodyPr>
            <a:normAutofit fontScale="90000"/>
          </a:bodyPr>
          <a:lstStyle/>
          <a:p>
            <a:br>
              <a:rPr lang="en-IN" dirty="0"/>
            </a:br>
            <a:r>
              <a:rPr lang="en-IN" dirty="0"/>
              <a:t>Using @ViewChild </a:t>
            </a:r>
          </a:p>
        </p:txBody>
      </p:sp>
      <p:sp>
        <p:nvSpPr>
          <p:cNvPr id="3" name="Content Placeholder 2">
            <a:extLst>
              <a:ext uri="{FF2B5EF4-FFF2-40B4-BE49-F238E27FC236}">
                <a16:creationId xmlns:a16="http://schemas.microsoft.com/office/drawing/2014/main" id="{D8F6B9E5-184D-6382-1FD7-697A22943737}"/>
              </a:ext>
            </a:extLst>
          </p:cNvPr>
          <p:cNvSpPr>
            <a:spLocks noGrp="1"/>
          </p:cNvSpPr>
          <p:nvPr>
            <p:ph idx="1"/>
          </p:nvPr>
        </p:nvSpPr>
        <p:spPr/>
        <p:txBody>
          <a:bodyPr>
            <a:normAutofit fontScale="70000" lnSpcReduction="20000"/>
          </a:bodyPr>
          <a:lstStyle/>
          <a:p>
            <a:r>
              <a:rPr lang="en-US" dirty="0"/>
              <a:t>@ViewChild :-</a:t>
            </a:r>
          </a:p>
          <a:p>
            <a:pPr lvl="1">
              <a:lnSpc>
                <a:spcPct val="120000"/>
              </a:lnSpc>
            </a:pPr>
            <a:r>
              <a:rPr lang="en-US" dirty="0"/>
              <a:t>@ViewChild and @ViewChildren are the types of decorators used to access the child component class/child directive and its different properties into the parent component. </a:t>
            </a:r>
          </a:p>
          <a:p>
            <a:pPr lvl="1">
              <a:lnSpc>
                <a:spcPct val="120000"/>
              </a:lnSpc>
            </a:pPr>
            <a:r>
              <a:rPr lang="en-US" dirty="0"/>
              <a:t>We can also access any specific template element by using @ViewChild instead of referencing the whole component</a:t>
            </a:r>
          </a:p>
          <a:p>
            <a:pPr lvl="1">
              <a:lnSpc>
                <a:spcPct val="120000"/>
              </a:lnSpc>
            </a:pPr>
            <a:r>
              <a:rPr lang="en-US" dirty="0"/>
              <a:t>It's similar to the inheritance., and if a new child matches the selector, the property is updated.</a:t>
            </a:r>
          </a:p>
          <a:p>
            <a:pPr lvl="1">
              <a:lnSpc>
                <a:spcPct val="120000"/>
              </a:lnSpc>
            </a:pPr>
            <a:r>
              <a:rPr lang="en-US" dirty="0"/>
              <a:t>We have to use ngAfterViewInit() hook in parent component to access the ViewChild ref properties. ( When the application loads, the child element may not be loaded completely, and if we try to access the component, it returns undefined. To resolve this, we use that lifecycle hook which allows us to access any element after the view is initialized.)</a:t>
            </a:r>
          </a:p>
          <a:p>
            <a:pPr lvl="1">
              <a:lnSpc>
                <a:spcPct val="120000"/>
              </a:lnSpc>
            </a:pPr>
            <a:r>
              <a:rPr lang="en-US" dirty="0">
                <a:hlinkClick r:id="rId2"/>
              </a:rPr>
              <a:t>https://angular.io/api/core/ViewChild</a:t>
            </a:r>
            <a:endParaRPr lang="en-US" dirty="0"/>
          </a:p>
          <a:p>
            <a:pPr>
              <a:lnSpc>
                <a:spcPct val="100000"/>
              </a:lnSpc>
            </a:pPr>
            <a:endParaRPr lang="en-US" dirty="0"/>
          </a:p>
          <a:p>
            <a:pPr>
              <a:lnSpc>
                <a:spcPct val="100000"/>
              </a:lnSpc>
            </a:pPr>
            <a:r>
              <a:rPr lang="en-US" dirty="0"/>
              <a:t>Why do we use @ViewChild in Angular?</a:t>
            </a:r>
          </a:p>
          <a:p>
            <a:pPr lvl="1">
              <a:lnSpc>
                <a:spcPct val="120000"/>
              </a:lnSpc>
            </a:pPr>
            <a:r>
              <a:rPr lang="en-US" dirty="0"/>
              <a:t>The ViewChild can get be used to get reference of template elements, so you can see all the associated attributes. </a:t>
            </a:r>
          </a:p>
          <a:p>
            <a:pPr lvl="1">
              <a:lnSpc>
                <a:spcPct val="120000"/>
              </a:lnSpc>
            </a:pPr>
            <a:r>
              <a:rPr lang="en-US" dirty="0"/>
              <a:t>A common example would be if there were to be a custom component in a template a ViewChild could be used to pull values out of that component when needed. </a:t>
            </a:r>
          </a:p>
          <a:p>
            <a:pPr lvl="1">
              <a:lnSpc>
                <a:spcPct val="120000"/>
              </a:lnSpc>
            </a:pPr>
            <a:r>
              <a:rPr lang="en-US" dirty="0">
                <a:hlinkClick r:id="rId3"/>
              </a:rPr>
              <a:t>https://www.pluralsight.com/guides/querying-the-dom-with-@viewchild-and-@viewchildren</a:t>
            </a:r>
            <a:endParaRPr lang="en-US" dirty="0"/>
          </a:p>
          <a:p>
            <a:pPr lvl="1">
              <a:lnSpc>
                <a:spcPct val="120000"/>
              </a:lnSpc>
            </a:pPr>
            <a:endParaRPr lang="en-US" dirty="0"/>
          </a:p>
          <a:p>
            <a:pPr marL="457200" lvl="1" indent="0">
              <a:buNone/>
            </a:pPr>
            <a:endParaRPr lang="en-US" dirty="0"/>
          </a:p>
          <a:p>
            <a:pPr marL="457200" lvl="1" indent="0">
              <a:buNone/>
            </a:pPr>
            <a:endParaRPr lang="en-US" dirty="0"/>
          </a:p>
          <a:p>
            <a:pPr marL="457200" lvl="1" indent="0">
              <a:buNone/>
            </a:pPr>
            <a:endParaRPr lang="en-IN" dirty="0"/>
          </a:p>
        </p:txBody>
      </p:sp>
    </p:spTree>
    <p:extLst>
      <p:ext uri="{BB962C8B-B14F-4D97-AF65-F5344CB8AC3E}">
        <p14:creationId xmlns:p14="http://schemas.microsoft.com/office/powerpoint/2010/main" val="25644347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1BE0-C22E-D6FD-11C8-36A3649067F1}"/>
              </a:ext>
            </a:extLst>
          </p:cNvPr>
          <p:cNvSpPr>
            <a:spLocks noGrp="1"/>
          </p:cNvSpPr>
          <p:nvPr>
            <p:ph type="title"/>
          </p:nvPr>
        </p:nvSpPr>
        <p:spPr/>
        <p:txBody>
          <a:bodyPr/>
          <a:lstStyle/>
          <a:p>
            <a:r>
              <a:rPr lang="en-IN" dirty="0"/>
              <a:t>Using @ViewChild</a:t>
            </a:r>
          </a:p>
        </p:txBody>
      </p:sp>
      <p:pic>
        <p:nvPicPr>
          <p:cNvPr id="5" name="Content Placeholder 4">
            <a:extLst>
              <a:ext uri="{FF2B5EF4-FFF2-40B4-BE49-F238E27FC236}">
                <a16:creationId xmlns:a16="http://schemas.microsoft.com/office/drawing/2014/main" id="{C4F27F1C-4C31-1028-A5B7-4BA7880C8947}"/>
              </a:ext>
            </a:extLst>
          </p:cNvPr>
          <p:cNvPicPr>
            <a:picLocks noGrp="1" noChangeAspect="1"/>
          </p:cNvPicPr>
          <p:nvPr>
            <p:ph idx="1"/>
          </p:nvPr>
        </p:nvPicPr>
        <p:blipFill>
          <a:blip r:embed="rId2"/>
          <a:stretch>
            <a:fillRect/>
          </a:stretch>
        </p:blipFill>
        <p:spPr>
          <a:xfrm>
            <a:off x="809124" y="4315102"/>
            <a:ext cx="6816886" cy="2334126"/>
          </a:xfrm>
        </p:spPr>
      </p:pic>
      <p:pic>
        <p:nvPicPr>
          <p:cNvPr id="7" name="Picture 6">
            <a:extLst>
              <a:ext uri="{FF2B5EF4-FFF2-40B4-BE49-F238E27FC236}">
                <a16:creationId xmlns:a16="http://schemas.microsoft.com/office/drawing/2014/main" id="{961ABFB8-B914-7BC0-551A-74DEFE5B2510}"/>
              </a:ext>
            </a:extLst>
          </p:cNvPr>
          <p:cNvPicPr>
            <a:picLocks noChangeAspect="1"/>
          </p:cNvPicPr>
          <p:nvPr/>
        </p:nvPicPr>
        <p:blipFill>
          <a:blip r:embed="rId3"/>
          <a:stretch>
            <a:fillRect/>
          </a:stretch>
        </p:blipFill>
        <p:spPr>
          <a:xfrm>
            <a:off x="809124" y="741034"/>
            <a:ext cx="5209674" cy="3473116"/>
          </a:xfrm>
          <a:prstGeom prst="rect">
            <a:avLst/>
          </a:prstGeom>
        </p:spPr>
      </p:pic>
    </p:spTree>
    <p:extLst>
      <p:ext uri="{BB962C8B-B14F-4D97-AF65-F5344CB8AC3E}">
        <p14:creationId xmlns:p14="http://schemas.microsoft.com/office/powerpoint/2010/main" val="31248002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Building Blocks: </a:t>
            </a:r>
            <a:r>
              <a:rPr lang="en-US" sz="2000" dirty="0"/>
              <a:t>Summary</a:t>
            </a:r>
          </a:p>
        </p:txBody>
      </p:sp>
      <p:sp>
        <p:nvSpPr>
          <p:cNvPr id="3" name="Content Placeholder 2"/>
          <p:cNvSpPr>
            <a:spLocks noGrp="1"/>
          </p:cNvSpPr>
          <p:nvPr>
            <p:ph idx="1"/>
          </p:nvPr>
        </p:nvSpPr>
        <p:spPr/>
        <p:txBody>
          <a:bodyPr/>
          <a:lstStyle/>
          <a:p>
            <a:pPr marL="0" indent="0">
              <a:buNone/>
            </a:pPr>
            <a:r>
              <a:rPr lang="en-US" dirty="0"/>
              <a:t>Summary:</a:t>
            </a:r>
          </a:p>
          <a:p>
            <a:r>
              <a:rPr lang="en-US" dirty="0"/>
              <a:t>We created the initial application structure using the Angular CLI.</a:t>
            </a:r>
          </a:p>
          <a:p>
            <a:r>
              <a:rPr lang="en-US" dirty="0"/>
              <a:t>We created and started editing Angular application created using CLI</a:t>
            </a:r>
          </a:p>
          <a:p>
            <a:r>
              <a:rPr lang="en-US" dirty="0"/>
              <a:t>We learned that html rendered by Angular component can be styled at global and component level. </a:t>
            </a:r>
          </a:p>
          <a:p>
            <a:r>
              <a:rPr lang="en-US" dirty="0"/>
              <a:t>We learned how to add bootstrap css library to Angular</a:t>
            </a:r>
          </a:p>
          <a:p>
            <a:r>
              <a:rPr lang="en-US" dirty="0"/>
              <a:t>We saw different architecture level building blocks of Angular like:- Component, Template, Module, Service.</a:t>
            </a:r>
          </a:p>
          <a:p>
            <a:r>
              <a:rPr lang="en-US" dirty="0"/>
              <a:t>We also used these different building blocks in Angular application</a:t>
            </a:r>
          </a:p>
          <a:p>
            <a:pPr marL="0" indent="0">
              <a:buNone/>
            </a:pPr>
            <a:endParaRPr lang="en-US" dirty="0"/>
          </a:p>
          <a:p>
            <a:endParaRPr lang="en-US" dirty="0"/>
          </a:p>
        </p:txBody>
      </p:sp>
    </p:spTree>
    <p:extLst>
      <p:ext uri="{BB962C8B-B14F-4D97-AF65-F5344CB8AC3E}">
        <p14:creationId xmlns:p14="http://schemas.microsoft.com/office/powerpoint/2010/main" val="31601245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8140"/>
            <a:ext cx="8537903" cy="537803"/>
          </a:xfrm>
        </p:spPr>
        <p:txBody>
          <a:bodyPr>
            <a:normAutofit fontScale="90000"/>
          </a:bodyPr>
          <a:lstStyle/>
          <a:p>
            <a:br>
              <a:rPr lang="en-US" dirty="0"/>
            </a:br>
            <a:r>
              <a:rPr lang="en-US" dirty="0"/>
              <a:t>Module, Component Architecture - Summary</a:t>
            </a:r>
          </a:p>
        </p:txBody>
      </p:sp>
      <p:sp>
        <p:nvSpPr>
          <p:cNvPr id="3" name="Content Placeholder 2"/>
          <p:cNvSpPr>
            <a:spLocks noGrp="1"/>
          </p:cNvSpPr>
          <p:nvPr>
            <p:ph idx="1"/>
          </p:nvPr>
        </p:nvSpPr>
        <p:spPr/>
        <p:txBody>
          <a:bodyPr/>
          <a:lstStyle/>
          <a:p>
            <a:r>
              <a:rPr lang="en-US" dirty="0"/>
              <a:t>You have learned - </a:t>
            </a:r>
          </a:p>
          <a:p>
            <a:pPr lvl="1">
              <a:buFont typeface="Wingdings" panose="05000000000000000000" pitchFamily="2" charset="2"/>
              <a:buChar char="§"/>
            </a:pPr>
            <a:r>
              <a:rPr lang="en-US" dirty="0"/>
              <a:t>Angular Module and its details</a:t>
            </a:r>
          </a:p>
          <a:p>
            <a:pPr lvl="1">
              <a:buFont typeface="Wingdings" panose="05000000000000000000" pitchFamily="2" charset="2"/>
              <a:buChar char="§"/>
            </a:pPr>
            <a:r>
              <a:rPr lang="en-US" dirty="0"/>
              <a:t>Angular Component and its details</a:t>
            </a:r>
          </a:p>
          <a:p>
            <a:pPr lvl="1">
              <a:buFont typeface="Wingdings" panose="05000000000000000000" pitchFamily="2" charset="2"/>
              <a:buChar char="§"/>
            </a:pPr>
            <a:r>
              <a:rPr lang="en-US" dirty="0"/>
              <a:t>Various ways of Component Templating and Styling</a:t>
            </a:r>
          </a:p>
          <a:p>
            <a:pPr lvl="1">
              <a:buFont typeface="Wingdings" panose="05000000000000000000" pitchFamily="2" charset="2"/>
              <a:buChar char="§"/>
            </a:pPr>
            <a:r>
              <a:rPr lang="en-US"/>
              <a:t>Brief introduction to Services</a:t>
            </a:r>
            <a:endParaRPr lang="en-US" dirty="0"/>
          </a:p>
        </p:txBody>
      </p:sp>
    </p:spTree>
    <p:extLst>
      <p:ext uri="{BB962C8B-B14F-4D97-AF65-F5344CB8AC3E}">
        <p14:creationId xmlns:p14="http://schemas.microsoft.com/office/powerpoint/2010/main" val="286674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168D-094A-4014-A42F-231740C95728}"/>
              </a:ext>
            </a:extLst>
          </p:cNvPr>
          <p:cNvSpPr>
            <a:spLocks noGrp="1"/>
          </p:cNvSpPr>
          <p:nvPr>
            <p:ph type="title"/>
          </p:nvPr>
        </p:nvSpPr>
        <p:spPr/>
        <p:txBody>
          <a:bodyPr/>
          <a:lstStyle/>
          <a:p>
            <a:r>
              <a:rPr lang="en-US" dirty="0"/>
              <a:t>What Is Typescript?</a:t>
            </a:r>
            <a:endParaRPr lang="en-IN" dirty="0"/>
          </a:p>
        </p:txBody>
      </p:sp>
      <p:sp>
        <p:nvSpPr>
          <p:cNvPr id="3" name="Content Placeholder 2">
            <a:extLst>
              <a:ext uri="{FF2B5EF4-FFF2-40B4-BE49-F238E27FC236}">
                <a16:creationId xmlns:a16="http://schemas.microsoft.com/office/drawing/2014/main" id="{45738456-622F-488E-9E6B-2BA1A061111B}"/>
              </a:ext>
            </a:extLst>
          </p:cNvPr>
          <p:cNvSpPr>
            <a:spLocks noGrp="1"/>
          </p:cNvSpPr>
          <p:nvPr>
            <p:ph idx="1"/>
          </p:nvPr>
        </p:nvSpPr>
        <p:spPr/>
        <p:txBody>
          <a:bodyPr>
            <a:normAutofit fontScale="77500" lnSpcReduction="20000"/>
          </a:bodyPr>
          <a:lstStyle/>
          <a:p>
            <a:pPr>
              <a:lnSpc>
                <a:spcPct val="120000"/>
              </a:lnSpc>
            </a:pPr>
            <a:r>
              <a:rPr lang="en-US" dirty="0"/>
              <a:t>Typescript is super-set of JavaScript </a:t>
            </a:r>
            <a:r>
              <a:rPr lang="en-US" sz="1900" dirty="0">
                <a:solidFill>
                  <a:schemeClr val="bg1">
                    <a:lumMod val="65000"/>
                  </a:schemeClr>
                </a:solidFill>
              </a:rPr>
              <a:t>(JS + ES2015+ES2016/ES2017)</a:t>
            </a:r>
          </a:p>
          <a:p>
            <a:pPr>
              <a:lnSpc>
                <a:spcPct val="120000"/>
              </a:lnSpc>
            </a:pPr>
            <a:r>
              <a:rPr lang="en-US" dirty="0"/>
              <a:t>It offers static type checking that helps to catch errors early on in the development lifecycle especially with larger applications.</a:t>
            </a:r>
          </a:p>
          <a:p>
            <a:pPr>
              <a:lnSpc>
                <a:spcPct val="120000"/>
              </a:lnSpc>
            </a:pPr>
            <a:r>
              <a:rPr lang="en-US" dirty="0"/>
              <a:t>They make it much easier to see when something is passed or used incorrectly.</a:t>
            </a:r>
          </a:p>
          <a:p>
            <a:pPr>
              <a:lnSpc>
                <a:spcPct val="120000"/>
              </a:lnSpc>
            </a:pPr>
            <a:r>
              <a:rPr lang="en-US" dirty="0"/>
              <a:t>Angular Framework is built using TypeScript</a:t>
            </a:r>
          </a:p>
          <a:p>
            <a:pPr marL="0" indent="0">
              <a:buNone/>
            </a:pPr>
            <a:endParaRPr lang="en-US" dirty="0"/>
          </a:p>
          <a:p>
            <a:endParaRPr lang="en-US" dirty="0"/>
          </a:p>
          <a:p>
            <a:endParaRPr lang="en-US" dirty="0"/>
          </a:p>
          <a:p>
            <a:endParaRPr lang="en-US" dirty="0"/>
          </a:p>
          <a:p>
            <a:endParaRPr lang="en-US" dirty="0"/>
          </a:p>
          <a:p>
            <a:endParaRPr lang="en-US" dirty="0"/>
          </a:p>
          <a:p>
            <a:endParaRPr lang="en-US" sz="2200" dirty="0">
              <a:hlinkClick r:id="rId2"/>
            </a:endParaRPr>
          </a:p>
          <a:p>
            <a:endParaRPr lang="en-US" sz="2200" dirty="0">
              <a:hlinkClick r:id="rId2"/>
            </a:endParaRPr>
          </a:p>
          <a:p>
            <a:r>
              <a:rPr lang="en-US" sz="2200" dirty="0">
                <a:hlinkClick r:id="rId2"/>
              </a:rPr>
              <a:t>https://blog.codewithdan.com/5-key-benefits-of-angular-and-typescript/</a:t>
            </a:r>
            <a:endParaRPr lang="en-US" sz="2200" dirty="0"/>
          </a:p>
          <a:p>
            <a:endParaRPr lang="en-US" sz="2200" dirty="0"/>
          </a:p>
          <a:p>
            <a:pPr marL="0" indent="0">
              <a:buNone/>
            </a:pPr>
            <a:endParaRPr lang="en-IN" dirty="0"/>
          </a:p>
        </p:txBody>
      </p:sp>
      <p:cxnSp>
        <p:nvCxnSpPr>
          <p:cNvPr id="7" name="Straight Arrow Connector 6">
            <a:extLst>
              <a:ext uri="{FF2B5EF4-FFF2-40B4-BE49-F238E27FC236}">
                <a16:creationId xmlns:a16="http://schemas.microsoft.com/office/drawing/2014/main" id="{543CE6E5-7C8A-4183-81E1-50F0362471FA}"/>
              </a:ext>
            </a:extLst>
          </p:cNvPr>
          <p:cNvCxnSpPr>
            <a:stCxn id="4" idx="2"/>
            <a:endCxn id="5" idx="0"/>
          </p:cNvCxnSpPr>
          <p:nvPr/>
        </p:nvCxnSpPr>
        <p:spPr>
          <a:xfrm>
            <a:off x="3664237" y="3856048"/>
            <a:ext cx="15920" cy="8484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E5A0603-EECD-4C99-9BD7-021250069B28}"/>
              </a:ext>
            </a:extLst>
          </p:cNvPr>
          <p:cNvGrpSpPr/>
          <p:nvPr/>
        </p:nvGrpSpPr>
        <p:grpSpPr>
          <a:xfrm>
            <a:off x="1794494" y="3187308"/>
            <a:ext cx="6676149" cy="2185920"/>
            <a:chOff x="1984994" y="2282399"/>
            <a:chExt cx="6676149" cy="2185920"/>
          </a:xfrm>
        </p:grpSpPr>
        <p:sp>
          <p:nvSpPr>
            <p:cNvPr id="8" name="TextBox 7">
              <a:extLst>
                <a:ext uri="{FF2B5EF4-FFF2-40B4-BE49-F238E27FC236}">
                  <a16:creationId xmlns:a16="http://schemas.microsoft.com/office/drawing/2014/main" id="{6E8D6AA7-5B05-4695-A51F-03B167FFDE69}"/>
                </a:ext>
              </a:extLst>
            </p:cNvPr>
            <p:cNvSpPr txBox="1"/>
            <p:nvPr/>
          </p:nvSpPr>
          <p:spPr>
            <a:xfrm>
              <a:off x="3946856" y="3190987"/>
              <a:ext cx="2009443" cy="369332"/>
            </a:xfrm>
            <a:prstGeom prst="rect">
              <a:avLst/>
            </a:prstGeom>
            <a:noFill/>
          </p:spPr>
          <p:txBody>
            <a:bodyPr wrap="square" rtlCol="0">
              <a:spAutoFit/>
            </a:bodyPr>
            <a:lstStyle/>
            <a:p>
              <a:r>
                <a:rPr lang="en-US" dirty="0"/>
                <a:t>Compiled (by CLI)</a:t>
              </a:r>
              <a:endParaRPr lang="en-IN" dirty="0"/>
            </a:p>
          </p:txBody>
        </p:sp>
        <p:grpSp>
          <p:nvGrpSpPr>
            <p:cNvPr id="14" name="Group 13">
              <a:extLst>
                <a:ext uri="{FF2B5EF4-FFF2-40B4-BE49-F238E27FC236}">
                  <a16:creationId xmlns:a16="http://schemas.microsoft.com/office/drawing/2014/main" id="{52975820-AE00-49D6-9908-909FEFB4A951}"/>
                </a:ext>
              </a:extLst>
            </p:cNvPr>
            <p:cNvGrpSpPr/>
            <p:nvPr/>
          </p:nvGrpSpPr>
          <p:grpSpPr>
            <a:xfrm>
              <a:off x="1984994" y="2282399"/>
              <a:ext cx="3755406" cy="2185920"/>
              <a:chOff x="2797794" y="2142699"/>
              <a:chExt cx="3755406" cy="2185920"/>
            </a:xfrm>
          </p:grpSpPr>
          <p:sp>
            <p:nvSpPr>
              <p:cNvPr id="4" name="Rectangle 3">
                <a:extLst>
                  <a:ext uri="{FF2B5EF4-FFF2-40B4-BE49-F238E27FC236}">
                    <a16:creationId xmlns:a16="http://schemas.microsoft.com/office/drawing/2014/main" id="{01BEE89E-4B49-4F0A-87EF-A645C0C5A7E8}"/>
                  </a:ext>
                </a:extLst>
              </p:cNvPr>
              <p:cNvSpPr/>
              <p:nvPr/>
            </p:nvSpPr>
            <p:spPr>
              <a:xfrm>
                <a:off x="2797794" y="2142699"/>
                <a:ext cx="3739486"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TypeScript</a:t>
                </a:r>
                <a:endParaRPr lang="en-IN" dirty="0"/>
              </a:p>
            </p:txBody>
          </p:sp>
          <p:sp>
            <p:nvSpPr>
              <p:cNvPr id="5" name="Rectangle 4">
                <a:extLst>
                  <a:ext uri="{FF2B5EF4-FFF2-40B4-BE49-F238E27FC236}">
                    <a16:creationId xmlns:a16="http://schemas.microsoft.com/office/drawing/2014/main" id="{76E5AF02-A30D-4C6C-9065-2E5A99CD0B3B}"/>
                  </a:ext>
                </a:extLst>
              </p:cNvPr>
              <p:cNvSpPr/>
              <p:nvPr/>
            </p:nvSpPr>
            <p:spPr>
              <a:xfrm>
                <a:off x="2813714" y="3659879"/>
                <a:ext cx="3739486"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endParaRPr lang="en-IN" dirty="0"/>
              </a:p>
            </p:txBody>
          </p:sp>
          <p:sp>
            <p:nvSpPr>
              <p:cNvPr id="9" name="TextBox 8">
                <a:extLst>
                  <a:ext uri="{FF2B5EF4-FFF2-40B4-BE49-F238E27FC236}">
                    <a16:creationId xmlns:a16="http://schemas.microsoft.com/office/drawing/2014/main" id="{32D00134-B222-48F5-9EAA-64F4FAFCC300}"/>
                  </a:ext>
                </a:extLst>
              </p:cNvPr>
              <p:cNvSpPr txBox="1"/>
              <p:nvPr/>
            </p:nvSpPr>
            <p:spPr>
              <a:xfrm>
                <a:off x="4114800" y="2971800"/>
                <a:ext cx="914400" cy="914400"/>
              </a:xfrm>
              <a:prstGeom prst="rect">
                <a:avLst/>
              </a:prstGeom>
              <a:noFill/>
            </p:spPr>
            <p:txBody>
              <a:bodyPr wrap="square" rtlCol="0">
                <a:spAutoFit/>
              </a:bodyPr>
              <a:lstStyle/>
              <a:p>
                <a:endParaRPr lang="en-IN" dirty="0"/>
              </a:p>
            </p:txBody>
          </p:sp>
        </p:grpSp>
        <p:sp>
          <p:nvSpPr>
            <p:cNvPr id="10" name="TextBox 9">
              <a:extLst>
                <a:ext uri="{FF2B5EF4-FFF2-40B4-BE49-F238E27FC236}">
                  <a16:creationId xmlns:a16="http://schemas.microsoft.com/office/drawing/2014/main" id="{B3A2FC3F-5F76-4B53-8307-AA55BED9D0E3}"/>
                </a:ext>
              </a:extLst>
            </p:cNvPr>
            <p:cNvSpPr txBox="1"/>
            <p:nvPr/>
          </p:nvSpPr>
          <p:spPr>
            <a:xfrm>
              <a:off x="5896200" y="2307799"/>
              <a:ext cx="2764943" cy="1200329"/>
            </a:xfrm>
            <a:prstGeom prst="rect">
              <a:avLst/>
            </a:prstGeom>
            <a:noFill/>
          </p:spPr>
          <p:txBody>
            <a:bodyPr wrap="square" rtlCol="0">
              <a:spAutoFit/>
            </a:bodyPr>
            <a:lstStyle/>
            <a:p>
              <a:r>
                <a:rPr lang="en-US" dirty="0">
                  <a:solidFill>
                    <a:schemeClr val="bg1">
                      <a:lumMod val="65000"/>
                    </a:schemeClr>
                  </a:solidFill>
                </a:rPr>
                <a:t>More features than vanilla JS (Types, Modules, Classes, Interfaces, decorators)</a:t>
              </a:r>
              <a:endParaRPr lang="en-IN" dirty="0">
                <a:solidFill>
                  <a:schemeClr val="bg1">
                    <a:lumMod val="65000"/>
                  </a:schemeClr>
                </a:solidFill>
              </a:endParaRPr>
            </a:p>
          </p:txBody>
        </p:sp>
      </p:grpSp>
    </p:spTree>
    <p:extLst>
      <p:ext uri="{BB962C8B-B14F-4D97-AF65-F5344CB8AC3E}">
        <p14:creationId xmlns:p14="http://schemas.microsoft.com/office/powerpoint/2010/main" val="2481264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 App </a:t>
            </a:r>
          </a:p>
        </p:txBody>
      </p:sp>
      <p:sp>
        <p:nvSpPr>
          <p:cNvPr id="3" name="Content Placeholder 2"/>
          <p:cNvSpPr>
            <a:spLocks noGrp="1"/>
          </p:cNvSpPr>
          <p:nvPr>
            <p:ph idx="1"/>
          </p:nvPr>
        </p:nvSpPr>
        <p:spPr/>
        <p:txBody>
          <a:bodyPr>
            <a:normAutofit/>
          </a:bodyPr>
          <a:lstStyle/>
          <a:p>
            <a:r>
              <a:rPr lang="en-US" dirty="0"/>
              <a:t>You'll build the Books Library App, step by step. </a:t>
            </a:r>
          </a:p>
          <a:p>
            <a:r>
              <a:rPr lang="en-US" dirty="0"/>
              <a:t>Along the way, you'll become familiar with many of the core fundamentals of Angular.</a:t>
            </a:r>
          </a:p>
        </p:txBody>
      </p:sp>
    </p:spTree>
    <p:extLst>
      <p:ext uri="{BB962C8B-B14F-4D97-AF65-F5344CB8AC3E}">
        <p14:creationId xmlns:p14="http://schemas.microsoft.com/office/powerpoint/2010/main" val="168193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54423" y="3699932"/>
            <a:ext cx="7829177" cy="913603"/>
          </a:xfrm>
        </p:spPr>
        <p:txBody>
          <a:bodyPr/>
          <a:lstStyle/>
          <a:p>
            <a:r>
              <a:rPr lang="en-US" dirty="0"/>
              <a:t>Angular</a:t>
            </a:r>
          </a:p>
        </p:txBody>
      </p:sp>
      <p:sp>
        <p:nvSpPr>
          <p:cNvPr id="2" name="Subtitle 1">
            <a:extLst>
              <a:ext uri="{FF2B5EF4-FFF2-40B4-BE49-F238E27FC236}">
                <a16:creationId xmlns:a16="http://schemas.microsoft.com/office/drawing/2014/main" id="{24FC3811-DDE9-BD67-BBFB-261E7A029F5F}"/>
              </a:ext>
            </a:extLst>
          </p:cNvPr>
          <p:cNvSpPr>
            <a:spLocks noGrp="1"/>
          </p:cNvSpPr>
          <p:nvPr>
            <p:ph type="subTitle" idx="1"/>
          </p:nvPr>
        </p:nvSpPr>
        <p:spPr/>
        <p:txBody>
          <a:bodyPr/>
          <a:lstStyle/>
          <a:p>
            <a:r>
              <a:rPr lang="en-IN" dirty="0"/>
              <a:t>Setup &amp; Creating First App</a:t>
            </a:r>
          </a:p>
        </p:txBody>
      </p:sp>
    </p:spTree>
    <p:extLst>
      <p:ext uri="{BB962C8B-B14F-4D97-AF65-F5344CB8AC3E}">
        <p14:creationId xmlns:p14="http://schemas.microsoft.com/office/powerpoint/2010/main" val="17834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66184"/>
            <a:ext cx="8537903" cy="537803"/>
          </a:xfrm>
        </p:spPr>
        <p:txBody>
          <a:bodyPr>
            <a:noAutofit/>
          </a:bodyPr>
          <a:lstStyle/>
          <a:p>
            <a:br>
              <a:rPr lang="en-US" dirty="0"/>
            </a:br>
            <a:r>
              <a:rPr lang="en-US" dirty="0"/>
              <a:t>Setup: Tools</a:t>
            </a:r>
            <a:br>
              <a:rPr lang="en-US" dirty="0"/>
            </a:br>
            <a:endParaRPr lang="en-US" dirty="0"/>
          </a:p>
        </p:txBody>
      </p:sp>
      <p:sp>
        <p:nvSpPr>
          <p:cNvPr id="3" name="Content Placeholder 2"/>
          <p:cNvSpPr>
            <a:spLocks noGrp="1"/>
          </p:cNvSpPr>
          <p:nvPr>
            <p:ph idx="1"/>
          </p:nvPr>
        </p:nvSpPr>
        <p:spPr/>
        <p:txBody>
          <a:bodyPr/>
          <a:lstStyle/>
          <a:p>
            <a:r>
              <a:rPr lang="en-US" sz="2400" dirty="0"/>
              <a:t>Brackets / Visual Studio Code [Editor]</a:t>
            </a:r>
          </a:p>
          <a:p>
            <a:r>
              <a:rPr lang="en-US" sz="2400" dirty="0"/>
              <a:t>Chrome [Browser]</a:t>
            </a:r>
          </a:p>
          <a:p>
            <a:r>
              <a:rPr lang="en-US" sz="2400" dirty="0"/>
              <a:t>NodeJS [Build Tool]</a:t>
            </a:r>
          </a:p>
          <a:p>
            <a:r>
              <a:rPr lang="en-US" sz="2400" dirty="0"/>
              <a:t>NPM [Node Package Manager – Comes with  NodeJS]</a:t>
            </a:r>
          </a:p>
          <a:p>
            <a:pPr marL="0" indent="0">
              <a:buNone/>
            </a:pPr>
            <a:r>
              <a:rPr lang="en-US" dirty="0"/>
              <a:t>----------------------------------------------------------------------------------</a:t>
            </a:r>
          </a:p>
          <a:p>
            <a:r>
              <a:rPr lang="en-US" b="0" i="0" dirty="0">
                <a:solidFill>
                  <a:srgbClr val="333333"/>
                </a:solidFill>
                <a:effectLst/>
                <a:latin typeface="inter-regular"/>
              </a:rPr>
              <a:t>VS Code is light and easy to setup, it has a great range of built-in code editing, formatting, and refactoring features. It is free to use. It also provides a huge number of extensions that will significantly increase your productivity.</a:t>
            </a:r>
          </a:p>
          <a:p>
            <a:r>
              <a:rPr lang="en-US" b="0" i="0" dirty="0">
                <a:solidFill>
                  <a:srgbClr val="333333"/>
                </a:solidFill>
                <a:effectLst/>
                <a:latin typeface="inter-regular"/>
              </a:rPr>
              <a:t>You can download VS Code from here: </a:t>
            </a:r>
            <a:r>
              <a:rPr lang="en-US" b="1" i="0" u="none" strike="noStrike" dirty="0">
                <a:solidFill>
                  <a:srgbClr val="008000"/>
                </a:solidFill>
                <a:effectLst/>
                <a:latin typeface="inter-regular"/>
                <a:hlinkClick r:id="rId3"/>
              </a:rPr>
              <a:t>https://code.visualstudio.com</a:t>
            </a:r>
            <a:endParaRPr lang="en-US" b="0" i="0" dirty="0">
              <a:solidFill>
                <a:srgbClr val="333333"/>
              </a:solidFill>
              <a:effectLst/>
              <a:latin typeface="inter-regular"/>
            </a:endParaRPr>
          </a:p>
          <a:p>
            <a:pPr marL="0" indent="0">
              <a:buNone/>
            </a:pPr>
            <a:endParaRPr lang="en-US" dirty="0"/>
          </a:p>
          <a:p>
            <a:endParaRPr lang="en-US" sz="2400" dirty="0"/>
          </a:p>
          <a:p>
            <a:pPr marL="0" indent="0">
              <a:buNone/>
            </a:pPr>
            <a:endParaRPr lang="en-US" dirty="0"/>
          </a:p>
        </p:txBody>
      </p:sp>
    </p:spTree>
    <p:extLst>
      <p:ext uri="{BB962C8B-B14F-4D97-AF65-F5344CB8AC3E}">
        <p14:creationId xmlns:p14="http://schemas.microsoft.com/office/powerpoint/2010/main" val="379838343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0076BF"/>
      </a:accent1>
      <a:accent2>
        <a:srgbClr val="FF671B"/>
      </a:accent2>
      <a:accent3>
        <a:srgbClr val="98C21F"/>
      </a:accent3>
      <a:accent4>
        <a:srgbClr val="FFCF2B"/>
      </a:accent4>
      <a:accent5>
        <a:srgbClr val="818A8F"/>
      </a:accent5>
      <a:accent6>
        <a:srgbClr val="5E3A9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209339</TotalTime>
  <Words>6739</Words>
  <Application>Microsoft Office PowerPoint</Application>
  <PresentationFormat>On-screen Show (4:3)</PresentationFormat>
  <Paragraphs>632</Paragraphs>
  <Slides>70</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-apple-system</vt:lpstr>
      <vt:lpstr>Arial</vt:lpstr>
      <vt:lpstr>Calibri</vt:lpstr>
      <vt:lpstr>Calibri Light</vt:lpstr>
      <vt:lpstr>Consolas</vt:lpstr>
      <vt:lpstr>erdana</vt:lpstr>
      <vt:lpstr>Heebo</vt:lpstr>
      <vt:lpstr>inter-bold</vt:lpstr>
      <vt:lpstr>inter-regular</vt:lpstr>
      <vt:lpstr>Nunito</vt:lpstr>
      <vt:lpstr>Wingdings</vt:lpstr>
      <vt:lpstr>Office Theme</vt:lpstr>
      <vt:lpstr>Angular</vt:lpstr>
      <vt:lpstr>Angular  Topics</vt:lpstr>
      <vt:lpstr>Angular</vt:lpstr>
      <vt:lpstr>What Is Angular?</vt:lpstr>
      <vt:lpstr>What is Angular?</vt:lpstr>
      <vt:lpstr>What Is SPA?</vt:lpstr>
      <vt:lpstr>What Is Typescript?</vt:lpstr>
      <vt:lpstr>Angular</vt:lpstr>
      <vt:lpstr> Setup: Tools </vt:lpstr>
      <vt:lpstr> Setup: Install Node.js </vt:lpstr>
      <vt:lpstr>Setup: Start Nodejs</vt:lpstr>
      <vt:lpstr>Setup: Install Angular CLI</vt:lpstr>
      <vt:lpstr>Setup: QuickStart Using Angular CLI</vt:lpstr>
      <vt:lpstr>Setup &amp; Create First App: Install Angular CLI</vt:lpstr>
      <vt:lpstr>Setup &amp; Create First App: Using Angular CLI To Create First App!</vt:lpstr>
      <vt:lpstr>Create First App</vt:lpstr>
      <vt:lpstr>Create First App</vt:lpstr>
      <vt:lpstr>Create First App</vt:lpstr>
      <vt:lpstr> Create First App</vt:lpstr>
      <vt:lpstr>Create First App</vt:lpstr>
      <vt:lpstr>Create First App</vt:lpstr>
      <vt:lpstr>Create First App</vt:lpstr>
      <vt:lpstr> Setup &amp; Create First App: Files used in Angular App folder </vt:lpstr>
      <vt:lpstr>Setup &amp; Create First App: Files used in Angular App folder</vt:lpstr>
      <vt:lpstr>Setup &amp; Create First App: Files used in Angular App folder</vt:lpstr>
      <vt:lpstr> Setup &amp; Create First App: Edit your first Angular component </vt:lpstr>
      <vt:lpstr>Setup &amp; Create First App: Edit your first Angular component</vt:lpstr>
      <vt:lpstr>Setup &amp; First App – Summary</vt:lpstr>
      <vt:lpstr>Angular</vt:lpstr>
      <vt:lpstr>Component Architecture</vt:lpstr>
      <vt:lpstr>Component Template : inline and external template</vt:lpstr>
      <vt:lpstr>Component Styles : inline and external styles</vt:lpstr>
      <vt:lpstr>Angular</vt:lpstr>
      <vt:lpstr>Adding Styles</vt:lpstr>
      <vt:lpstr>Application-Wide Global Style</vt:lpstr>
      <vt:lpstr>Component Specific Style</vt:lpstr>
      <vt:lpstr>Component Specific Style</vt:lpstr>
      <vt:lpstr>Adding Styles: Angular With Bootstrap</vt:lpstr>
      <vt:lpstr>Adding Styles: Angular With Bootstrap</vt:lpstr>
      <vt:lpstr>Adding Styles: Add bootstrap classes to html tags</vt:lpstr>
      <vt:lpstr>Adding Styles: Adding Bootstrap To Angular</vt:lpstr>
      <vt:lpstr>Angular</vt:lpstr>
      <vt:lpstr>Architecture Of Angular Framework</vt:lpstr>
      <vt:lpstr> Angular Building Blocks: Component </vt:lpstr>
      <vt:lpstr>Angular Building Blocks: Component</vt:lpstr>
      <vt:lpstr>Angular Building Blocks: Component &amp; @Component metadata tag</vt:lpstr>
      <vt:lpstr> Angular Building Blocks: Creating component with CLI </vt:lpstr>
      <vt:lpstr>Angular Building Blocks: Component</vt:lpstr>
      <vt:lpstr>Angular Building Blocks: Component Template</vt:lpstr>
      <vt:lpstr>Angular Building Blocks: Modules</vt:lpstr>
      <vt:lpstr> Angular Building Blocks: Module</vt:lpstr>
      <vt:lpstr>Angular Building Blocks: Modules</vt:lpstr>
      <vt:lpstr>Angular Building Blocks: Modules</vt:lpstr>
      <vt:lpstr> Angular Building Blocks: Module</vt:lpstr>
      <vt:lpstr>Angular Building Blocks: Modules</vt:lpstr>
      <vt:lpstr>Angular Building Blocks: Services</vt:lpstr>
      <vt:lpstr>Angular Building Blocks: Services</vt:lpstr>
      <vt:lpstr>Angular Building Blocks: Services</vt:lpstr>
      <vt:lpstr> Angular Building Blocks: Workflow of Angular application </vt:lpstr>
      <vt:lpstr>Angular Building Blocks: How does Angular App Kick Starts?</vt:lpstr>
      <vt:lpstr> Angular Building Blocks: Workflow of Angular application </vt:lpstr>
      <vt:lpstr>Angular Building Blocks: Workflow of Angular application</vt:lpstr>
      <vt:lpstr>Angular Building Blocks: Workflow of Angular application</vt:lpstr>
      <vt:lpstr>Angular Building Blocks: Workflow of Angular application</vt:lpstr>
      <vt:lpstr>Angular Building Blocks:  Workflow of Angular application: Component Nesting</vt:lpstr>
      <vt:lpstr> Using @ViewChild </vt:lpstr>
      <vt:lpstr>Using @ViewChild</vt:lpstr>
      <vt:lpstr>Angular Building Blocks: Summary</vt:lpstr>
      <vt:lpstr> Module, Component Architecture - Summary</vt:lpstr>
      <vt:lpstr>Building an App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namratamarathe81@gmail.com</cp:lastModifiedBy>
  <cp:revision>2387</cp:revision>
  <dcterms:created xsi:type="dcterms:W3CDTF">2016-04-04T15:55:04Z</dcterms:created>
  <dcterms:modified xsi:type="dcterms:W3CDTF">2022-06-29T07:03:01Z</dcterms:modified>
</cp:coreProperties>
</file>