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33"/>
  </p:notesMasterIdLst>
  <p:sldIdLst>
    <p:sldId id="258" r:id="rId2"/>
    <p:sldId id="733" r:id="rId3"/>
    <p:sldId id="964" r:id="rId4"/>
    <p:sldId id="877" r:id="rId5"/>
    <p:sldId id="965" r:id="rId6"/>
    <p:sldId id="879" r:id="rId7"/>
    <p:sldId id="967" r:id="rId8"/>
    <p:sldId id="878" r:id="rId9"/>
    <p:sldId id="892" r:id="rId10"/>
    <p:sldId id="895" r:id="rId11"/>
    <p:sldId id="968" r:id="rId12"/>
    <p:sldId id="970" r:id="rId13"/>
    <p:sldId id="971" r:id="rId14"/>
    <p:sldId id="894" r:id="rId15"/>
    <p:sldId id="896" r:id="rId16"/>
    <p:sldId id="854" r:id="rId17"/>
    <p:sldId id="855" r:id="rId18"/>
    <p:sldId id="747" r:id="rId19"/>
    <p:sldId id="916" r:id="rId20"/>
    <p:sldId id="917" r:id="rId21"/>
    <p:sldId id="918" r:id="rId22"/>
    <p:sldId id="905" r:id="rId23"/>
    <p:sldId id="904" r:id="rId24"/>
    <p:sldId id="906" r:id="rId25"/>
    <p:sldId id="903" r:id="rId26"/>
    <p:sldId id="907" r:id="rId27"/>
    <p:sldId id="908" r:id="rId28"/>
    <p:sldId id="909" r:id="rId29"/>
    <p:sldId id="910" r:id="rId30"/>
    <p:sldId id="911" r:id="rId31"/>
    <p:sldId id="91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R. Marathe" initials="NRM" lastIdx="2" clrIdx="0">
    <p:extLst>
      <p:ext uri="{19B8F6BF-5375-455C-9EA6-DF929625EA0E}">
        <p15:presenceInfo xmlns:p15="http://schemas.microsoft.com/office/powerpoint/2012/main" userId="S-1-5-21-7465074-836838143-1278890560-7847" providerId="AD"/>
      </p:ext>
    </p:extLst>
  </p:cmAuthor>
  <p:cmAuthor id="2" name="namratamarathe81@gmail.com" initials="n" lastIdx="1" clrIdx="1">
    <p:extLst>
      <p:ext uri="{19B8F6BF-5375-455C-9EA6-DF929625EA0E}">
        <p15:presenceInfo xmlns:p15="http://schemas.microsoft.com/office/powerpoint/2012/main" userId="36603a9db7f532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22A7E"/>
    <a:srgbClr val="005A92"/>
    <a:srgbClr val="A5ACAF"/>
    <a:srgbClr val="D2D0E8"/>
    <a:srgbClr val="A3A0C5"/>
    <a:srgbClr val="2F2A72"/>
    <a:srgbClr val="A5A5A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936" autoAdjust="0"/>
  </p:normalViewPr>
  <p:slideViewPr>
    <p:cSldViewPr snapToGrid="0" snapToObjects="1">
      <p:cViewPr varScale="1">
        <p:scale>
          <a:sx n="53" d="100"/>
          <a:sy n="53" d="100"/>
        </p:scale>
        <p:origin x="161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AB67-C1BC-754F-8021-D3D838B7314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7D475-CFC7-DD44-B301-8D1B459D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https://www.smashingmagazine.com/2019/02/angular-application-bootstrap/</a:t>
            </a:r>
          </a:p>
          <a:p>
            <a:r>
              <a:rPr lang="en-US" dirty="0"/>
              <a:t>https://thinkster.io/tutorials/learn-angular-2</a:t>
            </a:r>
          </a:p>
          <a:p>
            <a:r>
              <a:rPr lang="en-US" dirty="0"/>
              <a:t>https://www.typescriptlang.org/docs/handbook/classes.html</a:t>
            </a:r>
          </a:p>
          <a:p>
            <a:r>
              <a:rPr lang="en-US" dirty="0"/>
              <a:t>https://codecraft.tv/courses/angular/built-in-directives/ngstyle-and-ngclass/</a:t>
            </a:r>
          </a:p>
          <a:p>
            <a:r>
              <a:rPr lang="en-US" dirty="0"/>
              <a:t>https://mytechnetknowhows.wordpress.com/2017/03/05/angular-2-nested-routing/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Applications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Some of the popular website using Angular Framework are listed below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Weather.com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one of the leading forecasting weather report website.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Youtube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 video and sharing website hosted by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Google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Netflix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 technology and media services provider.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PayPal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an online payment system.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https://angular.io/tutorial/toh-pt1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732527" y="0"/>
            <a:ext cx="2782823" cy="79035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8648" y="935421"/>
            <a:ext cx="3886200" cy="52551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5422"/>
            <a:ext cx="3886200" cy="525517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70630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053736"/>
            <a:ext cx="7886700" cy="51368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Divider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 baseline="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Thank you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0"/>
            <a:ext cx="7886700" cy="529796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74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9721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6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5563"/>
            <a:ext cx="78867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6356350"/>
            <a:ext cx="251505" cy="365124"/>
          </a:xfrm>
          <a:prstGeom prst="rect">
            <a:avLst/>
          </a:prstGeom>
        </p:spPr>
        <p:txBody>
          <a:bodyPr wrap="none" lIns="68577" tIns="34289" rIns="68577" bIns="34289" anchor="ctr" anchorCtr="0">
            <a:noAutofit/>
          </a:bodyPr>
          <a:lstStyle/>
          <a:p>
            <a:pPr algn="l"/>
            <a:fld id="{C3ED549E-E563-AD49-BC5A-067B09C6733F}" type="slidenum">
              <a:rPr lang="en-US" sz="750" smtClean="0">
                <a:solidFill>
                  <a:srgbClr val="A5ACAF"/>
                </a:solidFill>
                <a:latin typeface="+mn-lt"/>
                <a:cs typeface="Avenir Book"/>
              </a:rPr>
              <a:pPr algn="l"/>
              <a:t>‹#›</a:t>
            </a:fld>
            <a:endParaRPr lang="en-US" sz="750" dirty="0">
              <a:solidFill>
                <a:srgbClr val="A5ACAF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6" r:id="rId2"/>
    <p:sldLayoutId id="2147483680" r:id="rId3"/>
    <p:sldLayoutId id="2147483687" r:id="rId4"/>
    <p:sldLayoutId id="2147483688" r:id="rId5"/>
    <p:sldLayoutId id="2147483689" r:id="rId6"/>
    <p:sldLayoutId id="2147483693" r:id="rId7"/>
    <p:sldLayoutId id="2147483679" r:id="rId8"/>
    <p:sldLayoutId id="2147483690" r:id="rId9"/>
    <p:sldLayoutId id="2147483691" r:id="rId10"/>
    <p:sldLayoutId id="2147483692" r:id="rId11"/>
    <p:sldLayoutId id="2147483685" r:id="rId12"/>
    <p:sldLayoutId id="2147483683" r:id="rId13"/>
    <p:sldLayoutId id="2147483673" r:id="rId14"/>
    <p:sldLayoutId id="2147483674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62839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N" sz="1800" dirty="0"/>
              <a:t>Create a Book object and take book details from end-user and show it on screen</a:t>
            </a:r>
          </a:p>
          <a:p>
            <a:pPr marL="0" indent="0">
              <a:lnSpc>
                <a:spcPct val="70000"/>
              </a:lnSpc>
              <a:buNone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0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0CD5-16DB-C306-A661-37BC989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1DEB-C83D-103D-E6F4-2D5B1125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Class binding is used to bind the data from component to HTML class property. The syntax is as follows −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HTMLTag</a:t>
            </a:r>
            <a:r>
              <a:rPr lang="en-US" dirty="0">
                <a:highlight>
                  <a:srgbClr val="FFFF00"/>
                </a:highlight>
              </a:rPr>
              <a:t> [class]="component variable holding class name"&gt;</a:t>
            </a:r>
          </a:p>
          <a:p>
            <a:pPr>
              <a:lnSpc>
                <a:spcPct val="120000"/>
              </a:lnSpc>
            </a:pPr>
            <a:r>
              <a:rPr lang="en-US" dirty="0"/>
              <a:t>Class Binding provides additional functionality. If the component data is </a:t>
            </a:r>
            <a:r>
              <a:rPr lang="en-US" dirty="0" err="1"/>
              <a:t>boolean</a:t>
            </a:r>
            <a:r>
              <a:rPr lang="en-US" dirty="0"/>
              <a:t>, then the class will bind only when it is true. Multiple class can be provided by string (“foo bar”) as well as Array of string. Many more options are available.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ighlight>
                  <a:srgbClr val="FFFF00"/>
                </a:highlight>
              </a:rPr>
              <a:t>&lt;p [class]="</a:t>
            </a:r>
            <a:r>
              <a:rPr lang="en-US" dirty="0" err="1">
                <a:highlight>
                  <a:srgbClr val="FFFF00"/>
                </a:highlight>
              </a:rPr>
              <a:t>myClasses</a:t>
            </a:r>
            <a:r>
              <a:rPr lang="en-US" dirty="0">
                <a:highlight>
                  <a:srgbClr val="FFFF00"/>
                </a:highlight>
              </a:rPr>
              <a:t>"&gt;</a:t>
            </a:r>
          </a:p>
          <a:p>
            <a:r>
              <a:rPr lang="en-US" dirty="0"/>
              <a:t>Let’s understand with a simple example.</a:t>
            </a:r>
          </a:p>
          <a:p>
            <a:endParaRPr lang="en-US" dirty="0"/>
          </a:p>
          <a:p>
            <a:r>
              <a:rPr lang="en-US" dirty="0"/>
              <a:t>Add the below code in test.component.ts file,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export class </a:t>
            </a:r>
            <a:r>
              <a:rPr lang="en-US" dirty="0" err="1">
                <a:highlight>
                  <a:srgbClr val="FFFF00"/>
                </a:highlight>
              </a:rPr>
              <a:t>TestComponent</a:t>
            </a:r>
            <a:r>
              <a:rPr lang="en-US" dirty="0">
                <a:highlight>
                  <a:srgbClr val="FFFF00"/>
                </a:highlight>
              </a:rPr>
              <a:t> {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myCSSClass</a:t>
            </a:r>
            <a:r>
              <a:rPr lang="en-US" dirty="0">
                <a:highlight>
                  <a:srgbClr val="FFFF00"/>
                </a:highlight>
              </a:rPr>
              <a:t> = "red";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applyCSSClass</a:t>
            </a:r>
            <a:r>
              <a:rPr lang="en-US" dirty="0">
                <a:highlight>
                  <a:srgbClr val="FFFF00"/>
                </a:highlight>
              </a:rPr>
              <a:t> = false;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6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0CD5-16DB-C306-A661-37BC989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1DEB-C83D-103D-E6F4-2D5B1125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 the below changes in view test.component.html.</a:t>
            </a:r>
          </a:p>
          <a:p>
            <a:endParaRPr lang="en-US" dirty="0"/>
          </a:p>
          <a:p>
            <a:r>
              <a:rPr lang="en-US" sz="1800" dirty="0"/>
              <a:t>&lt;p </a:t>
            </a:r>
            <a:r>
              <a:rPr lang="en-US" sz="1800" dirty="0">
                <a:highlight>
                  <a:srgbClr val="FFFF00"/>
                </a:highlight>
              </a:rPr>
              <a:t>[class]="</a:t>
            </a:r>
            <a:r>
              <a:rPr lang="en-US" sz="1800" dirty="0" err="1">
                <a:highlight>
                  <a:srgbClr val="FFFF00"/>
                </a:highlight>
              </a:rPr>
              <a:t>myCSSClass</a:t>
            </a:r>
            <a:r>
              <a:rPr lang="en-US" sz="1800" dirty="0">
                <a:highlight>
                  <a:srgbClr val="FFFF00"/>
                </a:highlight>
              </a:rPr>
              <a:t>"</a:t>
            </a:r>
            <a:r>
              <a:rPr lang="en-US" sz="1800" dirty="0"/>
              <a:t>&gt;This paragraph class comes from *</a:t>
            </a:r>
            <a:r>
              <a:rPr lang="en-US" sz="1800" dirty="0" err="1"/>
              <a:t>myClass</a:t>
            </a:r>
            <a:r>
              <a:rPr lang="en-US" sz="1800" dirty="0"/>
              <a:t>* property &lt;/p&gt;</a:t>
            </a:r>
          </a:p>
          <a:p>
            <a:r>
              <a:rPr lang="en-US" sz="1800" dirty="0"/>
              <a:t>&lt;p </a:t>
            </a:r>
            <a:r>
              <a:rPr lang="en-US" sz="1800" dirty="0">
                <a:highlight>
                  <a:srgbClr val="FFFF00"/>
                </a:highlight>
              </a:rPr>
              <a:t>[</a:t>
            </a:r>
            <a:r>
              <a:rPr lang="en-US" sz="1800" dirty="0" err="1">
                <a:highlight>
                  <a:srgbClr val="FFFF00"/>
                </a:highlight>
              </a:rPr>
              <a:t>class.blue</a:t>
            </a:r>
            <a:r>
              <a:rPr lang="en-US" sz="1800" dirty="0">
                <a:highlight>
                  <a:srgbClr val="FFFF00"/>
                </a:highlight>
              </a:rPr>
              <a:t>]="</a:t>
            </a:r>
            <a:r>
              <a:rPr lang="en-US" sz="1800" dirty="0" err="1">
                <a:highlight>
                  <a:srgbClr val="FFFF00"/>
                </a:highlight>
              </a:rPr>
              <a:t>applyCSSClass</a:t>
            </a:r>
            <a:r>
              <a:rPr lang="en-US" sz="1800" dirty="0">
                <a:highlight>
                  <a:srgbClr val="FFFF00"/>
                </a:highlight>
              </a:rPr>
              <a:t>"&gt;</a:t>
            </a:r>
            <a:r>
              <a:rPr lang="en-US" sz="1800" dirty="0"/>
              <a:t>This paragraph class does not apply&lt;/p&gt;</a:t>
            </a:r>
          </a:p>
          <a:p>
            <a:r>
              <a:rPr lang="en-US" sz="1800" dirty="0"/>
              <a:t>Add the below content in test.component.css.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.red {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color: red;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.blue {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color: blue;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5516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4290-4B2E-22CA-041D-E6327F10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124-5AE6-C4D0-4354-54A7213B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Style binding is used to bind the data from component into HTML style property. The syntax is as follows −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ighlight>
                  <a:srgbClr val="FFFF00"/>
                </a:highlight>
              </a:rPr>
              <a:t>&lt;</a:t>
            </a:r>
            <a:r>
              <a:rPr lang="en-IN" dirty="0" err="1">
                <a:highlight>
                  <a:srgbClr val="FFFF00"/>
                </a:highlight>
              </a:rPr>
              <a:t>HTMLTag</a:t>
            </a:r>
            <a:r>
              <a:rPr lang="en-IN" dirty="0">
                <a:highlight>
                  <a:srgbClr val="FFFF00"/>
                </a:highlight>
              </a:rPr>
              <a:t> [</a:t>
            </a:r>
            <a:r>
              <a:rPr lang="en-IN" dirty="0" err="1">
                <a:highlight>
                  <a:srgbClr val="FFFF00"/>
                </a:highlight>
              </a:rPr>
              <a:t>style.STYLE</a:t>
            </a:r>
            <a:r>
              <a:rPr lang="en-IN" dirty="0">
                <a:highlight>
                  <a:srgbClr val="FFFF00"/>
                </a:highlight>
              </a:rPr>
              <a:t>]="component data"&gt;</a:t>
            </a:r>
          </a:p>
          <a:p>
            <a:r>
              <a:rPr lang="en-IN" dirty="0"/>
              <a:t>For example,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ighlight>
                  <a:srgbClr val="FFFF00"/>
                </a:highlight>
              </a:rPr>
              <a:t>&lt;p [</a:t>
            </a:r>
            <a:r>
              <a:rPr lang="en-IN" dirty="0" err="1">
                <a:highlight>
                  <a:srgbClr val="FFFF00"/>
                </a:highlight>
              </a:rPr>
              <a:t>style.color</a:t>
            </a:r>
            <a:r>
              <a:rPr lang="en-IN" dirty="0">
                <a:highlight>
                  <a:srgbClr val="FFFF00"/>
                </a:highlight>
              </a:rPr>
              <a:t>]="</a:t>
            </a:r>
            <a:r>
              <a:rPr lang="en-IN" dirty="0" err="1">
                <a:highlight>
                  <a:srgbClr val="FFFF00"/>
                </a:highlight>
              </a:rPr>
              <a:t>myParaColor</a:t>
            </a:r>
            <a:r>
              <a:rPr lang="en-IN" dirty="0">
                <a:highlight>
                  <a:srgbClr val="FFFF00"/>
                </a:highlight>
              </a:rPr>
              <a:t>"&gt; ... &lt;/p&gt;</a:t>
            </a:r>
          </a:p>
          <a:p>
            <a:endParaRPr lang="en-IN" dirty="0"/>
          </a:p>
          <a:p>
            <a:r>
              <a:rPr lang="en-IN" dirty="0"/>
              <a:t>Let’s understand with a simple example.</a:t>
            </a:r>
          </a:p>
          <a:p>
            <a:r>
              <a:rPr lang="en-IN" dirty="0"/>
              <a:t>Add the below code in </a:t>
            </a:r>
            <a:r>
              <a:rPr lang="en-IN" dirty="0" err="1"/>
              <a:t>test.component.ts</a:t>
            </a:r>
            <a:r>
              <a:rPr lang="en-IN" dirty="0"/>
              <a:t> file.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>
                <a:highlight>
                  <a:srgbClr val="FFFF00"/>
                </a:highlight>
              </a:rPr>
              <a:t>myColor</a:t>
            </a:r>
            <a:r>
              <a:rPr lang="en-IN" dirty="0">
                <a:highlight>
                  <a:srgbClr val="FFFF00"/>
                </a:highlight>
              </a:rPr>
              <a:t> = 'brown';</a:t>
            </a:r>
          </a:p>
          <a:p>
            <a:r>
              <a:rPr lang="en-IN" dirty="0"/>
              <a:t>Add the below changes in view test.component.html.</a:t>
            </a:r>
          </a:p>
          <a:p>
            <a:pPr marL="457200" lvl="1" indent="0">
              <a:buNone/>
            </a:pPr>
            <a:r>
              <a:rPr lang="en-IN" dirty="0">
                <a:highlight>
                  <a:srgbClr val="FFFF00"/>
                </a:highlight>
              </a:rPr>
              <a:t>&lt;p [</a:t>
            </a:r>
            <a:r>
              <a:rPr lang="en-IN" dirty="0" err="1">
                <a:highlight>
                  <a:srgbClr val="FFFF00"/>
                </a:highlight>
              </a:rPr>
              <a:t>style.color</a:t>
            </a:r>
            <a:r>
              <a:rPr lang="en-IN" dirty="0">
                <a:highlight>
                  <a:srgbClr val="FFFF00"/>
                </a:highlight>
              </a:rPr>
              <a:t>]="</a:t>
            </a:r>
            <a:r>
              <a:rPr lang="en-IN" dirty="0" err="1">
                <a:highlight>
                  <a:srgbClr val="FFFF00"/>
                </a:highlight>
              </a:rPr>
              <a:t>myColor</a:t>
            </a:r>
            <a:r>
              <a:rPr lang="en-IN" dirty="0">
                <a:highlight>
                  <a:srgbClr val="FFFF00"/>
                </a:highlight>
              </a:rPr>
              <a:t>"&gt;Text </a:t>
            </a:r>
            <a:r>
              <a:rPr lang="en-IN" dirty="0" err="1">
                <a:highlight>
                  <a:srgbClr val="FFFF00"/>
                </a:highlight>
              </a:rPr>
              <a:t>color</a:t>
            </a:r>
            <a:r>
              <a:rPr lang="en-IN" dirty="0">
                <a:highlight>
                  <a:srgbClr val="FFFF00"/>
                </a:highlight>
              </a:rPr>
              <a:t> is styled using style binding&lt;/p&gt;</a:t>
            </a:r>
          </a:p>
        </p:txBody>
      </p:sp>
    </p:spTree>
    <p:extLst>
      <p:ext uri="{BB962C8B-B14F-4D97-AF65-F5344CB8AC3E}">
        <p14:creationId xmlns:p14="http://schemas.microsoft.com/office/powerpoint/2010/main" val="211918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Binding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dirty="0"/>
              <a:t>When we combine both input-property-binding and output-event-binding into one then we get two-way binding.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Important: For Two-Way-Binding to work, you need to enable the ngModel  directive. This is done by adding the FormsModule  to the imports[]  array in the AppModule.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You then also need to add the import from @angular/forms  in the app.module.ts file: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'@angular/forms'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BookComponent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'./book/book.component'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declarations: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BookComponent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bootstrap: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457200" lvl="1" indent="0"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66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Binding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IN" sz="1800" dirty="0"/>
              <a:t>app.component.html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[(ngModel)]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[(ngModel)]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Show book object details using string interpolation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 name: {{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 price: {{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app.component.ts</a:t>
            </a:r>
            <a:endParaRPr lang="en-IN" sz="18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'@angular/forms’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'my-app'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disableButton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IN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IN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IN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= {</a:t>
            </a:r>
            <a:r>
              <a:rPr lang="en-IN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bookname:</a:t>
            </a:r>
            <a:r>
              <a:rPr lang="en-IN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'angular'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bookprice:</a:t>
            </a:r>
            <a:r>
              <a:rPr lang="en-IN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02994-A718-4F24-A269-DEB63FE02B42}"/>
              </a:ext>
            </a:extLst>
          </p:cNvPr>
          <p:cNvCxnSpPr/>
          <p:nvPr/>
        </p:nvCxnSpPr>
        <p:spPr>
          <a:xfrm>
            <a:off x="2695074" y="2093493"/>
            <a:ext cx="1143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9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Nesting Components &amp; Component Intercommunication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9571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Multiple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AppComponent is doing everything at-the-moment. </a:t>
            </a:r>
          </a:p>
          <a:p>
            <a:r>
              <a:rPr lang="en-US" dirty="0"/>
              <a:t>In the beginning, AppComponent showed details of a single book. </a:t>
            </a:r>
          </a:p>
          <a:p>
            <a:r>
              <a:rPr lang="en-US" dirty="0"/>
              <a:t>Then it became a master/detail form with both a list of books and the book detail.</a:t>
            </a:r>
          </a:p>
          <a:p>
            <a:r>
              <a:rPr lang="en-US" dirty="0"/>
              <a:t>Soon there will be new requirements and it would pile new features on top of existing features in one component; that's not maintainable.</a:t>
            </a:r>
          </a:p>
          <a:p>
            <a:r>
              <a:rPr lang="en-US" dirty="0"/>
              <a:t>Need to break it up into sub-components, each focused on a specific task or workflow. </a:t>
            </a:r>
          </a:p>
          <a:p>
            <a:r>
              <a:rPr lang="en-US" dirty="0"/>
              <a:t>Eventually, the AppComponent could become a simple root-shell that hosts those sub-components.</a:t>
            </a:r>
          </a:p>
          <a:p>
            <a:r>
              <a:rPr lang="en-US" dirty="0"/>
              <a:t>Separating your application into multiple components each focused on specific task can help improve code management and reuse. </a:t>
            </a:r>
          </a:p>
          <a:p>
            <a:r>
              <a:rPr lang="en-US" dirty="0"/>
              <a:t>It makes application easy to maintain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In ‘BookLibrary App’ – The AppComponent has combined separate functionalities as follows:</a:t>
            </a:r>
          </a:p>
          <a:p>
            <a:pPr lvl="1"/>
            <a:r>
              <a:rPr lang="en-US" dirty="0"/>
              <a:t>Taking  new book details </a:t>
            </a:r>
          </a:p>
          <a:p>
            <a:pPr lvl="1"/>
            <a:r>
              <a:rPr lang="en-US" dirty="0"/>
              <a:t>Listing all books in library </a:t>
            </a:r>
          </a:p>
          <a:p>
            <a:pPr lvl="1"/>
            <a:r>
              <a:rPr lang="en-US" dirty="0"/>
              <a:t>Showing details of specific book that’s selected from the book-list.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Split app-component functionality into ‘booklist’ component and nest it inside app-component.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Split input book-detail functionality from app-component into separate component and nest it inside app-component.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Handle inter-component communication between app-component and book-detail component &amp; app-component and book-list component.</a:t>
            </a:r>
          </a:p>
        </p:txBody>
      </p:sp>
    </p:spTree>
    <p:extLst>
      <p:ext uri="{BB962C8B-B14F-4D97-AF65-F5344CB8AC3E}">
        <p14:creationId xmlns:p14="http://schemas.microsoft.com/office/powerpoint/2010/main" val="256285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F088-24FF-4467-ACE6-8CDFC58D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Nesting a Custom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74B9-2BEF-4CE7-8926-CC2352E5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300" dirty="0"/>
              <a:t>Go to main/root folder from </a:t>
            </a:r>
            <a:r>
              <a:rPr lang="en-US" sz="3300" dirty="0" err="1"/>
              <a:t>cmd</a:t>
            </a:r>
            <a:r>
              <a:rPr lang="en-US" sz="3300" dirty="0"/>
              <a:t>-prompt  and run ‘ng g c &lt;component-name&gt;’</a:t>
            </a:r>
          </a:p>
          <a:p>
            <a:r>
              <a:rPr lang="en-US" sz="3300" dirty="0"/>
              <a:t>ng g c book  - It would create book.component.ts , book.component.html,book.component.css files in book folder</a:t>
            </a:r>
          </a:p>
          <a:p>
            <a:r>
              <a:rPr lang="en-US" sz="3300" dirty="0"/>
              <a:t>Refer to slide ‘Creating new Component using Angular CLI’</a:t>
            </a:r>
          </a:p>
          <a:p>
            <a:r>
              <a:rPr lang="en-US" sz="3300" dirty="0"/>
              <a:t>Check-out the name of component selector used inside ‘book.component.ts’ inside @Component decorator</a:t>
            </a:r>
          </a:p>
          <a:p>
            <a:pPr marL="0" indent="0">
              <a:buNone/>
            </a:pPr>
            <a:r>
              <a:rPr lang="en-IN" sz="25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import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'@angular/core’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@</a:t>
            </a:r>
            <a:r>
              <a:rPr lang="en-IN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	</a:t>
            </a:r>
            <a:r>
              <a:rPr lang="en-IN" sz="2500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sz="2500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500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'app-book’</a:t>
            </a:r>
            <a:r>
              <a:rPr lang="en-IN" sz="2500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	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templateUrl: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'./book.component.html'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	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styleUrls: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'./book.component.css’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export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BookComponent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bookname: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'abc'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bookprice: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}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IN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 </a:t>
            </a:r>
            <a:r>
              <a:rPr lang="en-IN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 }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90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Angular? </a:t>
            </a:r>
          </a:p>
          <a:p>
            <a:r>
              <a:rPr lang="en-US" dirty="0"/>
              <a:t>Setup: How to get started?</a:t>
            </a:r>
          </a:p>
          <a:p>
            <a:r>
              <a:rPr lang="en-US" dirty="0"/>
              <a:t>Component Architecture &amp; Data Binding</a:t>
            </a:r>
            <a:endParaRPr lang="en-US" sz="1100" dirty="0"/>
          </a:p>
          <a:p>
            <a:r>
              <a:rPr lang="en-US" dirty="0"/>
              <a:t>Component Life Cycle Hooks</a:t>
            </a:r>
          </a:p>
          <a:p>
            <a:r>
              <a:rPr lang="en-US" dirty="0"/>
              <a:t>Nested Components</a:t>
            </a:r>
          </a:p>
          <a:p>
            <a:r>
              <a:rPr lang="en-US" dirty="0"/>
              <a:t>Component Intercommunication </a:t>
            </a:r>
          </a:p>
          <a:p>
            <a:r>
              <a:rPr lang="en-US" dirty="0"/>
              <a:t>Inbuilt Directives</a:t>
            </a:r>
          </a:p>
          <a:p>
            <a:r>
              <a:rPr lang="en-US" dirty="0"/>
              <a:t>Dependency Injection &amp; Services</a:t>
            </a:r>
          </a:p>
          <a:p>
            <a:r>
              <a:rPr lang="en-US" dirty="0"/>
              <a:t>Handling Http Communication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Forms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1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A31E-D744-428A-9F4E-82902DEA13A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Nest book component inside app-component by adding book component element selector inside app-component template</a:t>
            </a:r>
          </a:p>
          <a:p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book.component.ts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'app-book'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templateUrl: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'./book.component.html'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styleUrls: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'./book.component.css’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export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BookComponent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@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@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...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book.component.html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 details!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:{{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:{{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74B9-2BEF-4CE7-8926-CC2352E57B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app.component.html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app-book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[bookName]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"'angular’”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app-book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Note: Enclosing string in double-quotes interprets it as hard-coded value instead of app-component property</a:t>
            </a:r>
            <a:endParaRPr lang="en-US" sz="11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2F088-24FF-4467-ACE6-8CDFC58D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Nesting a Custom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21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A31E-D744-428A-9F4E-82902DEA13A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Nest book component inside app-component by adding book component element selector inside app-component template</a:t>
            </a:r>
          </a:p>
          <a:p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book.component.ts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'app-book'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templateUrl: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'./book.component.html'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styleUrls: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'./book.component.css’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export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BookComponent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@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@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...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book.component.html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 details!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:{{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:{{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74B9-2BEF-4CE7-8926-CC2352E57B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app.component.html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app-book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[bookName]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"'angular’”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app-book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Note: Enclosing string in double-quotes interprets it as hard-coded value instead of app-component property</a:t>
            </a:r>
            <a:endParaRPr lang="en-US" sz="11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2F088-24FF-4467-ACE6-8CDFC58D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Nesting a Custom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38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Component Intercommunication -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/>
              </a:rPr>
              <a:t>Sending data to a child component</a:t>
            </a:r>
            <a:br>
              <a:rPr lang="en-US" b="0" i="0" dirty="0">
                <a:solidFill>
                  <a:schemeClr val="bg1"/>
                </a:solidFill>
                <a:effectLst/>
                <a:latin typeface="Roboto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254DE-7565-45CA-AFD1-0CCBCC1C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984718"/>
            <a:ext cx="7886700" cy="529796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From app-component input name of a new item and pass it to the item-detail-component as shown below:-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1653FC-07A2-4A12-AA03-CD7B1B02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38" y="2093912"/>
            <a:ext cx="5002615" cy="3025775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E27C616-61C4-449D-AEC3-9364E0BB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0" y="2369206"/>
            <a:ext cx="2771775" cy="1428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4E088C-4901-4601-ABB7-C4DB73461C85}"/>
              </a:ext>
            </a:extLst>
          </p:cNvPr>
          <p:cNvSpPr txBox="1"/>
          <p:nvPr/>
        </p:nvSpPr>
        <p:spPr>
          <a:xfrm>
            <a:off x="501650" y="868964"/>
            <a:ext cx="8442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The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/>
              </a:rPr>
              <a:t>@Input() decorator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in a child component or directive signifies that the property can receive its value from its parent component.</a:t>
            </a:r>
          </a:p>
        </p:txBody>
      </p:sp>
    </p:spTree>
    <p:extLst>
      <p:ext uri="{BB962C8B-B14F-4D97-AF65-F5344CB8AC3E}">
        <p14:creationId xmlns:p14="http://schemas.microsoft.com/office/powerpoint/2010/main" val="174581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F61BC-2739-407A-B267-12F431956EAE}"/>
              </a:ext>
            </a:extLst>
          </p:cNvPr>
          <p:cNvSpPr txBox="1"/>
          <p:nvPr/>
        </p:nvSpPr>
        <p:spPr>
          <a:xfrm>
            <a:off x="698500" y="9398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Sending data to a child component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B375E4-975E-4FCA-9430-105D9E4A56F5}"/>
              </a:ext>
            </a:extLst>
          </p:cNvPr>
          <p:cNvGrpSpPr/>
          <p:nvPr/>
        </p:nvGrpSpPr>
        <p:grpSpPr>
          <a:xfrm>
            <a:off x="4241799" y="1480023"/>
            <a:ext cx="5092700" cy="3831659"/>
            <a:chOff x="7645399" y="-13705"/>
            <a:chExt cx="5092700" cy="3831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451E10-875C-4282-A668-D9CC2B9BD4C6}"/>
                </a:ext>
              </a:extLst>
            </p:cNvPr>
            <p:cNvSpPr txBox="1"/>
            <p:nvPr/>
          </p:nvSpPr>
          <p:spPr>
            <a:xfrm>
              <a:off x="7645399" y="2340626"/>
              <a:ext cx="45720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u="sng" dirty="0"/>
            </a:p>
            <a:p>
              <a:r>
                <a:rPr lang="en-IN" u="sng" dirty="0"/>
                <a:t>src/app/item-detail/item-detail.component</a:t>
              </a:r>
            </a:p>
            <a:p>
              <a:r>
                <a:rPr lang="en-IN" dirty="0">
                  <a:solidFill>
                    <a:srgbClr val="0070C0"/>
                  </a:solidFill>
                </a:rPr>
                <a:t>&lt;p&gt;</a:t>
              </a:r>
            </a:p>
            <a:p>
              <a:r>
                <a:rPr lang="en-IN" dirty="0">
                  <a:solidFill>
                    <a:srgbClr val="0070C0"/>
                  </a:solidFill>
                </a:rPr>
                <a:t>  Today's item: {{item}}</a:t>
              </a:r>
            </a:p>
            <a:p>
              <a:r>
                <a:rPr lang="en-IN" dirty="0">
                  <a:solidFill>
                    <a:srgbClr val="0070C0"/>
                  </a:solidFill>
                </a:rPr>
                <a:t>&lt;/p</a:t>
              </a:r>
              <a:r>
                <a:rPr lang="en-IN" dirty="0"/>
                <a:t>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0CC165-5FFD-4B4F-82E6-E93ED0D6F3F3}"/>
                </a:ext>
              </a:extLst>
            </p:cNvPr>
            <p:cNvSpPr txBox="1"/>
            <p:nvPr/>
          </p:nvSpPr>
          <p:spPr>
            <a:xfrm>
              <a:off x="7645399" y="-13705"/>
              <a:ext cx="509270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Configure Child Component –</a:t>
              </a:r>
            </a:p>
            <a:p>
              <a:r>
                <a:rPr lang="en-US" u="sng" dirty="0"/>
                <a:t>src/app/item-detail/item-detail.component.html</a:t>
              </a:r>
            </a:p>
            <a:p>
              <a:endParaRPr lang="en-US" dirty="0"/>
            </a:p>
            <a:p>
              <a:r>
                <a:rPr lang="en-US" dirty="0"/>
                <a:t>// First, import Input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import { Component, Input } from '@angular/core’;</a:t>
              </a:r>
            </a:p>
            <a:p>
              <a:endParaRPr lang="en-US" dirty="0"/>
            </a:p>
            <a:p>
              <a:r>
                <a:rPr lang="en-US" dirty="0"/>
                <a:t>// decorate the property with @Input()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export class ItemDetailComponent {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</a:t>
              </a:r>
              <a:r>
                <a:rPr lang="en-US" dirty="0">
                  <a:solidFill>
                    <a:srgbClr val="0070C0"/>
                  </a:solidFill>
                  <a:highlight>
                    <a:srgbClr val="FFFF00"/>
                  </a:highlight>
                </a:rPr>
                <a:t>@Input() item = ‘’</a:t>
              </a:r>
              <a:r>
                <a:rPr lang="en-US" dirty="0">
                  <a:solidFill>
                    <a:srgbClr val="0070C0"/>
                  </a:solidFill>
                </a:rPr>
                <a:t>;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}</a:t>
              </a:r>
            </a:p>
            <a:p>
              <a:endParaRPr lang="en-US" dirty="0">
                <a:solidFill>
                  <a:srgbClr val="0070C0"/>
                </a:solidFill>
              </a:endParaRPr>
            </a:p>
            <a:p>
              <a:endParaRPr lang="en-US" dirty="0">
                <a:solidFill>
                  <a:srgbClr val="0070C0"/>
                </a:solidFill>
              </a:endParaRPr>
            </a:p>
            <a:p>
              <a:endParaRPr lang="en-IN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640645-C00F-461F-90D2-F9113F1C697F}"/>
              </a:ext>
            </a:extLst>
          </p:cNvPr>
          <p:cNvGrpSpPr/>
          <p:nvPr/>
        </p:nvGrpSpPr>
        <p:grpSpPr>
          <a:xfrm>
            <a:off x="496887" y="3059668"/>
            <a:ext cx="3619500" cy="3219758"/>
            <a:chOff x="496887" y="3059668"/>
            <a:chExt cx="3619500" cy="3219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73BB9-DBFE-4148-AFA9-482006CB9489}"/>
                </a:ext>
              </a:extLst>
            </p:cNvPr>
            <p:cNvSpPr txBox="1"/>
            <p:nvPr/>
          </p:nvSpPr>
          <p:spPr>
            <a:xfrm>
              <a:off x="509587" y="3059668"/>
              <a:ext cx="3606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Configure the Parent component:-</a:t>
              </a:r>
            </a:p>
            <a:p>
              <a:r>
                <a:rPr lang="en-US" u="sng" dirty="0"/>
                <a:t>src/app/app-component.html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&lt;app-item-detail </a:t>
              </a:r>
              <a:r>
                <a:rPr lang="en-US" dirty="0">
                  <a:solidFill>
                    <a:srgbClr val="0070C0"/>
                  </a:solidFill>
                  <a:highlight>
                    <a:srgbClr val="FFFF00"/>
                  </a:highlight>
                </a:rPr>
                <a:t>[item]="currentItem"</a:t>
              </a:r>
              <a:r>
                <a:rPr lang="en-US" dirty="0">
                  <a:solidFill>
                    <a:srgbClr val="0070C0"/>
                  </a:solidFill>
                </a:rPr>
                <a:t>&gt;&lt;/app-item-detail&gt;</a:t>
              </a:r>
            </a:p>
            <a:p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3BCFF2-84EF-45BD-97EA-853D8E56A072}"/>
                </a:ext>
              </a:extLst>
            </p:cNvPr>
            <p:cNvSpPr txBox="1"/>
            <p:nvPr/>
          </p:nvSpPr>
          <p:spPr>
            <a:xfrm flipH="1">
              <a:off x="496887" y="4802098"/>
              <a:ext cx="2819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u="sng" dirty="0"/>
                <a:t>src/app/app.component.ts</a:t>
              </a:r>
              <a:endParaRPr lang="en-US" u="sng" dirty="0"/>
            </a:p>
            <a:p>
              <a:r>
                <a:rPr lang="en-US" dirty="0"/>
                <a:t>export class AppComponent {</a:t>
              </a:r>
            </a:p>
            <a:p>
              <a:r>
                <a:rPr lang="en-US" dirty="0"/>
                <a:t>  currentItem = 'Television';</a:t>
              </a:r>
            </a:p>
            <a:p>
              <a:r>
                <a:rPr lang="en-US" dirty="0"/>
                <a:t>}</a:t>
              </a:r>
              <a:endParaRPr lang="en-IN" dirty="0"/>
            </a:p>
          </p:txBody>
        </p:sp>
      </p:grp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B0AA4C9-71C7-41DA-8A7D-3AC3CA1F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1398587"/>
            <a:ext cx="23622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5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Component Intercommunication - 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Sending data to a child component</a:t>
            </a:r>
            <a:br>
              <a:rPr lang="en-US" sz="1800" b="0" i="0" dirty="0">
                <a:solidFill>
                  <a:schemeClr val="bg1"/>
                </a:solidFill>
                <a:effectLst/>
              </a:rPr>
            </a:br>
            <a:endParaRPr lang="en-US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254DE-7565-45CA-AFD1-0CCBCC1C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984718"/>
            <a:ext cx="7886700" cy="5297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Assignment - In app-component input details of a new book and add it to book-list. Then send this book-list to the nested ‘book-list component’ to list book details of all books on screen.</a:t>
            </a:r>
          </a:p>
          <a:p>
            <a:r>
              <a:rPr lang="en-US" dirty="0"/>
              <a:t>Watching for @Input() changes :- To watch for changes on an @Input() property, use </a:t>
            </a:r>
            <a:r>
              <a:rPr lang="en-US" dirty="0" err="1"/>
              <a:t>OnChanges</a:t>
            </a:r>
            <a:r>
              <a:rPr lang="en-US" dirty="0"/>
              <a:t>, one of </a:t>
            </a:r>
            <a:r>
              <a:rPr lang="en-US" dirty="0" err="1"/>
              <a:t>Angular's</a:t>
            </a:r>
            <a:r>
              <a:rPr lang="en-US" dirty="0"/>
              <a:t> lifecycle hooks.</a:t>
            </a:r>
          </a:p>
          <a:p>
            <a:r>
              <a:rPr lang="en-US" dirty="0"/>
              <a:t>Implement </a:t>
            </a:r>
            <a:r>
              <a:rPr lang="en-US" dirty="0" err="1"/>
              <a:t>OnChanges</a:t>
            </a:r>
            <a:r>
              <a:rPr lang="en-US" dirty="0"/>
              <a:t> interface to define an on-changes handler for an input property.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BookListComponent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IN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OnChanges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@</a:t>
            </a:r>
            <a:r>
              <a:rPr lang="en-I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=[];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ngOnChanges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changes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SimpleChanges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// </a:t>
            </a:r>
            <a:r>
              <a:rPr lang="en-IN" sz="1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changes.prop</a:t>
            </a:r>
            <a:r>
              <a:rPr lang="en-IN" sz="1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contains the old and the new value...</a:t>
            </a:r>
            <a:endParaRPr lang="en-IN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changes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07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@Output() decorator </a:t>
            </a:r>
            <a:r>
              <a:rPr lang="en-US" dirty="0"/>
              <a:t>in a child component or directive lets data flow from the child to the parent.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FA0D9-D099-4C34-ADEC-6D6F9B3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Intercommunication - 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Sending data to a parent component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D6EC1-A321-4492-818B-2AD92BC8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1781175"/>
            <a:ext cx="2800350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39DED-707F-417A-8D08-C875CD8B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3429000"/>
            <a:ext cx="551688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2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Configure the child component</a:t>
            </a:r>
          </a:p>
          <a:p>
            <a:r>
              <a:rPr lang="en-US" sz="2200" dirty="0"/>
              <a:t>Import Output and </a:t>
            </a:r>
            <a:r>
              <a:rPr lang="en-US" sz="2200" dirty="0" err="1"/>
              <a:t>EventEmitter</a:t>
            </a:r>
            <a:r>
              <a:rPr lang="en-US" sz="2200" dirty="0"/>
              <a:t> in the child component class:</a:t>
            </a:r>
            <a:endParaRPr lang="en-US" sz="2200" dirty="0">
              <a:solidFill>
                <a:srgbClr val="0070C0"/>
              </a:solidFill>
            </a:endParaRPr>
          </a:p>
          <a:p>
            <a:r>
              <a:rPr lang="en-US" sz="2200" dirty="0"/>
              <a:t>In the component class, decorate a property with @Output().</a:t>
            </a:r>
          </a:p>
          <a:p>
            <a:r>
              <a:rPr lang="en-US" sz="2200" dirty="0" err="1"/>
              <a:t>newItemEvent</a:t>
            </a:r>
            <a:r>
              <a:rPr lang="en-US" sz="2200" dirty="0"/>
              <a:t> has a type of </a:t>
            </a:r>
            <a:r>
              <a:rPr lang="en-US" sz="2200" dirty="0" err="1"/>
              <a:t>EventEmitter</a:t>
            </a:r>
            <a:r>
              <a:rPr lang="en-US" sz="2200" dirty="0"/>
              <a:t>, which means it's an event.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00"/>
                </a:highlight>
              </a:rPr>
              <a:t> </a:t>
            </a:r>
            <a:r>
              <a:rPr lang="en-US" sz="2200" dirty="0">
                <a:solidFill>
                  <a:srgbClr val="0070C0"/>
                </a:solidFill>
                <a:highlight>
                  <a:srgbClr val="FFFF00"/>
                </a:highlight>
              </a:rPr>
              <a:t>item-output.component.ts</a:t>
            </a:r>
            <a:endParaRPr lang="en-US" sz="2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en-US" sz="1900" dirty="0">
                <a:solidFill>
                  <a:srgbClr val="0070C0"/>
                </a:solidFill>
              </a:rPr>
              <a:t>import { Output, </a:t>
            </a:r>
            <a:r>
              <a:rPr lang="en-US" sz="1900" dirty="0" err="1">
                <a:solidFill>
                  <a:srgbClr val="0070C0"/>
                </a:solidFill>
              </a:rPr>
              <a:t>EventEmitter</a:t>
            </a:r>
            <a:r>
              <a:rPr lang="en-US" sz="1900" dirty="0">
                <a:solidFill>
                  <a:srgbClr val="0070C0"/>
                </a:solidFill>
              </a:rPr>
              <a:t> } from '@angular/core’;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    export class </a:t>
            </a:r>
            <a:r>
              <a:rPr lang="en-US" sz="1900" dirty="0" err="1">
                <a:solidFill>
                  <a:srgbClr val="0070C0"/>
                </a:solidFill>
              </a:rPr>
              <a:t>ItemOutputComponent</a:t>
            </a:r>
            <a:r>
              <a:rPr lang="en-US" sz="1900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     </a:t>
            </a:r>
            <a:r>
              <a:rPr lang="en-US" sz="1900" dirty="0">
                <a:solidFill>
                  <a:srgbClr val="0070C0"/>
                </a:solidFill>
                <a:highlight>
                  <a:srgbClr val="FFFF00"/>
                </a:highlight>
              </a:rPr>
              <a:t>@Output() </a:t>
            </a:r>
            <a:r>
              <a:rPr lang="en-US" sz="1900" dirty="0" err="1">
                <a:solidFill>
                  <a:srgbClr val="0070C0"/>
                </a:solidFill>
                <a:highlight>
                  <a:srgbClr val="FFFF00"/>
                </a:highlight>
              </a:rPr>
              <a:t>newItemEvent</a:t>
            </a:r>
            <a:r>
              <a:rPr lang="en-US" sz="19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1900" dirty="0">
                <a:solidFill>
                  <a:srgbClr val="0070C0"/>
                </a:solidFill>
              </a:rPr>
              <a:t>= new </a:t>
            </a:r>
            <a:r>
              <a:rPr lang="en-US" sz="1900" dirty="0" err="1">
                <a:solidFill>
                  <a:srgbClr val="0070C0"/>
                </a:solidFill>
              </a:rPr>
              <a:t>EventEmitter</a:t>
            </a:r>
            <a:r>
              <a:rPr lang="en-US" sz="1900" dirty="0">
                <a:solidFill>
                  <a:srgbClr val="0070C0"/>
                </a:solidFill>
              </a:rPr>
              <a:t>&lt;string&gt;();</a:t>
            </a:r>
          </a:p>
          <a:p>
            <a:pPr marL="0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        </a:t>
            </a:r>
            <a:r>
              <a:rPr lang="en-US" sz="1900" dirty="0" err="1">
                <a:solidFill>
                  <a:srgbClr val="0070C0"/>
                </a:solidFill>
              </a:rPr>
              <a:t>addNewItem</a:t>
            </a:r>
            <a:r>
              <a:rPr lang="en-US" sz="1900" dirty="0">
                <a:solidFill>
                  <a:srgbClr val="0070C0"/>
                </a:solidFill>
              </a:rPr>
              <a:t>(value: string)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           </a:t>
            </a:r>
            <a:r>
              <a:rPr lang="en-US" sz="1900" dirty="0" err="1">
                <a:solidFill>
                  <a:srgbClr val="0070C0"/>
                </a:solidFill>
              </a:rPr>
              <a:t>this.newItemEvent.emit</a:t>
            </a:r>
            <a:r>
              <a:rPr lang="en-US" sz="1900" dirty="0">
                <a:solidFill>
                  <a:srgbClr val="0070C0"/>
                </a:solidFill>
              </a:rPr>
              <a:t>(value);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     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FA0D9-D099-4C34-ADEC-6D6F9B3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Intercommunication - 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Sending data to a parent component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351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/>
              <a:t>Configuring the child’s template.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On button’s ‘click’ output event call function </a:t>
            </a:r>
            <a:r>
              <a:rPr lang="en-US" sz="2000" dirty="0" err="1"/>
              <a:t>addNewItem</a:t>
            </a:r>
            <a:r>
              <a:rPr lang="en-US" sz="2000" dirty="0"/>
              <a:t>() of component passing </a:t>
            </a:r>
            <a:r>
              <a:rPr lang="en-US" sz="2000" dirty="0" err="1"/>
              <a:t>newItem</a:t>
            </a:r>
            <a:r>
              <a:rPr lang="en-US" sz="2000" dirty="0"/>
              <a:t> value to it. </a:t>
            </a:r>
          </a:p>
          <a:p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item-output.component.html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&lt;label for="item-input"&gt;Add an item:&lt;/label&gt;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&lt;input type="text" id="item-input" #newItem&gt;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&lt;button 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</a:rPr>
              <a:t>(click)="</a:t>
            </a:r>
            <a:r>
              <a:rPr lang="en-US" sz="1800" dirty="0" err="1">
                <a:solidFill>
                  <a:srgbClr val="0070C0"/>
                </a:solidFill>
                <a:highlight>
                  <a:srgbClr val="FFFF00"/>
                </a:highlight>
              </a:rPr>
              <a:t>addNewItem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</a:rPr>
              <a:t>(</a:t>
            </a:r>
            <a:r>
              <a:rPr lang="en-US" sz="1800" dirty="0" err="1">
                <a:solidFill>
                  <a:srgbClr val="0070C0"/>
                </a:solidFill>
                <a:highlight>
                  <a:srgbClr val="FFFF00"/>
                </a:highlight>
              </a:rPr>
              <a:t>newItem.value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  <a:r>
              <a:rPr lang="en-US" sz="1800" dirty="0">
                <a:solidFill>
                  <a:srgbClr val="0070C0"/>
                </a:solidFill>
              </a:rPr>
              <a:t>"&gt;Add to parent’s list&lt;/button&gt;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FA0D9-D099-4C34-ADEC-6D6F9B3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Intercommunication - 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Sending data to a parent component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14450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/>
              <a:t>Configuring the parent component.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The AppComponent has list of items in an array and a method for adding more items to the array.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   src/app/</a:t>
            </a:r>
            <a:r>
              <a:rPr lang="en-US" sz="2000" dirty="0" err="1">
                <a:highlight>
                  <a:srgbClr val="FFFF00"/>
                </a:highlight>
              </a:rPr>
              <a:t>app.component.ts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export class AppComponent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items = ['item1', 'item2', 'item3', 'item4’];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</a:t>
            </a:r>
            <a:r>
              <a:rPr lang="en-US" sz="1800" dirty="0" err="1">
                <a:solidFill>
                  <a:srgbClr val="0070C0"/>
                </a:solidFill>
              </a:rPr>
              <a:t>addItem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newItem</a:t>
            </a:r>
            <a:r>
              <a:rPr lang="en-US" sz="1800" dirty="0">
                <a:solidFill>
                  <a:srgbClr val="0070C0"/>
                </a:solidFill>
              </a:rPr>
              <a:t>: string)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 </a:t>
            </a:r>
            <a:r>
              <a:rPr lang="en-US" sz="1800" dirty="0" err="1">
                <a:solidFill>
                  <a:srgbClr val="0070C0"/>
                </a:solidFill>
              </a:rPr>
              <a:t>this.items.push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newItem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FA0D9-D099-4C34-ADEC-6D6F9B3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Intercommunication - 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Sending data to a parent component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93436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/>
              <a:t>Configuring the parent’s template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The AppComponent has list of items in an array and a method for adding more items to the array.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   src/app/app.component.html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&lt;app-item-output (</a:t>
            </a:r>
            <a:r>
              <a:rPr lang="en-US" sz="1800" dirty="0" err="1">
                <a:solidFill>
                  <a:srgbClr val="0070C0"/>
                </a:solidFill>
              </a:rPr>
              <a:t>newItemEvent</a:t>
            </a:r>
            <a:r>
              <a:rPr lang="en-US" sz="1800" dirty="0">
                <a:solidFill>
                  <a:srgbClr val="0070C0"/>
                </a:solidFill>
              </a:rPr>
              <a:t>)="</a:t>
            </a:r>
            <a:r>
              <a:rPr lang="en-US" sz="1800" dirty="0" err="1">
                <a:solidFill>
                  <a:srgbClr val="0070C0"/>
                </a:solidFill>
              </a:rPr>
              <a:t>addItem</a:t>
            </a:r>
            <a:r>
              <a:rPr lang="en-US" sz="1800" dirty="0">
                <a:solidFill>
                  <a:srgbClr val="0070C0"/>
                </a:solidFill>
              </a:rPr>
              <a:t>($event)"&gt;&lt;/app-item-output&gt;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The event binding, 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newItemEvent</a:t>
            </a:r>
            <a:r>
              <a:rPr lang="en-US" sz="2000" dirty="0">
                <a:highlight>
                  <a:srgbClr val="FFFF00"/>
                </a:highlight>
              </a:rPr>
              <a:t>)='</a:t>
            </a:r>
            <a:r>
              <a:rPr lang="en-US" sz="2000" dirty="0" err="1">
                <a:highlight>
                  <a:srgbClr val="FFFF00"/>
                </a:highlight>
              </a:rPr>
              <a:t>addItem</a:t>
            </a:r>
            <a:r>
              <a:rPr lang="en-US" sz="2000" dirty="0">
                <a:highlight>
                  <a:srgbClr val="FFFF00"/>
                </a:highlight>
              </a:rPr>
              <a:t>($event)'</a:t>
            </a:r>
            <a:r>
              <a:rPr lang="en-US" sz="2000" dirty="0"/>
              <a:t>, connects the event in the child, </a:t>
            </a:r>
            <a:r>
              <a:rPr lang="en-US" sz="2000" dirty="0" err="1"/>
              <a:t>newItemEvent</a:t>
            </a:r>
            <a:r>
              <a:rPr lang="en-US" sz="2000" dirty="0"/>
              <a:t>, to the method in the parent, </a:t>
            </a:r>
            <a:r>
              <a:rPr lang="en-US" sz="2000" dirty="0" err="1"/>
              <a:t>addItem</a:t>
            </a:r>
            <a:r>
              <a:rPr lang="en-US" sz="2000" dirty="0"/>
              <a:t>().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The $event contains the data that the user types into the &lt;input&gt; in the child template UI.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dirty="0"/>
              <a:t>To see the @Output() working, add the following to the parent's template: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1800" dirty="0">
                <a:solidFill>
                  <a:srgbClr val="0070C0"/>
                </a:solidFill>
              </a:rPr>
              <a:t>&lt;ul&gt;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&lt;li *ngFor="let item of items"&gt;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      {{item}}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&lt;/li&gt;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&lt;/ul&gt;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FA0D9-D099-4C34-ADEC-6D6F9B3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Intercommunication - 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Sending data to a parent component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5928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C2B-72AB-5D29-F92F-796BE4ED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Data-binding?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CCBA-72B9-EED6-C446-D6ADBE1B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deals with how to bind your data from component to HTML DOM elements in this case Templates.</a:t>
            </a:r>
          </a:p>
          <a:p>
            <a:r>
              <a:rPr lang="en-US" dirty="0"/>
              <a:t>We can easily interact with application without worrying about how to insert your data. </a:t>
            </a:r>
          </a:p>
          <a:p>
            <a:r>
              <a:rPr lang="en-US" dirty="0"/>
              <a:t>We can make connections in two different ways:- one way and two-way binding.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9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dirty="0"/>
              <a:t>Using @Input() and @Output() together on same child component as follows:-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70C0"/>
                </a:solidFill>
              </a:rPr>
              <a:t>&lt;app-input-output [item]="currentItem" (deleteRequest)="crossOffItem($event)"&gt;&lt;/app-input-output&gt;</a:t>
            </a:r>
          </a:p>
          <a:p>
            <a:pPr>
              <a:lnSpc>
                <a:spcPct val="70000"/>
              </a:lnSpc>
            </a:pP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FA0D9-D099-4C34-ADEC-6D6F9B3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Intercommunication 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6245D-1374-400A-A61F-A3316895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10" y="3143705"/>
            <a:ext cx="3420389" cy="14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6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F088-24FF-4467-ACE6-8CDFC58D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Selectors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74B9-2BEF-4CE7-8926-CC2352E5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Element Selectors</a:t>
            </a:r>
          </a:p>
          <a:p>
            <a:pPr marL="0" indent="0">
              <a:buNone/>
            </a:pPr>
            <a:r>
              <a:rPr lang="en-US" sz="2400" dirty="0"/>
              <a:t>      app.component.html - template: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app-book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[bookName]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"'angular'"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app-book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400" dirty="0"/>
              <a:t>app-book.component.ts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IN" sz="19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'app-book’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/>
              <a:t>Attribute Selector</a:t>
            </a:r>
          </a:p>
          <a:p>
            <a:pPr marL="0" indent="0">
              <a:buNone/>
            </a:pPr>
            <a:r>
              <a:rPr lang="en-US" dirty="0"/>
              <a:t>       app.component.html - template: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app-book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[bookName]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"'angular'"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   app-book.component.ts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'[app-book]’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/>
              <a:t>Class selector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dirty="0"/>
              <a:t>app.component.html - template: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'app-book'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[bookName]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"'angular'"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dirty="0"/>
              <a:t>app-book.component.ts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   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'.app-book’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              …</a:t>
            </a:r>
          </a:p>
        </p:txBody>
      </p:sp>
    </p:spTree>
    <p:extLst>
      <p:ext uri="{BB962C8B-B14F-4D97-AF65-F5344CB8AC3E}">
        <p14:creationId xmlns:p14="http://schemas.microsoft.com/office/powerpoint/2010/main" val="69981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Databinding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Databinding = Communication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36EA65-DFCD-43F9-A656-FEC3FC64BF12}"/>
              </a:ext>
            </a:extLst>
          </p:cNvPr>
          <p:cNvGrpSpPr/>
          <p:nvPr/>
        </p:nvGrpSpPr>
        <p:grpSpPr>
          <a:xfrm>
            <a:off x="846436" y="1459468"/>
            <a:ext cx="7396221" cy="3026018"/>
            <a:chOff x="846436" y="1459468"/>
            <a:chExt cx="7396221" cy="3026018"/>
          </a:xfrm>
        </p:grpSpPr>
        <p:sp>
          <p:nvSpPr>
            <p:cNvPr id="4" name="Rectangle 3"/>
            <p:cNvSpPr/>
            <p:nvPr/>
          </p:nvSpPr>
          <p:spPr>
            <a:xfrm>
              <a:off x="846436" y="1767840"/>
              <a:ext cx="1844040" cy="1630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Typescript Code</a:t>
              </a:r>
            </a:p>
            <a:p>
              <a:pPr algn="ctr"/>
              <a:r>
                <a:rPr lang="en-IN" dirty="0"/>
                <a:t>(Business Logic)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36718" y="1743126"/>
              <a:ext cx="1691640" cy="1630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Template (HTML)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EE9AC6-44BB-4AE5-9DFF-9375B8AA3BCA}"/>
                </a:ext>
              </a:extLst>
            </p:cNvPr>
            <p:cNvGrpSpPr/>
            <p:nvPr/>
          </p:nvGrpSpPr>
          <p:grpSpPr>
            <a:xfrm>
              <a:off x="2772438" y="1459468"/>
              <a:ext cx="3994687" cy="2187858"/>
              <a:chOff x="3093720" y="1459468"/>
              <a:chExt cx="3994687" cy="2187858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3139440" y="1981200"/>
                <a:ext cx="3539086" cy="4572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Output Data</a:t>
                </a:r>
              </a:p>
            </p:txBody>
          </p:sp>
          <p:sp>
            <p:nvSpPr>
              <p:cNvPr id="7" name="Left Arrow 6"/>
              <p:cNvSpPr/>
              <p:nvPr/>
            </p:nvSpPr>
            <p:spPr>
              <a:xfrm>
                <a:off x="3093720" y="2727960"/>
                <a:ext cx="3584806" cy="48768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React to (User) Events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00400" y="1459468"/>
                <a:ext cx="300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String interpolation ( </a:t>
                </a:r>
                <a:r>
                  <a:rPr lang="en-IN" dirty="0">
                    <a:solidFill>
                      <a:schemeClr val="accent2"/>
                    </a:solidFill>
                  </a:rPr>
                  <a:t>{{data}} </a:t>
                </a:r>
                <a:r>
                  <a:rPr lang="en-IN" dirty="0"/>
                  <a:t>)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66514" y="1754164"/>
                <a:ext cx="374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Property Binding (</a:t>
                </a:r>
                <a:r>
                  <a:rPr lang="en-IN" dirty="0">
                    <a:solidFill>
                      <a:schemeClr val="accent2"/>
                    </a:solidFill>
                  </a:rPr>
                  <a:t>[property]= “data”</a:t>
                </a:r>
                <a:r>
                  <a:rPr lang="en-IN" dirty="0"/>
                  <a:t>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18914" y="3277994"/>
                <a:ext cx="3769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Event Binding (</a:t>
                </a:r>
                <a:r>
                  <a:rPr lang="en-IN" dirty="0">
                    <a:solidFill>
                      <a:schemeClr val="accent2"/>
                    </a:solidFill>
                  </a:rPr>
                  <a:t>(event)= “expression”</a:t>
                </a:r>
                <a:r>
                  <a:rPr lang="en-IN" dirty="0"/>
                  <a:t>)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114954" y="4116154"/>
              <a:ext cx="6127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Combination Of Both : Two-way Binding (</a:t>
              </a:r>
              <a:r>
                <a:rPr lang="en-IN" dirty="0">
                  <a:solidFill>
                    <a:schemeClr val="accent2"/>
                  </a:solidFill>
                </a:rPr>
                <a:t>[(ngModel)]= “data”</a:t>
              </a:r>
              <a:r>
                <a:rPr lang="en-IN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94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D472-9C1F-F274-78DB-84B628D2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One-way data binding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A9A4-2165-FD79-45B6-EC36FD09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data binding is a one-way interaction between component and its template.</a:t>
            </a:r>
          </a:p>
          <a:p>
            <a:r>
              <a:rPr lang="en-US" dirty="0"/>
              <a:t>If you perform any changes in your component, then it will reflect the HTML elements. </a:t>
            </a:r>
          </a:p>
          <a:p>
            <a:r>
              <a:rPr lang="en-US" dirty="0"/>
              <a:t>It supports the following types −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 vs Property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600" dirty="0"/>
              <a:t>Use String interpolation when you want to display some property of component on UI </a:t>
            </a:r>
          </a:p>
          <a:p>
            <a:r>
              <a:rPr lang="en-IN" sz="2600" dirty="0"/>
              <a:t>Use property binding when you want to change or initialise some property of component.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{{</a:t>
            </a:r>
            <a:r>
              <a:rPr lang="en-IN" b="1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}}  -- string interpolation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[disabled]</a:t>
            </a: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  <a:r>
              <a:rPr lang="en-IN" b="1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disableButton</a:t>
            </a:r>
            <a:r>
              <a:rPr lang="en-IN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"button"</a:t>
            </a:r>
            <a:r>
              <a:rPr lang="en-IN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click me! </a:t>
            </a:r>
            <a:r>
              <a:rPr lang="en-IN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  -- property binding</a:t>
            </a:r>
            <a:endParaRPr lang="en-IN" b="1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{{</a:t>
            </a:r>
            <a:r>
              <a:rPr lang="en-IN" b="1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disableButton</a:t>
            </a:r>
            <a:r>
              <a:rPr lang="en-IN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}}</a:t>
            </a:r>
            <a:r>
              <a:rPr lang="en-IN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  --string interpolation</a:t>
            </a:r>
          </a:p>
          <a:p>
            <a:pPr marL="457200" lvl="1" indent="0">
              <a:buNone/>
            </a:pPr>
            <a:endParaRPr lang="en-IN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[value]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"userName"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--this </a:t>
            </a:r>
            <a:r>
              <a:rPr lang="en-IN" b="1" dirty="0">
                <a:solidFill>
                  <a:srgbClr val="808080"/>
                </a:solidFill>
                <a:latin typeface="Consolas" panose="020B0609020204030204" pitchFamily="49" charset="0"/>
              </a:rPr>
              <a:t>usage of 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property binding is not common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600" dirty="0"/>
              <a:t>don't mix-in string interpolation and property binding 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[disabled]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{{!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disableButton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click me!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  -- This is wrong!</a:t>
            </a:r>
            <a:endParaRPr lang="en-US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600" dirty="0"/>
              <a:t>Property binding is also called as input binding or input property binding as you pass/bind your value as input to the component property</a:t>
            </a:r>
            <a:br>
              <a:rPr lang="en-IN" sz="2600" dirty="0"/>
            </a:b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2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9CAD-59A8-9EE2-4DF7-AA53F12B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Property/Attribute Binding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E15F-1696-1B5E-63DD-C79753C0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Property binding is used to bind the data from property of a component to DOM elements. It is denoted by [].</a:t>
            </a:r>
          </a:p>
          <a:p>
            <a:endParaRPr lang="en-US" dirty="0"/>
          </a:p>
          <a:p>
            <a:r>
              <a:rPr lang="en-US" dirty="0"/>
              <a:t>Let’s understand with a simple example.</a:t>
            </a:r>
          </a:p>
          <a:p>
            <a:endParaRPr lang="en-US" dirty="0"/>
          </a:p>
          <a:p>
            <a:r>
              <a:rPr lang="en-US" dirty="0"/>
              <a:t>Add the below code in </a:t>
            </a:r>
            <a:r>
              <a:rPr lang="en-US" dirty="0" err="1"/>
              <a:t>test.component.ts</a:t>
            </a:r>
            <a:r>
              <a:rPr lang="en-US" dirty="0"/>
              <a:t> file.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export class </a:t>
            </a:r>
            <a:r>
              <a:rPr lang="en-US" dirty="0" err="1">
                <a:highlight>
                  <a:srgbClr val="FFFF00"/>
                </a:highlight>
              </a:rPr>
              <a:t>TestComponent</a:t>
            </a:r>
            <a:r>
              <a:rPr lang="en-US" dirty="0">
                <a:highlight>
                  <a:srgbClr val="FFFF00"/>
                </a:highlight>
              </a:rPr>
              <a:t>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userName:string</a:t>
            </a:r>
            <a:r>
              <a:rPr lang="en-US" dirty="0">
                <a:highlight>
                  <a:srgbClr val="FFFF00"/>
                </a:highlight>
              </a:rPr>
              <a:t> = "Peter";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r>
              <a:rPr lang="en-US" dirty="0"/>
              <a:t>Add the below changes in view test.component.html,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&lt;input type="text" [value]="userName"&gt;</a:t>
            </a:r>
          </a:p>
          <a:p>
            <a:r>
              <a:rPr lang="en-US" dirty="0"/>
              <a:t>Here, userName property is bind to an attribute of a DOM element &lt;input&gt;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8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: Reacting To Events!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app.component.html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 Event binding example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 event in round bracket denotes output event binding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disableButton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"toggleStatus()"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ToggleStatus!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disableButton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sz="20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100" dirty="0">
                <a:solidFill>
                  <a:schemeClr val="tx1"/>
                </a:solidFill>
                <a:latin typeface="Consolas" panose="020B0609020204030204" pitchFamily="49" charset="0"/>
              </a:rPr>
              <a:t>app.component.ts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'my-app'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disableButton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toggleStatus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 </a:t>
            </a:r>
            <a:r>
              <a:rPr lang="en-I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disableButton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!</a:t>
            </a:r>
            <a:r>
              <a:rPr lang="en-IN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disableButton</a:t>
            </a: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 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Note : event binding is also called as output event binding as component’s code  reacts/binds to events that are outputted by Angular</a:t>
            </a:r>
          </a:p>
          <a:p>
            <a:pPr marL="0" indent="0">
              <a:buNone/>
            </a:pP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1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Property Binding &amp; Output Event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N" sz="1800" dirty="0"/>
              <a:t>Property-input-binding can be done to html DOM properties as well as user-defined properties of component</a:t>
            </a:r>
          </a:p>
          <a:p>
            <a:pPr>
              <a:lnSpc>
                <a:spcPct val="70000"/>
              </a:lnSpc>
            </a:pPr>
            <a:r>
              <a:rPr lang="en-IN" sz="1800" dirty="0"/>
              <a:t>Output-Event-binding can be done to html DOM events or user-defined events of component</a:t>
            </a:r>
          </a:p>
          <a:p>
            <a:pPr>
              <a:lnSpc>
                <a:spcPct val="70000"/>
              </a:lnSpc>
            </a:pPr>
            <a:r>
              <a:rPr lang="en-IN" sz="1800" dirty="0"/>
              <a:t>In this session we have learned how to bind to html DOM properties and react to html DOM events of the component.</a:t>
            </a:r>
          </a:p>
          <a:p>
            <a:pPr>
              <a:lnSpc>
                <a:spcPct val="70000"/>
              </a:lnSpc>
            </a:pPr>
            <a:r>
              <a:rPr lang="en-IN" sz="1800" dirty="0"/>
              <a:t>Later we will also learn how to bind and react to user-defined properties and events of the component.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09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6BF"/>
      </a:accent1>
      <a:accent2>
        <a:srgbClr val="FF671B"/>
      </a:accent2>
      <a:accent3>
        <a:srgbClr val="98C21F"/>
      </a:accent3>
      <a:accent4>
        <a:srgbClr val="FFCF2B"/>
      </a:accent4>
      <a:accent5>
        <a:srgbClr val="818A8F"/>
      </a:accent5>
      <a:accent6>
        <a:srgbClr val="5E3A9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209432</TotalTime>
  <Words>3073</Words>
  <Application>Microsoft Office PowerPoint</Application>
  <PresentationFormat>On-screen Show (4:3)</PresentationFormat>
  <Paragraphs>384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Heebo</vt:lpstr>
      <vt:lpstr>Nunito</vt:lpstr>
      <vt:lpstr>Roboto</vt:lpstr>
      <vt:lpstr>Office Theme</vt:lpstr>
      <vt:lpstr>Angular</vt:lpstr>
      <vt:lpstr>Angular  Topics</vt:lpstr>
      <vt:lpstr>What is Data-binding?</vt:lpstr>
      <vt:lpstr>Understanding Databinding</vt:lpstr>
      <vt:lpstr> One-way data binding </vt:lpstr>
      <vt:lpstr>String Interpolation vs Property Binding</vt:lpstr>
      <vt:lpstr> Property/Attribute Binding </vt:lpstr>
      <vt:lpstr>Event Binding : Reacting To Events!</vt:lpstr>
      <vt:lpstr>Input Property Binding &amp; Output Event Binding</vt:lpstr>
      <vt:lpstr>Data Binding Demo</vt:lpstr>
      <vt:lpstr>Class Binding</vt:lpstr>
      <vt:lpstr>Class Binding</vt:lpstr>
      <vt:lpstr>Style Binding</vt:lpstr>
      <vt:lpstr>Two-Way Binding </vt:lpstr>
      <vt:lpstr>Two-Way Binding </vt:lpstr>
      <vt:lpstr>Nesting Components &amp; Component Intercommunication</vt:lpstr>
      <vt:lpstr>Need For Multiple Components</vt:lpstr>
      <vt:lpstr>Nesting Components</vt:lpstr>
      <vt:lpstr>Creating &amp; Nesting a Custom Component</vt:lpstr>
      <vt:lpstr>Creating &amp; Nesting a Custom Component</vt:lpstr>
      <vt:lpstr>Creating &amp; Nesting a Custom Component</vt:lpstr>
      <vt:lpstr> Component Intercommunication - Sending data to a child component </vt:lpstr>
      <vt:lpstr>Component Intercommunication</vt:lpstr>
      <vt:lpstr> Component Intercommunication - Sending data to a child component </vt:lpstr>
      <vt:lpstr>Component Intercommunication - Sending data to a parent component</vt:lpstr>
      <vt:lpstr>Component Intercommunication - Sending data to a parent component</vt:lpstr>
      <vt:lpstr>Component Intercommunication - Sending data to a parent component</vt:lpstr>
      <vt:lpstr>Component Intercommunication - Sending data to a parent component</vt:lpstr>
      <vt:lpstr>Component Intercommunication - Sending data to a parent component</vt:lpstr>
      <vt:lpstr>Component Intercommunication </vt:lpstr>
      <vt:lpstr>Different Types Of Selectors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namratamarathe81@gmail.com</cp:lastModifiedBy>
  <cp:revision>2397</cp:revision>
  <dcterms:created xsi:type="dcterms:W3CDTF">2016-04-04T15:55:04Z</dcterms:created>
  <dcterms:modified xsi:type="dcterms:W3CDTF">2022-06-16T16:04:33Z</dcterms:modified>
</cp:coreProperties>
</file>