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39"/>
  </p:notesMasterIdLst>
  <p:sldIdLst>
    <p:sldId id="258" r:id="rId2"/>
    <p:sldId id="733" r:id="rId3"/>
    <p:sldId id="914" r:id="rId4"/>
    <p:sldId id="967" r:id="rId5"/>
    <p:sldId id="968" r:id="rId6"/>
    <p:sldId id="969" r:id="rId7"/>
    <p:sldId id="971" r:id="rId8"/>
    <p:sldId id="970" r:id="rId9"/>
    <p:sldId id="972" r:id="rId10"/>
    <p:sldId id="1013" r:id="rId11"/>
    <p:sldId id="1014" r:id="rId12"/>
    <p:sldId id="1018" r:id="rId13"/>
    <p:sldId id="1015" r:id="rId14"/>
    <p:sldId id="1016" r:id="rId15"/>
    <p:sldId id="1017" r:id="rId16"/>
    <p:sldId id="919" r:id="rId17"/>
    <p:sldId id="921" r:id="rId18"/>
    <p:sldId id="922" r:id="rId19"/>
    <p:sldId id="923" r:id="rId20"/>
    <p:sldId id="939" r:id="rId21"/>
    <p:sldId id="940" r:id="rId22"/>
    <p:sldId id="941" r:id="rId23"/>
    <p:sldId id="814" r:id="rId24"/>
    <p:sldId id="925" r:id="rId25"/>
    <p:sldId id="927" r:id="rId26"/>
    <p:sldId id="926" r:id="rId27"/>
    <p:sldId id="928" r:id="rId28"/>
    <p:sldId id="932" r:id="rId29"/>
    <p:sldId id="929" r:id="rId30"/>
    <p:sldId id="933" r:id="rId31"/>
    <p:sldId id="931" r:id="rId32"/>
    <p:sldId id="964" r:id="rId33"/>
    <p:sldId id="934" r:id="rId34"/>
    <p:sldId id="936" r:id="rId35"/>
    <p:sldId id="935" r:id="rId36"/>
    <p:sldId id="965" r:id="rId37"/>
    <p:sldId id="96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 R. Marathe" initials="NRM" lastIdx="2" clrIdx="0">
    <p:extLst>
      <p:ext uri="{19B8F6BF-5375-455C-9EA6-DF929625EA0E}">
        <p15:presenceInfo xmlns:p15="http://schemas.microsoft.com/office/powerpoint/2012/main" userId="S-1-5-21-7465074-836838143-1278890560-7847" providerId="AD"/>
      </p:ext>
    </p:extLst>
  </p:cmAuthor>
  <p:cmAuthor id="2" name="namratamarathe81@gmail.com" initials="n" lastIdx="1" clrIdx="1">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22A7E"/>
    <a:srgbClr val="005A92"/>
    <a:srgbClr val="A5ACAF"/>
    <a:srgbClr val="D2D0E8"/>
    <a:srgbClr val="A3A0C5"/>
    <a:srgbClr val="2F2A72"/>
    <a:srgbClr val="A5A5A5"/>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770" autoAdjust="0"/>
  </p:normalViewPr>
  <p:slideViewPr>
    <p:cSldViewPr snapToGrid="0" snapToObjects="1">
      <p:cViewPr varScale="1">
        <p:scale>
          <a:sx n="48" d="100"/>
          <a:sy n="48" d="100"/>
        </p:scale>
        <p:origin x="1752" y="28"/>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5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7AB67-C1BC-754F-8021-D3D838B73142}" type="datetimeFigureOut">
              <a:rPr lang="en-US" smtClean="0"/>
              <a:t>6/20/2022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D475-CFC7-DD44-B301-8D1B459D70F6}" type="slidenum">
              <a:rPr lang="en-US" smtClean="0"/>
              <a:t>‹#›</a:t>
            </a:fld>
            <a:endParaRPr lang="en-US"/>
          </a:p>
        </p:txBody>
      </p:sp>
    </p:spTree>
    <p:extLst>
      <p:ext uri="{BB962C8B-B14F-4D97-AF65-F5344CB8AC3E}">
        <p14:creationId xmlns:p14="http://schemas.microsoft.com/office/powerpoint/2010/main" val="9031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https://www.smashingmagazine.com/2019/02/angular-application-bootstrap/</a:t>
            </a:r>
          </a:p>
          <a:p>
            <a:r>
              <a:rPr lang="en-US" dirty="0"/>
              <a:t>https://thinkster.io/tutorials/learn-angular-2</a:t>
            </a:r>
          </a:p>
          <a:p>
            <a:r>
              <a:rPr lang="en-US" dirty="0"/>
              <a:t>https://www.typescriptlang.org/docs/handbook/classes.html</a:t>
            </a:r>
          </a:p>
          <a:p>
            <a:r>
              <a:rPr lang="en-US" dirty="0"/>
              <a:t>https://codecraft.tv/courses/angular/built-in-directives/ngstyle-and-ngclass/</a:t>
            </a:r>
          </a:p>
          <a:p>
            <a:r>
              <a:rPr lang="en-US" dirty="0"/>
              <a:t>https://mytechnetknowhows.wordpress.com/2017/03/05/angular-2-nested-routing/</a:t>
            </a:r>
          </a:p>
        </p:txBody>
      </p:sp>
      <p:sp>
        <p:nvSpPr>
          <p:cNvPr id="4" name="Slide Number Placeholder 3"/>
          <p:cNvSpPr>
            <a:spLocks noGrp="1"/>
          </p:cNvSpPr>
          <p:nvPr>
            <p:ph type="sldNum" sz="quarter" idx="10"/>
          </p:nvPr>
        </p:nvSpPr>
        <p:spPr/>
        <p:txBody>
          <a:bodyPr/>
          <a:lstStyle/>
          <a:p>
            <a:fld id="{41E7D475-CFC7-DD44-B301-8D1B459D70F6}" type="slidenum">
              <a:rPr lang="en-US" smtClean="0"/>
              <a:t>1</a:t>
            </a:fld>
            <a:endParaRPr lang="en-US" dirty="0"/>
          </a:p>
        </p:txBody>
      </p:sp>
    </p:spTree>
    <p:extLst>
      <p:ext uri="{BB962C8B-B14F-4D97-AF65-F5344CB8AC3E}">
        <p14:creationId xmlns:p14="http://schemas.microsoft.com/office/powerpoint/2010/main" val="2622158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https://stackoverflow.com/questions/34364880/expression-has-changed-after-it-was-checked</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34</a:t>
            </a:fld>
            <a:endParaRPr lang="en-US"/>
          </a:p>
        </p:txBody>
      </p:sp>
    </p:spTree>
    <p:extLst>
      <p:ext uri="{BB962C8B-B14F-4D97-AF65-F5344CB8AC3E}">
        <p14:creationId xmlns:p14="http://schemas.microsoft.com/office/powerpoint/2010/main" val="2915372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https://stackoverflow.com/questions/34364880/expression-has-changed-after-it-was-checked</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35</a:t>
            </a:fld>
            <a:endParaRPr lang="en-US"/>
          </a:p>
        </p:txBody>
      </p:sp>
    </p:spTree>
    <p:extLst>
      <p:ext uri="{BB962C8B-B14F-4D97-AF65-F5344CB8AC3E}">
        <p14:creationId xmlns:p14="http://schemas.microsoft.com/office/powerpoint/2010/main" val="294388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 any Update, the log would show another </a:t>
            </a:r>
            <a:r>
              <a:rPr lang="en-US" dirty="0" err="1"/>
              <a:t>OnChanges</a:t>
            </a:r>
            <a:r>
              <a:rPr lang="en-US" dirty="0"/>
              <a:t> and two more triplets of </a:t>
            </a:r>
            <a:r>
              <a:rPr lang="en-US" dirty="0" err="1"/>
              <a:t>DoCheck</a:t>
            </a:r>
            <a:r>
              <a:rPr lang="en-US" dirty="0"/>
              <a:t>, </a:t>
            </a:r>
            <a:r>
              <a:rPr lang="en-US" dirty="0" err="1"/>
              <a:t>AfterContentChecked</a:t>
            </a:r>
            <a:r>
              <a:rPr lang="en-US" dirty="0"/>
              <a:t> and </a:t>
            </a:r>
            <a:r>
              <a:rPr lang="en-US" dirty="0" err="1"/>
              <a:t>AfterViewChecked</a:t>
            </a:r>
            <a:r>
              <a:rPr lang="en-US" dirty="0"/>
              <a:t>. Clearly these three hooks fire often. Keep the logic in these hooks as lean as possible!</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36</a:t>
            </a:fld>
            <a:endParaRPr lang="en-US"/>
          </a:p>
        </p:txBody>
      </p:sp>
    </p:spTree>
    <p:extLst>
      <p:ext uri="{BB962C8B-B14F-4D97-AF65-F5344CB8AC3E}">
        <p14:creationId xmlns:p14="http://schemas.microsoft.com/office/powerpoint/2010/main" val="128789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 any Update, the log would show another </a:t>
            </a:r>
            <a:r>
              <a:rPr lang="en-US" dirty="0" err="1"/>
              <a:t>OnChanges</a:t>
            </a:r>
            <a:r>
              <a:rPr lang="en-US" dirty="0"/>
              <a:t> and two more triplets of </a:t>
            </a:r>
            <a:r>
              <a:rPr lang="en-US" dirty="0" err="1"/>
              <a:t>DoCheck</a:t>
            </a:r>
            <a:r>
              <a:rPr lang="en-US" dirty="0"/>
              <a:t>, </a:t>
            </a:r>
            <a:r>
              <a:rPr lang="en-US" dirty="0" err="1"/>
              <a:t>AfterContentChecked</a:t>
            </a:r>
            <a:r>
              <a:rPr lang="en-US" dirty="0"/>
              <a:t> and </a:t>
            </a:r>
            <a:r>
              <a:rPr lang="en-US" dirty="0" err="1"/>
              <a:t>AfterViewChecked</a:t>
            </a:r>
            <a:r>
              <a:rPr lang="en-US" dirty="0"/>
              <a:t>. Clearly these three hooks fire often. Keep the logic in these hooks as lean as possible!</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37</a:t>
            </a:fld>
            <a:endParaRPr lang="en-US"/>
          </a:p>
        </p:txBody>
      </p:sp>
    </p:spTree>
    <p:extLst>
      <p:ext uri="{BB962C8B-B14F-4D97-AF65-F5344CB8AC3E}">
        <p14:creationId xmlns:p14="http://schemas.microsoft.com/office/powerpoint/2010/main" val="388022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ebo" pitchFamily="2" charset="-79"/>
                <a:cs typeface="Heebo" pitchFamily="2" charset="-79"/>
              </a:rPr>
              <a:t>Applications</a:t>
            </a:r>
          </a:p>
          <a:p>
            <a:pPr algn="just"/>
            <a:r>
              <a:rPr lang="en-US" b="0" i="0" dirty="0">
                <a:solidFill>
                  <a:srgbClr val="000000"/>
                </a:solidFill>
                <a:effectLst/>
                <a:latin typeface="Nunito" pitchFamily="2" charset="0"/>
              </a:rPr>
              <a:t>Some of the popular website using Angular Framework are listed below −</a:t>
            </a:r>
          </a:p>
          <a:p>
            <a:pPr algn="just">
              <a:buFont typeface="Arial" panose="020B0604020202020204" pitchFamily="34" charset="0"/>
              <a:buChar char="•"/>
            </a:pPr>
            <a:r>
              <a:rPr lang="en-US" b="1" i="0" dirty="0">
                <a:solidFill>
                  <a:srgbClr val="000000"/>
                </a:solidFill>
                <a:effectLst/>
                <a:latin typeface="Nunito" pitchFamily="2" charset="0"/>
              </a:rPr>
              <a:t>Weather.com</a:t>
            </a:r>
            <a:r>
              <a:rPr lang="en-US" b="0" i="0" dirty="0">
                <a:solidFill>
                  <a:srgbClr val="000000"/>
                </a:solidFill>
                <a:effectLst/>
                <a:latin typeface="Nunito" pitchFamily="2" charset="0"/>
              </a:rPr>
              <a:t> − It is one of the leading forecasting weather report website.</a:t>
            </a:r>
          </a:p>
          <a:p>
            <a:pPr algn="just">
              <a:buFont typeface="Arial" panose="020B0604020202020204" pitchFamily="34" charset="0"/>
              <a:buChar char="•"/>
            </a:pPr>
            <a:r>
              <a:rPr lang="en-US" b="1" i="0" dirty="0" err="1">
                <a:solidFill>
                  <a:srgbClr val="000000"/>
                </a:solidFill>
                <a:effectLst/>
                <a:latin typeface="Nunito" pitchFamily="2" charset="0"/>
              </a:rPr>
              <a:t>Youtube</a:t>
            </a:r>
            <a:r>
              <a:rPr lang="en-US" b="0" i="0" dirty="0">
                <a:solidFill>
                  <a:srgbClr val="000000"/>
                </a:solidFill>
                <a:effectLst/>
                <a:latin typeface="Nunito" pitchFamily="2" charset="0"/>
              </a:rPr>
              <a:t> − It is a video and sharing website hosted by </a:t>
            </a:r>
            <a:r>
              <a:rPr lang="en-US" b="1" i="0" dirty="0">
                <a:solidFill>
                  <a:srgbClr val="000000"/>
                </a:solidFill>
                <a:effectLst/>
                <a:latin typeface="Nunito" pitchFamily="2" charset="0"/>
              </a:rPr>
              <a:t>Google</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Netflix</a:t>
            </a:r>
            <a:r>
              <a:rPr lang="en-US" b="0" i="0" dirty="0">
                <a:solidFill>
                  <a:srgbClr val="000000"/>
                </a:solidFill>
                <a:effectLst/>
                <a:latin typeface="Nunito" pitchFamily="2" charset="0"/>
              </a:rPr>
              <a:t> − It is a technology and media services provider.</a:t>
            </a:r>
          </a:p>
          <a:p>
            <a:pPr algn="just">
              <a:buFont typeface="Arial" panose="020B0604020202020204" pitchFamily="34" charset="0"/>
              <a:buChar char="•"/>
            </a:pPr>
            <a:r>
              <a:rPr lang="en-US" b="1" i="0" dirty="0">
                <a:solidFill>
                  <a:srgbClr val="000000"/>
                </a:solidFill>
                <a:effectLst/>
                <a:latin typeface="Nunito" pitchFamily="2" charset="0"/>
              </a:rPr>
              <a:t>PayPal</a:t>
            </a:r>
            <a:r>
              <a:rPr lang="en-US" b="0" i="0" dirty="0">
                <a:solidFill>
                  <a:srgbClr val="000000"/>
                </a:solidFill>
                <a:effectLst/>
                <a:latin typeface="Nunito" pitchFamily="2" charset="0"/>
              </a:rPr>
              <a:t> − It is an online payment system.</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a:t>
            </a:fld>
            <a:endParaRPr lang="en-US"/>
          </a:p>
        </p:txBody>
      </p:sp>
    </p:spTree>
    <p:extLst>
      <p:ext uri="{BB962C8B-B14F-4D97-AF65-F5344CB8AC3E}">
        <p14:creationId xmlns:p14="http://schemas.microsoft.com/office/powerpoint/2010/main" val="170168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https://angular.io/tutorial/toh-pt1</a:t>
            </a:r>
          </a:p>
        </p:txBody>
      </p:sp>
      <p:sp>
        <p:nvSpPr>
          <p:cNvPr id="4" name="Slide Number Placeholder 3"/>
          <p:cNvSpPr>
            <a:spLocks noGrp="1"/>
          </p:cNvSpPr>
          <p:nvPr>
            <p:ph type="sldNum" sz="quarter" idx="10"/>
          </p:nvPr>
        </p:nvSpPr>
        <p:spPr/>
        <p:txBody>
          <a:bodyPr/>
          <a:lstStyle/>
          <a:p>
            <a:fld id="{41E7D475-CFC7-DD44-B301-8D1B459D70F6}" type="slidenum">
              <a:rPr lang="en-US" smtClean="0"/>
              <a:t>3</a:t>
            </a:fld>
            <a:endParaRPr lang="en-US"/>
          </a:p>
        </p:txBody>
      </p:sp>
    </p:spTree>
    <p:extLst>
      <p:ext uri="{BB962C8B-B14F-4D97-AF65-F5344CB8AC3E}">
        <p14:creationId xmlns:p14="http://schemas.microsoft.com/office/powerpoint/2010/main" val="243815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a:solidFill>
                  <a:srgbClr val="D4D4D4"/>
                </a:solidFill>
                <a:effectLst/>
                <a:latin typeface="Consolas" panose="020B0609020204030204" pitchFamily="49" charset="0"/>
              </a:rPr>
              <a:t>Note:ngStyle is attribute directive in this case is also using property binding to bind to ngStyle attribute of same directive</a:t>
            </a:r>
            <a:endParaRPr lang="en-IN"/>
          </a:p>
        </p:txBody>
      </p:sp>
      <p:sp>
        <p:nvSpPr>
          <p:cNvPr id="4" name="Slide Number Placeholder 3"/>
          <p:cNvSpPr>
            <a:spLocks noGrp="1"/>
          </p:cNvSpPr>
          <p:nvPr>
            <p:ph type="sldNum" sz="quarter" idx="5"/>
          </p:nvPr>
        </p:nvSpPr>
        <p:spPr/>
        <p:txBody>
          <a:bodyPr/>
          <a:lstStyle/>
          <a:p>
            <a:fld id="{41E7D475-CFC7-DD44-B301-8D1B459D70F6}" type="slidenum">
              <a:rPr lang="en-US" smtClean="0"/>
              <a:t>17</a:t>
            </a:fld>
            <a:endParaRPr lang="en-US"/>
          </a:p>
        </p:txBody>
      </p:sp>
    </p:spTree>
    <p:extLst>
      <p:ext uri="{BB962C8B-B14F-4D97-AF65-F5344CB8AC3E}">
        <p14:creationId xmlns:p14="http://schemas.microsoft.com/office/powerpoint/2010/main" val="353189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a:solidFill>
                  <a:srgbClr val="D4D4D4"/>
                </a:solidFill>
                <a:effectLst/>
                <a:latin typeface="Consolas" panose="020B0609020204030204" pitchFamily="49" charset="0"/>
              </a:rPr>
              <a:t>Note:ngStyle is attribute directive in this case is also using property binding to bind to ngStyle attribute of same directive</a:t>
            </a:r>
            <a:endParaRPr lang="en-IN"/>
          </a:p>
        </p:txBody>
      </p:sp>
      <p:sp>
        <p:nvSpPr>
          <p:cNvPr id="4" name="Slide Number Placeholder 3"/>
          <p:cNvSpPr>
            <a:spLocks noGrp="1"/>
          </p:cNvSpPr>
          <p:nvPr>
            <p:ph type="sldNum" sz="quarter" idx="5"/>
          </p:nvPr>
        </p:nvSpPr>
        <p:spPr/>
        <p:txBody>
          <a:bodyPr/>
          <a:lstStyle/>
          <a:p>
            <a:fld id="{41E7D475-CFC7-DD44-B301-8D1B459D70F6}" type="slidenum">
              <a:rPr lang="en-US" smtClean="0"/>
              <a:t>18</a:t>
            </a:fld>
            <a:endParaRPr lang="en-US"/>
          </a:p>
        </p:txBody>
      </p:sp>
    </p:spTree>
    <p:extLst>
      <p:ext uri="{BB962C8B-B14F-4D97-AF65-F5344CB8AC3E}">
        <p14:creationId xmlns:p14="http://schemas.microsoft.com/office/powerpoint/2010/main" val="255569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dirty="0" err="1">
                <a:solidFill>
                  <a:srgbClr val="D4D4D4"/>
                </a:solidFill>
                <a:effectLst/>
                <a:latin typeface="Consolas" panose="020B0609020204030204" pitchFamily="49" charset="0"/>
              </a:rPr>
              <a:t>Note:ngStyle</a:t>
            </a:r>
            <a:r>
              <a:rPr lang="en-IN" sz="1200" b="0" dirty="0">
                <a:solidFill>
                  <a:srgbClr val="D4D4D4"/>
                </a:solidFill>
                <a:effectLst/>
                <a:latin typeface="Consolas" panose="020B0609020204030204" pitchFamily="49" charset="0"/>
              </a:rPr>
              <a:t> is attribute directive in this case is also using property binding to bind to </a:t>
            </a:r>
            <a:r>
              <a:rPr lang="en-IN" sz="1200" b="0" dirty="0" err="1">
                <a:solidFill>
                  <a:srgbClr val="D4D4D4"/>
                </a:solidFill>
                <a:effectLst/>
                <a:latin typeface="Consolas" panose="020B0609020204030204" pitchFamily="49" charset="0"/>
              </a:rPr>
              <a:t>ngStyle</a:t>
            </a:r>
            <a:r>
              <a:rPr lang="en-IN" sz="1200" b="0">
                <a:solidFill>
                  <a:srgbClr val="D4D4D4"/>
                </a:solidFill>
                <a:effectLst/>
                <a:latin typeface="Consolas" panose="020B0609020204030204" pitchFamily="49" charset="0"/>
              </a:rPr>
              <a:t> attribute of same directive</a:t>
            </a:r>
            <a:endParaRPr lang="en-IN"/>
          </a:p>
        </p:txBody>
      </p:sp>
      <p:sp>
        <p:nvSpPr>
          <p:cNvPr id="4" name="Slide Number Placeholder 3"/>
          <p:cNvSpPr>
            <a:spLocks noGrp="1"/>
          </p:cNvSpPr>
          <p:nvPr>
            <p:ph type="sldNum" sz="quarter" idx="5"/>
          </p:nvPr>
        </p:nvSpPr>
        <p:spPr/>
        <p:txBody>
          <a:bodyPr/>
          <a:lstStyle/>
          <a:p>
            <a:fld id="{41E7D475-CFC7-DD44-B301-8D1B459D70F6}" type="slidenum">
              <a:rPr lang="en-US" smtClean="0"/>
              <a:t>19</a:t>
            </a:fld>
            <a:endParaRPr lang="en-US"/>
          </a:p>
        </p:txBody>
      </p:sp>
    </p:spTree>
    <p:extLst>
      <p:ext uri="{BB962C8B-B14F-4D97-AF65-F5344CB8AC3E}">
        <p14:creationId xmlns:p14="http://schemas.microsoft.com/office/powerpoint/2010/main" val="7121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https://angular.io/tutorial/toh-pt1</a:t>
            </a:r>
          </a:p>
        </p:txBody>
      </p:sp>
      <p:sp>
        <p:nvSpPr>
          <p:cNvPr id="4" name="Slide Number Placeholder 3"/>
          <p:cNvSpPr>
            <a:spLocks noGrp="1"/>
          </p:cNvSpPr>
          <p:nvPr>
            <p:ph type="sldNum" sz="quarter" idx="10"/>
          </p:nvPr>
        </p:nvSpPr>
        <p:spPr/>
        <p:txBody>
          <a:bodyPr/>
          <a:lstStyle/>
          <a:p>
            <a:fld id="{41E7D475-CFC7-DD44-B301-8D1B459D70F6}" type="slidenum">
              <a:rPr lang="en-US" smtClean="0"/>
              <a:t>20</a:t>
            </a:fld>
            <a:endParaRPr lang="en-US"/>
          </a:p>
        </p:txBody>
      </p:sp>
    </p:spTree>
    <p:extLst>
      <p:ext uri="{BB962C8B-B14F-4D97-AF65-F5344CB8AC3E}">
        <p14:creationId xmlns:p14="http://schemas.microsoft.com/office/powerpoint/2010/main" val="123136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https://namitamalik.github.io/ViewChild-in-Angular2/</a:t>
            </a:r>
          </a:p>
          <a:p>
            <a:r>
              <a:rPr lang="en-US" dirty="0"/>
              <a:t>http://learnangular2.com/lifecycle/</a:t>
            </a:r>
          </a:p>
        </p:txBody>
      </p:sp>
      <p:sp>
        <p:nvSpPr>
          <p:cNvPr id="4" name="Slide Number Placeholder 3"/>
          <p:cNvSpPr>
            <a:spLocks noGrp="1"/>
          </p:cNvSpPr>
          <p:nvPr>
            <p:ph type="sldNum" sz="quarter" idx="10"/>
          </p:nvPr>
        </p:nvSpPr>
        <p:spPr/>
        <p:txBody>
          <a:bodyPr/>
          <a:lstStyle/>
          <a:p>
            <a:fld id="{41E7D475-CFC7-DD44-B301-8D1B459D70F6}" type="slidenum">
              <a:rPr lang="en-US" smtClean="0"/>
              <a:t>23</a:t>
            </a:fld>
            <a:endParaRPr lang="en-US"/>
          </a:p>
        </p:txBody>
      </p:sp>
    </p:spTree>
    <p:extLst>
      <p:ext uri="{BB962C8B-B14F-4D97-AF65-F5344CB8AC3E}">
        <p14:creationId xmlns:p14="http://schemas.microsoft.com/office/powerpoint/2010/main" val="3291267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a:solidFill>
                  <a:srgbClr val="D4D4D4"/>
                </a:solidFill>
                <a:effectLst/>
                <a:latin typeface="Consolas" panose="020B0609020204030204" pitchFamily="49" charset="0"/>
              </a:rPr>
              <a:t>Note:ngStyle is attribute directive in this case is also using property binding to bind to ngStyle attribute of same directive</a:t>
            </a:r>
            <a:endParaRPr lang="en-IN"/>
          </a:p>
        </p:txBody>
      </p:sp>
      <p:sp>
        <p:nvSpPr>
          <p:cNvPr id="4" name="Slide Number Placeholder 3"/>
          <p:cNvSpPr>
            <a:spLocks noGrp="1"/>
          </p:cNvSpPr>
          <p:nvPr>
            <p:ph type="sldNum" sz="quarter" idx="5"/>
          </p:nvPr>
        </p:nvSpPr>
        <p:spPr/>
        <p:txBody>
          <a:bodyPr/>
          <a:lstStyle/>
          <a:p>
            <a:fld id="{41E7D475-CFC7-DD44-B301-8D1B459D70F6}" type="slidenum">
              <a:rPr lang="en-US" smtClean="0"/>
              <a:t>24</a:t>
            </a:fld>
            <a:endParaRPr lang="en-US"/>
          </a:p>
        </p:txBody>
      </p:sp>
    </p:spTree>
    <p:extLst>
      <p:ext uri="{BB962C8B-B14F-4D97-AF65-F5344CB8AC3E}">
        <p14:creationId xmlns:p14="http://schemas.microsoft.com/office/powerpoint/2010/main" val="69348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p:nvPr>
        </p:nvSpPr>
        <p:spPr>
          <a:xfrm>
            <a:off x="654423" y="3699932"/>
            <a:ext cx="7829177" cy="913603"/>
          </a:xfrm>
        </p:spPr>
        <p:txBody>
          <a:bodyPr anchor="ctr" anchorCtr="0">
            <a:noAutofit/>
          </a:bodyPr>
          <a:lstStyle>
            <a:lvl1pPr algn="l">
              <a:defRPr sz="3600">
                <a:solidFill>
                  <a:srgbClr val="322A7E"/>
                </a:solidFill>
              </a:defRPr>
            </a:lvl1pPr>
          </a:lstStyle>
          <a:p>
            <a:r>
              <a:rPr lang="en-US" dirty="0"/>
              <a:t>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Title - Orang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2939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itle - Green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6111" y="6445258"/>
            <a:ext cx="2427889" cy="412742"/>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13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732527" y="0"/>
            <a:ext cx="2782823" cy="790354"/>
          </a:xfrm>
          <a:prstGeom prst="rect">
            <a:avLst/>
          </a:prstGeom>
        </p:spPr>
      </p:pic>
      <p:sp>
        <p:nvSpPr>
          <p:cNvPr id="7" name="Content Placeholder 2"/>
          <p:cNvSpPr>
            <a:spLocks noGrp="1"/>
          </p:cNvSpPr>
          <p:nvPr>
            <p:ph sz="half" idx="10"/>
          </p:nvPr>
        </p:nvSpPr>
        <p:spPr>
          <a:xfrm>
            <a:off x="628648" y="935421"/>
            <a:ext cx="3886200" cy="5255169"/>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4629150" y="935422"/>
            <a:ext cx="3886200" cy="5255170"/>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11"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8113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144000" cy="870630"/>
          </a:xfrm>
        </p:spPr>
        <p:txBody>
          <a:bodyPr anchor="ctr" anchorCtr="0">
            <a:normAutofit/>
          </a:bodyPr>
          <a:lstStyle>
            <a:lvl1pPr algn="ctr">
              <a:defRPr sz="3600">
                <a:solidFill>
                  <a:schemeClr val="tx2"/>
                </a:solidFill>
              </a:defRPr>
            </a:lvl1pPr>
          </a:lstStyle>
          <a:p>
            <a:r>
              <a:rPr lang="en-US" dirty="0"/>
              <a:t>Click to edit Master title style</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053736"/>
            <a:ext cx="7886700" cy="513685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1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a:solidFill>
                  <a:srgbClr val="322A7E"/>
                </a:solidFill>
              </a:defRPr>
            </a:lvl1pPr>
          </a:lstStyle>
          <a:p>
            <a:r>
              <a:rPr lang="en-US" dirty="0"/>
              <a:t>Divider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84355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baseline="0">
                <a:solidFill>
                  <a:srgbClr val="322A7E"/>
                </a:solidFill>
              </a:defRPr>
            </a:lvl1pPr>
          </a:lstStyle>
          <a:p>
            <a:r>
              <a:rPr lang="en-US" dirty="0"/>
              <a:t>Thank you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73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0"/>
            <a:ext cx="7886700" cy="5297960"/>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74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sz="2400">
                <a:solidFill>
                  <a:schemeClr val="tx2"/>
                </a:solidFill>
              </a:defRPr>
            </a:lvl1pPr>
            <a:lvl2pPr>
              <a:defRPr sz="20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6940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00015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65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3417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97215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6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itle - Purpl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544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itle - Blu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0590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25563"/>
            <a:ext cx="7886700" cy="485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6356350"/>
            <a:ext cx="251505" cy="365124"/>
          </a:xfrm>
          <a:prstGeom prst="rect">
            <a:avLst/>
          </a:prstGeom>
        </p:spPr>
        <p:txBody>
          <a:bodyPr wrap="none" lIns="68577" tIns="34289" rIns="68577" bIns="34289" anchor="ctr" anchorCtr="0">
            <a:noAutofit/>
          </a:bodyPr>
          <a:lstStyle/>
          <a:p>
            <a:pPr algn="l"/>
            <a:fld id="{C3ED549E-E563-AD49-BC5A-067B09C6733F}" type="slidenum">
              <a:rPr lang="en-US" sz="750" smtClean="0">
                <a:solidFill>
                  <a:srgbClr val="A5ACAF"/>
                </a:solidFill>
                <a:latin typeface="+mn-lt"/>
                <a:cs typeface="Avenir Book"/>
              </a:rPr>
              <a:pPr algn="l"/>
              <a:t>‹#›</a:t>
            </a:fld>
            <a:endParaRPr lang="en-US" sz="750" dirty="0">
              <a:solidFill>
                <a:srgbClr val="A5ACAF"/>
              </a:solidFill>
              <a:latin typeface="+mn-lt"/>
              <a:cs typeface="Avenir Book"/>
            </a:endParaRPr>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sldLayoutIdLst>
    <p:sldLayoutId id="2147483672" r:id="rId1"/>
    <p:sldLayoutId id="2147483686" r:id="rId2"/>
    <p:sldLayoutId id="2147483680" r:id="rId3"/>
    <p:sldLayoutId id="2147483687" r:id="rId4"/>
    <p:sldLayoutId id="2147483688" r:id="rId5"/>
    <p:sldLayoutId id="2147483689" r:id="rId6"/>
    <p:sldLayoutId id="2147483693" r:id="rId7"/>
    <p:sldLayoutId id="2147483679" r:id="rId8"/>
    <p:sldLayoutId id="2147483690" r:id="rId9"/>
    <p:sldLayoutId id="2147483691" r:id="rId10"/>
    <p:sldLayoutId id="2147483692" r:id="rId11"/>
    <p:sldLayoutId id="2147483685" r:id="rId12"/>
    <p:sldLayoutId id="2147483683" r:id="rId13"/>
    <p:sldLayoutId id="2147483673" r:id="rId14"/>
    <p:sldLayoutId id="2147483674" r:id="rId15"/>
  </p:sldLayoutIdLst>
  <p:hf hdr="0" ftr="0" dt="0"/>
  <p:txStyles>
    <p:titleStyle>
      <a:lvl1pPr algn="ctr"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luralsight.com/guides/querying-the-dom-with-@viewchild-and-@viewchildren" TargetMode="External"/><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a:t>
            </a:r>
          </a:p>
        </p:txBody>
      </p:sp>
    </p:spTree>
    <p:extLst>
      <p:ext uri="{BB962C8B-B14F-4D97-AF65-F5344CB8AC3E}">
        <p14:creationId xmlns:p14="http://schemas.microsoft.com/office/powerpoint/2010/main" val="138447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1BE0-C22E-D6FD-11C8-36A3649067F1}"/>
              </a:ext>
            </a:extLst>
          </p:cNvPr>
          <p:cNvSpPr>
            <a:spLocks noGrp="1"/>
          </p:cNvSpPr>
          <p:nvPr>
            <p:ph type="title"/>
          </p:nvPr>
        </p:nvSpPr>
        <p:spPr/>
        <p:txBody>
          <a:bodyPr/>
          <a:lstStyle/>
          <a:p>
            <a:r>
              <a:rPr lang="en-IN" dirty="0"/>
              <a:t>Using @ViewChild</a:t>
            </a:r>
          </a:p>
        </p:txBody>
      </p:sp>
      <p:pic>
        <p:nvPicPr>
          <p:cNvPr id="5" name="Content Placeholder 4">
            <a:extLst>
              <a:ext uri="{FF2B5EF4-FFF2-40B4-BE49-F238E27FC236}">
                <a16:creationId xmlns:a16="http://schemas.microsoft.com/office/drawing/2014/main" id="{C4F27F1C-4C31-1028-A5B7-4BA7880C8947}"/>
              </a:ext>
            </a:extLst>
          </p:cNvPr>
          <p:cNvPicPr>
            <a:picLocks noGrp="1" noChangeAspect="1"/>
          </p:cNvPicPr>
          <p:nvPr>
            <p:ph idx="1"/>
          </p:nvPr>
        </p:nvPicPr>
        <p:blipFill>
          <a:blip r:embed="rId2"/>
          <a:stretch>
            <a:fillRect/>
          </a:stretch>
        </p:blipFill>
        <p:spPr>
          <a:xfrm>
            <a:off x="809124" y="4315102"/>
            <a:ext cx="6816886" cy="2334126"/>
          </a:xfrm>
        </p:spPr>
      </p:pic>
      <p:pic>
        <p:nvPicPr>
          <p:cNvPr id="7" name="Picture 6">
            <a:extLst>
              <a:ext uri="{FF2B5EF4-FFF2-40B4-BE49-F238E27FC236}">
                <a16:creationId xmlns:a16="http://schemas.microsoft.com/office/drawing/2014/main" id="{961ABFB8-B914-7BC0-551A-74DEFE5B2510}"/>
              </a:ext>
            </a:extLst>
          </p:cNvPr>
          <p:cNvPicPr>
            <a:picLocks noChangeAspect="1"/>
          </p:cNvPicPr>
          <p:nvPr/>
        </p:nvPicPr>
        <p:blipFill>
          <a:blip r:embed="rId3"/>
          <a:stretch>
            <a:fillRect/>
          </a:stretch>
        </p:blipFill>
        <p:spPr>
          <a:xfrm>
            <a:off x="809124" y="741034"/>
            <a:ext cx="5209674" cy="3473116"/>
          </a:xfrm>
          <a:prstGeom prst="rect">
            <a:avLst/>
          </a:prstGeom>
        </p:spPr>
      </p:pic>
    </p:spTree>
    <p:extLst>
      <p:ext uri="{BB962C8B-B14F-4D97-AF65-F5344CB8AC3E}">
        <p14:creationId xmlns:p14="http://schemas.microsoft.com/office/powerpoint/2010/main" val="312480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DE6A-5287-84CF-4474-12BB7F5E60C0}"/>
              </a:ext>
            </a:extLst>
          </p:cNvPr>
          <p:cNvSpPr>
            <a:spLocks noGrp="1"/>
          </p:cNvSpPr>
          <p:nvPr>
            <p:ph type="title"/>
          </p:nvPr>
        </p:nvSpPr>
        <p:spPr/>
        <p:txBody>
          <a:bodyPr/>
          <a:lstStyle/>
          <a:p>
            <a:r>
              <a:rPr lang="en-IN" dirty="0"/>
              <a:t>Using Renderer2</a:t>
            </a:r>
          </a:p>
        </p:txBody>
      </p:sp>
      <p:sp>
        <p:nvSpPr>
          <p:cNvPr id="3" name="Content Placeholder 2">
            <a:extLst>
              <a:ext uri="{FF2B5EF4-FFF2-40B4-BE49-F238E27FC236}">
                <a16:creationId xmlns:a16="http://schemas.microsoft.com/office/drawing/2014/main" id="{DD71516E-BA9C-D1B1-9BEF-DC6EDB0011D7}"/>
              </a:ext>
            </a:extLst>
          </p:cNvPr>
          <p:cNvSpPr>
            <a:spLocks noGrp="1"/>
          </p:cNvSpPr>
          <p:nvPr>
            <p:ph idx="1"/>
          </p:nvPr>
        </p:nvSpPr>
        <p:spPr/>
        <p:txBody>
          <a:bodyPr/>
          <a:lstStyle/>
          <a:p>
            <a:r>
              <a:rPr lang="en-US" dirty="0"/>
              <a:t>The Renderer2 allows us to manipulate the DOM elements, without accessing the DOM directly. </a:t>
            </a:r>
          </a:p>
          <a:p>
            <a:r>
              <a:rPr lang="en-US" dirty="0"/>
              <a:t>It provides a layer of abstraction between the DOM element and the component code. </a:t>
            </a:r>
          </a:p>
          <a:p>
            <a:r>
              <a:rPr lang="en-US" dirty="0"/>
              <a:t>Using Renderer2 we can create an element, add a text node to it, append child element using the </a:t>
            </a:r>
            <a:r>
              <a:rPr lang="en-US" dirty="0" err="1"/>
              <a:t>appendchild</a:t>
            </a:r>
            <a:r>
              <a:rPr lang="en-US" dirty="0"/>
              <a:t> method., etc. </a:t>
            </a:r>
          </a:p>
          <a:p>
            <a:r>
              <a:rPr lang="en-US" dirty="0"/>
              <a:t>We can also add or remove styles, HTML attributes, CSS Classes &amp; properties, etc. </a:t>
            </a:r>
          </a:p>
          <a:p>
            <a:r>
              <a:rPr lang="en-US" dirty="0"/>
              <a:t>We can also attach and listen to events etc.</a:t>
            </a:r>
            <a:endParaRPr lang="en-IN" dirty="0"/>
          </a:p>
        </p:txBody>
      </p:sp>
    </p:spTree>
    <p:extLst>
      <p:ext uri="{BB962C8B-B14F-4D97-AF65-F5344CB8AC3E}">
        <p14:creationId xmlns:p14="http://schemas.microsoft.com/office/powerpoint/2010/main" val="85933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A559-39A7-1D5E-2EF4-DFBC6D80B517}"/>
              </a:ext>
            </a:extLst>
          </p:cNvPr>
          <p:cNvSpPr>
            <a:spLocks noGrp="1"/>
          </p:cNvSpPr>
          <p:nvPr>
            <p:ph type="title"/>
          </p:nvPr>
        </p:nvSpPr>
        <p:spPr/>
        <p:txBody>
          <a:bodyPr/>
          <a:lstStyle/>
          <a:p>
            <a:r>
              <a:rPr lang="en-IN" dirty="0"/>
              <a:t>Using Renderer2</a:t>
            </a:r>
          </a:p>
        </p:txBody>
      </p:sp>
      <p:sp>
        <p:nvSpPr>
          <p:cNvPr id="3" name="Content Placeholder 2">
            <a:extLst>
              <a:ext uri="{FF2B5EF4-FFF2-40B4-BE49-F238E27FC236}">
                <a16:creationId xmlns:a16="http://schemas.microsoft.com/office/drawing/2014/main" id="{C854A930-D49E-906D-4C5F-C03D05A0DB60}"/>
              </a:ext>
            </a:extLst>
          </p:cNvPr>
          <p:cNvSpPr>
            <a:spLocks noGrp="1"/>
          </p:cNvSpPr>
          <p:nvPr>
            <p:ph idx="1"/>
          </p:nvPr>
        </p:nvSpPr>
        <p:spPr/>
        <p:txBody>
          <a:bodyPr>
            <a:normAutofit fontScale="70000" lnSpcReduction="20000"/>
          </a:bodyPr>
          <a:lstStyle/>
          <a:p>
            <a:r>
              <a:rPr lang="en-IN" dirty="0"/>
              <a:t>this.renderer.setAttribute(</a:t>
            </a:r>
            <a:r>
              <a:rPr lang="en-IN" dirty="0" err="1"/>
              <a:t>this.inputElement.nativeElement</a:t>
            </a:r>
            <a:r>
              <a:rPr lang="en-IN" dirty="0"/>
              <a:t>, 'value', this.name );</a:t>
            </a:r>
          </a:p>
          <a:p>
            <a:r>
              <a:rPr lang="en-IN" dirty="0"/>
              <a:t>this.renderer.removeAttribute(</a:t>
            </a:r>
            <a:r>
              <a:rPr lang="en-IN" dirty="0" err="1"/>
              <a:t>this.inputElement.nativeElement</a:t>
            </a:r>
            <a:r>
              <a:rPr lang="en-IN" dirty="0"/>
              <a:t>, 'value');</a:t>
            </a:r>
          </a:p>
          <a:p>
            <a:r>
              <a:rPr lang="en-IN" dirty="0"/>
              <a:t>this.renderer.setProperty(this.divHello.</a:t>
            </a:r>
            <a:r>
              <a:rPr lang="en-IN" dirty="0" err="1"/>
              <a:t>nativeElement</a:t>
            </a:r>
            <a:r>
              <a:rPr lang="en-IN" dirty="0"/>
              <a:t>,'</a:t>
            </a:r>
            <a:r>
              <a:rPr lang="en-IN" dirty="0" err="1"/>
              <a:t>innerHTML</a:t>
            </a:r>
            <a:r>
              <a:rPr lang="en-IN" dirty="0"/>
              <a:t>',"Hello Angular")</a:t>
            </a:r>
          </a:p>
          <a:p>
            <a:endParaRPr lang="en-IN" dirty="0"/>
          </a:p>
          <a:p>
            <a:r>
              <a:rPr lang="en-IN" dirty="0" err="1"/>
              <a:t>const</a:t>
            </a:r>
            <a:r>
              <a:rPr lang="en-IN" dirty="0"/>
              <a:t> text = </a:t>
            </a:r>
            <a:r>
              <a:rPr lang="en-IN" dirty="0" err="1"/>
              <a:t>this.renderer.createText</a:t>
            </a:r>
            <a:r>
              <a:rPr lang="en-IN" dirty="0"/>
              <a:t>('Example of Create Text');</a:t>
            </a:r>
          </a:p>
          <a:p>
            <a:r>
              <a:rPr lang="en-IN" dirty="0"/>
              <a:t>//</a:t>
            </a:r>
            <a:r>
              <a:rPr lang="en-IN" dirty="0" err="1"/>
              <a:t>this.renderer.appendChild</a:t>
            </a:r>
            <a:r>
              <a:rPr lang="en-IN" dirty="0"/>
              <a:t>(</a:t>
            </a:r>
            <a:r>
              <a:rPr lang="en-IN" dirty="0" err="1"/>
              <a:t>this.divCreateText.nativeElement</a:t>
            </a:r>
            <a:r>
              <a:rPr lang="en-IN" dirty="0"/>
              <a:t>, text);</a:t>
            </a:r>
          </a:p>
          <a:p>
            <a:r>
              <a:rPr lang="en-IN" dirty="0" err="1"/>
              <a:t>const</a:t>
            </a:r>
            <a:r>
              <a:rPr lang="en-IN" dirty="0"/>
              <a:t> div = </a:t>
            </a:r>
            <a:r>
              <a:rPr lang="en-IN" dirty="0" err="1"/>
              <a:t>this.renderer.createElement</a:t>
            </a:r>
            <a:r>
              <a:rPr lang="en-IN" dirty="0"/>
              <a:t>('div');</a:t>
            </a:r>
          </a:p>
          <a:p>
            <a:r>
              <a:rPr lang="en-IN" dirty="0" err="1"/>
              <a:t>const</a:t>
            </a:r>
            <a:r>
              <a:rPr lang="en-IN" dirty="0"/>
              <a:t> text1 = </a:t>
            </a:r>
            <a:r>
              <a:rPr lang="en-IN" dirty="0" err="1"/>
              <a:t>this.renderer.createText</a:t>
            </a:r>
            <a:r>
              <a:rPr lang="en-IN" dirty="0"/>
              <a:t>('Example of Create Text');</a:t>
            </a:r>
          </a:p>
          <a:p>
            <a:r>
              <a:rPr lang="en-IN" dirty="0" err="1"/>
              <a:t>this.renderer.appendChild</a:t>
            </a:r>
            <a:r>
              <a:rPr lang="en-IN" dirty="0"/>
              <a:t>(div, text1);</a:t>
            </a:r>
          </a:p>
          <a:p>
            <a:r>
              <a:rPr lang="en-IN" dirty="0" err="1"/>
              <a:t>this.renderer.appendChild</a:t>
            </a:r>
            <a:r>
              <a:rPr lang="en-IN" dirty="0"/>
              <a:t>(</a:t>
            </a:r>
            <a:r>
              <a:rPr lang="en-IN" dirty="0" err="1"/>
              <a:t>this.divCreateText.nativeElement</a:t>
            </a:r>
            <a:r>
              <a:rPr lang="en-IN" dirty="0"/>
              <a:t>, div);</a:t>
            </a:r>
          </a:p>
          <a:p>
            <a:endParaRPr lang="en-IN" dirty="0"/>
          </a:p>
          <a:p>
            <a:r>
              <a:rPr lang="en-IN" dirty="0" err="1"/>
              <a:t>const</a:t>
            </a:r>
            <a:r>
              <a:rPr lang="en-IN" dirty="0"/>
              <a:t> div = </a:t>
            </a:r>
            <a:r>
              <a:rPr lang="en-IN" dirty="0" err="1"/>
              <a:t>this.renderer.createElement</a:t>
            </a:r>
            <a:r>
              <a:rPr lang="en-IN" dirty="0"/>
              <a:t>('div');</a:t>
            </a:r>
          </a:p>
          <a:p>
            <a:r>
              <a:rPr lang="en-IN" dirty="0" err="1"/>
              <a:t>const</a:t>
            </a:r>
            <a:r>
              <a:rPr lang="en-IN" dirty="0"/>
              <a:t> text = </a:t>
            </a:r>
            <a:r>
              <a:rPr lang="en-IN" dirty="0" err="1"/>
              <a:t>this.renderer.createText</a:t>
            </a:r>
            <a:r>
              <a:rPr lang="en-IN" dirty="0"/>
              <a:t>('Inserted at bottom');</a:t>
            </a:r>
          </a:p>
          <a:p>
            <a:r>
              <a:rPr lang="en-IN" dirty="0" err="1"/>
              <a:t>this.renderer.appendChild</a:t>
            </a:r>
            <a:r>
              <a:rPr lang="en-IN" dirty="0"/>
              <a:t>(div, text);</a:t>
            </a:r>
          </a:p>
          <a:p>
            <a:r>
              <a:rPr lang="en-IN" dirty="0" err="1"/>
              <a:t>this.renderer.appendChild</a:t>
            </a:r>
            <a:r>
              <a:rPr lang="en-IN" dirty="0"/>
              <a:t>(</a:t>
            </a:r>
            <a:r>
              <a:rPr lang="en-IN" dirty="0" err="1"/>
              <a:t>this.el.nativeElement</a:t>
            </a:r>
            <a:r>
              <a:rPr lang="en-IN" dirty="0"/>
              <a:t>, div);</a:t>
            </a:r>
          </a:p>
        </p:txBody>
      </p:sp>
    </p:spTree>
    <p:extLst>
      <p:ext uri="{BB962C8B-B14F-4D97-AF65-F5344CB8AC3E}">
        <p14:creationId xmlns:p14="http://schemas.microsoft.com/office/powerpoint/2010/main" val="346935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2F5A-76C3-CDF8-3035-01D2450DD7FC}"/>
              </a:ext>
            </a:extLst>
          </p:cNvPr>
          <p:cNvSpPr>
            <a:spLocks noGrp="1"/>
          </p:cNvSpPr>
          <p:nvPr>
            <p:ph type="title"/>
          </p:nvPr>
        </p:nvSpPr>
        <p:spPr/>
        <p:txBody>
          <a:bodyPr/>
          <a:lstStyle/>
          <a:p>
            <a:r>
              <a:rPr lang="en-IN" dirty="0"/>
              <a:t>Using Renderer2</a:t>
            </a:r>
          </a:p>
        </p:txBody>
      </p:sp>
      <p:pic>
        <p:nvPicPr>
          <p:cNvPr id="5" name="Content Placeholder 4">
            <a:extLst>
              <a:ext uri="{FF2B5EF4-FFF2-40B4-BE49-F238E27FC236}">
                <a16:creationId xmlns:a16="http://schemas.microsoft.com/office/drawing/2014/main" id="{3403F9D7-EFE9-889F-8EEA-8BD048108C9C}"/>
              </a:ext>
            </a:extLst>
          </p:cNvPr>
          <p:cNvPicPr>
            <a:picLocks noGrp="1" noChangeAspect="1"/>
          </p:cNvPicPr>
          <p:nvPr>
            <p:ph idx="1"/>
          </p:nvPr>
        </p:nvPicPr>
        <p:blipFill>
          <a:blip r:embed="rId2"/>
          <a:stretch>
            <a:fillRect/>
          </a:stretch>
        </p:blipFill>
        <p:spPr>
          <a:xfrm>
            <a:off x="981075" y="1184275"/>
            <a:ext cx="7181850" cy="4714875"/>
          </a:xfrm>
        </p:spPr>
      </p:pic>
      <p:sp>
        <p:nvSpPr>
          <p:cNvPr id="8" name="TextBox 7">
            <a:extLst>
              <a:ext uri="{FF2B5EF4-FFF2-40B4-BE49-F238E27FC236}">
                <a16:creationId xmlns:a16="http://schemas.microsoft.com/office/drawing/2014/main" id="{E59510AC-36EB-B3AE-2F11-BB0D3976F931}"/>
              </a:ext>
            </a:extLst>
          </p:cNvPr>
          <p:cNvSpPr txBox="1"/>
          <p:nvPr/>
        </p:nvSpPr>
        <p:spPr>
          <a:xfrm>
            <a:off x="2577548" y="814943"/>
            <a:ext cx="2994991" cy="369332"/>
          </a:xfrm>
          <a:prstGeom prst="rect">
            <a:avLst/>
          </a:prstGeom>
          <a:noFill/>
        </p:spPr>
        <p:txBody>
          <a:bodyPr wrap="square" rtlCol="0">
            <a:spAutoFit/>
          </a:bodyPr>
          <a:lstStyle/>
          <a:p>
            <a:r>
              <a:rPr lang="en-IN" dirty="0"/>
              <a:t>Renderer2.component.html</a:t>
            </a:r>
          </a:p>
        </p:txBody>
      </p:sp>
    </p:spTree>
    <p:extLst>
      <p:ext uri="{BB962C8B-B14F-4D97-AF65-F5344CB8AC3E}">
        <p14:creationId xmlns:p14="http://schemas.microsoft.com/office/powerpoint/2010/main" val="327948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23FE-5306-20DB-1088-9A6A659E556D}"/>
              </a:ext>
            </a:extLst>
          </p:cNvPr>
          <p:cNvSpPr>
            <a:spLocks noGrp="1"/>
          </p:cNvSpPr>
          <p:nvPr>
            <p:ph type="title"/>
          </p:nvPr>
        </p:nvSpPr>
        <p:spPr/>
        <p:txBody>
          <a:bodyPr/>
          <a:lstStyle/>
          <a:p>
            <a:r>
              <a:rPr lang="en-IN" dirty="0"/>
              <a:t>Using Renderer2</a:t>
            </a:r>
          </a:p>
        </p:txBody>
      </p:sp>
      <p:pic>
        <p:nvPicPr>
          <p:cNvPr id="5" name="Content Placeholder 4">
            <a:extLst>
              <a:ext uri="{FF2B5EF4-FFF2-40B4-BE49-F238E27FC236}">
                <a16:creationId xmlns:a16="http://schemas.microsoft.com/office/drawing/2014/main" id="{FC66B13E-B7DE-CBA3-454B-0A82C924243F}"/>
              </a:ext>
            </a:extLst>
          </p:cNvPr>
          <p:cNvPicPr>
            <a:picLocks noGrp="1" noChangeAspect="1"/>
          </p:cNvPicPr>
          <p:nvPr>
            <p:ph idx="1"/>
          </p:nvPr>
        </p:nvPicPr>
        <p:blipFill>
          <a:blip r:embed="rId2"/>
          <a:stretch>
            <a:fillRect/>
          </a:stretch>
        </p:blipFill>
        <p:spPr>
          <a:xfrm>
            <a:off x="1319574" y="1196975"/>
            <a:ext cx="6504852" cy="5299075"/>
          </a:xfrm>
        </p:spPr>
      </p:pic>
      <p:sp>
        <p:nvSpPr>
          <p:cNvPr id="6" name="TextBox 5">
            <a:extLst>
              <a:ext uri="{FF2B5EF4-FFF2-40B4-BE49-F238E27FC236}">
                <a16:creationId xmlns:a16="http://schemas.microsoft.com/office/drawing/2014/main" id="{0AEF595F-33CC-F9A0-DEEB-ADBF123230F3}"/>
              </a:ext>
            </a:extLst>
          </p:cNvPr>
          <p:cNvSpPr txBox="1"/>
          <p:nvPr/>
        </p:nvSpPr>
        <p:spPr>
          <a:xfrm>
            <a:off x="3073705" y="827643"/>
            <a:ext cx="2994991" cy="369332"/>
          </a:xfrm>
          <a:prstGeom prst="rect">
            <a:avLst/>
          </a:prstGeom>
          <a:noFill/>
        </p:spPr>
        <p:txBody>
          <a:bodyPr wrap="square" rtlCol="0">
            <a:spAutoFit/>
          </a:bodyPr>
          <a:lstStyle/>
          <a:p>
            <a:r>
              <a:rPr lang="en-IN" dirty="0"/>
              <a:t>Renderer2.component.ts</a:t>
            </a:r>
          </a:p>
        </p:txBody>
      </p:sp>
    </p:spTree>
    <p:extLst>
      <p:ext uri="{BB962C8B-B14F-4D97-AF65-F5344CB8AC3E}">
        <p14:creationId xmlns:p14="http://schemas.microsoft.com/office/powerpoint/2010/main" val="172103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D4C3-4478-5AAF-989B-A97DADEA61A7}"/>
              </a:ext>
            </a:extLst>
          </p:cNvPr>
          <p:cNvSpPr>
            <a:spLocks noGrp="1"/>
          </p:cNvSpPr>
          <p:nvPr>
            <p:ph type="title"/>
          </p:nvPr>
        </p:nvSpPr>
        <p:spPr/>
        <p:txBody>
          <a:bodyPr/>
          <a:lstStyle/>
          <a:p>
            <a:r>
              <a:rPr lang="en-IN" dirty="0"/>
              <a:t>Using Renderer2</a:t>
            </a:r>
          </a:p>
        </p:txBody>
      </p:sp>
      <p:pic>
        <p:nvPicPr>
          <p:cNvPr id="5" name="Picture 4">
            <a:extLst>
              <a:ext uri="{FF2B5EF4-FFF2-40B4-BE49-F238E27FC236}">
                <a16:creationId xmlns:a16="http://schemas.microsoft.com/office/drawing/2014/main" id="{0926A556-08DC-3768-2341-5408A1100D49}"/>
              </a:ext>
            </a:extLst>
          </p:cNvPr>
          <p:cNvPicPr>
            <a:picLocks noChangeAspect="1"/>
          </p:cNvPicPr>
          <p:nvPr/>
        </p:nvPicPr>
        <p:blipFill>
          <a:blip r:embed="rId2"/>
          <a:stretch>
            <a:fillRect/>
          </a:stretch>
        </p:blipFill>
        <p:spPr>
          <a:xfrm>
            <a:off x="344846" y="892630"/>
            <a:ext cx="5062840" cy="4323776"/>
          </a:xfrm>
          <a:prstGeom prst="rect">
            <a:avLst/>
          </a:prstGeom>
        </p:spPr>
      </p:pic>
      <p:pic>
        <p:nvPicPr>
          <p:cNvPr id="6" name="Content Placeholder 4">
            <a:extLst>
              <a:ext uri="{FF2B5EF4-FFF2-40B4-BE49-F238E27FC236}">
                <a16:creationId xmlns:a16="http://schemas.microsoft.com/office/drawing/2014/main" id="{55639B63-A047-BF5D-B583-856780698A95}"/>
              </a:ext>
            </a:extLst>
          </p:cNvPr>
          <p:cNvPicPr>
            <a:picLocks noChangeAspect="1"/>
          </p:cNvPicPr>
          <p:nvPr/>
        </p:nvPicPr>
        <p:blipFill>
          <a:blip r:embed="rId3"/>
          <a:stretch>
            <a:fillRect/>
          </a:stretch>
        </p:blipFill>
        <p:spPr>
          <a:xfrm>
            <a:off x="5606855" y="2961754"/>
            <a:ext cx="3537145" cy="2322131"/>
          </a:xfrm>
          <a:prstGeom prst="rect">
            <a:avLst/>
          </a:prstGeom>
        </p:spPr>
      </p:pic>
      <p:pic>
        <p:nvPicPr>
          <p:cNvPr id="8" name="Picture 7">
            <a:extLst>
              <a:ext uri="{FF2B5EF4-FFF2-40B4-BE49-F238E27FC236}">
                <a16:creationId xmlns:a16="http://schemas.microsoft.com/office/drawing/2014/main" id="{42FBB21A-6ECF-0057-5A8E-9FA2418CA7D8}"/>
              </a:ext>
            </a:extLst>
          </p:cNvPr>
          <p:cNvPicPr>
            <a:picLocks noChangeAspect="1"/>
          </p:cNvPicPr>
          <p:nvPr/>
        </p:nvPicPr>
        <p:blipFill>
          <a:blip r:embed="rId4"/>
          <a:stretch>
            <a:fillRect/>
          </a:stretch>
        </p:blipFill>
        <p:spPr>
          <a:xfrm>
            <a:off x="3061252" y="5273058"/>
            <a:ext cx="6082748" cy="1584942"/>
          </a:xfrm>
          <a:prstGeom prst="rect">
            <a:avLst/>
          </a:prstGeom>
        </p:spPr>
      </p:pic>
      <p:sp>
        <p:nvSpPr>
          <p:cNvPr id="9" name="TextBox 8">
            <a:extLst>
              <a:ext uri="{FF2B5EF4-FFF2-40B4-BE49-F238E27FC236}">
                <a16:creationId xmlns:a16="http://schemas.microsoft.com/office/drawing/2014/main" id="{EB4D6E94-E897-27EC-AE30-1D3F5E17A4D6}"/>
              </a:ext>
            </a:extLst>
          </p:cNvPr>
          <p:cNvSpPr txBox="1"/>
          <p:nvPr/>
        </p:nvSpPr>
        <p:spPr>
          <a:xfrm>
            <a:off x="6102626" y="2592422"/>
            <a:ext cx="2994991" cy="369332"/>
          </a:xfrm>
          <a:prstGeom prst="rect">
            <a:avLst/>
          </a:prstGeom>
          <a:noFill/>
        </p:spPr>
        <p:txBody>
          <a:bodyPr wrap="square" rtlCol="0">
            <a:spAutoFit/>
          </a:bodyPr>
          <a:lstStyle/>
          <a:p>
            <a:r>
              <a:rPr lang="en-IN" dirty="0"/>
              <a:t>Renderer2.component.html</a:t>
            </a:r>
          </a:p>
        </p:txBody>
      </p:sp>
      <p:sp>
        <p:nvSpPr>
          <p:cNvPr id="10" name="TextBox 9">
            <a:extLst>
              <a:ext uri="{FF2B5EF4-FFF2-40B4-BE49-F238E27FC236}">
                <a16:creationId xmlns:a16="http://schemas.microsoft.com/office/drawing/2014/main" id="{B1370EFC-C632-EE21-1FB1-B751DF55BBD9}"/>
              </a:ext>
            </a:extLst>
          </p:cNvPr>
          <p:cNvSpPr txBox="1"/>
          <p:nvPr/>
        </p:nvSpPr>
        <p:spPr>
          <a:xfrm>
            <a:off x="6068696" y="833641"/>
            <a:ext cx="2994991" cy="369332"/>
          </a:xfrm>
          <a:prstGeom prst="rect">
            <a:avLst/>
          </a:prstGeom>
          <a:noFill/>
        </p:spPr>
        <p:txBody>
          <a:bodyPr wrap="square" rtlCol="0">
            <a:spAutoFit/>
          </a:bodyPr>
          <a:lstStyle/>
          <a:p>
            <a:r>
              <a:rPr lang="en-IN" dirty="0"/>
              <a:t>Renderer2.component.ts</a:t>
            </a:r>
          </a:p>
        </p:txBody>
      </p:sp>
      <p:cxnSp>
        <p:nvCxnSpPr>
          <p:cNvPr id="12" name="Straight Arrow Connector 11">
            <a:extLst>
              <a:ext uri="{FF2B5EF4-FFF2-40B4-BE49-F238E27FC236}">
                <a16:creationId xmlns:a16="http://schemas.microsoft.com/office/drawing/2014/main" id="{3DB6238A-D6E7-AEC7-7083-8E684BA88572}"/>
              </a:ext>
            </a:extLst>
          </p:cNvPr>
          <p:cNvCxnSpPr>
            <a:cxnSpLocks/>
            <a:stCxn id="10" idx="1"/>
          </p:cNvCxnSpPr>
          <p:nvPr/>
        </p:nvCxnSpPr>
        <p:spPr>
          <a:xfrm flipH="1">
            <a:off x="5512904" y="1018307"/>
            <a:ext cx="555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61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00FF-7E82-4D3E-93B1-63BC4B2961EC}"/>
              </a:ext>
            </a:extLst>
          </p:cNvPr>
          <p:cNvSpPr>
            <a:spLocks noGrp="1"/>
          </p:cNvSpPr>
          <p:nvPr>
            <p:ph type="title"/>
          </p:nvPr>
        </p:nvSpPr>
        <p:spPr/>
        <p:txBody>
          <a:bodyPr/>
          <a:lstStyle/>
          <a:p>
            <a:r>
              <a:rPr lang="en-US" dirty="0"/>
              <a:t>Built-In Directives - *ngIf</a:t>
            </a:r>
            <a:endParaRPr lang="en-IN" dirty="0"/>
          </a:p>
        </p:txBody>
      </p:sp>
      <p:sp>
        <p:nvSpPr>
          <p:cNvPr id="3" name="Content Placeholder 2">
            <a:extLst>
              <a:ext uri="{FF2B5EF4-FFF2-40B4-BE49-F238E27FC236}">
                <a16:creationId xmlns:a16="http://schemas.microsoft.com/office/drawing/2014/main" id="{12E4CE21-0358-4BCB-9BE0-50F8A6E2EF59}"/>
              </a:ext>
            </a:extLst>
          </p:cNvPr>
          <p:cNvSpPr>
            <a:spLocks noGrp="1"/>
          </p:cNvSpPr>
          <p:nvPr>
            <p:ph idx="1"/>
          </p:nvPr>
        </p:nvSpPr>
        <p:spPr/>
        <p:txBody>
          <a:bodyPr>
            <a:normAutofit fontScale="77500" lnSpcReduction="20000"/>
          </a:bodyPr>
          <a:lstStyle/>
          <a:p>
            <a:pPr fontAlgn="base">
              <a:lnSpc>
                <a:spcPct val="120000"/>
              </a:lnSpc>
            </a:pPr>
            <a:r>
              <a:rPr lang="en-US" sz="1800" dirty="0"/>
              <a:t>*ngIf -  NgIf is a behavioral directive that allows us to toggle a template based on a conditional statement.</a:t>
            </a:r>
          </a:p>
          <a:p>
            <a:pPr fontAlgn="base">
              <a:lnSpc>
                <a:spcPct val="120000"/>
              </a:lnSpc>
            </a:pPr>
            <a:r>
              <a:rPr lang="en-US" sz="1800" dirty="0"/>
              <a:t>This conditional statement would be evaluated similar to our JavaScript If statement. If(condition) {}.</a:t>
            </a:r>
          </a:p>
          <a:p>
            <a:pPr fontAlgn="base">
              <a:lnSpc>
                <a:spcPct val="120000"/>
              </a:lnSpc>
            </a:pPr>
            <a:r>
              <a:rPr lang="en-US" sz="1800" dirty="0"/>
              <a:t>* here denotes that it’s a structural directive that modifies the DOM whenever the if-template gets conditionally added/removed. </a:t>
            </a:r>
          </a:p>
          <a:p>
            <a:pPr marL="0" indent="0">
              <a:buNone/>
            </a:pPr>
            <a:r>
              <a:rPr lang="en-US" sz="1400" b="0" dirty="0">
                <a:solidFill>
                  <a:srgbClr val="0070C0"/>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*ngIf</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bookCreationStatus</a:t>
            </a:r>
            <a:r>
              <a:rPr lang="en-US" sz="1400" b="0" dirty="0">
                <a:solidFill>
                  <a:srgbClr val="CE9178"/>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endParaRPr lang="en-US" sz="1400" dirty="0">
              <a:solidFill>
                <a:srgbClr val="D4D4D4"/>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p</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New Book is Created, </a:t>
            </a:r>
            <a:r>
              <a:rPr lang="en-US" sz="1400" b="0" dirty="0" err="1">
                <a:solidFill>
                  <a:srgbClr val="D4D4D4"/>
                </a:solidFill>
                <a:effectLst/>
                <a:latin typeface="Consolas" panose="020B0609020204030204" pitchFamily="49" charset="0"/>
              </a:rPr>
              <a:t>bookname</a:t>
            </a:r>
            <a:r>
              <a:rPr lang="en-US" sz="1400" b="0" dirty="0">
                <a:solidFill>
                  <a:srgbClr val="D4D4D4"/>
                </a:solidFill>
                <a:effectLst/>
                <a:latin typeface="Consolas" panose="020B0609020204030204" pitchFamily="49" charset="0"/>
              </a:rPr>
              <a:t> is : {{</a:t>
            </a:r>
            <a:r>
              <a:rPr lang="en-US" sz="1400" b="0" dirty="0" err="1">
                <a:solidFill>
                  <a:srgbClr val="9CDCFE"/>
                </a:solidFill>
                <a:effectLst/>
                <a:latin typeface="Consolas" panose="020B0609020204030204" pitchFamily="49" charset="0"/>
              </a:rPr>
              <a:t>bookname</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p</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808080"/>
                </a:solidFill>
                <a:effectLst/>
                <a:latin typeface="Consolas" panose="020B0609020204030204" pitchFamily="49" charset="0"/>
              </a:rPr>
              <a:t>&gt;</a:t>
            </a:r>
          </a:p>
          <a:p>
            <a:pPr fontAlgn="base">
              <a:lnSpc>
                <a:spcPct val="120000"/>
              </a:lnSpc>
            </a:pPr>
            <a:r>
              <a:rPr lang="en-US" sz="1800" dirty="0"/>
              <a:t>Run &amp; inspect the app, check the DOM – for new template that got added/removed based on conditional evaluation.</a:t>
            </a:r>
          </a:p>
          <a:p>
            <a:pPr fontAlgn="base">
              <a:lnSpc>
                <a:spcPct val="120000"/>
              </a:lnSpc>
            </a:pPr>
            <a:r>
              <a:rPr lang="en-US" sz="1800" dirty="0"/>
              <a:t>Adding ‘else’ condition to ‘*ngIf’ – use ‘ng-template’ as below to mark html-template that should get added when if condition is false.</a:t>
            </a:r>
          </a:p>
          <a:p>
            <a:pPr fontAlgn="base">
              <a:lnSpc>
                <a:spcPct val="120000"/>
              </a:lnSpc>
            </a:pPr>
            <a:r>
              <a:rPr lang="en-US" sz="1800" dirty="0"/>
              <a:t>Add the ng-template marker in else condition of ngIf directive to mark which template should get added if condition is false.</a:t>
            </a: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*ngIf</a:t>
            </a:r>
            <a:r>
              <a:rPr lang="en-US" sz="1400" b="0" dirty="0">
                <a:solidFill>
                  <a:srgbClr val="D4D4D4"/>
                </a:solidFill>
                <a:effectLst/>
                <a:latin typeface="Consolas" panose="020B0609020204030204" pitchFamily="49" charset="0"/>
              </a:rPr>
              <a:t> = </a:t>
            </a:r>
            <a:r>
              <a:rPr lang="en-US" sz="1400" b="0" dirty="0">
                <a:solidFill>
                  <a:srgbClr val="CE9178"/>
                </a:solidFill>
                <a:effectLst/>
                <a:highlight>
                  <a:srgbClr val="FFFF00"/>
                </a:highlight>
                <a:latin typeface="Consolas" panose="020B0609020204030204" pitchFamily="49" charset="0"/>
              </a:rPr>
              <a:t>'</a:t>
            </a:r>
            <a:r>
              <a:rPr lang="en-US" sz="1400" b="0" dirty="0" err="1">
                <a:solidFill>
                  <a:srgbClr val="CE9178"/>
                </a:solidFill>
                <a:effectLst/>
                <a:latin typeface="Consolas" panose="020B0609020204030204" pitchFamily="49" charset="0"/>
              </a:rPr>
              <a:t>bookCreationStatus</a:t>
            </a:r>
            <a:r>
              <a:rPr lang="en-US" sz="1400" b="0" dirty="0">
                <a:solidFill>
                  <a:srgbClr val="CE9178"/>
                </a:solidFill>
                <a:effectLst/>
                <a:latin typeface="Consolas" panose="020B0609020204030204" pitchFamily="49" charset="0"/>
              </a:rPr>
              <a:t>!=false</a:t>
            </a:r>
            <a:r>
              <a:rPr lang="en-US" sz="1400" b="0" dirty="0">
                <a:solidFill>
                  <a:srgbClr val="CE9178"/>
                </a:solidFill>
                <a:effectLst/>
                <a:highlight>
                  <a:srgbClr val="FFFF00"/>
                </a:highlight>
                <a:latin typeface="Consolas" panose="020B0609020204030204" pitchFamily="49" charset="0"/>
              </a:rPr>
              <a:t>;</a:t>
            </a:r>
            <a:r>
              <a:rPr lang="en-US" sz="1400" b="0" dirty="0">
                <a:solidFill>
                  <a:srgbClr val="CE9178"/>
                </a:solidFill>
                <a:effectLst/>
                <a:latin typeface="Consolas" panose="020B0609020204030204" pitchFamily="49" charset="0"/>
              </a:rPr>
              <a:t> </a:t>
            </a:r>
            <a:r>
              <a:rPr lang="en-US" sz="1400" b="0" dirty="0">
                <a:solidFill>
                  <a:srgbClr val="CE9178"/>
                </a:solidFill>
                <a:effectLst/>
                <a:highlight>
                  <a:srgbClr val="FFFF00"/>
                </a:highlight>
                <a:latin typeface="Consolas" panose="020B0609020204030204" pitchFamily="49" charset="0"/>
              </a:rPr>
              <a:t>else noBook'</a:t>
            </a:r>
            <a:r>
              <a:rPr lang="en-US" sz="1400" b="0" dirty="0">
                <a:solidFill>
                  <a:srgbClr val="D4D4D4"/>
                </a:solidFill>
                <a:effectLst/>
                <a:highlight>
                  <a:srgbClr val="FFFF00"/>
                </a:highlight>
                <a:latin typeface="Consolas" panose="020B0609020204030204" pitchFamily="49" charset="0"/>
              </a:rPr>
              <a:t> </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p</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New Book is Created, </a:t>
            </a:r>
            <a:r>
              <a:rPr lang="en-US" sz="1400" b="0" dirty="0" err="1">
                <a:solidFill>
                  <a:srgbClr val="D4D4D4"/>
                </a:solidFill>
                <a:effectLst/>
                <a:latin typeface="Consolas" panose="020B0609020204030204" pitchFamily="49" charset="0"/>
              </a:rPr>
              <a:t>bookname</a:t>
            </a:r>
            <a:r>
              <a:rPr lang="en-US" sz="1400" b="0" dirty="0">
                <a:solidFill>
                  <a:srgbClr val="D4D4D4"/>
                </a:solidFill>
                <a:effectLst/>
                <a:latin typeface="Consolas" panose="020B0609020204030204" pitchFamily="49" charset="0"/>
              </a:rPr>
              <a:t> is : {{</a:t>
            </a:r>
            <a:r>
              <a:rPr lang="en-US" sz="1400" b="0" dirty="0" err="1">
                <a:solidFill>
                  <a:srgbClr val="9CDCFE"/>
                </a:solidFill>
                <a:effectLst/>
                <a:latin typeface="Consolas" panose="020B0609020204030204" pitchFamily="49" charset="0"/>
              </a:rPr>
              <a:t>bookname</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p</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ng-template</a:t>
            </a:r>
            <a:r>
              <a:rPr lang="en-US" sz="1400" b="0" dirty="0">
                <a:solidFill>
                  <a:srgbClr val="D4D4D4"/>
                </a:solidFill>
                <a:effectLst/>
                <a:latin typeface="Consolas" panose="020B0609020204030204" pitchFamily="49" charset="0"/>
              </a:rPr>
              <a:t> </a:t>
            </a:r>
            <a:r>
              <a:rPr lang="en-US" sz="1400" b="0" dirty="0">
                <a:solidFill>
                  <a:srgbClr val="9CDCFE"/>
                </a:solidFill>
                <a:effectLst/>
                <a:highlight>
                  <a:srgbClr val="FFFF00"/>
                </a:highlight>
                <a:latin typeface="Consolas" panose="020B0609020204030204" pitchFamily="49" charset="0"/>
              </a:rPr>
              <a:t>#noBook</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p</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No, new Book Created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p</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ng-template</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pPr fontAlgn="base">
              <a:lnSpc>
                <a:spcPct val="80000"/>
              </a:lnSpc>
            </a:pPr>
            <a:endParaRPr lang="en-US" sz="1800" dirty="0"/>
          </a:p>
          <a:p>
            <a:endParaRPr lang="en-IN" dirty="0"/>
          </a:p>
        </p:txBody>
      </p:sp>
    </p:spTree>
    <p:extLst>
      <p:ext uri="{BB962C8B-B14F-4D97-AF65-F5344CB8AC3E}">
        <p14:creationId xmlns:p14="http://schemas.microsoft.com/office/powerpoint/2010/main" val="280442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00FF-7E82-4D3E-93B1-63BC4B2961EC}"/>
              </a:ext>
            </a:extLst>
          </p:cNvPr>
          <p:cNvSpPr>
            <a:spLocks noGrp="1"/>
          </p:cNvSpPr>
          <p:nvPr>
            <p:ph type="title"/>
          </p:nvPr>
        </p:nvSpPr>
        <p:spPr/>
        <p:txBody>
          <a:bodyPr>
            <a:normAutofit/>
          </a:bodyPr>
          <a:lstStyle/>
          <a:p>
            <a:r>
              <a:rPr lang="en-US" dirty="0"/>
              <a:t>Built-In Directives -  </a:t>
            </a:r>
            <a:r>
              <a:rPr lang="en-US" sz="1800" dirty="0"/>
              <a:t>styling elements dynamically with ngStyle</a:t>
            </a:r>
            <a:endParaRPr lang="en-IN" sz="1800" dirty="0"/>
          </a:p>
        </p:txBody>
      </p:sp>
      <p:sp>
        <p:nvSpPr>
          <p:cNvPr id="3" name="Content Placeholder 2">
            <a:extLst>
              <a:ext uri="{FF2B5EF4-FFF2-40B4-BE49-F238E27FC236}">
                <a16:creationId xmlns:a16="http://schemas.microsoft.com/office/drawing/2014/main" id="{12E4CE21-0358-4BCB-9BE0-50F8A6E2EF59}"/>
              </a:ext>
            </a:extLst>
          </p:cNvPr>
          <p:cNvSpPr>
            <a:spLocks noGrp="1"/>
          </p:cNvSpPr>
          <p:nvPr>
            <p:ph idx="1"/>
          </p:nvPr>
        </p:nvSpPr>
        <p:spPr/>
        <p:txBody>
          <a:bodyPr>
            <a:normAutofit fontScale="85000" lnSpcReduction="20000"/>
          </a:bodyPr>
          <a:lstStyle/>
          <a:p>
            <a:pPr fontAlgn="base">
              <a:lnSpc>
                <a:spcPct val="120000"/>
              </a:lnSpc>
            </a:pPr>
            <a:r>
              <a:rPr lang="en-US" sz="1800" dirty="0"/>
              <a:t>ngStyle is used to style elements dynamically.</a:t>
            </a:r>
          </a:p>
          <a:p>
            <a:pPr fontAlgn="base">
              <a:lnSpc>
                <a:spcPct val="120000"/>
              </a:lnSpc>
            </a:pPr>
            <a:r>
              <a:rPr lang="en-US" sz="1800" dirty="0"/>
              <a:t>ngStyle is attribute directive and they only change the element they are placed on (unlike structural directive)</a:t>
            </a:r>
          </a:p>
          <a:p>
            <a:pPr fontAlgn="base">
              <a:lnSpc>
                <a:spcPct val="120000"/>
              </a:lnSpc>
            </a:pPr>
            <a:r>
              <a:rPr lang="en-US" sz="1800" dirty="0"/>
              <a:t>ngStyle can update styles dynamically. For e.g.: if </a:t>
            </a:r>
            <a:r>
              <a:rPr lang="en-US" sz="1800" dirty="0" err="1"/>
              <a:t>bookname</a:t>
            </a:r>
            <a:r>
              <a:rPr lang="en-US" sz="1800" dirty="0"/>
              <a:t> in below code changes then it would update the backgroundColor CSS style accordingly.</a:t>
            </a:r>
          </a:p>
          <a:p>
            <a:pPr marL="0" indent="0" fontAlgn="base">
              <a:buNone/>
            </a:pPr>
            <a:r>
              <a:rPr lang="en-US" sz="1400" dirty="0">
                <a:solidFill>
                  <a:srgbClr val="808080"/>
                </a:solidFill>
                <a:latin typeface="Consolas" panose="020B0609020204030204" pitchFamily="49" charset="0"/>
              </a:rPr>
              <a:t>   app.component.html</a:t>
            </a:r>
          </a:p>
          <a:p>
            <a:pPr marL="0" indent="0" fontAlgn="base">
              <a:lnSpc>
                <a:spcPct val="120000"/>
              </a:lnSpc>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div</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 </a:t>
            </a:r>
            <a:r>
              <a:rPr lang="en-IN" sz="1400" b="0" dirty="0">
                <a:solidFill>
                  <a:srgbClr val="808080"/>
                </a:solidFill>
                <a:effectLst/>
                <a:latin typeface="Consolas" panose="020B0609020204030204" pitchFamily="49" charset="0"/>
              </a:rPr>
              <a:t>&gt;</a:t>
            </a:r>
            <a:endParaRPr lang="en-IN" sz="1400" dirty="0">
              <a:solidFill>
                <a:srgbClr val="D4D4D4"/>
              </a:solidFill>
              <a:latin typeface="Consolas" panose="020B0609020204030204" pitchFamily="49" charset="0"/>
            </a:endParaRPr>
          </a:p>
          <a:p>
            <a:pPr marL="0" indent="0" fontAlgn="base">
              <a:lnSpc>
                <a:spcPct val="120000"/>
              </a:lnSpc>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D4D4D4"/>
                </a:solidFill>
                <a:effectLst/>
                <a:latin typeface="Consolas" panose="020B0609020204030204" pitchFamily="49" charset="0"/>
              </a:rPr>
              <a:t> </a:t>
            </a:r>
            <a:r>
              <a:rPr lang="en-IN" sz="1400" b="1" dirty="0">
                <a:solidFill>
                  <a:srgbClr val="0070C0"/>
                </a:solidFill>
                <a:effectLst/>
                <a:highlight>
                  <a:srgbClr val="FFFF00"/>
                </a:highlight>
                <a:latin typeface="Consolas" panose="020B0609020204030204" pitchFamily="49" charset="0"/>
              </a:rPr>
              <a:t>[ngStyle]=</a:t>
            </a:r>
            <a:r>
              <a:rPr lang="en-IN" sz="1400" b="1" dirty="0">
                <a:solidFill>
                  <a:srgbClr val="CE9178"/>
                </a:solidFill>
                <a:effectLst/>
                <a:highlight>
                  <a:srgbClr val="FFFF00"/>
                </a:highlight>
                <a:latin typeface="Consolas" panose="020B0609020204030204" pitchFamily="49" charset="0"/>
              </a:rPr>
              <a:t>"</a:t>
            </a:r>
            <a:r>
              <a:rPr lang="en-IN" sz="1400" b="1" dirty="0">
                <a:solidFill>
                  <a:schemeClr val="accent3">
                    <a:lumMod val="50000"/>
                  </a:schemeClr>
                </a:solidFill>
                <a:effectLst/>
                <a:highlight>
                  <a:srgbClr val="FFFF00"/>
                </a:highlight>
                <a:latin typeface="Consolas" panose="020B0609020204030204" pitchFamily="49" charset="0"/>
              </a:rPr>
              <a:t>{</a:t>
            </a:r>
            <a:r>
              <a:rPr lang="en-IN" sz="1400" dirty="0">
                <a:solidFill>
                  <a:srgbClr val="0070C0"/>
                </a:solidFill>
                <a:effectLst/>
                <a:highlight>
                  <a:srgbClr val="FFFF00"/>
                </a:highlight>
                <a:latin typeface="Consolas" panose="020B0609020204030204" pitchFamily="49" charset="0"/>
              </a:rPr>
              <a:t>backgroundColor</a:t>
            </a:r>
            <a:r>
              <a:rPr lang="en-IN" sz="1400" b="1" dirty="0">
                <a:solidFill>
                  <a:schemeClr val="accent3">
                    <a:lumMod val="50000"/>
                  </a:schemeClr>
                </a:solidFill>
                <a:effectLst/>
                <a:highlight>
                  <a:srgbClr val="FFFF00"/>
                </a:highlight>
                <a:latin typeface="Consolas" panose="020B0609020204030204" pitchFamily="49" charset="0"/>
              </a:rPr>
              <a:t>:</a:t>
            </a:r>
            <a:r>
              <a:rPr lang="en-IN" sz="1400" dirty="0">
                <a:solidFill>
                  <a:srgbClr val="C00000"/>
                </a:solidFill>
                <a:effectLst/>
                <a:highlight>
                  <a:srgbClr val="FFFF00"/>
                </a:highlight>
                <a:latin typeface="Consolas" panose="020B0609020204030204" pitchFamily="49" charset="0"/>
              </a:rPr>
              <a:t>getColor()</a:t>
            </a:r>
            <a:r>
              <a:rPr lang="en-IN" sz="1400" b="1" dirty="0">
                <a:solidFill>
                  <a:schemeClr val="accent3">
                    <a:lumMod val="50000"/>
                  </a:schemeClr>
                </a:solidFill>
                <a:effectLst/>
                <a:highlight>
                  <a:srgbClr val="FFFF00"/>
                </a:highlight>
                <a:latin typeface="Consolas" panose="020B0609020204030204" pitchFamily="49" charset="0"/>
              </a:rPr>
              <a:t>}</a:t>
            </a:r>
            <a:r>
              <a:rPr lang="en-IN" sz="1400" b="0" dirty="0">
                <a:solidFill>
                  <a:srgbClr val="CE9178"/>
                </a:solidFill>
                <a:effectLst/>
                <a:highlight>
                  <a:srgbClr val="FFFF00"/>
                </a:highlight>
                <a:latin typeface="Consolas" panose="020B0609020204030204" pitchFamily="49" charset="0"/>
              </a:rPr>
              <a: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New Book is Created, bookname is : {{</a:t>
            </a:r>
            <a:r>
              <a:rPr lang="en-IN" sz="1400" b="0" dirty="0">
                <a:solidFill>
                  <a:srgbClr val="9CDCFE"/>
                </a:solidFill>
                <a:effectLst/>
                <a:latin typeface="Consolas" panose="020B0609020204030204" pitchFamily="49" charset="0"/>
              </a:rPr>
              <a:t>bookname</a:t>
            </a:r>
            <a:r>
              <a:rPr lang="en-IN" sz="1400" b="0" dirty="0">
                <a:solidFill>
                  <a:srgbClr val="D4D4D4"/>
                </a:solidFill>
                <a:effectLst/>
                <a:latin typeface="Consolas" panose="020B0609020204030204" pitchFamily="49" charset="0"/>
              </a:rPr>
              <a:t>}} !</a:t>
            </a: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div</a:t>
            </a:r>
            <a:r>
              <a:rPr lang="en-IN" sz="1400" b="0" dirty="0">
                <a:solidFill>
                  <a:srgbClr val="808080"/>
                </a:solidFill>
                <a:effectLst/>
                <a:latin typeface="Consolas" panose="020B0609020204030204" pitchFamily="49" charset="0"/>
              </a:rPr>
              <a:t>&gt;</a:t>
            </a:r>
          </a:p>
          <a:p>
            <a:pPr marL="0" indent="0">
              <a:buNone/>
            </a:pPr>
            <a:r>
              <a:rPr lang="en-IN" sz="1400" dirty="0">
                <a:solidFill>
                  <a:srgbClr val="808080"/>
                </a:solidFill>
                <a:latin typeface="Consolas" panose="020B0609020204030204" pitchFamily="49" charset="0"/>
              </a:rPr>
              <a:t>   app.component.ts</a:t>
            </a:r>
          </a:p>
          <a:p>
            <a:pPr marL="0" indent="0">
              <a:buNone/>
            </a:pPr>
            <a:r>
              <a:rPr lang="en-IN" sz="1100" b="0" dirty="0">
                <a:solidFill>
                  <a:srgbClr val="D4D4D4"/>
                </a:solidFill>
                <a:effectLst/>
                <a:latin typeface="Consolas" panose="020B0609020204030204" pitchFamily="49" charset="0"/>
              </a:rPr>
              <a:t> </a:t>
            </a:r>
            <a:br>
              <a:rPr lang="en-IN" sz="1100" b="0" dirty="0">
                <a:solidFill>
                  <a:srgbClr val="D4D4D4"/>
                </a:solidFill>
                <a:effectLst/>
                <a:latin typeface="Consolas" panose="020B0609020204030204" pitchFamily="49" charset="0"/>
              </a:rPr>
            </a:br>
            <a:r>
              <a:rPr lang="en-IN" sz="1100" b="0" dirty="0">
                <a:solidFill>
                  <a:srgbClr val="D4D4D4"/>
                </a:solidFill>
                <a:effectLst/>
                <a:latin typeface="Consolas" panose="020B0609020204030204" pitchFamily="49" charset="0"/>
              </a:rPr>
              <a:t> </a:t>
            </a: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public</a:t>
            </a:r>
            <a:r>
              <a:rPr lang="en-IN" sz="1400" b="0" dirty="0">
                <a:solidFill>
                  <a:srgbClr val="D4D4D4"/>
                </a:solidFill>
                <a:effectLst/>
                <a:latin typeface="Consolas" panose="020B0609020204030204" pitchFamily="49" charset="0"/>
              </a:rPr>
              <a:t> </a:t>
            </a:r>
            <a:r>
              <a:rPr lang="en-IN" sz="1400" dirty="0">
                <a:solidFill>
                  <a:srgbClr val="C00000"/>
                </a:solidFill>
                <a:effectLst/>
                <a:highlight>
                  <a:srgbClr val="FFFF00"/>
                </a:highlight>
                <a:latin typeface="Consolas" panose="020B0609020204030204" pitchFamily="49" charset="0"/>
              </a:rPr>
              <a:t>getColor()</a:t>
            </a:r>
          </a:p>
          <a:p>
            <a:pPr marL="0" indent="0">
              <a:buNone/>
            </a:pPr>
            <a:r>
              <a:rPr lang="en-IN" sz="1400" b="0" dirty="0">
                <a:solidFill>
                  <a:srgbClr val="D4D4D4"/>
                </a:solidFill>
                <a:effectLst/>
                <a:latin typeface="Consolas" panose="020B0609020204030204" pitchFamily="49" charset="0"/>
              </a:rPr>
              <a:t>    {</a:t>
            </a:r>
          </a:p>
          <a:p>
            <a:pPr marL="0" indent="0">
              <a:buNone/>
            </a:pP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this</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bookname</a:t>
            </a:r>
            <a:r>
              <a:rPr lang="en-IN" sz="1400" b="0" dirty="0">
                <a:solidFill>
                  <a:srgbClr val="D4D4D4"/>
                </a:solidFill>
                <a:effectLst/>
                <a:latin typeface="Consolas" panose="020B0609020204030204" pitchFamily="49" charset="0"/>
              </a:rPr>
              <a:t> = </a:t>
            </a:r>
            <a:r>
              <a:rPr lang="en-IN" sz="1400" b="0" dirty="0">
                <a:solidFill>
                  <a:srgbClr val="569CD6"/>
                </a:solidFill>
                <a:effectLst/>
                <a:latin typeface="Consolas" panose="020B0609020204030204" pitchFamily="49" charset="0"/>
              </a:rPr>
              <a:t>this</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bookname</a:t>
            </a:r>
            <a:r>
              <a:rPr lang="en-IN" sz="1400" b="0" dirty="0">
                <a:solidFill>
                  <a:srgbClr val="D4D4D4"/>
                </a:solidFill>
                <a:effectLst/>
                <a:latin typeface="Consolas" panose="020B0609020204030204" pitchFamily="49" charset="0"/>
              </a:rPr>
              <a:t>.</a:t>
            </a:r>
            <a:r>
              <a:rPr lang="en-IN" sz="1400" b="0" dirty="0">
                <a:solidFill>
                  <a:srgbClr val="DCDCAA"/>
                </a:solidFill>
                <a:effectLst/>
                <a:latin typeface="Consolas" panose="020B0609020204030204" pitchFamily="49" charset="0"/>
              </a:rPr>
              <a:t>toUpperCase</a:t>
            </a:r>
            <a:r>
              <a:rPr lang="en-IN" sz="1400" b="0" dirty="0">
                <a:solidFill>
                  <a:srgbClr val="D4D4D4"/>
                </a:solidFill>
                <a:effectLst/>
                <a:latin typeface="Consolas" panose="020B0609020204030204" pitchFamily="49" charset="0"/>
              </a:rPr>
              <a:t>();</a:t>
            </a:r>
          </a:p>
          <a:p>
            <a:pPr marL="0" indent="0">
              <a:buNone/>
            </a:pPr>
            <a:r>
              <a:rPr lang="en-IN" sz="1400" b="0" dirty="0">
                <a:solidFill>
                  <a:srgbClr val="D4D4D4"/>
                </a:solidFill>
                <a:effectLst/>
                <a:latin typeface="Consolas" panose="020B0609020204030204" pitchFamily="49" charset="0"/>
              </a:rPr>
              <a:t>       </a:t>
            </a:r>
            <a:r>
              <a:rPr lang="en-IN" sz="1400" b="0" dirty="0">
                <a:solidFill>
                  <a:srgbClr val="C586C0"/>
                </a:solidFill>
                <a:effectLst/>
                <a:latin typeface="Consolas" panose="020B0609020204030204" pitchFamily="49" charset="0"/>
              </a:rPr>
              <a:t>return</a:t>
            </a: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this</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bookname</a:t>
            </a:r>
            <a:r>
              <a:rPr lang="en-IN" sz="1400" b="0" dirty="0">
                <a:solidFill>
                  <a:srgbClr val="D4D4D4"/>
                </a:solidFill>
                <a:effectLst/>
                <a:latin typeface="Consolas" panose="020B0609020204030204" pitchFamily="49" charset="0"/>
              </a:rPr>
              <a:t> === </a:t>
            </a:r>
            <a:r>
              <a:rPr lang="en-IN" sz="1400" b="0" dirty="0">
                <a:solidFill>
                  <a:srgbClr val="CE9178"/>
                </a:solidFill>
                <a:effectLst/>
                <a:latin typeface="Consolas" panose="020B0609020204030204" pitchFamily="49" charset="0"/>
              </a:rPr>
              <a:t>'ANGULAR'</a:t>
            </a:r>
            <a:r>
              <a:rPr lang="en-IN" sz="1400" b="0" dirty="0">
                <a:solidFill>
                  <a:srgbClr val="D4D4D4"/>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dodgerblue</a:t>
            </a:r>
            <a:r>
              <a:rPr lang="en-IN" sz="1400" b="0" dirty="0">
                <a:solidFill>
                  <a:srgbClr val="CE9178"/>
                </a:solidFill>
                <a:effectLst/>
                <a:latin typeface="Consolas" panose="020B0609020204030204" pitchFamily="49" charset="0"/>
              </a:rPr>
              <a:t>'</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'orange'</a:t>
            </a:r>
            <a:r>
              <a:rPr lang="en-IN" sz="1400" b="0" dirty="0">
                <a:solidFill>
                  <a:srgbClr val="D4D4D4"/>
                </a:solidFill>
                <a:effectLst/>
                <a:latin typeface="Consolas" panose="020B0609020204030204" pitchFamily="49" charset="0"/>
              </a:rPr>
              <a:t>;</a:t>
            </a:r>
          </a:p>
          <a:p>
            <a:pPr marL="0" indent="0">
              <a:buNone/>
            </a:pPr>
            <a:r>
              <a:rPr lang="en-IN" sz="1400" b="0" dirty="0">
                <a:solidFill>
                  <a:srgbClr val="D4D4D4"/>
                </a:solidFill>
                <a:effectLst/>
                <a:latin typeface="Consolas" panose="020B0609020204030204" pitchFamily="49" charset="0"/>
              </a:rPr>
              <a:t>    }</a:t>
            </a:r>
          </a:p>
          <a:p>
            <a:pPr marL="0" indent="0">
              <a:buNone/>
            </a:pPr>
            <a:br>
              <a:rPr lang="en-IN" sz="1100" b="0" dirty="0">
                <a:solidFill>
                  <a:srgbClr val="D4D4D4"/>
                </a:solidFill>
                <a:effectLst/>
                <a:latin typeface="Consolas" panose="020B0609020204030204" pitchFamily="49" charset="0"/>
              </a:rPr>
            </a:br>
            <a:endParaRPr lang="en-IN" sz="1100" b="0" dirty="0">
              <a:solidFill>
                <a:srgbClr val="D4D4D4"/>
              </a:solidFill>
              <a:effectLst/>
              <a:latin typeface="Consolas" panose="020B0609020204030204" pitchFamily="49" charset="0"/>
            </a:endParaRPr>
          </a:p>
          <a:p>
            <a:pPr marL="0" indent="0">
              <a:buNone/>
            </a:pPr>
            <a:endParaRPr lang="en-IN" sz="1400" b="0" dirty="0">
              <a:solidFill>
                <a:srgbClr val="D4D4D4"/>
              </a:solidFill>
              <a:effectLst/>
              <a:latin typeface="Consolas" panose="020B0609020204030204" pitchFamily="49" charset="0"/>
            </a:endParaRPr>
          </a:p>
          <a:p>
            <a:pPr fontAlgn="base">
              <a:lnSpc>
                <a:spcPct val="80000"/>
              </a:lnSpc>
            </a:pPr>
            <a:endParaRPr lang="en-US" sz="1800" dirty="0"/>
          </a:p>
          <a:p>
            <a:endParaRPr lang="en-IN" dirty="0"/>
          </a:p>
        </p:txBody>
      </p:sp>
    </p:spTree>
    <p:extLst>
      <p:ext uri="{BB962C8B-B14F-4D97-AF65-F5344CB8AC3E}">
        <p14:creationId xmlns:p14="http://schemas.microsoft.com/office/powerpoint/2010/main" val="15627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ABD552-FF2E-40EF-865A-72B3CC4CD02D}"/>
              </a:ext>
            </a:extLst>
          </p:cNvPr>
          <p:cNvSpPr>
            <a:spLocks noGrp="1"/>
          </p:cNvSpPr>
          <p:nvPr>
            <p:ph sz="half" idx="10"/>
          </p:nvPr>
        </p:nvSpPr>
        <p:spPr/>
        <p:txBody>
          <a:bodyPr>
            <a:normAutofit fontScale="47500" lnSpcReduction="20000"/>
          </a:bodyPr>
          <a:lstStyle/>
          <a:p>
            <a:pPr fontAlgn="base">
              <a:lnSpc>
                <a:spcPct val="120000"/>
              </a:lnSpc>
            </a:pPr>
            <a:r>
              <a:rPr lang="en-US" sz="2800" dirty="0"/>
              <a:t>ngClass is used to apply CSS class dynamically.</a:t>
            </a:r>
          </a:p>
          <a:p>
            <a:pPr fontAlgn="base">
              <a:lnSpc>
                <a:spcPct val="120000"/>
              </a:lnSpc>
            </a:pPr>
            <a:r>
              <a:rPr lang="en-US" sz="2800" dirty="0"/>
              <a:t>ngClass is attribute directive and it only changes the element it’s placed on (unlike structural directive)</a:t>
            </a:r>
          </a:p>
          <a:p>
            <a:pPr fontAlgn="base">
              <a:lnSpc>
                <a:spcPct val="120000"/>
              </a:lnSpc>
            </a:pPr>
            <a:r>
              <a:rPr lang="en-US" sz="2800" dirty="0"/>
              <a:t>Syntax: &lt;element [ngClass]={ css_class_name: condition}&gt;..&lt;/element&gt;</a:t>
            </a:r>
          </a:p>
          <a:p>
            <a:pPr fontAlgn="base">
              <a:lnSpc>
                <a:spcPct val="120000"/>
              </a:lnSpc>
            </a:pPr>
            <a:r>
              <a:rPr lang="en-US" sz="2800" dirty="0"/>
              <a:t>ngClass will only apply CSS class if condition evaluates to true.</a:t>
            </a:r>
          </a:p>
          <a:p>
            <a:pPr marL="0" indent="0" fontAlgn="base">
              <a:buNone/>
            </a:pPr>
            <a:r>
              <a:rPr lang="en-US" sz="2000" b="1" dirty="0">
                <a:solidFill>
                  <a:srgbClr val="808080"/>
                </a:solidFill>
                <a:latin typeface="Consolas" panose="020B0609020204030204" pitchFamily="49" charset="0"/>
              </a:rPr>
              <a:t>   app.component.html</a:t>
            </a:r>
          </a:p>
          <a:p>
            <a:pPr marL="0" indent="0" fontAlgn="base">
              <a:lnSpc>
                <a:spcPct val="120000"/>
              </a:lnSpc>
              <a:buNone/>
            </a:pPr>
            <a:r>
              <a:rPr lang="en-IN" sz="2000" b="1" dirty="0">
                <a:solidFill>
                  <a:srgbClr val="D4D4D4"/>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div</a:t>
            </a:r>
            <a:r>
              <a:rPr lang="en-IN" sz="2000" b="1" dirty="0">
                <a:solidFill>
                  <a:srgbClr val="D4D4D4"/>
                </a:solidFill>
                <a:effectLst/>
                <a:latin typeface="Consolas" panose="020B0609020204030204" pitchFamily="49" charset="0"/>
              </a:rPr>
              <a:t> </a:t>
            </a:r>
            <a:r>
              <a:rPr lang="en-IN" sz="2000" b="1" dirty="0">
                <a:solidFill>
                  <a:srgbClr val="9CDCFE"/>
                </a:solidFill>
                <a:effectLst/>
                <a:latin typeface="Consolas" panose="020B0609020204030204" pitchFamily="49" charset="0"/>
              </a:rPr>
              <a:t>… </a:t>
            </a:r>
            <a:r>
              <a:rPr lang="en-IN" sz="2000" b="1" dirty="0">
                <a:solidFill>
                  <a:srgbClr val="808080"/>
                </a:solidFill>
                <a:effectLst/>
                <a:latin typeface="Consolas" panose="020B0609020204030204" pitchFamily="49" charset="0"/>
              </a:rPr>
              <a:t>&gt;</a:t>
            </a:r>
            <a:endParaRPr lang="en-IN" sz="2000" b="1" dirty="0">
              <a:solidFill>
                <a:srgbClr val="D4D4D4"/>
              </a:solidFill>
              <a:latin typeface="Consolas" panose="020B0609020204030204" pitchFamily="49" charset="0"/>
            </a:endParaRPr>
          </a:p>
          <a:p>
            <a:pPr marL="0" indent="0">
              <a:buNone/>
            </a:pPr>
            <a:r>
              <a:rPr lang="en-IN" sz="2000" b="1" dirty="0">
                <a:solidFill>
                  <a:srgbClr val="D4D4D4"/>
                </a:solidFill>
                <a:effectLst/>
                <a:latin typeface="Consolas" panose="020B0609020204030204" pitchFamily="49" charset="0"/>
              </a:rPr>
              <a:t>    </a:t>
            </a:r>
            <a:r>
              <a:rPr lang="en-IN" sz="1600" b="1" dirty="0">
                <a:solidFill>
                  <a:srgbClr val="D4D4D4"/>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p</a:t>
            </a:r>
            <a:r>
              <a:rPr lang="en-IN" sz="1600" b="1" dirty="0">
                <a:solidFill>
                  <a:srgbClr val="D4D4D4"/>
                </a:solidFill>
                <a:effectLst/>
                <a:latin typeface="Consolas" panose="020B0609020204030204" pitchFamily="49" charset="0"/>
              </a:rPr>
              <a:t> </a:t>
            </a:r>
            <a:r>
              <a:rPr lang="en-IN" sz="1600" b="1" dirty="0">
                <a:solidFill>
                  <a:srgbClr val="9CDCFE"/>
                </a:solidFill>
                <a:effectLst/>
                <a:latin typeface="Consolas" panose="020B0609020204030204" pitchFamily="49" charset="0"/>
              </a:rPr>
              <a:t>[</a:t>
            </a:r>
            <a:r>
              <a:rPr lang="en-IN" sz="1600" b="1" dirty="0" err="1">
                <a:solidFill>
                  <a:srgbClr val="9CDCFE"/>
                </a:solidFill>
                <a:effectLst/>
                <a:latin typeface="Consolas" panose="020B0609020204030204" pitchFamily="49" charset="0"/>
              </a:rPr>
              <a:t>ngStyle</a:t>
            </a:r>
            <a:r>
              <a:rPr lang="en-IN" sz="1600" b="1" dirty="0">
                <a:solidFill>
                  <a:srgbClr val="9CDCFE"/>
                </a:solidFill>
                <a:effectLst/>
                <a:latin typeface="Consolas" panose="020B0609020204030204" pitchFamily="49" charset="0"/>
              </a:rPr>
              <a:t>]</a:t>
            </a:r>
            <a:r>
              <a:rPr lang="en-IN" sz="1600" b="1" dirty="0">
                <a:solidFill>
                  <a:srgbClr val="D4D4D4"/>
                </a:solidFill>
                <a:effectLst/>
                <a:latin typeface="Consolas" panose="020B0609020204030204" pitchFamily="49" charset="0"/>
              </a:rPr>
              <a:t>=</a:t>
            </a:r>
            <a:r>
              <a:rPr lang="en-IN" sz="1600" b="1" dirty="0">
                <a:solidFill>
                  <a:srgbClr val="CE9178"/>
                </a:solidFill>
                <a:effectLst/>
                <a:latin typeface="Consolas" panose="020B0609020204030204" pitchFamily="49" charset="0"/>
              </a:rPr>
              <a:t>"</a:t>
            </a:r>
            <a:r>
              <a:rPr lang="en-IN" sz="1600" b="1" dirty="0">
                <a:solidFill>
                  <a:srgbClr val="D4D4D4"/>
                </a:solidFill>
                <a:effectLst/>
                <a:latin typeface="Consolas" panose="020B0609020204030204" pitchFamily="49" charset="0"/>
              </a:rPr>
              <a:t>{</a:t>
            </a:r>
            <a:r>
              <a:rPr lang="en-IN" sz="1600" b="1" dirty="0" err="1">
                <a:solidFill>
                  <a:srgbClr val="9CDCFE"/>
                </a:solidFill>
                <a:effectLst/>
                <a:latin typeface="Consolas" panose="020B0609020204030204" pitchFamily="49" charset="0"/>
              </a:rPr>
              <a:t>backgroundColor</a:t>
            </a:r>
            <a:r>
              <a:rPr lang="en-IN" sz="1600" b="1" dirty="0" err="1">
                <a:solidFill>
                  <a:srgbClr val="D4D4D4"/>
                </a:solidFill>
                <a:effectLst/>
                <a:latin typeface="Consolas" panose="020B0609020204030204" pitchFamily="49" charset="0"/>
              </a:rPr>
              <a:t>:</a:t>
            </a:r>
            <a:r>
              <a:rPr lang="en-IN" sz="1600" b="1" dirty="0" err="1">
                <a:solidFill>
                  <a:srgbClr val="DCDCAA"/>
                </a:solidFill>
                <a:effectLst/>
                <a:latin typeface="Consolas" panose="020B0609020204030204" pitchFamily="49" charset="0"/>
              </a:rPr>
              <a:t>getColor</a:t>
            </a:r>
            <a:r>
              <a:rPr lang="en-IN" sz="1600" b="1" dirty="0">
                <a:solidFill>
                  <a:srgbClr val="D4D4D4"/>
                </a:solidFill>
                <a:effectLst/>
                <a:latin typeface="Consolas" panose="020B0609020204030204" pitchFamily="49" charset="0"/>
              </a:rPr>
              <a:t>()}</a:t>
            </a:r>
            <a:r>
              <a:rPr lang="en-IN" sz="1600" b="1" dirty="0">
                <a:solidFill>
                  <a:srgbClr val="CE9178"/>
                </a:solidFill>
                <a:effectLst/>
                <a:latin typeface="Consolas" panose="020B0609020204030204" pitchFamily="49" charset="0"/>
              </a:rPr>
              <a:t>"</a:t>
            </a:r>
            <a:endParaRPr lang="en-IN" sz="1600" b="1" dirty="0">
              <a:solidFill>
                <a:srgbClr val="D4D4D4"/>
              </a:solidFill>
              <a:effectLst/>
              <a:latin typeface="Consolas" panose="020B0609020204030204" pitchFamily="49" charset="0"/>
            </a:endParaRPr>
          </a:p>
          <a:p>
            <a:pPr marL="0" indent="0">
              <a:buNone/>
            </a:pPr>
            <a:r>
              <a:rPr lang="en-IN" sz="1600" b="1" dirty="0">
                <a:solidFill>
                  <a:srgbClr val="D4D4D4"/>
                </a:solidFill>
                <a:effectLst/>
                <a:latin typeface="Consolas" panose="020B0609020204030204" pitchFamily="49" charset="0"/>
              </a:rPr>
              <a:t>         </a:t>
            </a:r>
            <a:r>
              <a:rPr lang="en-IN" sz="1600" b="1" dirty="0">
                <a:solidFill>
                  <a:srgbClr val="0070C0"/>
                </a:solidFill>
                <a:effectLst/>
                <a:highlight>
                  <a:srgbClr val="FFFF00"/>
                </a:highlight>
                <a:latin typeface="Consolas" panose="020B0609020204030204" pitchFamily="49" charset="0"/>
              </a:rPr>
              <a:t>[</a:t>
            </a:r>
            <a:r>
              <a:rPr lang="en-IN" sz="1600" b="1" dirty="0" err="1">
                <a:solidFill>
                  <a:srgbClr val="0070C0"/>
                </a:solidFill>
                <a:effectLst/>
                <a:highlight>
                  <a:srgbClr val="FFFF00"/>
                </a:highlight>
                <a:latin typeface="Consolas" panose="020B0609020204030204" pitchFamily="49" charset="0"/>
              </a:rPr>
              <a:t>ngClass</a:t>
            </a:r>
            <a:r>
              <a:rPr lang="en-IN" sz="1600" b="1" dirty="0">
                <a:solidFill>
                  <a:srgbClr val="0070C0"/>
                </a:solidFill>
                <a:effectLst/>
                <a:highlight>
                  <a:srgbClr val="FFFF00"/>
                </a:highlight>
                <a:latin typeface="Consolas" panose="020B0609020204030204" pitchFamily="49" charset="0"/>
              </a:rPr>
              <a:t>]=</a:t>
            </a:r>
            <a:r>
              <a:rPr lang="en-IN" sz="1600" b="1" dirty="0">
                <a:solidFill>
                  <a:srgbClr val="CE9178"/>
                </a:solidFill>
                <a:effectLst/>
                <a:highlight>
                  <a:srgbClr val="FFFF00"/>
                </a:highlight>
                <a:latin typeface="Consolas" panose="020B0609020204030204" pitchFamily="49" charset="0"/>
              </a:rPr>
              <a:t>"</a:t>
            </a:r>
            <a:r>
              <a:rPr lang="en-IN" sz="1600" b="1" dirty="0">
                <a:solidFill>
                  <a:srgbClr val="0070C0"/>
                </a:solidFill>
                <a:effectLst/>
                <a:highlight>
                  <a:srgbClr val="FFFF00"/>
                </a:highlight>
                <a:latin typeface="Consolas" panose="020B0609020204030204" pitchFamily="49" charset="0"/>
              </a:rPr>
              <a:t>{</a:t>
            </a:r>
            <a:r>
              <a:rPr lang="en-IN" sz="1600" b="1" dirty="0" err="1">
                <a:solidFill>
                  <a:srgbClr val="0070C0"/>
                </a:solidFill>
                <a:effectLst/>
                <a:highlight>
                  <a:srgbClr val="FFFF00"/>
                </a:highlight>
                <a:latin typeface="Consolas" panose="020B0609020204030204" pitchFamily="49" charset="0"/>
              </a:rPr>
              <a:t>bookcreated</a:t>
            </a:r>
            <a:r>
              <a:rPr lang="en-IN" sz="1600" b="1" dirty="0" err="1">
                <a:solidFill>
                  <a:srgbClr val="D4D4D4"/>
                </a:solidFill>
                <a:effectLst/>
                <a:highlight>
                  <a:srgbClr val="FFFF00"/>
                </a:highlight>
                <a:latin typeface="Consolas" panose="020B0609020204030204" pitchFamily="49" charset="0"/>
              </a:rPr>
              <a:t>:</a:t>
            </a:r>
            <a:r>
              <a:rPr lang="en-IN" sz="1600" b="1" dirty="0" err="1">
                <a:solidFill>
                  <a:srgbClr val="0070C0"/>
                </a:solidFill>
                <a:effectLst/>
                <a:highlight>
                  <a:srgbClr val="FFFF00"/>
                </a:highlight>
                <a:latin typeface="Consolas" panose="020B0609020204030204" pitchFamily="49" charset="0"/>
              </a:rPr>
              <a:t>bookCreationStatus</a:t>
            </a:r>
            <a:r>
              <a:rPr lang="en-IN" sz="1600" b="1" dirty="0">
                <a:solidFill>
                  <a:srgbClr val="0070C0"/>
                </a:solidFill>
                <a:effectLst/>
                <a:highlight>
                  <a:srgbClr val="FFFF00"/>
                </a:highlight>
                <a:latin typeface="Consolas" panose="020B0609020204030204" pitchFamily="49" charset="0"/>
              </a:rPr>
              <a:t> === true}</a:t>
            </a:r>
            <a:r>
              <a:rPr lang="en-IN" sz="1600" b="1" dirty="0">
                <a:solidFill>
                  <a:srgbClr val="CE9178"/>
                </a:solidFill>
                <a:effectLst/>
                <a:highlight>
                  <a:srgbClr val="FFFF00"/>
                </a:highlight>
                <a:latin typeface="Consolas" panose="020B0609020204030204" pitchFamily="49" charset="0"/>
              </a:rPr>
              <a:t>"</a:t>
            </a:r>
            <a:r>
              <a:rPr lang="en-IN" sz="1600" b="1" dirty="0">
                <a:solidFill>
                  <a:srgbClr val="808080"/>
                </a:solidFill>
                <a:effectLst/>
                <a:highlight>
                  <a:srgbClr val="FFFF00"/>
                </a:highlight>
                <a:latin typeface="Consolas" panose="020B0609020204030204" pitchFamily="49" charset="0"/>
              </a:rPr>
              <a:t>&gt;</a:t>
            </a:r>
            <a:endParaRPr lang="en-IN" sz="1600" b="1" dirty="0">
              <a:solidFill>
                <a:srgbClr val="D4D4D4"/>
              </a:solidFill>
              <a:effectLst/>
              <a:highlight>
                <a:srgbClr val="FFFF00"/>
              </a:highlight>
              <a:latin typeface="Consolas" panose="020B0609020204030204" pitchFamily="49" charset="0"/>
            </a:endParaRPr>
          </a:p>
          <a:p>
            <a:pPr marL="0" indent="0">
              <a:buNone/>
            </a:pPr>
            <a:r>
              <a:rPr lang="en-IN" sz="1600" b="1" dirty="0">
                <a:solidFill>
                  <a:srgbClr val="D4D4D4"/>
                </a:solidFill>
                <a:effectLst/>
                <a:latin typeface="Consolas" panose="020B0609020204030204" pitchFamily="49" charset="0"/>
              </a:rPr>
              <a:t>         New Book is Created, </a:t>
            </a:r>
            <a:r>
              <a:rPr lang="en-IN" sz="1600" b="1" dirty="0" err="1">
                <a:solidFill>
                  <a:srgbClr val="D4D4D4"/>
                </a:solidFill>
                <a:effectLst/>
                <a:latin typeface="Consolas" panose="020B0609020204030204" pitchFamily="49" charset="0"/>
              </a:rPr>
              <a:t>bookname</a:t>
            </a:r>
            <a:r>
              <a:rPr lang="en-IN" sz="1600" b="1" dirty="0">
                <a:solidFill>
                  <a:srgbClr val="D4D4D4"/>
                </a:solidFill>
                <a:effectLst/>
                <a:latin typeface="Consolas" panose="020B0609020204030204" pitchFamily="49" charset="0"/>
              </a:rPr>
              <a:t> is : {{</a:t>
            </a:r>
            <a:r>
              <a:rPr lang="en-IN" sz="1600" b="1" dirty="0" err="1">
                <a:solidFill>
                  <a:srgbClr val="9CDCFE"/>
                </a:solidFill>
                <a:effectLst/>
                <a:latin typeface="Consolas" panose="020B0609020204030204" pitchFamily="49" charset="0"/>
              </a:rPr>
              <a:t>bookname</a:t>
            </a:r>
            <a:r>
              <a:rPr lang="en-IN" sz="1600" b="1" dirty="0">
                <a:solidFill>
                  <a:srgbClr val="D4D4D4"/>
                </a:solidFill>
                <a:effectLst/>
                <a:latin typeface="Consolas" panose="020B0609020204030204" pitchFamily="49" charset="0"/>
              </a:rPr>
              <a:t>}} !</a:t>
            </a:r>
          </a:p>
          <a:p>
            <a:pPr marL="0" indent="0">
              <a:buNone/>
            </a:pPr>
            <a:r>
              <a:rPr lang="en-IN" sz="1600" b="1" dirty="0">
                <a:solidFill>
                  <a:srgbClr val="D4D4D4"/>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p</a:t>
            </a:r>
            <a:r>
              <a:rPr lang="en-IN" sz="1600" b="1" dirty="0">
                <a:solidFill>
                  <a:srgbClr val="808080"/>
                </a:solidFill>
                <a:effectLst/>
                <a:latin typeface="Consolas" panose="020B0609020204030204" pitchFamily="49" charset="0"/>
              </a:rPr>
              <a:t>&gt;</a:t>
            </a:r>
            <a:endParaRPr lang="en-IN" sz="1600" b="1" dirty="0">
              <a:solidFill>
                <a:srgbClr val="D4D4D4"/>
              </a:solidFill>
              <a:effectLst/>
              <a:latin typeface="Consolas" panose="020B0609020204030204" pitchFamily="49" charset="0"/>
            </a:endParaRPr>
          </a:p>
          <a:p>
            <a:pPr marL="0" indent="0">
              <a:buNone/>
            </a:pPr>
            <a:r>
              <a:rPr lang="en-IN" sz="2000" b="1" dirty="0">
                <a:solidFill>
                  <a:srgbClr val="D4D4D4"/>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div</a:t>
            </a:r>
            <a:r>
              <a:rPr lang="en-IN" sz="2000" b="1" dirty="0">
                <a:solidFill>
                  <a:srgbClr val="808080"/>
                </a:solidFill>
                <a:effectLst/>
                <a:latin typeface="Consolas" panose="020B0609020204030204" pitchFamily="49" charset="0"/>
              </a:rPr>
              <a:t>&gt;</a:t>
            </a:r>
          </a:p>
          <a:p>
            <a:pPr marL="0" indent="0">
              <a:buNone/>
            </a:pPr>
            <a:r>
              <a:rPr lang="en-IN" sz="2000" b="1" dirty="0">
                <a:solidFill>
                  <a:srgbClr val="808080"/>
                </a:solidFill>
                <a:latin typeface="Consolas" panose="020B0609020204030204" pitchFamily="49" charset="0"/>
              </a:rPr>
              <a:t>   </a:t>
            </a:r>
          </a:p>
          <a:p>
            <a:pPr marL="0" indent="0">
              <a:buNone/>
            </a:pPr>
            <a:r>
              <a:rPr lang="en-IN" sz="2000" b="1" dirty="0">
                <a:solidFill>
                  <a:srgbClr val="808080"/>
                </a:solidFill>
                <a:latin typeface="Consolas" panose="020B0609020204030204" pitchFamily="49" charset="0"/>
              </a:rPr>
              <a:t>  app.component.css</a:t>
            </a:r>
          </a:p>
          <a:p>
            <a:pPr marL="0" indent="0">
              <a:buNone/>
            </a:pPr>
            <a:r>
              <a:rPr lang="en-IN" sz="1600" b="1" dirty="0">
                <a:solidFill>
                  <a:srgbClr val="D4D4D4"/>
                </a:solidFill>
                <a:effectLst/>
                <a:latin typeface="Consolas" panose="020B0609020204030204" pitchFamily="49" charset="0"/>
              </a:rPr>
              <a:t> </a:t>
            </a:r>
            <a:br>
              <a:rPr lang="en-IN" sz="1600" b="1" dirty="0">
                <a:solidFill>
                  <a:srgbClr val="D4D4D4"/>
                </a:solidFill>
                <a:effectLst/>
                <a:latin typeface="Consolas" panose="020B0609020204030204" pitchFamily="49" charset="0"/>
              </a:rPr>
            </a:br>
            <a:r>
              <a:rPr lang="en-IN" sz="1600" b="1" dirty="0">
                <a:solidFill>
                  <a:srgbClr val="D4D4D4"/>
                </a:solidFill>
                <a:effectLst/>
                <a:latin typeface="Consolas" panose="020B0609020204030204" pitchFamily="49" charset="0"/>
              </a:rPr>
              <a:t> </a:t>
            </a:r>
            <a:r>
              <a:rPr lang="en-IN" sz="2000" b="1" dirty="0">
                <a:solidFill>
                  <a:srgbClr val="D4D4D4"/>
                </a:solidFill>
                <a:effectLst/>
                <a:latin typeface="Consolas" panose="020B0609020204030204" pitchFamily="49" charset="0"/>
              </a:rPr>
              <a:t>  </a:t>
            </a:r>
            <a:r>
              <a:rPr lang="en-IN" sz="1600" b="1" dirty="0">
                <a:solidFill>
                  <a:srgbClr val="D7BA7D"/>
                </a:solidFill>
                <a:effectLst/>
                <a:latin typeface="Consolas" panose="020B0609020204030204" pitchFamily="49" charset="0"/>
              </a:rPr>
              <a:t>.</a:t>
            </a:r>
            <a:r>
              <a:rPr lang="en-IN" sz="1600" b="1" dirty="0" err="1">
                <a:solidFill>
                  <a:srgbClr val="D7BA7D"/>
                </a:solidFill>
                <a:effectLst/>
                <a:latin typeface="Consolas" panose="020B0609020204030204" pitchFamily="49" charset="0"/>
              </a:rPr>
              <a:t>bookcreated</a:t>
            </a:r>
            <a:r>
              <a:rPr lang="en-IN" sz="1600" b="1" dirty="0">
                <a:solidFill>
                  <a:srgbClr val="D4D4D4"/>
                </a:solidFill>
                <a:effectLst/>
                <a:latin typeface="Consolas" panose="020B0609020204030204" pitchFamily="49" charset="0"/>
              </a:rPr>
              <a:t> {</a:t>
            </a:r>
          </a:p>
          <a:p>
            <a:pPr marL="0" indent="0">
              <a:buNone/>
            </a:pPr>
            <a:r>
              <a:rPr lang="en-IN" sz="1600" b="1" dirty="0">
                <a:solidFill>
                  <a:srgbClr val="D4D4D4"/>
                </a:solidFill>
                <a:latin typeface="Consolas" panose="020B0609020204030204" pitchFamily="49" charset="0"/>
              </a:rPr>
              <a:t>   </a:t>
            </a:r>
            <a:r>
              <a:rPr lang="en-IN" sz="1600" b="1" dirty="0">
                <a:solidFill>
                  <a:srgbClr val="D4D4D4"/>
                </a:solidFill>
                <a:effectLst/>
                <a:latin typeface="Consolas" panose="020B0609020204030204" pitchFamily="49" charset="0"/>
              </a:rPr>
              <a:t>  </a:t>
            </a:r>
            <a:r>
              <a:rPr lang="en-IN" sz="1600" b="1" dirty="0">
                <a:solidFill>
                  <a:srgbClr val="9CDCFE"/>
                </a:solidFill>
                <a:effectLst/>
                <a:latin typeface="Consolas" panose="020B0609020204030204" pitchFamily="49" charset="0"/>
              </a:rPr>
              <a:t>color</a:t>
            </a:r>
            <a:r>
              <a:rPr lang="en-IN" sz="1600" b="1" dirty="0">
                <a:solidFill>
                  <a:srgbClr val="D4D4D4"/>
                </a:solidFill>
                <a:effectLst/>
                <a:latin typeface="Consolas" panose="020B0609020204030204" pitchFamily="49" charset="0"/>
              </a:rPr>
              <a:t> :</a:t>
            </a:r>
            <a:r>
              <a:rPr lang="en-IN" sz="1600" b="1" dirty="0">
                <a:solidFill>
                  <a:srgbClr val="CE9178"/>
                </a:solidFill>
                <a:effectLst/>
                <a:latin typeface="Consolas" panose="020B0609020204030204" pitchFamily="49" charset="0"/>
              </a:rPr>
              <a:t>magenta</a:t>
            </a:r>
            <a:r>
              <a:rPr lang="en-IN" sz="1600" b="1" dirty="0">
                <a:solidFill>
                  <a:srgbClr val="D4D4D4"/>
                </a:solidFill>
                <a:effectLst/>
                <a:latin typeface="Consolas" panose="020B0609020204030204" pitchFamily="49" charset="0"/>
              </a:rPr>
              <a:t>;</a:t>
            </a:r>
          </a:p>
          <a:p>
            <a:pPr marL="0" indent="0">
              <a:buNone/>
            </a:pPr>
            <a:r>
              <a:rPr lang="en-IN" sz="1600" b="1" dirty="0">
                <a:solidFill>
                  <a:srgbClr val="D4D4D4"/>
                </a:solidFill>
                <a:latin typeface="Consolas" panose="020B0609020204030204" pitchFamily="49" charset="0"/>
              </a:rPr>
              <a:t>    </a:t>
            </a:r>
            <a:r>
              <a:rPr lang="en-IN" sz="1600" b="1" dirty="0">
                <a:solidFill>
                  <a:srgbClr val="D4D4D4"/>
                </a:solidFill>
                <a:effectLst/>
                <a:latin typeface="Consolas" panose="020B0609020204030204" pitchFamily="49" charset="0"/>
              </a:rPr>
              <a:t>}</a:t>
            </a:r>
          </a:p>
          <a:p>
            <a:pPr marL="0" indent="0">
              <a:buNone/>
            </a:pPr>
            <a:r>
              <a:rPr lang="en-IN" sz="1600" b="1" dirty="0">
                <a:solidFill>
                  <a:srgbClr val="D4D4D4"/>
                </a:solidFill>
                <a:latin typeface="Consolas" panose="020B0609020204030204" pitchFamily="49" charset="0"/>
              </a:rPr>
              <a:t>    </a:t>
            </a:r>
            <a:endParaRPr lang="en-IN" sz="2000" b="1" dirty="0">
              <a:solidFill>
                <a:srgbClr val="808080"/>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12E4CE21-0358-4BCB-9BE0-50F8A6E2EF59}"/>
              </a:ext>
            </a:extLst>
          </p:cNvPr>
          <p:cNvSpPr>
            <a:spLocks noGrp="1"/>
          </p:cNvSpPr>
          <p:nvPr>
            <p:ph sz="half" idx="2"/>
          </p:nvPr>
        </p:nvSpPr>
        <p:spPr/>
        <p:txBody>
          <a:bodyPr>
            <a:normAutofit fontScale="92500" lnSpcReduction="10000"/>
          </a:bodyPr>
          <a:lstStyle/>
          <a:p>
            <a:pPr marL="0" indent="0">
              <a:buNone/>
            </a:pPr>
            <a:br>
              <a:rPr lang="en-IN" sz="1100" b="1" dirty="0">
                <a:solidFill>
                  <a:srgbClr val="D4D4D4"/>
                </a:solidFill>
                <a:effectLst/>
                <a:latin typeface="Consolas" panose="020B0609020204030204" pitchFamily="49" charset="0"/>
              </a:rPr>
            </a:br>
            <a:r>
              <a:rPr lang="en-IN" sz="1100" b="1" dirty="0">
                <a:solidFill>
                  <a:srgbClr val="808080"/>
                </a:solidFill>
                <a:latin typeface="Consolas" panose="020B0609020204030204" pitchFamily="49" charset="0"/>
              </a:rPr>
              <a:t> </a:t>
            </a:r>
            <a:r>
              <a:rPr lang="en-IN" sz="1100" b="1" dirty="0" err="1">
                <a:solidFill>
                  <a:srgbClr val="808080"/>
                </a:solidFill>
                <a:latin typeface="Consolas" panose="020B0609020204030204" pitchFamily="49" charset="0"/>
              </a:rPr>
              <a:t>app.component.ts</a:t>
            </a:r>
            <a:endParaRPr lang="en-IN" sz="1100" b="1" dirty="0">
              <a:solidFill>
                <a:srgbClr val="808080"/>
              </a:solidFill>
              <a:latin typeface="Consolas" panose="020B0609020204030204" pitchFamily="49" charset="0"/>
            </a:endParaRPr>
          </a:p>
          <a:p>
            <a:pPr marL="0" indent="0">
              <a:buNone/>
            </a:pPr>
            <a:r>
              <a:rPr lang="en-IN" sz="900" b="1" dirty="0">
                <a:solidFill>
                  <a:srgbClr val="C586C0"/>
                </a:solidFill>
                <a:effectLst/>
                <a:latin typeface="Consolas" panose="020B0609020204030204" pitchFamily="49" charset="0"/>
              </a:rPr>
              <a:t> export</a:t>
            </a:r>
            <a:r>
              <a:rPr lang="en-IN" sz="900" b="1" dirty="0">
                <a:solidFill>
                  <a:srgbClr val="D4D4D4"/>
                </a:solidFill>
                <a:effectLst/>
                <a:latin typeface="Consolas" panose="020B0609020204030204" pitchFamily="49" charset="0"/>
              </a:rPr>
              <a:t> </a:t>
            </a:r>
            <a:r>
              <a:rPr lang="en-IN" sz="900" b="1" dirty="0">
                <a:solidFill>
                  <a:srgbClr val="569CD6"/>
                </a:solidFill>
                <a:effectLst/>
                <a:latin typeface="Consolas" panose="020B0609020204030204" pitchFamily="49" charset="0"/>
              </a:rPr>
              <a:t>class</a:t>
            </a:r>
            <a:r>
              <a:rPr lang="en-IN" sz="900" b="1" dirty="0">
                <a:solidFill>
                  <a:srgbClr val="D4D4D4"/>
                </a:solidFill>
                <a:effectLst/>
                <a:latin typeface="Consolas" panose="020B0609020204030204" pitchFamily="49" charset="0"/>
              </a:rPr>
              <a:t> </a:t>
            </a:r>
            <a:r>
              <a:rPr lang="en-IN" sz="900" b="1" dirty="0" err="1">
                <a:solidFill>
                  <a:srgbClr val="4EC9B0"/>
                </a:solidFill>
                <a:effectLst/>
                <a:latin typeface="Consolas" panose="020B0609020204030204" pitchFamily="49" charset="0"/>
              </a:rPr>
              <a:t>AppComponent</a:t>
            </a:r>
            <a:r>
              <a:rPr lang="en-IN" sz="900" b="1" dirty="0">
                <a:solidFill>
                  <a:srgbClr val="D4D4D4"/>
                </a:solidFill>
                <a:effectLst/>
                <a:latin typeface="Consolas" panose="020B0609020204030204" pitchFamily="49" charset="0"/>
              </a:rPr>
              <a:t> </a:t>
            </a:r>
            <a:r>
              <a:rPr lang="en-IN" sz="900" b="1" dirty="0">
                <a:solidFill>
                  <a:srgbClr val="569CD6"/>
                </a:solidFill>
                <a:effectLst/>
                <a:latin typeface="Consolas" panose="020B0609020204030204" pitchFamily="49" charset="0"/>
              </a:rPr>
              <a:t>implements</a:t>
            </a:r>
            <a:r>
              <a:rPr lang="en-IN" sz="900" b="1" dirty="0">
                <a:solidFill>
                  <a:srgbClr val="D4D4D4"/>
                </a:solidFill>
                <a:effectLst/>
                <a:latin typeface="Consolas" panose="020B0609020204030204" pitchFamily="49" charset="0"/>
              </a:rPr>
              <a:t> </a:t>
            </a:r>
            <a:r>
              <a:rPr lang="en-IN" sz="900" b="1" dirty="0" err="1">
                <a:solidFill>
                  <a:srgbClr val="4EC9B0"/>
                </a:solidFill>
                <a:effectLst/>
                <a:latin typeface="Consolas" panose="020B0609020204030204" pitchFamily="49" charset="0"/>
              </a:rPr>
              <a:t>OnInit</a:t>
            </a:r>
            <a:r>
              <a:rPr lang="en-IN" sz="900" b="1" dirty="0">
                <a:solidFill>
                  <a:srgbClr val="D4D4D4"/>
                </a:solidFill>
                <a:effectLst/>
                <a:latin typeface="Consolas" panose="020B0609020204030204" pitchFamily="49" charset="0"/>
              </a:rPr>
              <a:t> {</a:t>
            </a:r>
          </a:p>
          <a:p>
            <a:pPr marL="0" indent="0">
              <a:buNone/>
            </a:pPr>
            <a:r>
              <a:rPr lang="en-IN" sz="900" b="1" dirty="0">
                <a:solidFill>
                  <a:srgbClr val="D4D4D4"/>
                </a:solidFill>
                <a:effectLst/>
                <a:latin typeface="Consolas" panose="020B0609020204030204" pitchFamily="49" charset="0"/>
              </a:rPr>
              <a:t>   </a:t>
            </a:r>
            <a:r>
              <a:rPr lang="en-IN" sz="900" b="1" dirty="0" err="1">
                <a:solidFill>
                  <a:srgbClr val="9CDCFE"/>
                </a:solidFill>
                <a:effectLst/>
                <a:latin typeface="Consolas" panose="020B0609020204030204" pitchFamily="49" charset="0"/>
              </a:rPr>
              <a:t>bookCreationStatus</a:t>
            </a:r>
            <a:r>
              <a:rPr lang="en-IN" sz="900" b="1" dirty="0" err="1">
                <a:solidFill>
                  <a:srgbClr val="D4D4D4"/>
                </a:solidFill>
                <a:effectLst/>
                <a:latin typeface="Consolas" panose="020B0609020204030204" pitchFamily="49" charset="0"/>
              </a:rPr>
              <a:t>:</a:t>
            </a:r>
            <a:r>
              <a:rPr lang="en-IN" sz="900" b="1" dirty="0" err="1">
                <a:solidFill>
                  <a:srgbClr val="4EC9B0"/>
                </a:solidFill>
                <a:effectLst/>
                <a:latin typeface="Consolas" panose="020B0609020204030204" pitchFamily="49" charset="0"/>
              </a:rPr>
              <a:t>boolean</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r>
              <a:rPr lang="en-IN" sz="900" b="1" dirty="0" err="1">
                <a:solidFill>
                  <a:srgbClr val="9CDCFE"/>
                </a:solidFill>
                <a:effectLst/>
                <a:latin typeface="Consolas" panose="020B0609020204030204" pitchFamily="49" charset="0"/>
              </a:rPr>
              <a:t>bookname</a:t>
            </a:r>
            <a:r>
              <a:rPr lang="en-IN" sz="900" b="1" dirty="0" err="1">
                <a:solidFill>
                  <a:srgbClr val="D4D4D4"/>
                </a:solidFill>
                <a:effectLst/>
                <a:latin typeface="Consolas" panose="020B0609020204030204" pitchFamily="49" charset="0"/>
              </a:rPr>
              <a:t>:</a:t>
            </a:r>
            <a:r>
              <a:rPr lang="en-IN" sz="900" b="1" dirty="0" err="1">
                <a:solidFill>
                  <a:srgbClr val="4EC9B0"/>
                </a:solidFill>
                <a:effectLst/>
                <a:latin typeface="Consolas" panose="020B0609020204030204" pitchFamily="49" charset="0"/>
              </a:rPr>
              <a:t>string</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r>
              <a:rPr lang="en-IN" sz="900" b="1" dirty="0">
                <a:solidFill>
                  <a:srgbClr val="569CD6"/>
                </a:solidFill>
                <a:effectLst/>
                <a:latin typeface="Consolas" panose="020B0609020204030204" pitchFamily="49" charset="0"/>
              </a:rPr>
              <a:t>constructor</a:t>
            </a:r>
            <a:r>
              <a:rPr lang="en-IN" sz="900" b="1" dirty="0">
                <a:solidFill>
                  <a:srgbClr val="D4D4D4"/>
                </a:solidFill>
                <a:effectLst/>
                <a:latin typeface="Consolas" panose="020B0609020204030204" pitchFamily="49" charset="0"/>
              </a:rPr>
              <a:t>() { }</a:t>
            </a:r>
          </a:p>
          <a:p>
            <a:pPr marL="0" indent="0">
              <a:buNone/>
            </a:pPr>
            <a:br>
              <a:rPr lang="en-IN" sz="900" b="1" dirty="0">
                <a:solidFill>
                  <a:srgbClr val="D4D4D4"/>
                </a:solidFill>
                <a:effectLst/>
                <a:latin typeface="Consolas" panose="020B0609020204030204" pitchFamily="49" charset="0"/>
              </a:rPr>
            </a:br>
            <a:r>
              <a:rPr lang="en-IN" sz="900" b="1" dirty="0">
                <a:solidFill>
                  <a:srgbClr val="D4D4D4"/>
                </a:solidFill>
                <a:effectLst/>
                <a:latin typeface="Consolas" panose="020B0609020204030204" pitchFamily="49" charset="0"/>
              </a:rPr>
              <a:t>   </a:t>
            </a:r>
            <a:r>
              <a:rPr lang="en-IN" sz="900" b="1" dirty="0" err="1">
                <a:solidFill>
                  <a:srgbClr val="DCDCAA"/>
                </a:solidFill>
                <a:effectLst/>
                <a:latin typeface="Consolas" panose="020B0609020204030204" pitchFamily="49" charset="0"/>
              </a:rPr>
              <a:t>ngOnInit</a:t>
            </a:r>
            <a:r>
              <a:rPr lang="en-IN" sz="900" b="1" dirty="0">
                <a:solidFill>
                  <a:srgbClr val="D4D4D4"/>
                </a:solidFill>
                <a:effectLst/>
                <a:latin typeface="Consolas" panose="020B0609020204030204" pitchFamily="49" charset="0"/>
              </a:rPr>
              <a:t>() {</a:t>
            </a:r>
          </a:p>
          <a:p>
            <a:pPr marL="0" indent="0">
              <a:buNone/>
            </a:pPr>
            <a:r>
              <a:rPr lang="en-IN" sz="900" b="1" dirty="0">
                <a:solidFill>
                  <a:srgbClr val="D4D4D4"/>
                </a:solidFill>
                <a:effectLst/>
                <a:latin typeface="Consolas" panose="020B0609020204030204" pitchFamily="49" charset="0"/>
              </a:rPr>
              <a:t>     </a:t>
            </a:r>
            <a:r>
              <a:rPr lang="en-IN" sz="900" b="1" dirty="0" err="1">
                <a:solidFill>
                  <a:srgbClr val="569CD6"/>
                </a:solidFill>
                <a:effectLst/>
                <a:latin typeface="Consolas" panose="020B0609020204030204" pitchFamily="49" charset="0"/>
              </a:rPr>
              <a:t>this</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bookname</a:t>
            </a:r>
            <a:r>
              <a:rPr lang="en-IN" sz="900" b="1" dirty="0">
                <a:solidFill>
                  <a:srgbClr val="D4D4D4"/>
                </a:solidFill>
                <a:effectLst/>
                <a:latin typeface="Consolas" panose="020B0609020204030204" pitchFamily="49" charset="0"/>
              </a:rPr>
              <a:t>=</a:t>
            </a:r>
            <a:r>
              <a:rPr lang="en-IN" sz="900" b="1" dirty="0">
                <a:solidFill>
                  <a:srgbClr val="CE9178"/>
                </a:solidFill>
                <a:effectLst/>
                <a:latin typeface="Consolas" panose="020B0609020204030204" pitchFamily="49" charset="0"/>
              </a:rPr>
              <a:t>""</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r>
              <a:rPr lang="en-IN" sz="900" b="1" dirty="0">
                <a:solidFill>
                  <a:srgbClr val="D4D4D4"/>
                </a:solidFill>
                <a:effectLst/>
                <a:highlight>
                  <a:srgbClr val="FFFF00"/>
                </a:highlight>
                <a:latin typeface="Consolas" panose="020B0609020204030204" pitchFamily="49" charset="0"/>
              </a:rPr>
              <a:t>  </a:t>
            </a:r>
            <a:r>
              <a:rPr lang="en-IN" sz="900" b="1" dirty="0" err="1">
                <a:solidFill>
                  <a:srgbClr val="569CD6"/>
                </a:solidFill>
                <a:effectLst/>
                <a:highlight>
                  <a:srgbClr val="FFFF00"/>
                </a:highlight>
                <a:latin typeface="Consolas" panose="020B0609020204030204" pitchFamily="49" charset="0"/>
              </a:rPr>
              <a:t>this</a:t>
            </a:r>
            <a:r>
              <a:rPr lang="en-IN" sz="900" b="1" dirty="0" err="1">
                <a:solidFill>
                  <a:srgbClr val="D4D4D4"/>
                </a:solidFill>
                <a:effectLst/>
                <a:highlight>
                  <a:srgbClr val="FFFF00"/>
                </a:highlight>
                <a:latin typeface="Consolas" panose="020B0609020204030204" pitchFamily="49" charset="0"/>
              </a:rPr>
              <a:t>.</a:t>
            </a:r>
            <a:r>
              <a:rPr lang="en-IN" sz="900" b="1" dirty="0" err="1">
                <a:solidFill>
                  <a:srgbClr val="9CDCFE"/>
                </a:solidFill>
                <a:effectLst/>
                <a:highlight>
                  <a:srgbClr val="FFFF00"/>
                </a:highlight>
                <a:latin typeface="Consolas" panose="020B0609020204030204" pitchFamily="49" charset="0"/>
              </a:rPr>
              <a:t>bookCreationStatus</a:t>
            </a:r>
            <a:r>
              <a:rPr lang="en-IN" sz="900" b="1" dirty="0">
                <a:solidFill>
                  <a:srgbClr val="D4D4D4"/>
                </a:solidFill>
                <a:effectLst/>
                <a:highlight>
                  <a:srgbClr val="FFFF00"/>
                </a:highlight>
                <a:latin typeface="Consolas" panose="020B0609020204030204" pitchFamily="49" charset="0"/>
              </a:rPr>
              <a:t> = </a:t>
            </a:r>
            <a:r>
              <a:rPr lang="en-IN" sz="900" b="1" dirty="0">
                <a:solidFill>
                  <a:srgbClr val="569CD6"/>
                </a:solidFill>
                <a:effectLst/>
                <a:highlight>
                  <a:srgbClr val="FFFF00"/>
                </a:highlight>
                <a:latin typeface="Consolas" panose="020B0609020204030204" pitchFamily="49" charset="0"/>
              </a:rPr>
              <a:t>false</a:t>
            </a:r>
            <a:r>
              <a:rPr lang="en-IN" sz="900" b="1" dirty="0">
                <a:solidFill>
                  <a:srgbClr val="D4D4D4"/>
                </a:solidFill>
                <a:effectLst/>
                <a:highlight>
                  <a:srgbClr val="FFFF00"/>
                </a:highligh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p>
          <a:p>
            <a:pPr marL="0" indent="0">
              <a:buNone/>
            </a:pPr>
            <a:br>
              <a:rPr lang="en-IN" sz="900" b="1" dirty="0">
                <a:solidFill>
                  <a:srgbClr val="D4D4D4"/>
                </a:solidFill>
                <a:effectLst/>
                <a:latin typeface="Consolas" panose="020B0609020204030204" pitchFamily="49" charset="0"/>
              </a:rPr>
            </a:br>
            <a:r>
              <a:rPr lang="en-IN" sz="900" b="1" dirty="0">
                <a:solidFill>
                  <a:srgbClr val="D4D4D4"/>
                </a:solidFill>
                <a:effectLst/>
                <a:latin typeface="Consolas" panose="020B0609020204030204" pitchFamily="49" charset="0"/>
              </a:rPr>
              <a:t>   </a:t>
            </a:r>
            <a:r>
              <a:rPr lang="en-IN" sz="900" b="1" dirty="0">
                <a:solidFill>
                  <a:srgbClr val="569CD6"/>
                </a:solidFill>
                <a:effectLst/>
                <a:latin typeface="Consolas" panose="020B0609020204030204" pitchFamily="49" charset="0"/>
              </a:rPr>
              <a:t>public</a:t>
            </a:r>
            <a:r>
              <a:rPr lang="en-IN" sz="900" b="1" dirty="0">
                <a:solidFill>
                  <a:srgbClr val="D4D4D4"/>
                </a:solidFill>
                <a:effectLst/>
                <a:latin typeface="Consolas" panose="020B0609020204030204" pitchFamily="49" charset="0"/>
              </a:rPr>
              <a:t> </a:t>
            </a:r>
            <a:r>
              <a:rPr lang="en-IN" sz="900" b="1" dirty="0" err="1">
                <a:solidFill>
                  <a:srgbClr val="DCDCAA"/>
                </a:solidFill>
                <a:effectLst/>
                <a:highlight>
                  <a:srgbClr val="FFFF00"/>
                </a:highlight>
                <a:latin typeface="Consolas" panose="020B0609020204030204" pitchFamily="49" charset="0"/>
              </a:rPr>
              <a:t>bookdetail</a:t>
            </a:r>
            <a:r>
              <a:rPr lang="en-IN" sz="900" b="1" dirty="0">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ele</a:t>
            </a:r>
            <a:r>
              <a:rPr lang="en-IN" sz="900" b="1" dirty="0" err="1">
                <a:solidFill>
                  <a:srgbClr val="D4D4D4"/>
                </a:solidFill>
                <a:effectLst/>
                <a:latin typeface="Consolas" panose="020B0609020204030204" pitchFamily="49" charset="0"/>
              </a:rPr>
              <a:t>:</a:t>
            </a:r>
            <a:r>
              <a:rPr lang="en-IN" sz="900" b="1" dirty="0" err="1">
                <a:solidFill>
                  <a:srgbClr val="4EC9B0"/>
                </a:solidFill>
                <a:effectLst/>
                <a:latin typeface="Consolas" panose="020B0609020204030204" pitchFamily="49" charset="0"/>
              </a:rPr>
              <a:t>HTMLInputElement</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p>
          <a:p>
            <a:pPr marL="0" indent="0">
              <a:buNone/>
            </a:pPr>
            <a:r>
              <a:rPr lang="en-IN" sz="900" b="1" dirty="0">
                <a:solidFill>
                  <a:srgbClr val="D4D4D4"/>
                </a:solidFill>
                <a:effectLst/>
                <a:latin typeface="Consolas" panose="020B0609020204030204" pitchFamily="49" charset="0"/>
              </a:rPr>
              <a:t>     </a:t>
            </a:r>
            <a:r>
              <a:rPr lang="en-IN" sz="900" b="1" dirty="0" err="1">
                <a:solidFill>
                  <a:srgbClr val="569CD6"/>
                </a:solidFill>
                <a:effectLst/>
                <a:latin typeface="Consolas" panose="020B0609020204030204" pitchFamily="49" charset="0"/>
              </a:rPr>
              <a:t>this</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bookCreationStatus</a:t>
            </a:r>
            <a:r>
              <a:rPr lang="en-IN" sz="900" b="1" dirty="0">
                <a:solidFill>
                  <a:srgbClr val="D4D4D4"/>
                </a:solidFill>
                <a:effectLst/>
                <a:latin typeface="Consolas" panose="020B0609020204030204" pitchFamily="49" charset="0"/>
              </a:rPr>
              <a:t> = </a:t>
            </a:r>
            <a:r>
              <a:rPr lang="en-IN" sz="900" b="1" dirty="0">
                <a:solidFill>
                  <a:srgbClr val="569CD6"/>
                </a:solidFill>
                <a:effectLst/>
                <a:latin typeface="Consolas" panose="020B0609020204030204" pitchFamily="49" charset="0"/>
              </a:rPr>
              <a:t>false</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r>
              <a:rPr lang="en-IN" sz="900" b="1" dirty="0">
                <a:solidFill>
                  <a:srgbClr val="9CDCFE"/>
                </a:solidFill>
                <a:effectLst/>
                <a:latin typeface="Consolas" panose="020B0609020204030204" pitchFamily="49" charset="0"/>
              </a:rPr>
              <a:t>console</a:t>
            </a:r>
            <a:r>
              <a:rPr lang="en-IN" sz="900" b="1" dirty="0">
                <a:solidFill>
                  <a:srgbClr val="D4D4D4"/>
                </a:solidFill>
                <a:effectLst/>
                <a:latin typeface="Consolas" panose="020B0609020204030204" pitchFamily="49" charset="0"/>
              </a:rPr>
              <a:t>.</a:t>
            </a:r>
            <a:r>
              <a:rPr lang="en-IN" sz="900" b="1" dirty="0">
                <a:solidFill>
                  <a:srgbClr val="DCDCAA"/>
                </a:solidFill>
                <a:effectLst/>
                <a:latin typeface="Consolas" panose="020B0609020204030204" pitchFamily="49" charset="0"/>
              </a:rPr>
              <a:t>log</a:t>
            </a:r>
            <a:r>
              <a:rPr lang="en-IN" sz="900" b="1" dirty="0">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ele</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value</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r>
              <a:rPr lang="en-IN" sz="900" b="1" dirty="0">
                <a:solidFill>
                  <a:srgbClr val="C586C0"/>
                </a:solidFill>
                <a:effectLst/>
                <a:latin typeface="Consolas" panose="020B0609020204030204" pitchFamily="49" charset="0"/>
              </a:rPr>
              <a:t>if</a:t>
            </a:r>
            <a:r>
              <a:rPr lang="en-IN" sz="900" b="1" dirty="0">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ele</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value</a:t>
            </a:r>
            <a:r>
              <a:rPr lang="en-IN" sz="900" b="1" dirty="0">
                <a:solidFill>
                  <a:srgbClr val="D4D4D4"/>
                </a:solidFill>
                <a:effectLst/>
                <a:latin typeface="Consolas" panose="020B0609020204030204" pitchFamily="49" charset="0"/>
              </a:rPr>
              <a:t>!=</a:t>
            </a:r>
            <a:r>
              <a:rPr lang="en-IN" sz="900" b="1" dirty="0">
                <a:solidFill>
                  <a:srgbClr val="569CD6"/>
                </a:solidFill>
                <a:effectLst/>
                <a:latin typeface="Consolas" panose="020B0609020204030204" pitchFamily="49" charset="0"/>
              </a:rPr>
              <a:t>null</a:t>
            </a:r>
            <a:r>
              <a:rPr lang="en-IN" sz="900" b="1" dirty="0">
                <a:solidFill>
                  <a:srgbClr val="D4D4D4"/>
                </a:solidFill>
                <a:effectLst/>
                <a:latin typeface="Consolas" panose="020B0609020204030204" pitchFamily="49" charset="0"/>
              </a:rPr>
              <a:t> &amp;&amp; </a:t>
            </a:r>
            <a:r>
              <a:rPr lang="en-IN" sz="900" b="1" dirty="0" err="1">
                <a:solidFill>
                  <a:srgbClr val="9CDCFE"/>
                </a:solidFill>
                <a:effectLst/>
                <a:latin typeface="Consolas" panose="020B0609020204030204" pitchFamily="49" charset="0"/>
              </a:rPr>
              <a:t>ele</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value</a:t>
            </a:r>
            <a:r>
              <a:rPr lang="en-IN" sz="900" b="1" dirty="0">
                <a:solidFill>
                  <a:srgbClr val="D4D4D4"/>
                </a:solidFill>
                <a:effectLst/>
                <a:latin typeface="Consolas" panose="020B0609020204030204" pitchFamily="49" charset="0"/>
              </a:rPr>
              <a:t>!=</a:t>
            </a:r>
            <a:r>
              <a:rPr lang="en-IN" sz="900" b="1" dirty="0">
                <a:solidFill>
                  <a:srgbClr val="CE9178"/>
                </a:solidFill>
                <a:effectLst/>
                <a:latin typeface="Consolas" panose="020B0609020204030204" pitchFamily="49" charset="0"/>
              </a:rPr>
              <a:t>''</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p>
          <a:p>
            <a:pPr marL="0" indent="0">
              <a:buNone/>
            </a:pPr>
            <a:r>
              <a:rPr lang="en-IN" sz="900" b="1" dirty="0">
                <a:solidFill>
                  <a:srgbClr val="D4D4D4"/>
                </a:solidFill>
                <a:effectLst/>
                <a:latin typeface="Consolas" panose="020B0609020204030204" pitchFamily="49" charset="0"/>
              </a:rPr>
              <a:t>       </a:t>
            </a:r>
            <a:r>
              <a:rPr lang="en-IN" sz="900" b="1" dirty="0">
                <a:solidFill>
                  <a:srgbClr val="D4D4D4"/>
                </a:solidFill>
                <a:effectLst/>
                <a:highlight>
                  <a:srgbClr val="FFFF00"/>
                </a:highlight>
                <a:latin typeface="Consolas" panose="020B0609020204030204" pitchFamily="49" charset="0"/>
              </a:rPr>
              <a:t> </a:t>
            </a:r>
            <a:r>
              <a:rPr lang="en-IN" sz="900" b="1" dirty="0" err="1">
                <a:solidFill>
                  <a:srgbClr val="569CD6"/>
                </a:solidFill>
                <a:effectLst/>
                <a:highlight>
                  <a:srgbClr val="FFFF00"/>
                </a:highlight>
                <a:latin typeface="Consolas" panose="020B0609020204030204" pitchFamily="49" charset="0"/>
              </a:rPr>
              <a:t>this</a:t>
            </a:r>
            <a:r>
              <a:rPr lang="en-IN" sz="900" b="1" dirty="0" err="1">
                <a:solidFill>
                  <a:srgbClr val="D4D4D4"/>
                </a:solidFill>
                <a:effectLst/>
                <a:highlight>
                  <a:srgbClr val="FFFF00"/>
                </a:highlight>
                <a:latin typeface="Consolas" panose="020B0609020204030204" pitchFamily="49" charset="0"/>
              </a:rPr>
              <a:t>.</a:t>
            </a:r>
            <a:r>
              <a:rPr lang="en-IN" sz="900" b="1" dirty="0" err="1">
                <a:solidFill>
                  <a:srgbClr val="9CDCFE"/>
                </a:solidFill>
                <a:effectLst/>
                <a:highlight>
                  <a:srgbClr val="FFFF00"/>
                </a:highlight>
                <a:latin typeface="Consolas" panose="020B0609020204030204" pitchFamily="49" charset="0"/>
              </a:rPr>
              <a:t>bookCreationStatus</a:t>
            </a:r>
            <a:r>
              <a:rPr lang="en-IN" sz="900" b="1" dirty="0">
                <a:solidFill>
                  <a:srgbClr val="D4D4D4"/>
                </a:solidFill>
                <a:effectLst/>
                <a:highlight>
                  <a:srgbClr val="FFFF00"/>
                </a:highlight>
                <a:latin typeface="Consolas" panose="020B0609020204030204" pitchFamily="49" charset="0"/>
              </a:rPr>
              <a:t> = </a:t>
            </a:r>
            <a:r>
              <a:rPr lang="en-IN" sz="900" b="1" dirty="0">
                <a:solidFill>
                  <a:srgbClr val="569CD6"/>
                </a:solidFill>
                <a:effectLst/>
                <a:highlight>
                  <a:srgbClr val="FFFF00"/>
                </a:highlight>
                <a:latin typeface="Consolas" panose="020B0609020204030204" pitchFamily="49" charset="0"/>
              </a:rPr>
              <a:t>true</a:t>
            </a:r>
            <a:r>
              <a:rPr lang="en-IN" sz="900" b="1" dirty="0">
                <a:solidFill>
                  <a:srgbClr val="D4D4D4"/>
                </a:solidFill>
                <a:effectLst/>
                <a:highlight>
                  <a:srgbClr val="FFFF00"/>
                </a:highligh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r>
              <a:rPr lang="en-IN" sz="900" b="1" dirty="0" err="1">
                <a:solidFill>
                  <a:srgbClr val="569CD6"/>
                </a:solidFill>
                <a:effectLst/>
                <a:latin typeface="Consolas" panose="020B0609020204030204" pitchFamily="49" charset="0"/>
              </a:rPr>
              <a:t>this</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bookname</a:t>
            </a:r>
            <a:r>
              <a:rPr lang="en-IN" sz="900" b="1" dirty="0">
                <a:solidFill>
                  <a:srgbClr val="D4D4D4"/>
                </a:solidFill>
                <a:effectLst/>
                <a:latin typeface="Consolas" panose="020B0609020204030204" pitchFamily="49" charset="0"/>
              </a:rPr>
              <a:t> = </a:t>
            </a:r>
            <a:r>
              <a:rPr lang="en-IN" sz="900" b="1" dirty="0" err="1">
                <a:solidFill>
                  <a:srgbClr val="9CDCFE"/>
                </a:solidFill>
                <a:effectLst/>
                <a:latin typeface="Consolas" panose="020B0609020204030204" pitchFamily="49" charset="0"/>
              </a:rPr>
              <a:t>ele</a:t>
            </a:r>
            <a:r>
              <a:rPr lang="en-IN" sz="900" b="1" dirty="0" err="1">
                <a:solidFill>
                  <a:srgbClr val="D4D4D4"/>
                </a:solidFill>
                <a:effectLst/>
                <a:latin typeface="Consolas" panose="020B0609020204030204" pitchFamily="49" charset="0"/>
              </a:rPr>
              <a:t>.</a:t>
            </a:r>
            <a:r>
              <a:rPr lang="en-IN" sz="900" b="1" dirty="0" err="1">
                <a:solidFill>
                  <a:srgbClr val="9CDCFE"/>
                </a:solidFill>
                <a:effectLst/>
                <a:latin typeface="Consolas" panose="020B0609020204030204" pitchFamily="49" charset="0"/>
              </a:rPr>
              <a:t>value</a:t>
            </a:r>
            <a:r>
              <a:rPr lang="en-IN" sz="900" b="1" dirty="0">
                <a:solidFill>
                  <a:srgbClr val="D4D4D4"/>
                </a:solidFill>
                <a:effectLst/>
                <a:latin typeface="Consolas" panose="020B0609020204030204" pitchFamily="49" charset="0"/>
              </a:rPr>
              <a:t>;</a:t>
            </a:r>
          </a:p>
          <a:p>
            <a:pPr marL="0" indent="0">
              <a:buNone/>
            </a:pPr>
            <a:r>
              <a:rPr lang="en-IN" sz="900" b="1" dirty="0">
                <a:solidFill>
                  <a:srgbClr val="D4D4D4"/>
                </a:solidFill>
                <a:effectLst/>
                <a:latin typeface="Consolas" panose="020B0609020204030204" pitchFamily="49" charset="0"/>
              </a:rPr>
              <a:t>     }</a:t>
            </a:r>
          </a:p>
          <a:p>
            <a:pPr marL="0" indent="0">
              <a:buNone/>
            </a:pPr>
            <a:r>
              <a:rPr lang="en-IN" sz="900" b="1" dirty="0">
                <a:solidFill>
                  <a:srgbClr val="D4D4D4"/>
                </a:solidFill>
                <a:effectLst/>
                <a:latin typeface="Consolas" panose="020B0609020204030204" pitchFamily="49" charset="0"/>
              </a:rPr>
              <a:t>   }</a:t>
            </a:r>
          </a:p>
          <a:p>
            <a:pPr marL="0" indent="0">
              <a:buNone/>
            </a:pPr>
            <a:endParaRPr lang="en-IN" sz="1100" b="1" dirty="0">
              <a:solidFill>
                <a:srgbClr val="808080"/>
              </a:solidFill>
              <a:latin typeface="Consolas" panose="020B0609020204030204" pitchFamily="49" charset="0"/>
            </a:endParaRPr>
          </a:p>
          <a:p>
            <a:pPr marL="0" indent="0">
              <a:buNone/>
            </a:pPr>
            <a:br>
              <a:rPr lang="en-IN" sz="1100" b="0" dirty="0">
                <a:solidFill>
                  <a:srgbClr val="D4D4D4"/>
                </a:solidFill>
                <a:effectLst/>
                <a:latin typeface="Consolas" panose="020B0609020204030204" pitchFamily="49" charset="0"/>
              </a:rPr>
            </a:br>
            <a:endParaRPr lang="en-IN" sz="1100" b="0" dirty="0">
              <a:solidFill>
                <a:srgbClr val="D4D4D4"/>
              </a:solidFill>
              <a:effectLst/>
              <a:latin typeface="Consolas" panose="020B0609020204030204" pitchFamily="49" charset="0"/>
            </a:endParaRPr>
          </a:p>
          <a:p>
            <a:pPr marL="0" indent="0">
              <a:buNone/>
            </a:pPr>
            <a:endParaRPr lang="en-IN" sz="1400" b="0" dirty="0">
              <a:solidFill>
                <a:srgbClr val="D4D4D4"/>
              </a:solidFill>
              <a:effectLst/>
              <a:latin typeface="Consolas" panose="020B0609020204030204" pitchFamily="49" charset="0"/>
            </a:endParaRPr>
          </a:p>
          <a:p>
            <a:pPr fontAlgn="base">
              <a:lnSpc>
                <a:spcPct val="80000"/>
              </a:lnSpc>
            </a:pPr>
            <a:endParaRPr lang="en-US" sz="1800" dirty="0"/>
          </a:p>
          <a:p>
            <a:endParaRPr lang="en-IN" dirty="0"/>
          </a:p>
        </p:txBody>
      </p:sp>
      <p:sp>
        <p:nvSpPr>
          <p:cNvPr id="2" name="Title 1">
            <a:extLst>
              <a:ext uri="{FF2B5EF4-FFF2-40B4-BE49-F238E27FC236}">
                <a16:creationId xmlns:a16="http://schemas.microsoft.com/office/drawing/2014/main" id="{5FF300FF-7E82-4D3E-93B1-63BC4B2961EC}"/>
              </a:ext>
            </a:extLst>
          </p:cNvPr>
          <p:cNvSpPr>
            <a:spLocks noGrp="1"/>
          </p:cNvSpPr>
          <p:nvPr>
            <p:ph type="title"/>
          </p:nvPr>
        </p:nvSpPr>
        <p:spPr/>
        <p:txBody>
          <a:bodyPr>
            <a:normAutofit/>
          </a:bodyPr>
          <a:lstStyle/>
          <a:p>
            <a:r>
              <a:rPr lang="en-US" dirty="0"/>
              <a:t>Built-In Directives -  </a:t>
            </a:r>
            <a:r>
              <a:rPr lang="en-US" sz="1800" dirty="0"/>
              <a:t>applying </a:t>
            </a:r>
            <a:r>
              <a:rPr lang="en-US" sz="1800" dirty="0" err="1"/>
              <a:t>css</a:t>
            </a:r>
            <a:r>
              <a:rPr lang="en-US" sz="1800" dirty="0"/>
              <a:t> classes dynamically with ngClass</a:t>
            </a:r>
            <a:endParaRPr lang="en-IN" sz="1800" dirty="0"/>
          </a:p>
        </p:txBody>
      </p:sp>
    </p:spTree>
    <p:extLst>
      <p:ext uri="{BB962C8B-B14F-4D97-AF65-F5344CB8AC3E}">
        <p14:creationId xmlns:p14="http://schemas.microsoft.com/office/powerpoint/2010/main" val="3979414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ABD552-FF2E-40EF-865A-72B3CC4CD02D}"/>
              </a:ext>
            </a:extLst>
          </p:cNvPr>
          <p:cNvSpPr>
            <a:spLocks noGrp="1"/>
          </p:cNvSpPr>
          <p:nvPr>
            <p:ph sz="half" idx="10"/>
          </p:nvPr>
        </p:nvSpPr>
        <p:spPr/>
        <p:txBody>
          <a:bodyPr>
            <a:normAutofit fontScale="70000" lnSpcReduction="20000"/>
          </a:bodyPr>
          <a:lstStyle/>
          <a:p>
            <a:pPr fontAlgn="base">
              <a:lnSpc>
                <a:spcPct val="120000"/>
              </a:lnSpc>
            </a:pPr>
            <a:r>
              <a:rPr lang="en-US" sz="2800" dirty="0"/>
              <a:t>*ngFor is used </a:t>
            </a:r>
            <a:r>
              <a:rPr lang="en-US" dirty="0"/>
              <a:t>for looping/iterating through set of values and displaying them on UI at runtime.</a:t>
            </a:r>
            <a:endParaRPr lang="en-US" sz="2800" dirty="0"/>
          </a:p>
          <a:p>
            <a:pPr fontAlgn="base">
              <a:lnSpc>
                <a:spcPct val="120000"/>
              </a:lnSpc>
            </a:pPr>
            <a:r>
              <a:rPr lang="en-US" dirty="0"/>
              <a:t>*ngFor is structural directive as it changes DOM when</a:t>
            </a:r>
            <a:r>
              <a:rPr lang="en-US" sz="2800" dirty="0"/>
              <a:t> iterated values are added/removed from UI at runtime </a:t>
            </a:r>
          </a:p>
          <a:p>
            <a:pPr fontAlgn="base">
              <a:lnSpc>
                <a:spcPct val="120000"/>
              </a:lnSpc>
            </a:pPr>
            <a:r>
              <a:rPr lang="en-US" sz="2800" dirty="0"/>
              <a:t>Syntax: </a:t>
            </a:r>
          </a:p>
          <a:p>
            <a:pPr marL="0" indent="0" fontAlgn="base">
              <a:lnSpc>
                <a:spcPct val="120000"/>
              </a:lnSpc>
              <a:buNone/>
            </a:pPr>
            <a:r>
              <a:rPr lang="en-US" dirty="0"/>
              <a:t>    </a:t>
            </a:r>
            <a:r>
              <a:rPr lang="en-US" sz="2800" dirty="0"/>
              <a:t>&lt;element *ngFor=‘let var of set’&gt;</a:t>
            </a:r>
          </a:p>
          <a:p>
            <a:pPr marL="0" indent="0" fontAlgn="base">
              <a:lnSpc>
                <a:spcPct val="120000"/>
              </a:lnSpc>
              <a:buNone/>
            </a:pPr>
            <a:r>
              <a:rPr lang="en-US" sz="2800" dirty="0"/>
              <a:t>          {{var}}</a:t>
            </a:r>
          </a:p>
          <a:p>
            <a:pPr marL="0" indent="0" fontAlgn="base">
              <a:lnSpc>
                <a:spcPct val="120000"/>
              </a:lnSpc>
              <a:buNone/>
            </a:pPr>
            <a:r>
              <a:rPr lang="en-US" dirty="0"/>
              <a:t>     </a:t>
            </a:r>
            <a:r>
              <a:rPr lang="en-US" sz="2800" dirty="0"/>
              <a:t>&lt;/element&gt;</a:t>
            </a:r>
          </a:p>
          <a:p>
            <a:pPr marL="0" indent="0" fontAlgn="base">
              <a:buNone/>
            </a:pPr>
            <a:endParaRPr lang="en-IN" sz="2000" dirty="0">
              <a:solidFill>
                <a:srgbClr val="808080"/>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12E4CE21-0358-4BCB-9BE0-50F8A6E2EF59}"/>
              </a:ext>
            </a:extLst>
          </p:cNvPr>
          <p:cNvSpPr>
            <a:spLocks noGrp="1"/>
          </p:cNvSpPr>
          <p:nvPr>
            <p:ph sz="half" idx="2"/>
          </p:nvPr>
        </p:nvSpPr>
        <p:spPr/>
        <p:txBody>
          <a:bodyPr>
            <a:normAutofit/>
          </a:bodyPr>
          <a:lstStyle/>
          <a:p>
            <a:pPr marL="0" indent="0">
              <a:buNone/>
            </a:pPr>
            <a:r>
              <a:rPr lang="en-US" sz="1600" b="1" dirty="0">
                <a:solidFill>
                  <a:srgbClr val="808080"/>
                </a:solidFill>
                <a:latin typeface="Consolas" panose="020B0609020204030204" pitchFamily="49" charset="0"/>
              </a:rPr>
              <a:t>app.component.html</a:t>
            </a:r>
          </a:p>
          <a:p>
            <a:pPr marL="0" indent="0">
              <a:buNone/>
            </a:pPr>
            <a:r>
              <a:rPr lang="en-US" sz="1600" b="1" dirty="0">
                <a:solidFill>
                  <a:srgbClr val="808080"/>
                </a:solidFill>
                <a:latin typeface="Consolas" panose="020B0609020204030204" pitchFamily="49" charset="0"/>
              </a:rPr>
              <a:t>Usage1:</a:t>
            </a:r>
          </a:p>
          <a:p>
            <a:pPr marL="0" indent="0">
              <a:buNone/>
            </a:pPr>
            <a:r>
              <a:rPr lang="en-US" sz="1600" b="1" dirty="0">
                <a:solidFill>
                  <a:srgbClr val="D4D4D4"/>
                </a:solidFill>
                <a:latin typeface="Consolas" panose="020B0609020204030204" pitchFamily="49" charset="0"/>
              </a:rPr>
              <a:t>    </a:t>
            </a:r>
            <a:r>
              <a:rPr lang="en-US" sz="1600" b="1" dirty="0">
                <a:solidFill>
                  <a:srgbClr val="808080"/>
                </a:solidFill>
                <a:effectLst/>
                <a:latin typeface="Consolas" panose="020B0609020204030204" pitchFamily="49" charset="0"/>
              </a:rPr>
              <a:t>&lt;</a:t>
            </a:r>
            <a:r>
              <a:rPr lang="en-US" sz="1600" b="1" dirty="0">
                <a:solidFill>
                  <a:srgbClr val="569CD6"/>
                </a:solidFill>
                <a:effectLst/>
                <a:latin typeface="Consolas" panose="020B0609020204030204" pitchFamily="49" charset="0"/>
              </a:rPr>
              <a:t>div</a:t>
            </a: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*ngFor</a:t>
            </a:r>
            <a:r>
              <a:rPr lang="en-US" sz="1600" b="1" dirty="0">
                <a:solidFill>
                  <a:srgbClr val="D4D4D4"/>
                </a:solidFill>
                <a:effectLst/>
                <a:latin typeface="Consolas" panose="020B0609020204030204" pitchFamily="49" charset="0"/>
              </a:rPr>
              <a:t>=</a:t>
            </a:r>
            <a:r>
              <a:rPr lang="en-US" sz="1600" b="1" dirty="0">
                <a:solidFill>
                  <a:srgbClr val="CE9178"/>
                </a:solidFill>
                <a:effectLst/>
                <a:latin typeface="Consolas" panose="020B0609020204030204" pitchFamily="49" charset="0"/>
              </a:rPr>
              <a:t>'let b of booklist’</a:t>
            </a:r>
            <a:r>
              <a:rPr lang="en-US" sz="1600" b="1" dirty="0">
                <a:solidFill>
                  <a:srgbClr val="808080"/>
                </a:solidFill>
                <a:effectLst/>
                <a:latin typeface="Consolas" panose="020B0609020204030204" pitchFamily="49" charset="0"/>
              </a:rPr>
              <a:t>&gt;</a:t>
            </a:r>
            <a:endParaRPr lang="en-US" sz="1600" b="1" dirty="0">
              <a:solidFill>
                <a:srgbClr val="D4D4D4"/>
              </a:solidFill>
              <a:effectLst/>
              <a:latin typeface="Consolas" panose="020B0609020204030204" pitchFamily="49" charset="0"/>
            </a:endParaRPr>
          </a:p>
          <a:p>
            <a:pPr marL="0" indent="0">
              <a:buNone/>
            </a:pPr>
            <a:r>
              <a:rPr lang="en-US" sz="1600" b="1" dirty="0">
                <a:solidFill>
                  <a:srgbClr val="D4D4D4"/>
                </a:solidFill>
                <a:latin typeface="Consolas" panose="020B0609020204030204" pitchFamily="49" charset="0"/>
              </a:rPr>
              <a:t>  </a:t>
            </a:r>
            <a:r>
              <a:rPr lang="en-US" sz="1600" b="1" dirty="0">
                <a:solidFill>
                  <a:srgbClr val="D4D4D4"/>
                </a:solidFill>
                <a:effectLst/>
                <a:latin typeface="Consolas" panose="020B0609020204030204" pitchFamily="49" charset="0"/>
              </a:rPr>
              <a:t>{{</a:t>
            </a:r>
            <a:r>
              <a:rPr lang="en-US" sz="1600" b="1" dirty="0">
                <a:solidFill>
                  <a:srgbClr val="9CDCFE"/>
                </a:solidFill>
                <a:effectLst/>
                <a:latin typeface="Consolas" panose="020B0609020204030204" pitchFamily="49" charset="0"/>
              </a:rPr>
              <a:t>b</a:t>
            </a:r>
            <a:r>
              <a:rPr lang="en-US" sz="1600" b="1" dirty="0">
                <a:solidFill>
                  <a:srgbClr val="D4D4D4"/>
                </a:solidFill>
                <a:effectLst/>
                <a:latin typeface="Consolas" panose="020B0609020204030204" pitchFamily="49" charset="0"/>
              </a:rPr>
              <a:t>}}</a:t>
            </a:r>
          </a:p>
          <a:p>
            <a:pPr marL="0" indent="0">
              <a:buNone/>
            </a:pPr>
            <a:r>
              <a:rPr lang="en-US" sz="1600" b="1" dirty="0">
                <a:solidFill>
                  <a:srgbClr val="808080"/>
                </a:solidFill>
                <a:effectLst/>
                <a:latin typeface="Consolas" panose="020B0609020204030204" pitchFamily="49" charset="0"/>
              </a:rPr>
              <a:t>&lt;/</a:t>
            </a:r>
            <a:r>
              <a:rPr lang="en-US" sz="1600" b="1" dirty="0">
                <a:solidFill>
                  <a:srgbClr val="569CD6"/>
                </a:solidFill>
                <a:effectLst/>
                <a:latin typeface="Consolas" panose="020B0609020204030204" pitchFamily="49" charset="0"/>
              </a:rPr>
              <a:t>div</a:t>
            </a:r>
            <a:r>
              <a:rPr lang="en-US" sz="1600" b="1" dirty="0">
                <a:solidFill>
                  <a:srgbClr val="808080"/>
                </a:solidFill>
                <a:effectLst/>
                <a:latin typeface="Consolas" panose="020B0609020204030204" pitchFamily="49" charset="0"/>
              </a:rPr>
              <a:t>&gt;</a:t>
            </a:r>
          </a:p>
          <a:p>
            <a:pPr marL="0" indent="0">
              <a:buNone/>
            </a:pPr>
            <a:r>
              <a:rPr lang="en-US" sz="1600" b="1" dirty="0">
                <a:solidFill>
                  <a:srgbClr val="808080"/>
                </a:solidFill>
                <a:latin typeface="Consolas" panose="020B0609020204030204" pitchFamily="49" charset="0"/>
              </a:rPr>
              <a:t>Usage2:</a:t>
            </a:r>
          </a:p>
          <a:p>
            <a:pPr marL="0" indent="0">
              <a:buNone/>
            </a:pPr>
            <a:r>
              <a:rPr lang="en-US" sz="1600" b="1" dirty="0">
                <a:solidFill>
                  <a:srgbClr val="808080"/>
                </a:solidFill>
                <a:effectLst/>
                <a:latin typeface="Consolas" panose="020B0609020204030204" pitchFamily="49" charset="0"/>
              </a:rPr>
              <a:t>&lt;</a:t>
            </a:r>
            <a:r>
              <a:rPr lang="en-US" sz="1600" b="1" dirty="0">
                <a:solidFill>
                  <a:srgbClr val="569CD6"/>
                </a:solidFill>
                <a:effectLst/>
                <a:latin typeface="Consolas" panose="020B0609020204030204" pitchFamily="49" charset="0"/>
              </a:rPr>
              <a:t>app-book</a:t>
            </a:r>
            <a:endParaRPr lang="en-US" sz="1600" b="1" dirty="0">
              <a:solidFill>
                <a:srgbClr val="D4D4D4"/>
              </a:solidFill>
              <a:effectLst/>
              <a:latin typeface="Consolas" panose="020B0609020204030204" pitchFamily="49" charset="0"/>
            </a:endParaRPr>
          </a:p>
          <a:p>
            <a:pPr marL="0" indent="0">
              <a:buNone/>
            </a:pP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*ngFor</a:t>
            </a:r>
            <a:r>
              <a:rPr lang="en-US" sz="1600" b="1" dirty="0">
                <a:solidFill>
                  <a:srgbClr val="D4D4D4"/>
                </a:solidFill>
                <a:effectLst/>
                <a:latin typeface="Consolas" panose="020B0609020204030204" pitchFamily="49" charset="0"/>
              </a:rPr>
              <a:t> = </a:t>
            </a:r>
            <a:r>
              <a:rPr lang="en-US" sz="1600" b="1" dirty="0">
                <a:solidFill>
                  <a:srgbClr val="CE9178"/>
                </a:solidFill>
                <a:effectLst/>
                <a:latin typeface="Consolas" panose="020B0609020204030204" pitchFamily="49" charset="0"/>
              </a:rPr>
              <a:t>'let b of booklist'</a:t>
            </a:r>
            <a:endParaRPr lang="en-US" sz="1600" b="1" dirty="0">
              <a:solidFill>
                <a:srgbClr val="D4D4D4"/>
              </a:solidFill>
              <a:effectLst/>
              <a:latin typeface="Consolas" panose="020B0609020204030204" pitchFamily="49" charset="0"/>
            </a:endParaRPr>
          </a:p>
          <a:p>
            <a:pPr marL="0" indent="0">
              <a:buNone/>
            </a:pPr>
            <a:r>
              <a:rPr lang="en-US" sz="1600" b="1" dirty="0">
                <a:solidFill>
                  <a:srgbClr val="D4D4D4"/>
                </a:solidFill>
                <a:effectLst/>
                <a:latin typeface="Consolas" panose="020B0609020204030204" pitchFamily="49" charset="0"/>
              </a:rPr>
              <a:t> </a:t>
            </a:r>
            <a:r>
              <a:rPr lang="en-US" sz="1600" b="1" dirty="0">
                <a:solidFill>
                  <a:srgbClr val="9CDCFE"/>
                </a:solidFill>
                <a:effectLst/>
                <a:latin typeface="Consolas" panose="020B0609020204030204" pitchFamily="49" charset="0"/>
              </a:rPr>
              <a:t>[bookName]</a:t>
            </a:r>
            <a:r>
              <a:rPr lang="en-US" sz="1600" b="1" dirty="0">
                <a:solidFill>
                  <a:srgbClr val="D4D4D4"/>
                </a:solidFill>
                <a:effectLst/>
                <a:latin typeface="Consolas" panose="020B0609020204030204" pitchFamily="49" charset="0"/>
              </a:rPr>
              <a:t>=</a:t>
            </a:r>
            <a:r>
              <a:rPr lang="en-US" sz="1600" b="1" dirty="0">
                <a:solidFill>
                  <a:srgbClr val="CE9178"/>
                </a:solidFill>
                <a:effectLst/>
                <a:latin typeface="Consolas" panose="020B0609020204030204" pitchFamily="49" charset="0"/>
              </a:rPr>
              <a:t>b</a:t>
            </a:r>
            <a:r>
              <a:rPr lang="en-US" sz="1600" b="1" dirty="0">
                <a:solidFill>
                  <a:srgbClr val="808080"/>
                </a:solidFill>
                <a:effectLst/>
                <a:latin typeface="Consolas" panose="020B0609020204030204" pitchFamily="49" charset="0"/>
              </a:rPr>
              <a:t>&gt;</a:t>
            </a:r>
            <a:endParaRPr lang="en-US" sz="1600" b="1" dirty="0">
              <a:solidFill>
                <a:srgbClr val="D4D4D4"/>
              </a:solidFill>
              <a:latin typeface="Consolas" panose="020B0609020204030204" pitchFamily="49" charset="0"/>
            </a:endParaRPr>
          </a:p>
          <a:p>
            <a:pPr marL="0" indent="0">
              <a:buNone/>
            </a:pPr>
            <a:r>
              <a:rPr lang="en-US" sz="1600" b="1" dirty="0">
                <a:solidFill>
                  <a:srgbClr val="808080"/>
                </a:solidFill>
                <a:effectLst/>
                <a:latin typeface="Consolas" panose="020B0609020204030204" pitchFamily="49" charset="0"/>
              </a:rPr>
              <a:t>&lt;/</a:t>
            </a:r>
            <a:r>
              <a:rPr lang="en-US" sz="1600" b="1" dirty="0">
                <a:solidFill>
                  <a:srgbClr val="569CD6"/>
                </a:solidFill>
                <a:effectLst/>
                <a:latin typeface="Consolas" panose="020B0609020204030204" pitchFamily="49" charset="0"/>
              </a:rPr>
              <a:t>app-book</a:t>
            </a:r>
            <a:r>
              <a:rPr lang="en-US" sz="1600" b="1" dirty="0">
                <a:solidFill>
                  <a:srgbClr val="808080"/>
                </a:solidFill>
                <a:effectLst/>
                <a:latin typeface="Consolas" panose="020B0609020204030204" pitchFamily="49" charset="0"/>
              </a:rPr>
              <a:t>&gt;</a:t>
            </a:r>
            <a:endParaRPr lang="en-US" sz="1600" b="1" dirty="0">
              <a:solidFill>
                <a:srgbClr val="D4D4D4"/>
              </a:solidFill>
              <a:effectLst/>
              <a:latin typeface="Consolas" panose="020B0609020204030204" pitchFamily="49" charset="0"/>
            </a:endParaRPr>
          </a:p>
          <a:p>
            <a:pPr marL="0" indent="0">
              <a:buNone/>
            </a:pPr>
            <a:endParaRPr lang="en-US" sz="900" b="0" dirty="0">
              <a:solidFill>
                <a:srgbClr val="D4D4D4"/>
              </a:solidFill>
              <a:effectLst/>
              <a:latin typeface="Consolas" panose="020B0609020204030204" pitchFamily="49" charset="0"/>
            </a:endParaRPr>
          </a:p>
          <a:p>
            <a:pPr marL="0" indent="0">
              <a:buNone/>
            </a:pPr>
            <a:endParaRPr lang="en-IN" sz="1100" dirty="0">
              <a:solidFill>
                <a:srgbClr val="808080"/>
              </a:solidFill>
              <a:latin typeface="Consolas" panose="020B0609020204030204" pitchFamily="49" charset="0"/>
            </a:endParaRPr>
          </a:p>
          <a:p>
            <a:pPr marL="0" indent="0">
              <a:buNone/>
            </a:pPr>
            <a:br>
              <a:rPr lang="en-IN" sz="1100" b="0" dirty="0">
                <a:solidFill>
                  <a:srgbClr val="D4D4D4"/>
                </a:solidFill>
                <a:effectLst/>
                <a:latin typeface="Consolas" panose="020B0609020204030204" pitchFamily="49" charset="0"/>
              </a:rPr>
            </a:br>
            <a:endParaRPr lang="en-IN" sz="1100" b="0" dirty="0">
              <a:solidFill>
                <a:srgbClr val="D4D4D4"/>
              </a:solidFill>
              <a:effectLst/>
              <a:latin typeface="Consolas" panose="020B0609020204030204" pitchFamily="49" charset="0"/>
            </a:endParaRPr>
          </a:p>
          <a:p>
            <a:pPr marL="0" indent="0">
              <a:buNone/>
            </a:pPr>
            <a:endParaRPr lang="en-IN" sz="1400" b="0" dirty="0">
              <a:solidFill>
                <a:srgbClr val="D4D4D4"/>
              </a:solidFill>
              <a:effectLst/>
              <a:latin typeface="Consolas" panose="020B0609020204030204" pitchFamily="49" charset="0"/>
            </a:endParaRPr>
          </a:p>
          <a:p>
            <a:pPr fontAlgn="base">
              <a:lnSpc>
                <a:spcPct val="80000"/>
              </a:lnSpc>
            </a:pPr>
            <a:endParaRPr lang="en-US" sz="1800" dirty="0"/>
          </a:p>
          <a:p>
            <a:endParaRPr lang="en-IN" dirty="0"/>
          </a:p>
        </p:txBody>
      </p:sp>
      <p:sp>
        <p:nvSpPr>
          <p:cNvPr id="2" name="Title 1">
            <a:extLst>
              <a:ext uri="{FF2B5EF4-FFF2-40B4-BE49-F238E27FC236}">
                <a16:creationId xmlns:a16="http://schemas.microsoft.com/office/drawing/2014/main" id="{5FF300FF-7E82-4D3E-93B1-63BC4B2961EC}"/>
              </a:ext>
            </a:extLst>
          </p:cNvPr>
          <p:cNvSpPr>
            <a:spLocks noGrp="1"/>
          </p:cNvSpPr>
          <p:nvPr>
            <p:ph type="title"/>
          </p:nvPr>
        </p:nvSpPr>
        <p:spPr/>
        <p:txBody>
          <a:bodyPr>
            <a:normAutofit/>
          </a:bodyPr>
          <a:lstStyle/>
          <a:p>
            <a:r>
              <a:rPr lang="en-US" dirty="0"/>
              <a:t>Built-In Directives -  </a:t>
            </a:r>
            <a:r>
              <a:rPr lang="en-US" sz="1800" dirty="0"/>
              <a:t>using *ngFor  for iterating/looping through set of values!</a:t>
            </a:r>
            <a:endParaRPr lang="en-IN" sz="1800" dirty="0"/>
          </a:p>
        </p:txBody>
      </p:sp>
    </p:spTree>
    <p:extLst>
      <p:ext uri="{BB962C8B-B14F-4D97-AF65-F5344CB8AC3E}">
        <p14:creationId xmlns:p14="http://schemas.microsoft.com/office/powerpoint/2010/main" val="137791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Topics</a:t>
            </a:r>
          </a:p>
        </p:txBody>
      </p:sp>
      <p:sp>
        <p:nvSpPr>
          <p:cNvPr id="3" name="Content Placeholder 2"/>
          <p:cNvSpPr>
            <a:spLocks noGrp="1"/>
          </p:cNvSpPr>
          <p:nvPr>
            <p:ph idx="1"/>
          </p:nvPr>
        </p:nvSpPr>
        <p:spPr/>
        <p:txBody>
          <a:bodyPr>
            <a:normAutofit/>
          </a:bodyPr>
          <a:lstStyle/>
          <a:p>
            <a:r>
              <a:rPr lang="en-US" dirty="0"/>
              <a:t>What is Angular? </a:t>
            </a:r>
          </a:p>
          <a:p>
            <a:r>
              <a:rPr lang="en-US" dirty="0"/>
              <a:t>Setup: How to get started?</a:t>
            </a:r>
          </a:p>
          <a:p>
            <a:r>
              <a:rPr lang="en-US" dirty="0"/>
              <a:t>Component Architecture &amp; Data Binding</a:t>
            </a:r>
            <a:endParaRPr lang="en-US" sz="1100" dirty="0"/>
          </a:p>
          <a:p>
            <a:r>
              <a:rPr lang="en-US" dirty="0"/>
              <a:t>Component Life Cycle Hooks</a:t>
            </a:r>
          </a:p>
          <a:p>
            <a:r>
              <a:rPr lang="en-US" dirty="0"/>
              <a:t>Nested Components</a:t>
            </a:r>
          </a:p>
          <a:p>
            <a:r>
              <a:rPr lang="en-US" dirty="0"/>
              <a:t>Component Intercommunication </a:t>
            </a:r>
          </a:p>
          <a:p>
            <a:r>
              <a:rPr lang="en-US" dirty="0"/>
              <a:t>Inbuilt Directives</a:t>
            </a:r>
          </a:p>
          <a:p>
            <a:r>
              <a:rPr lang="en-US" dirty="0"/>
              <a:t>Dependency Injection &amp; Services</a:t>
            </a:r>
          </a:p>
          <a:p>
            <a:r>
              <a:rPr lang="en-US" dirty="0"/>
              <a:t>Handling Http Communication</a:t>
            </a:r>
          </a:p>
          <a:p>
            <a:r>
              <a:rPr lang="en-US" dirty="0"/>
              <a:t>Routing</a:t>
            </a:r>
          </a:p>
          <a:p>
            <a:r>
              <a:rPr lang="en-US" dirty="0"/>
              <a:t>Forms</a:t>
            </a:r>
          </a:p>
          <a:p>
            <a:endParaRPr lang="en-US" dirty="0"/>
          </a:p>
          <a:p>
            <a:endParaRPr lang="en-US" dirty="0"/>
          </a:p>
        </p:txBody>
      </p:sp>
    </p:spTree>
    <p:extLst>
      <p:ext uri="{BB962C8B-B14F-4D97-AF65-F5344CB8AC3E}">
        <p14:creationId xmlns:p14="http://schemas.microsoft.com/office/powerpoint/2010/main" val="289762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Custom Directive</a:t>
            </a:r>
          </a:p>
        </p:txBody>
      </p:sp>
    </p:spTree>
    <p:extLst>
      <p:ext uri="{BB962C8B-B14F-4D97-AF65-F5344CB8AC3E}">
        <p14:creationId xmlns:p14="http://schemas.microsoft.com/office/powerpoint/2010/main" val="1964761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D70F-7711-4AFC-9853-9CCE30938546}"/>
              </a:ext>
            </a:extLst>
          </p:cNvPr>
          <p:cNvSpPr>
            <a:spLocks noGrp="1"/>
          </p:cNvSpPr>
          <p:nvPr>
            <p:ph type="title"/>
          </p:nvPr>
        </p:nvSpPr>
        <p:spPr/>
        <p:txBody>
          <a:bodyPr>
            <a:normAutofit/>
          </a:bodyPr>
          <a:lstStyle/>
          <a:p>
            <a:r>
              <a:rPr lang="en-US" dirty="0"/>
              <a:t>Creating Custom Directive &amp; Using Renderer</a:t>
            </a:r>
            <a:endParaRPr lang="en-IN" dirty="0"/>
          </a:p>
        </p:txBody>
      </p:sp>
      <p:sp>
        <p:nvSpPr>
          <p:cNvPr id="3" name="Content Placeholder 2">
            <a:extLst>
              <a:ext uri="{FF2B5EF4-FFF2-40B4-BE49-F238E27FC236}">
                <a16:creationId xmlns:a16="http://schemas.microsoft.com/office/drawing/2014/main" id="{4DE33A10-4FEF-4112-B859-22BC2A0273BF}"/>
              </a:ext>
            </a:extLst>
          </p:cNvPr>
          <p:cNvSpPr>
            <a:spLocks noGrp="1"/>
          </p:cNvSpPr>
          <p:nvPr>
            <p:ph idx="1"/>
          </p:nvPr>
        </p:nvSpPr>
        <p:spPr/>
        <p:txBody>
          <a:bodyPr>
            <a:normAutofit fontScale="92500" lnSpcReduction="10000"/>
          </a:bodyPr>
          <a:lstStyle/>
          <a:p>
            <a:pPr marL="0" indent="0">
              <a:buNone/>
            </a:pPr>
            <a:r>
              <a:rPr lang="en-IN" sz="1400" b="0" dirty="0">
                <a:solidFill>
                  <a:srgbClr val="C586C0"/>
                </a:solidFill>
                <a:effectLst/>
                <a:latin typeface="Consolas" panose="020B0609020204030204" pitchFamily="49" charset="0"/>
              </a:rPr>
              <a:t>import</a:t>
            </a:r>
            <a:r>
              <a:rPr lang="en-IN" sz="1400" b="0" dirty="0">
                <a:solidFill>
                  <a:srgbClr val="D4D4D4"/>
                </a:solidFill>
                <a:effectLst/>
                <a:latin typeface="Consolas" panose="020B0609020204030204" pitchFamily="49" charset="0"/>
              </a:rPr>
              <a:t> { </a:t>
            </a:r>
            <a:r>
              <a:rPr lang="en-IN" sz="1400" b="0" dirty="0">
                <a:solidFill>
                  <a:srgbClr val="9CDCFE"/>
                </a:solidFill>
                <a:effectLst/>
                <a:latin typeface="Consolas" panose="020B0609020204030204" pitchFamily="49" charset="0"/>
              </a:rPr>
              <a:t>Directive</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ElementRef</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Renderer2</a:t>
            </a:r>
            <a:r>
              <a:rPr lang="en-IN" sz="1400" b="0" dirty="0">
                <a:solidFill>
                  <a:srgbClr val="D4D4D4"/>
                </a:solidFill>
                <a:effectLst/>
                <a:latin typeface="Consolas" panose="020B0609020204030204" pitchFamily="49" charset="0"/>
              </a:rPr>
              <a:t> } </a:t>
            </a:r>
            <a:r>
              <a:rPr lang="en-IN" sz="1400" b="0" dirty="0">
                <a:solidFill>
                  <a:srgbClr val="C586C0"/>
                </a:solidFill>
                <a:effectLst/>
                <a:latin typeface="Consolas" panose="020B0609020204030204" pitchFamily="49" charset="0"/>
              </a:rPr>
              <a:t>from</a:t>
            </a:r>
            <a:r>
              <a:rPr lang="en-IN" sz="1400" b="0" dirty="0">
                <a:solidFill>
                  <a:srgbClr val="D4D4D4"/>
                </a:solidFill>
                <a:effectLst/>
                <a:latin typeface="Consolas" panose="020B0609020204030204" pitchFamily="49" charset="0"/>
              </a:rPr>
              <a:t> </a:t>
            </a:r>
            <a:r>
              <a:rPr lang="en-IN" sz="1400" b="0" dirty="0">
                <a:solidFill>
                  <a:srgbClr val="CE9178"/>
                </a:solidFill>
                <a:effectLst/>
                <a:latin typeface="Consolas" panose="020B0609020204030204" pitchFamily="49" charset="0"/>
              </a:rPr>
              <a:t>'@angular/core'</a:t>
            </a:r>
            <a:r>
              <a:rPr lang="en-IN" sz="1400" b="0" dirty="0">
                <a:solidFill>
                  <a:srgbClr val="D4D4D4"/>
                </a:solidFill>
                <a:effectLst/>
                <a:latin typeface="Consolas" panose="020B0609020204030204" pitchFamily="49" charset="0"/>
              </a:rPr>
              <a:t>;</a:t>
            </a:r>
          </a:p>
          <a:p>
            <a:pPr marL="0" indent="0">
              <a:buNone/>
            </a:pPr>
            <a:br>
              <a:rPr lang="en-IN" sz="1400" b="0" dirty="0">
                <a:solidFill>
                  <a:srgbClr val="D4D4D4"/>
                </a:solidFill>
                <a:effectLst/>
                <a:latin typeface="Consolas" panose="020B0609020204030204" pitchFamily="49" charset="0"/>
              </a:rPr>
            </a:br>
            <a:r>
              <a:rPr lang="en-IN" sz="1400" b="0" dirty="0">
                <a:solidFill>
                  <a:srgbClr val="D4D4D4"/>
                </a:solidFill>
                <a:effectLst/>
                <a:highlight>
                  <a:srgbClr val="FFFF00"/>
                </a:highlight>
                <a:latin typeface="Consolas" panose="020B0609020204030204" pitchFamily="49" charset="0"/>
              </a:rPr>
              <a:t>@</a:t>
            </a:r>
            <a:r>
              <a:rPr lang="en-IN" sz="1400" b="0" dirty="0">
                <a:solidFill>
                  <a:srgbClr val="4EC9B0"/>
                </a:solidFill>
                <a:effectLst/>
                <a:highlight>
                  <a:srgbClr val="FFFF00"/>
                </a:highlight>
                <a:latin typeface="Consolas" panose="020B0609020204030204" pitchFamily="49" charset="0"/>
              </a:rPr>
              <a:t>Directive</a:t>
            </a:r>
            <a:r>
              <a:rPr lang="en-IN" sz="1400" b="0" dirty="0">
                <a:solidFill>
                  <a:srgbClr val="D4D4D4"/>
                </a:solidFill>
                <a:effectLst/>
                <a:latin typeface="Consolas" panose="020B0609020204030204" pitchFamily="49" charset="0"/>
              </a:rPr>
              <a:t>({</a:t>
            </a:r>
          </a:p>
          <a:p>
            <a:pPr marL="0" indent="0">
              <a:buNone/>
            </a:pP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selector:</a:t>
            </a:r>
            <a:r>
              <a:rPr lang="en-IN" sz="1400" b="0" dirty="0">
                <a:solidFill>
                  <a:srgbClr val="D4D4D4"/>
                </a:solidFill>
                <a:effectLst/>
                <a:latin typeface="Consolas" panose="020B0609020204030204" pitchFamily="49" charset="0"/>
              </a:rPr>
              <a:t> </a:t>
            </a:r>
            <a:r>
              <a:rPr lang="en-IN" sz="1400" b="0" dirty="0">
                <a:solidFill>
                  <a:srgbClr val="CE9178"/>
                </a:solidFill>
                <a:effectLst/>
                <a:latin typeface="Consolas" panose="020B0609020204030204" pitchFamily="49" charset="0"/>
              </a:rPr>
              <a:t>'[appGreet]'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a:t>
            </a:r>
          </a:p>
          <a:p>
            <a:pPr marL="0" indent="0">
              <a:buNone/>
            </a:pPr>
            <a:r>
              <a:rPr lang="en-IN" sz="1400" b="0" dirty="0">
                <a:solidFill>
                  <a:srgbClr val="C586C0"/>
                </a:solidFill>
                <a:effectLst/>
                <a:latin typeface="Consolas" panose="020B0609020204030204" pitchFamily="49" charset="0"/>
              </a:rPr>
              <a:t>export</a:t>
            </a: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class</a:t>
            </a:r>
            <a:r>
              <a:rPr lang="en-IN" sz="1400" b="0" dirty="0">
                <a:solidFill>
                  <a:srgbClr val="D4D4D4"/>
                </a:solidFill>
                <a:effectLst/>
                <a:latin typeface="Consolas" panose="020B0609020204030204" pitchFamily="49" charset="0"/>
              </a:rPr>
              <a:t> </a:t>
            </a:r>
            <a:r>
              <a:rPr lang="en-IN" sz="1400" b="0" dirty="0">
                <a:solidFill>
                  <a:srgbClr val="4EC9B0"/>
                </a:solidFill>
                <a:effectLst/>
                <a:latin typeface="Consolas" panose="020B0609020204030204" pitchFamily="49" charset="0"/>
              </a:rPr>
              <a:t>GreetDirective</a:t>
            </a:r>
            <a:r>
              <a:rPr lang="en-IN" sz="1400" b="0" dirty="0">
                <a:solidFill>
                  <a:srgbClr val="D4D4D4"/>
                </a:solidFill>
                <a:effectLst/>
                <a:latin typeface="Consolas" panose="020B0609020204030204" pitchFamily="49" charset="0"/>
              </a:rPr>
              <a:t> {</a:t>
            </a:r>
          </a:p>
          <a:p>
            <a:pPr marL="0" indent="0">
              <a:buNone/>
            </a:pPr>
            <a:br>
              <a:rPr lang="en-IN" sz="1400" b="0" dirty="0">
                <a:solidFill>
                  <a:srgbClr val="D4D4D4"/>
                </a:solidFill>
                <a:effectLst/>
                <a:latin typeface="Consolas" panose="020B0609020204030204" pitchFamily="49" charset="0"/>
              </a:rPr>
            </a:b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WhatsUp</a:t>
            </a:r>
            <a:r>
              <a:rPr lang="en-IN" sz="1400" b="0" dirty="0">
                <a:solidFill>
                  <a:srgbClr val="D4D4D4"/>
                </a:solidFill>
                <a:effectLst/>
                <a:latin typeface="Consolas" panose="020B0609020204030204" pitchFamily="49" charset="0"/>
              </a:rPr>
              <a:t> = </a:t>
            </a:r>
            <a:r>
              <a:rPr lang="en-IN" sz="1400" b="0" dirty="0">
                <a:solidFill>
                  <a:srgbClr val="CE9178"/>
                </a:solidFill>
                <a:effectLst/>
                <a:latin typeface="Consolas" panose="020B0609020204030204" pitchFamily="49" charset="0"/>
              </a:rPr>
              <a:t>'How Are You?'</a:t>
            </a:r>
            <a:r>
              <a:rPr lang="en-IN" sz="1400" b="0" dirty="0">
                <a:solidFill>
                  <a:srgbClr val="D4D4D4"/>
                </a:solidFill>
                <a:effectLst/>
                <a:latin typeface="Consolas" panose="020B0609020204030204" pitchFamily="49" charset="0"/>
              </a:rPr>
              <a:t>;</a:t>
            </a:r>
          </a:p>
          <a:p>
            <a:pPr marL="0" indent="0">
              <a:buNone/>
            </a:pPr>
            <a:br>
              <a:rPr lang="en-IN" sz="1400" b="0" dirty="0">
                <a:solidFill>
                  <a:srgbClr val="D4D4D4"/>
                </a:solidFill>
                <a:effectLst/>
                <a:latin typeface="Consolas" panose="020B0609020204030204" pitchFamily="49" charset="0"/>
              </a:rPr>
            </a:b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constructor</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elem</a:t>
            </a:r>
            <a:r>
              <a:rPr lang="en-IN" sz="1400" b="0" dirty="0">
                <a:solidFill>
                  <a:srgbClr val="D4D4D4"/>
                </a:solidFill>
                <a:effectLst/>
                <a:latin typeface="Consolas" panose="020B0609020204030204" pitchFamily="49" charset="0"/>
              </a:rPr>
              <a:t>: </a:t>
            </a:r>
            <a:r>
              <a:rPr lang="en-IN" sz="1400" b="0" dirty="0">
                <a:solidFill>
                  <a:srgbClr val="4EC9B0"/>
                </a:solidFill>
                <a:effectLst/>
                <a:latin typeface="Consolas" panose="020B0609020204030204" pitchFamily="49" charset="0"/>
              </a:rPr>
              <a:t>ElementRef</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renderer</a:t>
            </a:r>
            <a:r>
              <a:rPr lang="en-IN" sz="1400" b="0" dirty="0">
                <a:solidFill>
                  <a:srgbClr val="D4D4D4"/>
                </a:solidFill>
                <a:effectLst/>
                <a:latin typeface="Consolas" panose="020B0609020204030204" pitchFamily="49" charset="0"/>
              </a:rPr>
              <a:t>: </a:t>
            </a:r>
            <a:r>
              <a:rPr lang="en-IN" sz="1400" b="0" dirty="0">
                <a:solidFill>
                  <a:srgbClr val="4EC9B0"/>
                </a:solidFill>
                <a:effectLst/>
                <a:highlight>
                  <a:srgbClr val="FFFF00"/>
                </a:highlight>
                <a:latin typeface="Consolas" panose="020B0609020204030204" pitchFamily="49" charset="0"/>
              </a:rPr>
              <a:t>Renderer2</a:t>
            </a:r>
            <a:r>
              <a:rPr lang="en-IN" sz="1400" b="0" dirty="0">
                <a:solidFill>
                  <a:srgbClr val="D4D4D4"/>
                </a:solidFill>
                <a:effectLst/>
                <a:latin typeface="Consolas" panose="020B0609020204030204" pitchFamily="49" charset="0"/>
              </a:rPr>
              <a:t>) {</a:t>
            </a:r>
          </a:p>
          <a:p>
            <a:pPr marL="0" indent="0">
              <a:buNone/>
            </a:pPr>
            <a:r>
              <a:rPr lang="en-IN" sz="1400" b="0" dirty="0">
                <a:solidFill>
                  <a:srgbClr val="D4D4D4"/>
                </a:solidFill>
                <a:effectLst/>
                <a:latin typeface="Consolas" panose="020B0609020204030204" pitchFamily="49" charset="0"/>
              </a:rPr>
              <a:t>    </a:t>
            </a:r>
            <a:r>
              <a:rPr lang="en-IN" sz="1400" b="0" dirty="0">
                <a:solidFill>
                  <a:srgbClr val="569CD6"/>
                </a:solidFill>
                <a:effectLst/>
                <a:latin typeface="Consolas" panose="020B0609020204030204" pitchFamily="49" charset="0"/>
              </a:rPr>
              <a:t>let</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greet</a:t>
            </a:r>
            <a:r>
              <a:rPr lang="en-IN" sz="1400" b="0" dirty="0">
                <a:solidFill>
                  <a:srgbClr val="D4D4D4"/>
                </a:solidFill>
                <a:effectLst/>
                <a:latin typeface="Consolas" panose="020B0609020204030204" pitchFamily="49" charset="0"/>
              </a:rPr>
              <a:t> = </a:t>
            </a:r>
            <a:r>
              <a:rPr lang="en-IN" sz="1400" b="0" dirty="0">
                <a:solidFill>
                  <a:srgbClr val="9CDCFE"/>
                </a:solidFill>
                <a:effectLst/>
                <a:highlight>
                  <a:srgbClr val="FFFF00"/>
                </a:highlight>
                <a:latin typeface="Consolas" panose="020B0609020204030204" pitchFamily="49" charset="0"/>
              </a:rPr>
              <a:t>renderer</a:t>
            </a:r>
            <a:r>
              <a:rPr lang="en-IN" sz="1400" b="0" dirty="0">
                <a:solidFill>
                  <a:srgbClr val="D4D4D4"/>
                </a:solidFill>
                <a:effectLst/>
                <a:highlight>
                  <a:srgbClr val="FFFF00"/>
                </a:highlight>
                <a:latin typeface="Consolas" panose="020B0609020204030204" pitchFamily="49" charset="0"/>
              </a:rPr>
              <a:t>.</a:t>
            </a:r>
            <a:r>
              <a:rPr lang="en-IN" sz="1400" b="0" dirty="0">
                <a:solidFill>
                  <a:srgbClr val="DCDCAA"/>
                </a:solidFill>
                <a:effectLst/>
                <a:highlight>
                  <a:srgbClr val="FFFF00"/>
                </a:highlight>
                <a:latin typeface="Consolas" panose="020B0609020204030204" pitchFamily="49" charset="0"/>
              </a:rPr>
              <a:t>createText</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'Hello, '</a:t>
            </a:r>
            <a:r>
              <a:rPr lang="en-IN" sz="1400" b="0" dirty="0">
                <a:solidFill>
                  <a:srgbClr val="D4D4D4"/>
                </a:solidFill>
                <a:effectLst/>
                <a:latin typeface="Consolas" panose="020B0609020204030204" pitchFamily="49" charset="0"/>
              </a:rPr>
              <a:t>);</a:t>
            </a:r>
          </a:p>
          <a:p>
            <a:pPr marL="0" indent="0">
              <a:buNone/>
            </a:pPr>
            <a:r>
              <a:rPr lang="en-IN" sz="1400" b="0" dirty="0">
                <a:solidFill>
                  <a:srgbClr val="D4D4D4"/>
                </a:solidFill>
                <a:effectLst/>
                <a:latin typeface="Consolas" panose="020B0609020204030204" pitchFamily="49" charset="0"/>
              </a:rPr>
              <a:t>   </a:t>
            </a:r>
            <a:r>
              <a:rPr lang="en-IN" sz="1400" b="0" dirty="0">
                <a:solidFill>
                  <a:srgbClr val="D4D4D4"/>
                </a:solidFill>
                <a:effectLst/>
                <a:highlight>
                  <a:srgbClr val="FFFF00"/>
                </a:highlight>
                <a:latin typeface="Consolas" panose="020B0609020204030204" pitchFamily="49" charset="0"/>
              </a:rPr>
              <a:t> </a:t>
            </a:r>
            <a:r>
              <a:rPr lang="en-IN" sz="1400" b="0" dirty="0">
                <a:solidFill>
                  <a:srgbClr val="9CDCFE"/>
                </a:solidFill>
                <a:effectLst/>
                <a:highlight>
                  <a:srgbClr val="FFFF00"/>
                </a:highlight>
                <a:latin typeface="Consolas" panose="020B0609020204030204" pitchFamily="49" charset="0"/>
              </a:rPr>
              <a:t>renderer</a:t>
            </a:r>
            <a:r>
              <a:rPr lang="en-IN" sz="1400" b="0" dirty="0">
                <a:solidFill>
                  <a:srgbClr val="D4D4D4"/>
                </a:solidFill>
                <a:effectLst/>
                <a:highlight>
                  <a:srgbClr val="FFFF00"/>
                </a:highlight>
                <a:latin typeface="Consolas" panose="020B0609020204030204" pitchFamily="49" charset="0"/>
              </a:rPr>
              <a:t>.</a:t>
            </a:r>
            <a:r>
              <a:rPr lang="en-IN" sz="1400" b="0" dirty="0">
                <a:solidFill>
                  <a:srgbClr val="DCDCAA"/>
                </a:solidFill>
                <a:effectLst/>
                <a:highlight>
                  <a:srgbClr val="FFFF00"/>
                </a:highlight>
                <a:latin typeface="Consolas" panose="020B0609020204030204" pitchFamily="49" charset="0"/>
              </a:rPr>
              <a:t>appendChild</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elem</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nativeElement</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greet</a:t>
            </a:r>
            <a:r>
              <a:rPr lang="en-IN" sz="1400" b="0" dirty="0">
                <a:solidFill>
                  <a:srgbClr val="D4D4D4"/>
                </a:solidFill>
                <a:effectLst/>
                <a:latin typeface="Consolas" panose="020B0609020204030204" pitchFamily="49" charset="0"/>
              </a:rPr>
              <a:t>);</a:t>
            </a:r>
          </a:p>
          <a:p>
            <a:pPr marL="0" indent="0">
              <a:buNone/>
            </a:pPr>
            <a:r>
              <a:rPr lang="en-IN" sz="1400" b="0" dirty="0">
                <a:solidFill>
                  <a:srgbClr val="D4D4D4"/>
                </a:solidFill>
                <a:effectLst/>
                <a:latin typeface="Consolas" panose="020B0609020204030204" pitchFamily="49" charset="0"/>
              </a:rPr>
              <a:t>  }</a:t>
            </a:r>
          </a:p>
          <a:p>
            <a:pPr marL="0" indent="0">
              <a:buNone/>
            </a:pPr>
            <a:r>
              <a:rPr lang="en-IN" sz="1400" b="0" dirty="0">
                <a:solidFill>
                  <a:srgbClr val="D4D4D4"/>
                </a:solidFill>
                <a:effectLst/>
                <a:latin typeface="Consolas" panose="020B0609020204030204" pitchFamily="49" charset="0"/>
              </a:rPr>
              <a:t>}</a:t>
            </a:r>
          </a:p>
          <a:p>
            <a:pPr fontAlgn="base">
              <a:lnSpc>
                <a:spcPct val="110000"/>
              </a:lnSpc>
            </a:pPr>
            <a:r>
              <a:rPr lang="en-IN" sz="1600" dirty="0"/>
              <a:t>Using Renderer is a recommended way to make changes to DOM.</a:t>
            </a:r>
          </a:p>
          <a:p>
            <a:pPr fontAlgn="base">
              <a:lnSpc>
                <a:spcPct val="110000"/>
              </a:lnSpc>
            </a:pPr>
            <a:r>
              <a:rPr lang="en-US" sz="1600" dirty="0"/>
              <a:t>The Renderer2 class is an abstraction provided by Angular in the form of a service that allows to manipulate elements of your app without having to touch the DOM directly.</a:t>
            </a:r>
            <a:endParaRPr lang="en-IN" sz="1600" dirty="0"/>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428315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D70F-7711-4AFC-9853-9CCE30938546}"/>
              </a:ext>
            </a:extLst>
          </p:cNvPr>
          <p:cNvSpPr>
            <a:spLocks noGrp="1"/>
          </p:cNvSpPr>
          <p:nvPr>
            <p:ph type="title"/>
          </p:nvPr>
        </p:nvSpPr>
        <p:spPr/>
        <p:txBody>
          <a:bodyPr>
            <a:normAutofit fontScale="90000"/>
          </a:bodyPr>
          <a:lstStyle/>
          <a:p>
            <a:r>
              <a:rPr lang="en-US" dirty="0"/>
              <a:t>Creating Custom Directive &amp; @HostListener, @HostBinding</a:t>
            </a:r>
            <a:endParaRPr lang="en-IN" dirty="0"/>
          </a:p>
        </p:txBody>
      </p:sp>
      <p:sp>
        <p:nvSpPr>
          <p:cNvPr id="3" name="Content Placeholder 2">
            <a:extLst>
              <a:ext uri="{FF2B5EF4-FFF2-40B4-BE49-F238E27FC236}">
                <a16:creationId xmlns:a16="http://schemas.microsoft.com/office/drawing/2014/main" id="{4DE33A10-4FEF-4112-B859-22BC2A0273BF}"/>
              </a:ext>
            </a:extLst>
          </p:cNvPr>
          <p:cNvSpPr>
            <a:spLocks noGrp="1"/>
          </p:cNvSpPr>
          <p:nvPr>
            <p:ph idx="1"/>
          </p:nvPr>
        </p:nvSpPr>
        <p:spPr/>
        <p:txBody>
          <a:bodyPr>
            <a:normAutofit lnSpcReduction="10000"/>
          </a:bodyPr>
          <a:lstStyle/>
          <a:p>
            <a:pPr marL="0" indent="0">
              <a:buNone/>
            </a:pPr>
            <a:r>
              <a:rPr lang="en-IN" sz="1700" b="0" dirty="0">
                <a:solidFill>
                  <a:srgbClr val="C586C0"/>
                </a:solidFill>
                <a:effectLst/>
                <a:latin typeface="Consolas" panose="020B0609020204030204" pitchFamily="49" charset="0"/>
              </a:rPr>
              <a:t>import</a:t>
            </a:r>
            <a:r>
              <a:rPr lang="en-IN" sz="1700" b="0" dirty="0">
                <a:solidFill>
                  <a:srgbClr val="D4D4D4"/>
                </a:solidFill>
                <a:effectLst/>
                <a:latin typeface="Consolas" panose="020B0609020204030204" pitchFamily="49" charset="0"/>
              </a:rPr>
              <a:t> { </a:t>
            </a:r>
            <a:r>
              <a:rPr lang="en-IN" sz="1700" b="0" dirty="0">
                <a:solidFill>
                  <a:srgbClr val="9CDCFE"/>
                </a:solidFill>
                <a:effectLst/>
                <a:latin typeface="Consolas" panose="020B0609020204030204" pitchFamily="49" charset="0"/>
              </a:rPr>
              <a:t>Directive</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ElementRef</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Renderer2</a:t>
            </a:r>
            <a:r>
              <a:rPr lang="en-IN" sz="1700" b="0" dirty="0">
                <a:solidFill>
                  <a:srgbClr val="D4D4D4"/>
                </a:solidFill>
                <a:effectLst/>
                <a:latin typeface="Consolas" panose="020B0609020204030204" pitchFamily="49" charset="0"/>
              </a:rPr>
              <a:t> } </a:t>
            </a:r>
            <a:r>
              <a:rPr lang="en-IN" sz="1700" b="0" dirty="0">
                <a:solidFill>
                  <a:srgbClr val="C586C0"/>
                </a:solidFill>
                <a:effectLst/>
                <a:latin typeface="Consolas" panose="020B0609020204030204" pitchFamily="49" charset="0"/>
              </a:rPr>
              <a:t>from</a:t>
            </a:r>
            <a:r>
              <a:rPr lang="en-IN" sz="1700" b="0" dirty="0">
                <a:solidFill>
                  <a:srgbClr val="D4D4D4"/>
                </a:solidFill>
                <a:effectLst/>
                <a:latin typeface="Consolas" panose="020B0609020204030204" pitchFamily="49" charset="0"/>
              </a:rPr>
              <a:t> </a:t>
            </a:r>
            <a:r>
              <a:rPr lang="en-IN" sz="1700" b="0" dirty="0">
                <a:solidFill>
                  <a:srgbClr val="CE9178"/>
                </a:solidFill>
                <a:effectLst/>
                <a:latin typeface="Consolas" panose="020B0609020204030204" pitchFamily="49" charset="0"/>
              </a:rPr>
              <a:t>'@angular/core'</a:t>
            </a:r>
            <a:r>
              <a:rPr lang="en-IN" sz="1700" b="0" dirty="0">
                <a:solidFill>
                  <a:srgbClr val="D4D4D4"/>
                </a:solidFill>
                <a:effectLst/>
                <a:latin typeface="Consolas" panose="020B0609020204030204" pitchFamily="49" charset="0"/>
              </a:rPr>
              <a:t>;</a:t>
            </a:r>
          </a:p>
          <a:p>
            <a:pPr marL="0" indent="0">
              <a:buNone/>
            </a:pPr>
            <a:br>
              <a:rPr lang="en-IN" sz="1700" b="0" dirty="0">
                <a:solidFill>
                  <a:srgbClr val="D4D4D4"/>
                </a:solidFill>
                <a:effectLst/>
                <a:latin typeface="Consolas" panose="020B0609020204030204" pitchFamily="49" charset="0"/>
              </a:rPr>
            </a:br>
            <a:r>
              <a:rPr lang="en-IN" sz="1700" b="0" dirty="0">
                <a:solidFill>
                  <a:srgbClr val="D4D4D4"/>
                </a:solidFill>
                <a:effectLst/>
                <a:highlight>
                  <a:srgbClr val="FFFF00"/>
                </a:highlight>
                <a:latin typeface="Consolas" panose="020B0609020204030204" pitchFamily="49" charset="0"/>
              </a:rPr>
              <a:t>@</a:t>
            </a:r>
            <a:r>
              <a:rPr lang="en-IN" sz="1700" b="0" dirty="0">
                <a:solidFill>
                  <a:srgbClr val="4EC9B0"/>
                </a:solidFill>
                <a:effectLst/>
                <a:highlight>
                  <a:srgbClr val="FFFF00"/>
                </a:highlight>
                <a:latin typeface="Consolas" panose="020B0609020204030204" pitchFamily="49" charset="0"/>
              </a:rPr>
              <a:t>Directive</a:t>
            </a:r>
            <a:r>
              <a:rPr lang="en-IN" sz="1700" b="0" dirty="0">
                <a:solidFill>
                  <a:srgbClr val="D4D4D4"/>
                </a:solidFill>
                <a:effectLst/>
                <a:latin typeface="Consolas" panose="020B0609020204030204" pitchFamily="49" charset="0"/>
              </a:rPr>
              <a:t>({</a:t>
            </a:r>
          </a:p>
          <a:p>
            <a:pPr marL="0" indent="0">
              <a:buNone/>
            </a:pPr>
            <a:r>
              <a:rPr lang="en-IN" sz="1700" b="0" dirty="0">
                <a:solidFill>
                  <a:srgbClr val="D4D4D4"/>
                </a:solidFill>
                <a:effectLst/>
                <a:latin typeface="Consolas" panose="020B0609020204030204" pitchFamily="49" charset="0"/>
              </a:rPr>
              <a:t>  </a:t>
            </a:r>
            <a:r>
              <a:rPr lang="en-IN" sz="1700" b="0" dirty="0">
                <a:solidFill>
                  <a:srgbClr val="9CDCFE"/>
                </a:solidFill>
                <a:effectLst/>
                <a:latin typeface="Consolas" panose="020B0609020204030204" pitchFamily="49" charset="0"/>
              </a:rPr>
              <a:t>selector:</a:t>
            </a:r>
            <a:r>
              <a:rPr lang="en-IN" sz="1700" b="0" dirty="0">
                <a:solidFill>
                  <a:srgbClr val="D4D4D4"/>
                </a:solidFill>
                <a:effectLst/>
                <a:latin typeface="Consolas" panose="020B0609020204030204" pitchFamily="49" charset="0"/>
              </a:rPr>
              <a:t> </a:t>
            </a:r>
            <a:r>
              <a:rPr lang="en-IN" sz="1700" b="0" dirty="0">
                <a:solidFill>
                  <a:srgbClr val="CE9178"/>
                </a:solidFill>
                <a:effectLst/>
                <a:latin typeface="Consolas" panose="020B0609020204030204" pitchFamily="49" charset="0"/>
              </a:rPr>
              <a:t>'[appGreet]'</a:t>
            </a:r>
            <a:endParaRPr lang="en-IN" sz="1700" b="0" dirty="0">
              <a:solidFill>
                <a:srgbClr val="D4D4D4"/>
              </a:solidFill>
              <a:effectLst/>
              <a:latin typeface="Consolas" panose="020B0609020204030204" pitchFamily="49" charset="0"/>
            </a:endParaRPr>
          </a:p>
          <a:p>
            <a:pPr marL="0" indent="0">
              <a:buNone/>
            </a:pPr>
            <a:r>
              <a:rPr lang="en-IN" sz="1700" b="0" dirty="0">
                <a:solidFill>
                  <a:srgbClr val="D4D4D4"/>
                </a:solidFill>
                <a:effectLst/>
                <a:latin typeface="Consolas" panose="020B0609020204030204" pitchFamily="49" charset="0"/>
              </a:rPr>
              <a:t>})</a:t>
            </a:r>
          </a:p>
          <a:p>
            <a:pPr marL="0" indent="0">
              <a:buNone/>
            </a:pPr>
            <a:r>
              <a:rPr lang="en-IN" sz="1700" b="0" dirty="0">
                <a:solidFill>
                  <a:srgbClr val="C586C0"/>
                </a:solidFill>
                <a:effectLst/>
                <a:latin typeface="Consolas" panose="020B0609020204030204" pitchFamily="49" charset="0"/>
              </a:rPr>
              <a:t>export</a:t>
            </a:r>
            <a:r>
              <a:rPr lang="en-IN" sz="1700" b="0" dirty="0">
                <a:solidFill>
                  <a:srgbClr val="D4D4D4"/>
                </a:solidFill>
                <a:effectLst/>
                <a:latin typeface="Consolas" panose="020B0609020204030204" pitchFamily="49" charset="0"/>
              </a:rPr>
              <a:t> </a:t>
            </a:r>
            <a:r>
              <a:rPr lang="en-IN" sz="1700" b="0" dirty="0">
                <a:solidFill>
                  <a:srgbClr val="569CD6"/>
                </a:solidFill>
                <a:effectLst/>
                <a:latin typeface="Consolas" panose="020B0609020204030204" pitchFamily="49" charset="0"/>
              </a:rPr>
              <a:t>class</a:t>
            </a:r>
            <a:r>
              <a:rPr lang="en-IN" sz="1700" b="0" dirty="0">
                <a:solidFill>
                  <a:srgbClr val="D4D4D4"/>
                </a:solidFill>
                <a:effectLst/>
                <a:latin typeface="Consolas" panose="020B0609020204030204" pitchFamily="49" charset="0"/>
              </a:rPr>
              <a:t> </a:t>
            </a:r>
            <a:r>
              <a:rPr lang="en-IN" sz="1700" b="0" dirty="0">
                <a:solidFill>
                  <a:srgbClr val="4EC9B0"/>
                </a:solidFill>
                <a:effectLst/>
                <a:latin typeface="Consolas" panose="020B0609020204030204" pitchFamily="49" charset="0"/>
              </a:rPr>
              <a:t>GreetDirective</a:t>
            </a:r>
            <a:r>
              <a:rPr lang="en-IN" sz="1700" b="0" dirty="0">
                <a:solidFill>
                  <a:srgbClr val="D4D4D4"/>
                </a:solidFill>
                <a:effectLst/>
                <a:latin typeface="Consolas" panose="020B0609020204030204" pitchFamily="49" charset="0"/>
              </a:rPr>
              <a:t> {</a:t>
            </a:r>
          </a:p>
          <a:p>
            <a:pPr marL="0" indent="0">
              <a:buNone/>
            </a:pPr>
            <a:br>
              <a:rPr lang="en-IN" sz="1700" b="0" dirty="0">
                <a:solidFill>
                  <a:srgbClr val="D4D4D4"/>
                </a:solidFill>
                <a:effectLst/>
                <a:latin typeface="Consolas" panose="020B0609020204030204" pitchFamily="49" charset="0"/>
              </a:rPr>
            </a:br>
            <a:r>
              <a:rPr lang="en-IN" sz="1700" b="0" dirty="0">
                <a:solidFill>
                  <a:srgbClr val="D4D4D4"/>
                </a:solidFill>
                <a:effectLst/>
                <a:latin typeface="Consolas" panose="020B0609020204030204" pitchFamily="49" charset="0"/>
              </a:rPr>
              <a:t>  </a:t>
            </a:r>
            <a:r>
              <a:rPr lang="en-IN" sz="1700" b="0" dirty="0">
                <a:solidFill>
                  <a:srgbClr val="9CDCFE"/>
                </a:solidFill>
                <a:effectLst/>
                <a:latin typeface="Consolas" panose="020B0609020204030204" pitchFamily="49" charset="0"/>
              </a:rPr>
              <a:t>WhatsUp</a:t>
            </a:r>
            <a:r>
              <a:rPr lang="en-IN" sz="1700" b="0" dirty="0">
                <a:solidFill>
                  <a:srgbClr val="D4D4D4"/>
                </a:solidFill>
                <a:effectLst/>
                <a:latin typeface="Consolas" panose="020B0609020204030204" pitchFamily="49" charset="0"/>
              </a:rPr>
              <a:t> = </a:t>
            </a:r>
            <a:r>
              <a:rPr lang="en-IN" sz="1700" b="0" dirty="0">
                <a:solidFill>
                  <a:srgbClr val="CE9178"/>
                </a:solidFill>
                <a:effectLst/>
                <a:latin typeface="Consolas" panose="020B0609020204030204" pitchFamily="49" charset="0"/>
              </a:rPr>
              <a:t>'How Are You?'</a:t>
            </a:r>
            <a:r>
              <a:rPr lang="en-IN" sz="1700" b="0" dirty="0">
                <a:solidFill>
                  <a:srgbClr val="D4D4D4"/>
                </a:solidFill>
                <a:effectLst/>
                <a:latin typeface="Consolas" panose="020B0609020204030204" pitchFamily="49" charset="0"/>
              </a:rPr>
              <a:t>;</a:t>
            </a:r>
          </a:p>
          <a:p>
            <a:pPr marL="0" indent="0">
              <a:buNone/>
            </a:pPr>
            <a:br>
              <a:rPr lang="en-IN" sz="1700" b="0" dirty="0">
                <a:solidFill>
                  <a:srgbClr val="D4D4D4"/>
                </a:solidFill>
                <a:effectLst/>
                <a:latin typeface="Consolas" panose="020B0609020204030204" pitchFamily="49" charset="0"/>
              </a:rPr>
            </a:br>
            <a:r>
              <a:rPr lang="en-IN" sz="1700" b="0" dirty="0">
                <a:solidFill>
                  <a:srgbClr val="D4D4D4"/>
                </a:solidFill>
                <a:effectLst/>
                <a:latin typeface="Consolas" panose="020B0609020204030204" pitchFamily="49" charset="0"/>
              </a:rPr>
              <a:t>  </a:t>
            </a:r>
            <a:r>
              <a:rPr lang="en-IN" sz="1700" b="0" dirty="0">
                <a:solidFill>
                  <a:srgbClr val="569CD6"/>
                </a:solidFill>
                <a:effectLst/>
                <a:latin typeface="Consolas" panose="020B0609020204030204" pitchFamily="49" charset="0"/>
              </a:rPr>
              <a:t>constructor</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elem</a:t>
            </a:r>
            <a:r>
              <a:rPr lang="en-IN" sz="1700" b="0" dirty="0">
                <a:solidFill>
                  <a:srgbClr val="D4D4D4"/>
                </a:solidFill>
                <a:effectLst/>
                <a:latin typeface="Consolas" panose="020B0609020204030204" pitchFamily="49" charset="0"/>
              </a:rPr>
              <a:t>: </a:t>
            </a:r>
            <a:r>
              <a:rPr lang="en-IN" sz="1700" b="0" dirty="0">
                <a:solidFill>
                  <a:srgbClr val="4EC9B0"/>
                </a:solidFill>
                <a:effectLst/>
                <a:latin typeface="Consolas" panose="020B0609020204030204" pitchFamily="49" charset="0"/>
              </a:rPr>
              <a:t>ElementRef</a:t>
            </a:r>
            <a:r>
              <a:rPr lang="en-IN" sz="1700" b="0" dirty="0">
                <a:solidFill>
                  <a:srgbClr val="D4D4D4"/>
                </a:solidFill>
                <a:effectLst/>
                <a:latin typeface="Consolas" panose="020B0609020204030204" pitchFamily="49" charset="0"/>
              </a:rPr>
              <a:t>, </a:t>
            </a:r>
            <a:r>
              <a:rPr lang="en-IN" sz="1700" b="0" dirty="0">
                <a:solidFill>
                  <a:srgbClr val="9CDCFE"/>
                </a:solidFill>
                <a:effectLst/>
                <a:latin typeface="Consolas" panose="020B0609020204030204" pitchFamily="49" charset="0"/>
              </a:rPr>
              <a:t>renderer</a:t>
            </a:r>
            <a:r>
              <a:rPr lang="en-IN" sz="1700" b="0" dirty="0">
                <a:solidFill>
                  <a:srgbClr val="D4D4D4"/>
                </a:solidFill>
                <a:effectLst/>
                <a:latin typeface="Consolas" panose="020B0609020204030204" pitchFamily="49" charset="0"/>
              </a:rPr>
              <a:t>: </a:t>
            </a:r>
            <a:r>
              <a:rPr lang="en-IN" sz="1700" b="0" dirty="0">
                <a:solidFill>
                  <a:srgbClr val="4EC9B0"/>
                </a:solidFill>
                <a:effectLst/>
                <a:highlight>
                  <a:srgbClr val="FFFF00"/>
                </a:highlight>
                <a:latin typeface="Consolas" panose="020B0609020204030204" pitchFamily="49" charset="0"/>
              </a:rPr>
              <a:t>Renderer2</a:t>
            </a:r>
            <a:r>
              <a:rPr lang="en-IN" sz="1700" b="0" dirty="0">
                <a:solidFill>
                  <a:srgbClr val="D4D4D4"/>
                </a:solidFill>
                <a:effectLst/>
                <a:latin typeface="Consolas" panose="020B0609020204030204" pitchFamily="49" charset="0"/>
              </a:rPr>
              <a:t>) {</a:t>
            </a:r>
          </a:p>
          <a:p>
            <a:pPr marL="0" indent="0">
              <a:buNone/>
            </a:pPr>
            <a:r>
              <a:rPr lang="en-IN" sz="1700" b="0" dirty="0">
                <a:solidFill>
                  <a:srgbClr val="D4D4D4"/>
                </a:solidFill>
                <a:effectLst/>
                <a:latin typeface="Consolas" panose="020B0609020204030204" pitchFamily="49" charset="0"/>
              </a:rPr>
              <a:t>    </a:t>
            </a:r>
            <a:r>
              <a:rPr lang="en-IN" sz="1700" b="0" dirty="0">
                <a:solidFill>
                  <a:srgbClr val="569CD6"/>
                </a:solidFill>
                <a:effectLst/>
                <a:latin typeface="Consolas" panose="020B0609020204030204" pitchFamily="49" charset="0"/>
              </a:rPr>
              <a:t>let</a:t>
            </a:r>
            <a:r>
              <a:rPr lang="en-IN" sz="1700" b="0" dirty="0">
                <a:solidFill>
                  <a:srgbClr val="D4D4D4"/>
                </a:solidFill>
                <a:effectLst/>
                <a:latin typeface="Consolas" panose="020B0609020204030204" pitchFamily="49" charset="0"/>
              </a:rPr>
              <a:t> </a:t>
            </a:r>
            <a:r>
              <a:rPr lang="en-IN" sz="1700" b="0" dirty="0">
                <a:solidFill>
                  <a:srgbClr val="9CDCFE"/>
                </a:solidFill>
                <a:effectLst/>
                <a:latin typeface="Consolas" panose="020B0609020204030204" pitchFamily="49" charset="0"/>
              </a:rPr>
              <a:t>greet</a:t>
            </a:r>
            <a:r>
              <a:rPr lang="en-IN" sz="1700" b="0" dirty="0">
                <a:solidFill>
                  <a:srgbClr val="D4D4D4"/>
                </a:solidFill>
                <a:effectLst/>
                <a:latin typeface="Consolas" panose="020B0609020204030204" pitchFamily="49" charset="0"/>
              </a:rPr>
              <a:t> = </a:t>
            </a:r>
            <a:r>
              <a:rPr lang="en-IN" sz="1700" b="0" dirty="0">
                <a:solidFill>
                  <a:srgbClr val="9CDCFE"/>
                </a:solidFill>
                <a:effectLst/>
                <a:highlight>
                  <a:srgbClr val="FFFF00"/>
                </a:highlight>
                <a:latin typeface="Consolas" panose="020B0609020204030204" pitchFamily="49" charset="0"/>
              </a:rPr>
              <a:t>renderer</a:t>
            </a:r>
            <a:r>
              <a:rPr lang="en-IN" sz="1700" b="0" dirty="0">
                <a:solidFill>
                  <a:srgbClr val="D4D4D4"/>
                </a:solidFill>
                <a:effectLst/>
                <a:highlight>
                  <a:srgbClr val="FFFF00"/>
                </a:highlight>
                <a:latin typeface="Consolas" panose="020B0609020204030204" pitchFamily="49" charset="0"/>
              </a:rPr>
              <a:t>.</a:t>
            </a:r>
            <a:r>
              <a:rPr lang="en-IN" sz="1700" b="0" dirty="0">
                <a:solidFill>
                  <a:srgbClr val="DCDCAA"/>
                </a:solidFill>
                <a:effectLst/>
                <a:highlight>
                  <a:srgbClr val="FFFF00"/>
                </a:highlight>
                <a:latin typeface="Consolas" panose="020B0609020204030204" pitchFamily="49" charset="0"/>
              </a:rPr>
              <a:t>createText</a:t>
            </a:r>
            <a:r>
              <a:rPr lang="en-IN" sz="1700" b="0" dirty="0">
                <a:solidFill>
                  <a:srgbClr val="D4D4D4"/>
                </a:solidFill>
                <a:effectLst/>
                <a:latin typeface="Consolas" panose="020B0609020204030204" pitchFamily="49" charset="0"/>
              </a:rPr>
              <a:t>(</a:t>
            </a:r>
            <a:r>
              <a:rPr lang="en-IN" sz="1700" b="0" dirty="0">
                <a:solidFill>
                  <a:srgbClr val="CE9178"/>
                </a:solidFill>
                <a:effectLst/>
                <a:latin typeface="Consolas" panose="020B0609020204030204" pitchFamily="49" charset="0"/>
              </a:rPr>
              <a:t>'Hello, '</a:t>
            </a:r>
            <a:r>
              <a:rPr lang="en-IN" sz="1700" b="0" dirty="0">
                <a:solidFill>
                  <a:srgbClr val="D4D4D4"/>
                </a:solidFill>
                <a:effectLst/>
                <a:latin typeface="Consolas" panose="020B0609020204030204" pitchFamily="49" charset="0"/>
              </a:rPr>
              <a:t>);</a:t>
            </a:r>
          </a:p>
          <a:p>
            <a:pPr marL="0" indent="0">
              <a:buNone/>
            </a:pPr>
            <a:r>
              <a:rPr lang="en-IN" sz="1700" b="0" dirty="0">
                <a:solidFill>
                  <a:srgbClr val="D4D4D4"/>
                </a:solidFill>
                <a:effectLst/>
                <a:latin typeface="Consolas" panose="020B0609020204030204" pitchFamily="49" charset="0"/>
              </a:rPr>
              <a:t>   </a:t>
            </a:r>
            <a:r>
              <a:rPr lang="en-IN" sz="1700" b="0" dirty="0">
                <a:solidFill>
                  <a:srgbClr val="D4D4D4"/>
                </a:solidFill>
                <a:effectLst/>
                <a:highlight>
                  <a:srgbClr val="FFFF00"/>
                </a:highlight>
                <a:latin typeface="Consolas" panose="020B0609020204030204" pitchFamily="49" charset="0"/>
              </a:rPr>
              <a:t> </a:t>
            </a:r>
            <a:r>
              <a:rPr lang="en-IN" sz="1700" b="0" dirty="0">
                <a:solidFill>
                  <a:srgbClr val="9CDCFE"/>
                </a:solidFill>
                <a:effectLst/>
                <a:highlight>
                  <a:srgbClr val="FFFF00"/>
                </a:highlight>
                <a:latin typeface="Consolas" panose="020B0609020204030204" pitchFamily="49" charset="0"/>
              </a:rPr>
              <a:t>renderer</a:t>
            </a:r>
            <a:r>
              <a:rPr lang="en-IN" sz="1700" b="0" dirty="0">
                <a:solidFill>
                  <a:srgbClr val="D4D4D4"/>
                </a:solidFill>
                <a:effectLst/>
                <a:highlight>
                  <a:srgbClr val="FFFF00"/>
                </a:highlight>
                <a:latin typeface="Consolas" panose="020B0609020204030204" pitchFamily="49" charset="0"/>
              </a:rPr>
              <a:t>.</a:t>
            </a:r>
            <a:r>
              <a:rPr lang="en-IN" sz="1700" b="0" dirty="0">
                <a:solidFill>
                  <a:srgbClr val="DCDCAA"/>
                </a:solidFill>
                <a:effectLst/>
                <a:highlight>
                  <a:srgbClr val="FFFF00"/>
                </a:highlight>
                <a:latin typeface="Consolas" panose="020B0609020204030204" pitchFamily="49" charset="0"/>
              </a:rPr>
              <a:t>appendChild</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elem</a:t>
            </a:r>
            <a:r>
              <a:rPr lang="en-IN" sz="1700" b="0" dirty="0">
                <a:solidFill>
                  <a:srgbClr val="D4D4D4"/>
                </a:solidFill>
                <a:effectLst/>
                <a:latin typeface="Consolas" panose="020B0609020204030204" pitchFamily="49" charset="0"/>
              </a:rPr>
              <a:t>.</a:t>
            </a:r>
            <a:r>
              <a:rPr lang="en-IN" sz="1700" b="0" dirty="0">
                <a:solidFill>
                  <a:srgbClr val="9CDCFE"/>
                </a:solidFill>
                <a:effectLst/>
                <a:latin typeface="Consolas" panose="020B0609020204030204" pitchFamily="49" charset="0"/>
              </a:rPr>
              <a:t>nativeElement</a:t>
            </a:r>
            <a:r>
              <a:rPr lang="en-IN" sz="1700" b="0" dirty="0">
                <a:solidFill>
                  <a:srgbClr val="D4D4D4"/>
                </a:solidFill>
                <a:effectLst/>
                <a:latin typeface="Consolas" panose="020B0609020204030204" pitchFamily="49" charset="0"/>
              </a:rPr>
              <a:t>, </a:t>
            </a:r>
            <a:r>
              <a:rPr lang="en-IN" sz="1700" b="0" dirty="0">
                <a:solidFill>
                  <a:srgbClr val="9CDCFE"/>
                </a:solidFill>
                <a:effectLst/>
                <a:latin typeface="Consolas" panose="020B0609020204030204" pitchFamily="49" charset="0"/>
              </a:rPr>
              <a:t>greet</a:t>
            </a:r>
            <a:r>
              <a:rPr lang="en-IN" sz="1700" b="0" dirty="0">
                <a:solidFill>
                  <a:srgbClr val="D4D4D4"/>
                </a:solidFill>
                <a:effectLst/>
                <a:latin typeface="Consolas" panose="020B0609020204030204" pitchFamily="49" charset="0"/>
              </a:rPr>
              <a:t>);</a:t>
            </a:r>
          </a:p>
          <a:p>
            <a:pPr marL="0" indent="0">
              <a:buNone/>
            </a:pPr>
            <a:r>
              <a:rPr lang="en-IN" sz="1700" b="0" dirty="0">
                <a:solidFill>
                  <a:srgbClr val="D4D4D4"/>
                </a:solidFill>
                <a:effectLst/>
                <a:latin typeface="Consolas" panose="020B0609020204030204" pitchFamily="49" charset="0"/>
              </a:rPr>
              <a:t>  }</a:t>
            </a:r>
          </a:p>
          <a:p>
            <a:pPr marL="0" indent="0">
              <a:buNone/>
            </a:pPr>
            <a:r>
              <a:rPr lang="en-IN" sz="1700" b="0" dirty="0">
                <a:solidFill>
                  <a:srgbClr val="D4D4D4"/>
                </a:solidFill>
                <a:effectLst/>
                <a:latin typeface="Consolas" panose="020B0609020204030204" pitchFamily="49" charset="0"/>
              </a:rPr>
              <a:t>}</a:t>
            </a:r>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64453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Custom Property &amp; Events</a:t>
            </a:r>
          </a:p>
        </p:txBody>
      </p:sp>
    </p:spTree>
    <p:extLst>
      <p:ext uri="{BB962C8B-B14F-4D97-AF65-F5344CB8AC3E}">
        <p14:creationId xmlns:p14="http://schemas.microsoft.com/office/powerpoint/2010/main" val="57214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00FF-7E82-4D3E-93B1-63BC4B2961EC}"/>
              </a:ext>
            </a:extLst>
          </p:cNvPr>
          <p:cNvSpPr>
            <a:spLocks noGrp="1"/>
          </p:cNvSpPr>
          <p:nvPr>
            <p:ph type="title"/>
          </p:nvPr>
        </p:nvSpPr>
        <p:spPr/>
        <p:txBody>
          <a:bodyPr>
            <a:normAutofit/>
          </a:bodyPr>
          <a:lstStyle/>
          <a:p>
            <a:r>
              <a:rPr lang="en-US" dirty="0"/>
              <a:t>Property &amp; Event Binding</a:t>
            </a:r>
            <a:endParaRPr lang="en-IN" sz="1800" dirty="0"/>
          </a:p>
        </p:txBody>
      </p:sp>
      <p:sp>
        <p:nvSpPr>
          <p:cNvPr id="3" name="Content Placeholder 2">
            <a:extLst>
              <a:ext uri="{FF2B5EF4-FFF2-40B4-BE49-F238E27FC236}">
                <a16:creationId xmlns:a16="http://schemas.microsoft.com/office/drawing/2014/main" id="{12E4CE21-0358-4BCB-9BE0-50F8A6E2EF59}"/>
              </a:ext>
            </a:extLst>
          </p:cNvPr>
          <p:cNvSpPr>
            <a:spLocks noGrp="1"/>
          </p:cNvSpPr>
          <p:nvPr>
            <p:ph idx="1"/>
          </p:nvPr>
        </p:nvSpPr>
        <p:spPr/>
        <p:txBody>
          <a:bodyPr>
            <a:normAutofit/>
          </a:bodyPr>
          <a:lstStyle/>
          <a:p>
            <a:pPr marL="0" indent="0">
              <a:buNone/>
            </a:pPr>
            <a:endParaRPr lang="en-US" sz="900" b="0" dirty="0">
              <a:solidFill>
                <a:srgbClr val="D4D4D4"/>
              </a:solidFill>
              <a:effectLst/>
              <a:latin typeface="Consolas" panose="020B0609020204030204" pitchFamily="49" charset="0"/>
            </a:endParaRPr>
          </a:p>
          <a:p>
            <a:pPr marL="0" indent="0">
              <a:buNone/>
            </a:pPr>
            <a:endParaRPr lang="en-IN" sz="1100" dirty="0">
              <a:solidFill>
                <a:srgbClr val="808080"/>
              </a:solidFill>
              <a:latin typeface="Consolas" panose="020B0609020204030204" pitchFamily="49" charset="0"/>
            </a:endParaRPr>
          </a:p>
          <a:p>
            <a:pPr marL="0" indent="0">
              <a:buNone/>
            </a:pPr>
            <a:br>
              <a:rPr lang="en-IN" sz="1100" b="0" dirty="0">
                <a:solidFill>
                  <a:srgbClr val="D4D4D4"/>
                </a:solidFill>
                <a:effectLst/>
                <a:latin typeface="Consolas" panose="020B0609020204030204" pitchFamily="49" charset="0"/>
              </a:rPr>
            </a:br>
            <a:endParaRPr lang="en-IN" sz="1100" b="0" dirty="0">
              <a:solidFill>
                <a:srgbClr val="D4D4D4"/>
              </a:solidFill>
              <a:effectLst/>
              <a:latin typeface="Consolas" panose="020B0609020204030204" pitchFamily="49" charset="0"/>
            </a:endParaRPr>
          </a:p>
          <a:p>
            <a:pPr marL="0" indent="0">
              <a:buNone/>
            </a:pPr>
            <a:endParaRPr lang="en-IN" sz="1400" b="0" dirty="0">
              <a:solidFill>
                <a:srgbClr val="D4D4D4"/>
              </a:solidFill>
              <a:effectLst/>
              <a:latin typeface="Consolas" panose="020B0609020204030204" pitchFamily="49" charset="0"/>
            </a:endParaRPr>
          </a:p>
          <a:p>
            <a:pPr fontAlgn="base">
              <a:lnSpc>
                <a:spcPct val="80000"/>
              </a:lnSpc>
            </a:pPr>
            <a:endParaRPr lang="en-US" sz="1800" dirty="0"/>
          </a:p>
          <a:p>
            <a:endParaRPr lang="en-IN" dirty="0"/>
          </a:p>
        </p:txBody>
      </p:sp>
      <p:sp>
        <p:nvSpPr>
          <p:cNvPr id="5" name="Rectangle 4">
            <a:extLst>
              <a:ext uri="{FF2B5EF4-FFF2-40B4-BE49-F238E27FC236}">
                <a16:creationId xmlns:a16="http://schemas.microsoft.com/office/drawing/2014/main" id="{04B26AD8-783C-4354-B4DA-421CEF7FE96C}"/>
              </a:ext>
            </a:extLst>
          </p:cNvPr>
          <p:cNvSpPr/>
          <p:nvPr/>
        </p:nvSpPr>
        <p:spPr>
          <a:xfrm>
            <a:off x="794657" y="1632857"/>
            <a:ext cx="1959429" cy="134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Elements</a:t>
            </a:r>
            <a:endParaRPr lang="en-IN" dirty="0"/>
          </a:p>
        </p:txBody>
      </p:sp>
      <p:sp>
        <p:nvSpPr>
          <p:cNvPr id="6" name="Rectangle 5">
            <a:extLst>
              <a:ext uri="{FF2B5EF4-FFF2-40B4-BE49-F238E27FC236}">
                <a16:creationId xmlns:a16="http://schemas.microsoft.com/office/drawing/2014/main" id="{0A3B463A-C88C-48E7-A03B-546E07485EEA}"/>
              </a:ext>
            </a:extLst>
          </p:cNvPr>
          <p:cNvSpPr/>
          <p:nvPr/>
        </p:nvSpPr>
        <p:spPr>
          <a:xfrm>
            <a:off x="5946321" y="1632855"/>
            <a:ext cx="1959429" cy="134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endParaRPr lang="en-IN" dirty="0"/>
          </a:p>
        </p:txBody>
      </p:sp>
      <p:sp>
        <p:nvSpPr>
          <p:cNvPr id="7" name="Rectangle 6">
            <a:extLst>
              <a:ext uri="{FF2B5EF4-FFF2-40B4-BE49-F238E27FC236}">
                <a16:creationId xmlns:a16="http://schemas.microsoft.com/office/drawing/2014/main" id="{049E5FD7-8567-4FBC-BD3B-5EBEDABE0C58}"/>
              </a:ext>
            </a:extLst>
          </p:cNvPr>
          <p:cNvSpPr/>
          <p:nvPr/>
        </p:nvSpPr>
        <p:spPr>
          <a:xfrm>
            <a:off x="3377293" y="1632856"/>
            <a:ext cx="1959429" cy="1349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Directives</a:t>
            </a:r>
            <a:endParaRPr lang="en-IN" dirty="0"/>
          </a:p>
        </p:txBody>
      </p:sp>
      <p:sp>
        <p:nvSpPr>
          <p:cNvPr id="8" name="TextBox 7">
            <a:extLst>
              <a:ext uri="{FF2B5EF4-FFF2-40B4-BE49-F238E27FC236}">
                <a16:creationId xmlns:a16="http://schemas.microsoft.com/office/drawing/2014/main" id="{E92DEF63-6CC5-4A0A-B3DD-2736E026DE4E}"/>
              </a:ext>
            </a:extLst>
          </p:cNvPr>
          <p:cNvSpPr txBox="1"/>
          <p:nvPr/>
        </p:nvSpPr>
        <p:spPr>
          <a:xfrm>
            <a:off x="859971" y="3091539"/>
            <a:ext cx="1959428" cy="646331"/>
          </a:xfrm>
          <a:prstGeom prst="rect">
            <a:avLst/>
          </a:prstGeom>
          <a:noFill/>
        </p:spPr>
        <p:txBody>
          <a:bodyPr wrap="square" rtlCol="0">
            <a:spAutoFit/>
          </a:bodyPr>
          <a:lstStyle/>
          <a:p>
            <a:r>
              <a:rPr lang="en-US" dirty="0"/>
              <a:t>Native Properties &amp; Events!</a:t>
            </a:r>
            <a:endParaRPr lang="en-IN" dirty="0"/>
          </a:p>
        </p:txBody>
      </p:sp>
      <p:sp>
        <p:nvSpPr>
          <p:cNvPr id="9" name="TextBox 8">
            <a:extLst>
              <a:ext uri="{FF2B5EF4-FFF2-40B4-BE49-F238E27FC236}">
                <a16:creationId xmlns:a16="http://schemas.microsoft.com/office/drawing/2014/main" id="{CE830018-DD2C-4C1A-8127-00F02FB119E1}"/>
              </a:ext>
            </a:extLst>
          </p:cNvPr>
          <p:cNvSpPr txBox="1"/>
          <p:nvPr/>
        </p:nvSpPr>
        <p:spPr>
          <a:xfrm>
            <a:off x="3442609" y="3080655"/>
            <a:ext cx="1959428" cy="646331"/>
          </a:xfrm>
          <a:prstGeom prst="rect">
            <a:avLst/>
          </a:prstGeom>
          <a:noFill/>
        </p:spPr>
        <p:txBody>
          <a:bodyPr wrap="square" rtlCol="0">
            <a:spAutoFit/>
          </a:bodyPr>
          <a:lstStyle/>
          <a:p>
            <a:r>
              <a:rPr lang="en-US" dirty="0"/>
              <a:t>Custom Properties &amp; Events!</a:t>
            </a:r>
            <a:endParaRPr lang="en-IN" dirty="0"/>
          </a:p>
        </p:txBody>
      </p:sp>
      <p:sp>
        <p:nvSpPr>
          <p:cNvPr id="10" name="TextBox 9">
            <a:extLst>
              <a:ext uri="{FF2B5EF4-FFF2-40B4-BE49-F238E27FC236}">
                <a16:creationId xmlns:a16="http://schemas.microsoft.com/office/drawing/2014/main" id="{5FEF56D0-2570-49F5-A626-56749A871BE9}"/>
              </a:ext>
            </a:extLst>
          </p:cNvPr>
          <p:cNvSpPr txBox="1"/>
          <p:nvPr/>
        </p:nvSpPr>
        <p:spPr>
          <a:xfrm>
            <a:off x="5968094" y="3062283"/>
            <a:ext cx="1959428" cy="646331"/>
          </a:xfrm>
          <a:prstGeom prst="rect">
            <a:avLst/>
          </a:prstGeom>
          <a:noFill/>
        </p:spPr>
        <p:txBody>
          <a:bodyPr wrap="square" rtlCol="0">
            <a:spAutoFit/>
          </a:bodyPr>
          <a:lstStyle/>
          <a:p>
            <a:r>
              <a:rPr lang="en-US" dirty="0"/>
              <a:t>Custom Properties &amp; Events!</a:t>
            </a:r>
            <a:endParaRPr lang="en-IN" dirty="0"/>
          </a:p>
        </p:txBody>
      </p:sp>
    </p:spTree>
    <p:extLst>
      <p:ext uri="{BB962C8B-B14F-4D97-AF65-F5344CB8AC3E}">
        <p14:creationId xmlns:p14="http://schemas.microsoft.com/office/powerpoint/2010/main" val="95529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Custom Input &amp; Output Event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IN" sz="1600" dirty="0">
                <a:solidFill>
                  <a:srgbClr val="808080"/>
                </a:solidFill>
                <a:latin typeface="Consolas" panose="020B0609020204030204" pitchFamily="49" charset="0"/>
              </a:rPr>
              <a:t>book.component.ts</a:t>
            </a:r>
          </a:p>
          <a:p>
            <a:pPr marL="0" indent="0">
              <a:buNone/>
            </a:pPr>
            <a:r>
              <a:rPr lang="en-IN" sz="1600" dirty="0">
                <a:solidFill>
                  <a:srgbClr val="808080"/>
                </a:solidFill>
                <a:latin typeface="Consolas" panose="020B0609020204030204" pitchFamily="49" charset="0"/>
              </a:rPr>
              <a:t> </a:t>
            </a:r>
            <a:r>
              <a:rPr lang="en-IN" sz="1600" dirty="0">
                <a:solidFill>
                  <a:srgbClr val="D4D4D4"/>
                </a:solidFill>
                <a:latin typeface="Consolas" panose="020B0609020204030204" pitchFamily="49" charset="0"/>
              </a:rPr>
              <a:t>…</a:t>
            </a:r>
          </a:p>
          <a:p>
            <a:pPr marL="0" indent="0">
              <a:buNone/>
            </a:pPr>
            <a:r>
              <a:rPr lang="en-IN" sz="1600" b="0" dirty="0">
                <a:solidFill>
                  <a:srgbClr val="C586C0"/>
                </a:solidFill>
                <a:effectLst/>
                <a:latin typeface="Consolas" panose="020B0609020204030204" pitchFamily="49" charset="0"/>
              </a:rPr>
              <a:t> 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BookComponent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implements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OnInit</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new</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D4D4D4"/>
                </a:solidFill>
                <a:effectLst/>
                <a:highlight>
                  <a:srgbClr val="FFFF00"/>
                </a:highlight>
                <a:latin typeface="Consolas" panose="020B0609020204030204" pitchFamily="49" charset="0"/>
              </a:rPr>
              <a:t>@</a:t>
            </a:r>
            <a:r>
              <a:rPr lang="en-IN" sz="1600" b="0" dirty="0">
                <a:solidFill>
                  <a:srgbClr val="4EC9B0"/>
                </a:solidFill>
                <a:effectLst/>
                <a:highlight>
                  <a:srgbClr val="FFFF00"/>
                </a:highlight>
                <a:latin typeface="Consolas" panose="020B0609020204030204" pitchFamily="49" charset="0"/>
              </a:rPr>
              <a:t>Output</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out_book_evnt</a:t>
            </a:r>
            <a:r>
              <a:rPr lang="en-IN" sz="1600" b="0" dirty="0">
                <a:solidFill>
                  <a:srgbClr val="D4D4D4"/>
                </a:solidFill>
                <a:effectLst/>
                <a:highlight>
                  <a:srgbClr val="FFFF00"/>
                </a:highlight>
                <a:latin typeface="Consolas" panose="020B0609020204030204" pitchFamily="49" charset="0"/>
              </a:rPr>
              <a:t>:</a:t>
            </a:r>
            <a:r>
              <a:rPr lang="en-IN" sz="1600" b="0" dirty="0">
                <a:solidFill>
                  <a:srgbClr val="4EC9B0"/>
                </a:solidFill>
                <a:effectLst/>
                <a:highlight>
                  <a:srgbClr val="FFFF00"/>
                </a:highlight>
                <a:latin typeface="Consolas" panose="020B0609020204030204" pitchFamily="49" charset="0"/>
              </a:rPr>
              <a:t>EventEmitter</a:t>
            </a:r>
            <a:r>
              <a:rPr lang="en-IN" sz="1600" b="0" dirty="0">
                <a:solidFill>
                  <a:srgbClr val="D4D4D4"/>
                </a:solidFill>
                <a:effectLst/>
                <a:highlight>
                  <a:srgbClr val="FFFF00"/>
                </a:highlight>
                <a:latin typeface="Consolas" panose="020B0609020204030204" pitchFamily="49" charset="0"/>
              </a:rPr>
              <a:t>&lt;</a:t>
            </a:r>
            <a:r>
              <a:rPr lang="en-IN" sz="1600" b="0" dirty="0">
                <a:solidFill>
                  <a:srgbClr val="4EC9B0"/>
                </a:solidFill>
                <a:effectLst/>
                <a:highlight>
                  <a:srgbClr val="FFFF00"/>
                </a:highlight>
                <a:latin typeface="Consolas" panose="020B0609020204030204" pitchFamily="49" charset="0"/>
              </a:rPr>
              <a:t>Book</a:t>
            </a:r>
            <a:r>
              <a:rPr lang="en-IN" sz="1600" b="0" dirty="0">
                <a:solidFill>
                  <a:srgbClr val="D4D4D4"/>
                </a:solidFill>
                <a:effectLst/>
                <a:highlight>
                  <a:srgbClr val="FFFF00"/>
                </a:highlight>
                <a:latin typeface="Consolas" panose="020B0609020204030204" pitchFamily="49" charset="0"/>
              </a:rPr>
              <a:t>&gt; </a:t>
            </a:r>
          </a:p>
          <a:p>
            <a:pPr marL="0" indent="0">
              <a:buNone/>
            </a:pPr>
            <a:r>
              <a:rPr lang="en-IN" sz="1600" dirty="0">
                <a:solidFill>
                  <a:srgbClr val="D4D4D4"/>
                </a:solidFill>
                <a:latin typeface="Consolas" panose="020B0609020204030204" pitchFamily="49" charset="0"/>
              </a:rPr>
              <a:t>                               </a:t>
            </a:r>
            <a:r>
              <a:rPr lang="en-IN" sz="1600" b="0" dirty="0">
                <a:solidFill>
                  <a:srgbClr val="D4D4D4"/>
                </a:solidFill>
                <a:effectLst/>
                <a:highlight>
                  <a:srgbClr val="FFFF00"/>
                </a:highlight>
                <a:latin typeface="Consolas" panose="020B0609020204030204" pitchFamily="49" charset="0"/>
              </a:rPr>
              <a:t>= </a:t>
            </a:r>
            <a:r>
              <a:rPr lang="en-IN" sz="1600" b="0" dirty="0">
                <a:solidFill>
                  <a:srgbClr val="569CD6"/>
                </a:solidFill>
                <a:effectLst/>
                <a:highlight>
                  <a:srgbClr val="FFFF00"/>
                </a:highlight>
                <a:latin typeface="Consolas" panose="020B0609020204030204" pitchFamily="49" charset="0"/>
              </a:rPr>
              <a:t>new</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EventEmitter</a:t>
            </a:r>
            <a:r>
              <a:rPr lang="en-IN" sz="1600" b="0" dirty="0">
                <a:solidFill>
                  <a:srgbClr val="D4D4D4"/>
                </a:solidFill>
                <a:effectLst/>
                <a:highlight>
                  <a:srgbClr val="FFFF00"/>
                </a:highlight>
                <a:latin typeface="Consolas" panose="020B0609020204030204" pitchFamily="49" charset="0"/>
              </a:rPr>
              <a:t>&lt;</a:t>
            </a:r>
            <a:r>
              <a:rPr lang="en-IN" sz="1600" b="0" dirty="0">
                <a:solidFill>
                  <a:srgbClr val="4EC9B0"/>
                </a:solidFill>
                <a:effectLst/>
                <a:highlight>
                  <a:srgbClr val="FFFF00"/>
                </a:highlight>
                <a:latin typeface="Consolas" panose="020B0609020204030204" pitchFamily="49" charset="0"/>
              </a:rPr>
              <a:t>Book</a:t>
            </a:r>
            <a:r>
              <a:rPr lang="en-IN" sz="1600" b="0" dirty="0">
                <a:solidFill>
                  <a:srgbClr val="D4D4D4"/>
                </a:solidFill>
                <a:effectLst/>
                <a:highlight>
                  <a:srgbClr val="FFFF00"/>
                </a:highlight>
                <a:latin typeface="Consolas" panose="020B0609020204030204" pitchFamily="49" charset="0"/>
              </a:rPr>
              <a:t>&gt;();</a:t>
            </a:r>
          </a:p>
          <a:p>
            <a:pPr marL="0" indent="0">
              <a:buNone/>
            </a:pPr>
            <a:br>
              <a:rPr lang="en-IN" sz="1600" b="0" dirty="0">
                <a:solidFill>
                  <a:srgbClr val="D4D4D4"/>
                </a:solidFill>
                <a:effectLst/>
                <a:latin typeface="Consolas" panose="020B0609020204030204" pitchFamily="49" charset="0"/>
              </a:rPr>
            </a:b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constructor</a:t>
            </a:r>
            <a:r>
              <a:rPr lang="en-IN" sz="1600" b="0" dirty="0">
                <a:solidFill>
                  <a:srgbClr val="D4D4D4"/>
                </a:solidFill>
                <a:effectLst/>
                <a:latin typeface="Consolas" panose="020B0609020204030204" pitchFamily="49" charset="0"/>
              </a:rPr>
              <a:t>() { }</a:t>
            </a:r>
          </a:p>
          <a:p>
            <a:pPr marL="0" indent="0">
              <a:buNone/>
            </a:pPr>
            <a:r>
              <a:rPr lang="en-IN" sz="1600" dirty="0">
                <a:solidFill>
                  <a:srgbClr val="D4D4D4"/>
                </a:solidFill>
                <a:latin typeface="Consolas" panose="020B0609020204030204" pitchFamily="49" charset="0"/>
              </a:rPr>
              <a:t>   </a:t>
            </a:r>
            <a:r>
              <a:rPr lang="en-IN" sz="1600" b="0" dirty="0">
                <a:solidFill>
                  <a:srgbClr val="DCDCAA"/>
                </a:solidFill>
                <a:effectLst/>
                <a:latin typeface="Consolas" panose="020B0609020204030204" pitchFamily="49" charset="0"/>
              </a:rPr>
              <a:t>ngOnInit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void</a:t>
            </a:r>
            <a:r>
              <a:rPr lang="en-IN" sz="1600" b="0" dirty="0">
                <a:solidFill>
                  <a:srgbClr val="D4D4D4"/>
                </a:solidFill>
                <a:effectLst/>
                <a:latin typeface="Consolas" panose="020B0609020204030204" pitchFamily="49" charset="0"/>
              </a:rPr>
              <a:t> {  }</a:t>
            </a:r>
          </a:p>
          <a:p>
            <a:pPr marL="0"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createBook</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1" dirty="0">
                <a:solidFill>
                  <a:srgbClr val="569CD6"/>
                </a:solidFill>
                <a:effectLst/>
                <a:highlight>
                  <a:srgbClr val="FFFF00"/>
                </a:highlight>
                <a:latin typeface="Consolas" panose="020B0609020204030204" pitchFamily="49" charset="0"/>
              </a:rPr>
              <a:t>this</a:t>
            </a:r>
            <a:r>
              <a:rPr lang="en-IN" sz="1600" b="1" dirty="0">
                <a:solidFill>
                  <a:srgbClr val="D4D4D4"/>
                </a:solidFill>
                <a:effectLst/>
                <a:highlight>
                  <a:srgbClr val="FFFF00"/>
                </a:highlight>
                <a:latin typeface="Consolas" panose="020B0609020204030204" pitchFamily="49" charset="0"/>
              </a:rPr>
              <a:t>.</a:t>
            </a:r>
            <a:r>
              <a:rPr lang="en-IN" sz="1600" b="1" dirty="0">
                <a:solidFill>
                  <a:srgbClr val="4EC9B0"/>
                </a:solidFill>
                <a:effectLst/>
                <a:highlight>
                  <a:srgbClr val="FFFF00"/>
                </a:highlight>
                <a:latin typeface="Consolas" panose="020B0609020204030204" pitchFamily="49" charset="0"/>
              </a:rPr>
              <a:t>out_book_evnt</a:t>
            </a:r>
            <a:r>
              <a:rPr lang="en-IN" sz="1600" b="1" dirty="0">
                <a:solidFill>
                  <a:srgbClr val="0070C0"/>
                </a:solidFill>
                <a:effectLst/>
                <a:highlight>
                  <a:srgbClr val="FFFF00"/>
                </a:highlight>
                <a:latin typeface="Consolas" panose="020B0609020204030204" pitchFamily="49" charset="0"/>
              </a:rPr>
              <a:t>.emit</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a:t>
            </a: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352593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Custom Input &amp; Output Event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US" sz="2000" dirty="0">
                <a:solidFill>
                  <a:srgbClr val="808080"/>
                </a:solidFill>
                <a:latin typeface="Consolas" panose="020B0609020204030204" pitchFamily="49" charset="0"/>
              </a:rPr>
              <a:t>a</a:t>
            </a:r>
            <a:r>
              <a:rPr lang="en-US" sz="2000" b="0" dirty="0">
                <a:solidFill>
                  <a:srgbClr val="808080"/>
                </a:solidFill>
                <a:effectLst/>
                <a:latin typeface="Consolas" panose="020B0609020204030204" pitchFamily="49" charset="0"/>
              </a:rPr>
              <a:t>pp.component.html</a:t>
            </a:r>
          </a:p>
          <a:p>
            <a:pPr marL="0" indent="0">
              <a:buNone/>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div</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class</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"container"</a:t>
            </a:r>
            <a:r>
              <a:rPr lang="en-US" sz="2000" b="0" dirty="0">
                <a:solidFill>
                  <a:srgbClr val="808080"/>
                </a:solidFill>
                <a:effectLst/>
                <a:latin typeface="Consolas" panose="020B0609020204030204" pitchFamily="49" charset="0"/>
              </a:rPr>
              <a:t>&gt;</a:t>
            </a:r>
            <a:endParaRPr lang="en-US" sz="2000" b="0" dirty="0">
              <a:solidFill>
                <a:srgbClr val="D4D4D4"/>
              </a:solidFill>
              <a:effectLst/>
              <a:latin typeface="Consolas" panose="020B0609020204030204" pitchFamily="49" charset="0"/>
            </a:endParaRPr>
          </a:p>
          <a:p>
            <a:pPr marL="0" indent="0">
              <a:buNone/>
            </a:pPr>
            <a:br>
              <a:rPr lang="en-US" sz="2000" b="0" dirty="0">
                <a:solidFill>
                  <a:srgbClr val="D4D4D4"/>
                </a:solidFill>
                <a:effectLst/>
                <a:latin typeface="Consolas" panose="020B0609020204030204" pitchFamily="49" charset="0"/>
              </a:rPr>
            </a:br>
            <a:r>
              <a:rPr lang="en-US" sz="2000" b="0" dirty="0">
                <a:solidFill>
                  <a:srgbClr val="D4D4D4"/>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app-book</a:t>
            </a:r>
            <a:r>
              <a:rPr lang="en-US" sz="2000" b="0" dirty="0">
                <a:solidFill>
                  <a:srgbClr val="D4D4D4"/>
                </a:solidFill>
                <a:effectLst/>
                <a:latin typeface="Consolas" panose="020B0609020204030204" pitchFamily="49" charset="0"/>
              </a:rPr>
              <a:t> </a:t>
            </a:r>
            <a:r>
              <a:rPr lang="en-US" sz="2000" b="0" dirty="0">
                <a:solidFill>
                  <a:srgbClr val="9CDCFE"/>
                </a:solidFill>
                <a:effectLst/>
                <a:highlight>
                  <a:srgbClr val="FFFF00"/>
                </a:highlight>
                <a:latin typeface="Consolas" panose="020B0609020204030204" pitchFamily="49" charset="0"/>
              </a:rPr>
              <a:t>(out_book_evnt)</a:t>
            </a:r>
            <a:r>
              <a:rPr lang="en-US" sz="2000" b="0" dirty="0">
                <a:solidFill>
                  <a:srgbClr val="D4D4D4"/>
                </a:solidFill>
                <a:effectLst/>
                <a:highlight>
                  <a:srgbClr val="FFFF00"/>
                </a:highlight>
                <a:latin typeface="Consolas" panose="020B0609020204030204" pitchFamily="49" charset="0"/>
              </a:rPr>
              <a:t>=</a:t>
            </a:r>
            <a:r>
              <a:rPr lang="en-US" sz="2000" b="0" dirty="0">
                <a:solidFill>
                  <a:srgbClr val="CE9178"/>
                </a:solidFill>
                <a:effectLst/>
                <a:highlight>
                  <a:srgbClr val="FFFF00"/>
                </a:highlight>
                <a:latin typeface="Consolas" panose="020B0609020204030204" pitchFamily="49" charset="0"/>
              </a:rPr>
              <a:t>"</a:t>
            </a:r>
            <a:r>
              <a:rPr lang="en-US" sz="2000" b="0" dirty="0">
                <a:solidFill>
                  <a:srgbClr val="DCDCAA"/>
                </a:solidFill>
                <a:effectLst/>
                <a:highlight>
                  <a:srgbClr val="FFFF00"/>
                </a:highlight>
                <a:latin typeface="Consolas" panose="020B0609020204030204" pitchFamily="49" charset="0"/>
              </a:rPr>
              <a:t>createBook</a:t>
            </a:r>
            <a:r>
              <a:rPr lang="en-US" sz="2000" b="0" dirty="0">
                <a:solidFill>
                  <a:srgbClr val="D4D4D4"/>
                </a:solidFill>
                <a:effectLst/>
                <a:highlight>
                  <a:srgbClr val="FFFF00"/>
                </a:highlight>
                <a:latin typeface="Consolas" panose="020B0609020204030204" pitchFamily="49" charset="0"/>
              </a:rPr>
              <a:t>(</a:t>
            </a:r>
            <a:r>
              <a:rPr lang="en-US" sz="2000" b="0" dirty="0">
                <a:solidFill>
                  <a:srgbClr val="9CDCFE"/>
                </a:solidFill>
                <a:effectLst/>
                <a:highlight>
                  <a:srgbClr val="FFFF00"/>
                </a:highlight>
                <a:latin typeface="Consolas" panose="020B0609020204030204" pitchFamily="49" charset="0"/>
              </a:rPr>
              <a:t>$event</a:t>
            </a:r>
            <a:r>
              <a:rPr lang="en-US" sz="2000" b="0" dirty="0">
                <a:solidFill>
                  <a:srgbClr val="D4D4D4"/>
                </a:solidFill>
                <a:effectLst/>
                <a:highlight>
                  <a:srgbClr val="FFFF00"/>
                </a:highlight>
                <a:latin typeface="Consolas" panose="020B0609020204030204" pitchFamily="49" charset="0"/>
              </a:rPr>
              <a:t>)</a:t>
            </a:r>
            <a:r>
              <a:rPr lang="en-US" sz="2000" b="0" dirty="0">
                <a:solidFill>
                  <a:srgbClr val="CE9178"/>
                </a:solidFill>
                <a:effectLst/>
                <a:highlight>
                  <a:srgbClr val="FFFF00"/>
                </a:highlight>
                <a:latin typeface="Consolas" panose="020B0609020204030204" pitchFamily="49" charset="0"/>
              </a:rPr>
              <a:t>"</a:t>
            </a:r>
            <a:r>
              <a:rPr lang="en-US" sz="2000" b="0" dirty="0">
                <a:solidFill>
                  <a:srgbClr val="808080"/>
                </a:solidFill>
                <a:effectLst/>
                <a:latin typeface="Consolas" panose="020B0609020204030204" pitchFamily="49" charset="0"/>
              </a:rPr>
              <a:t>&gt;</a:t>
            </a:r>
          </a:p>
          <a:p>
            <a:pPr marL="0" indent="0">
              <a:buNone/>
            </a:pPr>
            <a:r>
              <a:rPr lang="en-US" sz="2000" dirty="0">
                <a:solidFill>
                  <a:srgbClr val="808080"/>
                </a:solidFill>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app-book</a:t>
            </a:r>
            <a:r>
              <a:rPr lang="en-US" sz="2000" b="0" dirty="0">
                <a:solidFill>
                  <a:srgbClr val="808080"/>
                </a:solidFill>
                <a:effectLst/>
                <a:latin typeface="Consolas" panose="020B0609020204030204" pitchFamily="49" charset="0"/>
              </a:rPr>
              <a:t>&gt;</a:t>
            </a:r>
          </a:p>
          <a:p>
            <a:pPr marL="0" indent="0">
              <a:buNone/>
            </a:pPr>
            <a:endParaRPr lang="en-US" sz="2000" b="0" dirty="0">
              <a:solidFill>
                <a:srgbClr val="D4D4D4"/>
              </a:solidFill>
              <a:effectLst/>
              <a:latin typeface="Consolas" panose="020B0609020204030204" pitchFamily="49" charset="0"/>
            </a:endParaRPr>
          </a:p>
          <a:p>
            <a:pPr marL="0" indent="0">
              <a:buNone/>
            </a:pPr>
            <a:r>
              <a:rPr lang="en-US" sz="2000" b="0" dirty="0">
                <a:solidFill>
                  <a:srgbClr val="D4D4D4"/>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app-book-list</a:t>
            </a:r>
            <a:r>
              <a:rPr lang="en-US" sz="2000" b="0" dirty="0">
                <a:solidFill>
                  <a:srgbClr val="D4D4D4"/>
                </a:solidFill>
                <a:effectLst/>
                <a:latin typeface="Consolas" panose="020B0609020204030204" pitchFamily="49" charset="0"/>
              </a:rPr>
              <a:t> </a:t>
            </a:r>
            <a:r>
              <a:rPr lang="en-US" sz="2000" b="0" dirty="0">
                <a:solidFill>
                  <a:srgbClr val="9CDCFE"/>
                </a:solidFill>
                <a:effectLst/>
                <a:highlight>
                  <a:srgbClr val="FFFF00"/>
                </a:highlight>
                <a:latin typeface="Consolas" panose="020B0609020204030204" pitchFamily="49" charset="0"/>
              </a:rPr>
              <a:t>[books]</a:t>
            </a:r>
            <a:r>
              <a:rPr lang="en-US" sz="2000" b="0" dirty="0">
                <a:solidFill>
                  <a:srgbClr val="D4D4D4"/>
                </a:solidFill>
                <a:effectLst/>
                <a:highlight>
                  <a:srgbClr val="FFFF00"/>
                </a:highlight>
                <a:latin typeface="Consolas" panose="020B0609020204030204" pitchFamily="49" charset="0"/>
              </a:rPr>
              <a:t>=</a:t>
            </a:r>
            <a:r>
              <a:rPr lang="en-US" sz="2000" b="0" dirty="0">
                <a:solidFill>
                  <a:srgbClr val="CE9178"/>
                </a:solidFill>
                <a:effectLst/>
                <a:highlight>
                  <a:srgbClr val="FFFF00"/>
                </a:highlight>
                <a:latin typeface="Consolas" panose="020B0609020204030204" pitchFamily="49" charset="0"/>
              </a:rPr>
              <a:t>"</a:t>
            </a:r>
            <a:r>
              <a:rPr lang="en-US" sz="2000" b="0" dirty="0">
                <a:solidFill>
                  <a:srgbClr val="9CDCFE"/>
                </a:solidFill>
                <a:effectLst/>
                <a:highlight>
                  <a:srgbClr val="FFFF00"/>
                </a:highlight>
                <a:latin typeface="Consolas" panose="020B0609020204030204" pitchFamily="49" charset="0"/>
              </a:rPr>
              <a:t>booklist</a:t>
            </a:r>
            <a:r>
              <a:rPr lang="en-US" sz="2000" b="0" dirty="0">
                <a:solidFill>
                  <a:srgbClr val="CE9178"/>
                </a:solidFill>
                <a:effectLst/>
                <a:highlight>
                  <a:srgbClr val="FFFF00"/>
                </a:highlight>
                <a:latin typeface="Consolas" panose="020B0609020204030204" pitchFamily="49" charset="0"/>
              </a:rPr>
              <a:t>"</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app-book-list</a:t>
            </a:r>
            <a:r>
              <a:rPr lang="en-US" sz="2000" b="0" dirty="0">
                <a:solidFill>
                  <a:srgbClr val="808080"/>
                </a:solidFill>
                <a:effectLst/>
                <a:latin typeface="Consolas" panose="020B0609020204030204" pitchFamily="49" charset="0"/>
              </a:rPr>
              <a:t>&gt;</a:t>
            </a:r>
            <a:endParaRPr lang="en-US" sz="2000" b="0" dirty="0">
              <a:solidFill>
                <a:srgbClr val="D4D4D4"/>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r>
              <a:rPr lang="en-US" sz="2000" b="0" dirty="0">
                <a:solidFill>
                  <a:srgbClr val="D4D4D4"/>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div</a:t>
            </a:r>
            <a:r>
              <a:rPr lang="en-US" sz="2000" b="0" dirty="0">
                <a:solidFill>
                  <a:srgbClr val="808080"/>
                </a:solidFill>
                <a:effectLst/>
                <a:latin typeface="Consolas" panose="020B0609020204030204" pitchFamily="49" charset="0"/>
              </a:rPr>
              <a:t>&gt;</a:t>
            </a: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246756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Custom Input &amp; Output Event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IN" sz="1200" dirty="0">
                <a:solidFill>
                  <a:srgbClr val="808080"/>
                </a:solidFill>
                <a:latin typeface="Consolas" panose="020B0609020204030204" pitchFamily="49" charset="0"/>
              </a:rPr>
              <a:t>book-list.component.ts</a:t>
            </a:r>
          </a:p>
          <a:p>
            <a:pPr marL="0" indent="0">
              <a:buNone/>
            </a:pPr>
            <a:r>
              <a:rPr lang="en-IN" sz="1600" dirty="0">
                <a:solidFill>
                  <a:srgbClr val="808080"/>
                </a:solidFill>
                <a:latin typeface="Consolas" panose="020B0609020204030204" pitchFamily="49" charset="0"/>
              </a:rPr>
              <a:t>  </a:t>
            </a:r>
            <a:r>
              <a:rPr lang="en-IN" sz="1600" dirty="0">
                <a:solidFill>
                  <a:srgbClr val="D4D4D4"/>
                </a:solidFill>
                <a:latin typeface="Consolas" panose="020B0609020204030204" pitchFamily="49" charset="0"/>
              </a:rPr>
              <a:t>…</a:t>
            </a:r>
          </a:p>
          <a:p>
            <a:pPr marL="0" indent="0">
              <a:buNone/>
            </a:pPr>
            <a:r>
              <a:rPr lang="en-IN" sz="1600" b="0" dirty="0">
                <a:solidFill>
                  <a:srgbClr val="C586C0"/>
                </a:solidFill>
                <a:effectLst/>
                <a:latin typeface="Consolas" panose="020B0609020204030204" pitchFamily="49" charset="0"/>
              </a:rPr>
              <a:t> </a:t>
            </a:r>
            <a:r>
              <a:rPr lang="en-IN" sz="1200" b="0" dirty="0">
                <a:solidFill>
                  <a:srgbClr val="C586C0"/>
                </a:solidFill>
                <a:effectLst/>
                <a:latin typeface="Consolas" panose="020B0609020204030204" pitchFamily="49" charset="0"/>
              </a:rPr>
              <a:t>export</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BookListComponent</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implements</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OnInit</a:t>
            </a:r>
            <a:r>
              <a:rPr lang="en-IN" sz="1200" b="0" dirty="0">
                <a:solidFill>
                  <a:srgbClr val="D4D4D4"/>
                </a:solidFill>
                <a:effectLst/>
                <a:latin typeface="Consolas" panose="020B0609020204030204" pitchFamily="49" charset="0"/>
              </a:rPr>
              <a:t>,</a:t>
            </a:r>
            <a:r>
              <a:rPr lang="en-IN" sz="1200" b="0" dirty="0">
                <a:solidFill>
                  <a:srgbClr val="4EC9B0"/>
                </a:solidFill>
                <a:effectLst/>
                <a:latin typeface="Consolas" panose="020B0609020204030204" pitchFamily="49" charset="0"/>
              </a:rPr>
              <a:t>OnChanges</a:t>
            </a:r>
            <a:r>
              <a:rPr lang="en-IN" sz="1200" b="0" dirty="0">
                <a:solidFill>
                  <a:srgbClr val="D4D4D4"/>
                </a:solidFill>
                <a:effectLst/>
                <a:latin typeface="Consolas" panose="020B0609020204030204" pitchFamily="49" charset="0"/>
              </a:rPr>
              <a:t> {</a:t>
            </a:r>
          </a:p>
          <a:p>
            <a:pPr marL="0" indent="0">
              <a:buNone/>
            </a:pPr>
            <a:r>
              <a:rPr lang="en-IN" sz="1200" b="0" dirty="0">
                <a:solidFill>
                  <a:srgbClr val="D4D4D4"/>
                </a:solidFill>
                <a:effectLst/>
                <a:latin typeface="Consolas" panose="020B0609020204030204" pitchFamily="49" charset="0"/>
              </a:rPr>
              <a:t>  </a:t>
            </a:r>
            <a:r>
              <a:rPr lang="en-IN" sz="1200" b="0" dirty="0">
                <a:solidFill>
                  <a:srgbClr val="D4D4D4"/>
                </a:solidFill>
                <a:effectLst/>
                <a:highlight>
                  <a:srgbClr val="FFFF00"/>
                </a:highlight>
                <a:latin typeface="Consolas" panose="020B0609020204030204" pitchFamily="49" charset="0"/>
              </a:rPr>
              <a:t>@</a:t>
            </a:r>
            <a:r>
              <a:rPr lang="en-IN" sz="1200" b="0" dirty="0">
                <a:solidFill>
                  <a:srgbClr val="4EC9B0"/>
                </a:solidFill>
                <a:effectLst/>
                <a:highlight>
                  <a:srgbClr val="FFFF00"/>
                </a:highlight>
                <a:latin typeface="Consolas" panose="020B0609020204030204" pitchFamily="49" charset="0"/>
              </a:rPr>
              <a:t>Input</a:t>
            </a:r>
            <a:r>
              <a:rPr lang="en-IN" sz="1200" b="0" dirty="0">
                <a:solidFill>
                  <a:srgbClr val="D4D4D4"/>
                </a:solidFill>
                <a:effectLst/>
                <a:highlight>
                  <a:srgbClr val="FFFF00"/>
                </a:highlight>
                <a:latin typeface="Consolas" panose="020B0609020204030204" pitchFamily="49" charset="0"/>
              </a:rPr>
              <a:t>() </a:t>
            </a:r>
            <a:r>
              <a:rPr lang="en-IN" sz="1200" b="0" dirty="0">
                <a:solidFill>
                  <a:srgbClr val="9CDCFE"/>
                </a:solidFill>
                <a:effectLst/>
                <a:highlight>
                  <a:srgbClr val="FFFF00"/>
                </a:highlight>
                <a:latin typeface="Consolas" panose="020B0609020204030204" pitchFamily="49" charset="0"/>
              </a:rPr>
              <a:t>books</a:t>
            </a:r>
            <a:r>
              <a:rPr lang="en-IN" sz="1200" b="0" dirty="0">
                <a:solidFill>
                  <a:srgbClr val="D4D4D4"/>
                </a:solidFill>
                <a:effectLst/>
                <a:highlight>
                  <a:srgbClr val="FFFF00"/>
                </a:highlight>
                <a:latin typeface="Consolas" panose="020B0609020204030204" pitchFamily="49" charset="0"/>
              </a:rPr>
              <a:t> </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Book</a:t>
            </a:r>
            <a:r>
              <a:rPr lang="en-IN" sz="1200" b="0" dirty="0">
                <a:solidFill>
                  <a:srgbClr val="D4D4D4"/>
                </a:solidFill>
                <a:effectLst/>
                <a:latin typeface="Consolas" panose="020B0609020204030204" pitchFamily="49" charset="0"/>
              </a:rPr>
              <a:t>[] =[];</a:t>
            </a:r>
          </a:p>
          <a:p>
            <a:pPr marL="0" indent="0">
              <a:buNone/>
            </a:pPr>
            <a:r>
              <a:rPr lang="en-US" sz="2000" b="0" dirty="0">
                <a:solidFill>
                  <a:srgbClr val="808080"/>
                </a:solidFill>
                <a:effectLst/>
                <a:latin typeface="Consolas" panose="020B0609020204030204" pitchFamily="49" charset="0"/>
              </a:rPr>
              <a:t>  </a:t>
            </a:r>
            <a:r>
              <a:rPr lang="en-US" sz="1200" dirty="0">
                <a:solidFill>
                  <a:srgbClr val="D4D4D4"/>
                </a:solidFill>
                <a:latin typeface="Consolas" panose="020B0609020204030204" pitchFamily="49" charset="0"/>
              </a:rPr>
              <a:t>…</a:t>
            </a:r>
          </a:p>
          <a:p>
            <a:pPr marL="0" indent="0">
              <a:buNone/>
            </a:pPr>
            <a:r>
              <a:rPr lang="en-US" sz="2000" dirty="0">
                <a:solidFill>
                  <a:srgbClr val="808080"/>
                </a:solidFill>
                <a:latin typeface="Consolas" panose="020B0609020204030204" pitchFamily="49" charset="0"/>
              </a:rPr>
              <a:t> </a:t>
            </a:r>
            <a:r>
              <a:rPr lang="en-IN" sz="1200" dirty="0">
                <a:solidFill>
                  <a:srgbClr val="D4D4D4"/>
                </a:solidFill>
                <a:latin typeface="Consolas" panose="020B0609020204030204" pitchFamily="49" charset="0"/>
              </a:rPr>
              <a:t>}</a:t>
            </a: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7014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normAutofit fontScale="90000"/>
          </a:bodyPr>
          <a:lstStyle/>
          <a:p>
            <a:r>
              <a:rPr lang="en-US" dirty="0"/>
              <a:t>Custom Input &amp; Output Event </a:t>
            </a:r>
            <a:r>
              <a:rPr lang="en-US" sz="2200" dirty="0"/>
              <a:t>-  using *ngFor with component binding</a:t>
            </a:r>
            <a:endParaRPr lang="en-IN" sz="2200"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US" sz="1600" dirty="0">
                <a:solidFill>
                  <a:srgbClr val="808080"/>
                </a:solidFill>
                <a:latin typeface="Consolas" panose="020B0609020204030204" pitchFamily="49" charset="0"/>
              </a:rPr>
              <a:t>2</a:t>
            </a:r>
            <a:r>
              <a:rPr lang="en-US" sz="1600" baseline="30000" dirty="0">
                <a:solidFill>
                  <a:srgbClr val="808080"/>
                </a:solidFill>
                <a:latin typeface="Consolas" panose="020B0609020204030204" pitchFamily="49" charset="0"/>
              </a:rPr>
              <a:t>nd</a:t>
            </a:r>
            <a:r>
              <a:rPr lang="en-US" sz="1600" dirty="0">
                <a:solidFill>
                  <a:srgbClr val="808080"/>
                </a:solidFill>
                <a:latin typeface="Consolas" panose="020B0609020204030204" pitchFamily="49" charset="0"/>
              </a:rPr>
              <a:t> way..</a:t>
            </a:r>
          </a:p>
          <a:p>
            <a:pPr marL="0" indent="0">
              <a:buNone/>
            </a:pPr>
            <a:r>
              <a:rPr lang="en-US" sz="1600" dirty="0">
                <a:solidFill>
                  <a:srgbClr val="808080"/>
                </a:solidFill>
                <a:latin typeface="Consolas" panose="020B0609020204030204" pitchFamily="49" charset="0"/>
              </a:rPr>
              <a:t>Using ngFor with nested component.</a:t>
            </a:r>
          </a:p>
          <a:p>
            <a:pPr marL="0" indent="0">
              <a:buNone/>
            </a:pPr>
            <a:r>
              <a:rPr lang="en-US" sz="1600" u="sng" dirty="0">
                <a:solidFill>
                  <a:srgbClr val="808080"/>
                </a:solidFill>
                <a:latin typeface="Consolas" panose="020B0609020204030204" pitchFamily="49" charset="0"/>
              </a:rPr>
              <a:t>a</a:t>
            </a:r>
            <a:r>
              <a:rPr lang="en-US" sz="1600" b="0" u="sng" dirty="0">
                <a:solidFill>
                  <a:srgbClr val="808080"/>
                </a:solidFill>
                <a:effectLst/>
                <a:latin typeface="Consolas" panose="020B0609020204030204" pitchFamily="49" charset="0"/>
              </a:rPr>
              <a:t>pp.component.html</a:t>
            </a:r>
          </a:p>
          <a:p>
            <a:pPr marL="0" indent="0">
              <a:buNone/>
            </a:pP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"container"</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app-book</a:t>
            </a:r>
            <a:r>
              <a:rPr lang="en-US" sz="1600" b="0" dirty="0">
                <a:solidFill>
                  <a:srgbClr val="D4D4D4"/>
                </a:solidFill>
                <a:effectLst/>
                <a:latin typeface="Consolas" panose="020B0609020204030204" pitchFamily="49" charset="0"/>
              </a:rPr>
              <a:t> </a:t>
            </a:r>
            <a:r>
              <a:rPr lang="en-US" sz="1600" b="0" dirty="0">
                <a:solidFill>
                  <a:srgbClr val="9CDCFE"/>
                </a:solidFill>
                <a:effectLst/>
                <a:highlight>
                  <a:srgbClr val="FFFF00"/>
                </a:highlight>
                <a:latin typeface="Consolas" panose="020B0609020204030204" pitchFamily="49" charset="0"/>
              </a:rPr>
              <a:t>(out_book_evnt)</a:t>
            </a:r>
            <a:r>
              <a:rPr lang="en-US" sz="1600" b="0" dirty="0">
                <a:solidFill>
                  <a:srgbClr val="D4D4D4"/>
                </a:solidFill>
                <a:effectLst/>
                <a:highlight>
                  <a:srgbClr val="FFFF00"/>
                </a:highlight>
                <a:latin typeface="Consolas" panose="020B0609020204030204" pitchFamily="49" charset="0"/>
              </a:rPr>
              <a:t>=</a:t>
            </a:r>
            <a:r>
              <a:rPr lang="en-US" sz="1600" b="0" dirty="0">
                <a:solidFill>
                  <a:srgbClr val="CE9178"/>
                </a:solidFill>
                <a:effectLst/>
                <a:highlight>
                  <a:srgbClr val="FFFF00"/>
                </a:highlight>
                <a:latin typeface="Consolas" panose="020B0609020204030204" pitchFamily="49" charset="0"/>
              </a:rPr>
              <a:t>"</a:t>
            </a:r>
            <a:r>
              <a:rPr lang="en-US" sz="1600" b="0" dirty="0">
                <a:solidFill>
                  <a:srgbClr val="DCDCAA"/>
                </a:solidFill>
                <a:effectLst/>
                <a:highlight>
                  <a:srgbClr val="FFFF00"/>
                </a:highlight>
                <a:latin typeface="Consolas" panose="020B0609020204030204" pitchFamily="49" charset="0"/>
              </a:rPr>
              <a:t>createBook</a:t>
            </a:r>
            <a:r>
              <a:rPr lang="en-US" sz="1600" b="0" dirty="0">
                <a:solidFill>
                  <a:srgbClr val="D4D4D4"/>
                </a:solidFill>
                <a:effectLst/>
                <a:highlight>
                  <a:srgbClr val="FFFF00"/>
                </a:highlight>
                <a:latin typeface="Consolas" panose="020B0609020204030204" pitchFamily="49" charset="0"/>
              </a:rPr>
              <a:t>(</a:t>
            </a:r>
            <a:r>
              <a:rPr lang="en-US" sz="1600" b="0" dirty="0">
                <a:solidFill>
                  <a:srgbClr val="9CDCFE"/>
                </a:solidFill>
                <a:effectLst/>
                <a:highlight>
                  <a:srgbClr val="FFFF00"/>
                </a:highlight>
                <a:latin typeface="Consolas" panose="020B0609020204030204" pitchFamily="49" charset="0"/>
              </a:rPr>
              <a:t>$event</a:t>
            </a:r>
            <a:r>
              <a:rPr lang="en-US" sz="1600" b="0" dirty="0">
                <a:solidFill>
                  <a:srgbClr val="D4D4D4"/>
                </a:solidFill>
                <a:effectLst/>
                <a:highlight>
                  <a:srgbClr val="FFFF00"/>
                </a:highlight>
                <a:latin typeface="Consolas" panose="020B0609020204030204" pitchFamily="49" charset="0"/>
              </a:rPr>
              <a:t>)</a:t>
            </a:r>
            <a:r>
              <a:rPr lang="en-US" sz="1600" b="0" dirty="0">
                <a:solidFill>
                  <a:srgbClr val="CE9178"/>
                </a:solidFill>
                <a:effectLst/>
                <a:highlight>
                  <a:srgbClr val="FFFF00"/>
                </a:highlight>
                <a:latin typeface="Consolas" panose="020B0609020204030204" pitchFamily="49" charset="0"/>
              </a:rPr>
              <a:t>"</a:t>
            </a:r>
            <a:r>
              <a:rPr lang="en-US" sz="1600" b="0" dirty="0">
                <a:solidFill>
                  <a:srgbClr val="808080"/>
                </a:solidFill>
                <a:effectLst/>
                <a:latin typeface="Consolas" panose="020B0609020204030204" pitchFamily="49" charset="0"/>
              </a:rPr>
              <a:t>&gt;&lt;/</a:t>
            </a:r>
            <a:r>
              <a:rPr lang="en-US" sz="1600" b="0" dirty="0">
                <a:solidFill>
                  <a:srgbClr val="569CD6"/>
                </a:solidFill>
                <a:effectLst/>
                <a:latin typeface="Consolas" panose="020B0609020204030204" pitchFamily="49" charset="0"/>
              </a:rPr>
              <a:t>app-book</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hr</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0" dirty="0">
                <a:solidFill>
                  <a:srgbClr val="808080"/>
                </a:solidFill>
                <a:effectLst/>
                <a:highlight>
                  <a:srgbClr val="FFFF00"/>
                </a:highlight>
                <a:latin typeface="Consolas" panose="020B0609020204030204" pitchFamily="49" charset="0"/>
              </a:rPr>
              <a:t>&lt;</a:t>
            </a:r>
            <a:r>
              <a:rPr lang="en-US" sz="1600" b="0" dirty="0">
                <a:solidFill>
                  <a:srgbClr val="569CD6"/>
                </a:solidFill>
                <a:effectLst/>
                <a:highlight>
                  <a:srgbClr val="FFFF00"/>
                </a:highlight>
                <a:latin typeface="Consolas" panose="020B0609020204030204" pitchFamily="49" charset="0"/>
              </a:rPr>
              <a:t>app-book-list</a:t>
            </a:r>
            <a:endParaRPr lang="en-US" sz="1600" b="0" dirty="0">
              <a:solidFill>
                <a:srgbClr val="D4D4D4"/>
              </a:solidFill>
              <a:effectLst/>
              <a:highlight>
                <a:srgbClr val="FFFF00"/>
              </a:highligh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1" dirty="0">
                <a:solidFill>
                  <a:srgbClr val="0070C0"/>
                </a:solidFill>
                <a:effectLst/>
                <a:highlight>
                  <a:srgbClr val="FFFF00"/>
                </a:highlight>
                <a:latin typeface="Consolas" panose="020B0609020204030204" pitchFamily="49" charset="0"/>
              </a:rPr>
              <a:t>*ngFor = </a:t>
            </a:r>
            <a:r>
              <a:rPr lang="en-US" sz="1600" b="0" dirty="0">
                <a:solidFill>
                  <a:srgbClr val="CE9178"/>
                </a:solidFill>
                <a:effectLst/>
                <a:highlight>
                  <a:srgbClr val="FFFF00"/>
                </a:highlight>
                <a:latin typeface="Consolas" panose="020B0609020204030204" pitchFamily="49" charset="0"/>
              </a:rPr>
              <a:t>"let b of booklist"</a:t>
            </a:r>
            <a:endParaRPr lang="en-US" sz="1600" b="0" dirty="0">
              <a:solidFill>
                <a:srgbClr val="D4D4D4"/>
              </a:solidFill>
              <a:effectLst/>
              <a:highlight>
                <a:srgbClr val="FFFF00"/>
              </a:highligh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1" dirty="0">
                <a:solidFill>
                  <a:srgbClr val="0070C0"/>
                </a:solidFill>
                <a:effectLst/>
                <a:highlight>
                  <a:srgbClr val="FFFF00"/>
                </a:highlight>
                <a:latin typeface="Consolas" panose="020B0609020204030204" pitchFamily="49" charset="0"/>
              </a:rPr>
              <a:t>[book] = </a:t>
            </a:r>
            <a:r>
              <a:rPr lang="en-US" sz="1600" b="0" dirty="0">
                <a:solidFill>
                  <a:srgbClr val="CE9178"/>
                </a:solidFill>
                <a:effectLst/>
                <a:highlight>
                  <a:srgbClr val="FFFF00"/>
                </a:highlight>
                <a:latin typeface="Consolas" panose="020B0609020204030204" pitchFamily="49" charset="0"/>
              </a:rPr>
              <a:t>b</a:t>
            </a:r>
            <a:endParaRPr lang="en-US" sz="1600" b="0" dirty="0">
              <a:solidFill>
                <a:srgbClr val="D4D4D4"/>
              </a:solidFill>
              <a:effectLst/>
              <a:highlight>
                <a:srgbClr val="FFFF00"/>
              </a:highligh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0" dirty="0">
                <a:solidFill>
                  <a:srgbClr val="D4D4D4"/>
                </a:solidFill>
                <a:effectLst/>
                <a:highlight>
                  <a:srgbClr val="FFFF00"/>
                </a:highlight>
                <a:latin typeface="Consolas" panose="020B0609020204030204" pitchFamily="49" charset="0"/>
              </a:rPr>
              <a:t> </a:t>
            </a:r>
            <a:r>
              <a:rPr lang="en-US" sz="1600" b="0" dirty="0">
                <a:solidFill>
                  <a:srgbClr val="808080"/>
                </a:solidFill>
                <a:effectLst/>
                <a:highlight>
                  <a:srgbClr val="FFFF00"/>
                </a:highlight>
                <a:latin typeface="Consolas" panose="020B0609020204030204" pitchFamily="49" charset="0"/>
              </a:rPr>
              <a:t>&gt;</a:t>
            </a:r>
            <a:endParaRPr lang="en-US" sz="1600" b="0" dirty="0">
              <a:solidFill>
                <a:srgbClr val="D4D4D4"/>
              </a:solidFill>
              <a:effectLst/>
              <a:highlight>
                <a:srgbClr val="FFFF00"/>
              </a:highligh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  </a:t>
            </a:r>
            <a:r>
              <a:rPr lang="en-US" sz="1600" b="0" dirty="0">
                <a:solidFill>
                  <a:srgbClr val="808080"/>
                </a:solidFill>
                <a:effectLst/>
                <a:highlight>
                  <a:srgbClr val="FFFF00"/>
                </a:highlight>
                <a:latin typeface="Consolas" panose="020B0609020204030204" pitchFamily="49" charset="0"/>
              </a:rPr>
              <a:t>&lt;/</a:t>
            </a:r>
            <a:r>
              <a:rPr lang="en-US" sz="1600" b="0" dirty="0">
                <a:solidFill>
                  <a:srgbClr val="569CD6"/>
                </a:solidFill>
                <a:effectLst/>
                <a:highlight>
                  <a:srgbClr val="FFFF00"/>
                </a:highlight>
                <a:latin typeface="Consolas" panose="020B0609020204030204" pitchFamily="49" charset="0"/>
              </a:rPr>
              <a:t>app-book-list</a:t>
            </a:r>
            <a:r>
              <a:rPr lang="en-US" sz="1600" b="0" dirty="0">
                <a:solidFill>
                  <a:srgbClr val="808080"/>
                </a:solidFill>
                <a:effectLst/>
                <a:highlight>
                  <a:srgbClr val="FFFF00"/>
                </a:highlight>
                <a:latin typeface="Consolas" panose="020B0609020204030204" pitchFamily="49" charset="0"/>
              </a:rPr>
              <a:t>&gt;</a:t>
            </a:r>
            <a:endParaRPr lang="en-US" sz="1600" b="0" dirty="0">
              <a:solidFill>
                <a:srgbClr val="D4D4D4"/>
              </a:solidFill>
              <a:effectLst/>
              <a:highlight>
                <a:srgbClr val="FFFF00"/>
              </a:highlight>
              <a:latin typeface="Consolas" panose="020B0609020204030204" pitchFamily="49" charset="0"/>
            </a:endParaRPr>
          </a:p>
          <a:p>
            <a:pPr marL="0" indent="0">
              <a:buNone/>
            </a:pP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D4D4D4"/>
              </a:solidFill>
              <a:effectLst/>
              <a:latin typeface="Consolas" panose="020B0609020204030204" pitchFamily="49" charset="0"/>
            </a:endParaRPr>
          </a:p>
          <a:p>
            <a:pPr marL="0" indent="0">
              <a:buNone/>
            </a:pPr>
            <a:endParaRPr lang="en-IN" sz="1600" dirty="0">
              <a:solidFill>
                <a:srgbClr val="D4D4D4"/>
              </a:solidFill>
              <a:latin typeface="Consolas" panose="020B0609020204030204" pitchFamily="49" charset="0"/>
            </a:endParaRP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60885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Custom Input &amp; Output Event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IN" sz="1600" dirty="0">
                <a:solidFill>
                  <a:srgbClr val="808080"/>
                </a:solidFill>
                <a:latin typeface="Consolas" panose="020B0609020204030204" pitchFamily="49" charset="0"/>
              </a:rPr>
              <a:t>book.component.ts</a:t>
            </a:r>
          </a:p>
          <a:p>
            <a:pPr marL="0" indent="0">
              <a:buNone/>
            </a:pPr>
            <a:r>
              <a:rPr lang="en-IN" sz="1600" dirty="0">
                <a:solidFill>
                  <a:srgbClr val="808080"/>
                </a:solidFill>
                <a:latin typeface="Consolas" panose="020B0609020204030204" pitchFamily="49" charset="0"/>
              </a:rPr>
              <a:t> </a:t>
            </a:r>
            <a:r>
              <a:rPr lang="en-IN" sz="1600" dirty="0">
                <a:solidFill>
                  <a:srgbClr val="D4D4D4"/>
                </a:solidFill>
                <a:latin typeface="Consolas" panose="020B0609020204030204" pitchFamily="49" charset="0"/>
              </a:rPr>
              <a:t>…</a:t>
            </a:r>
          </a:p>
          <a:p>
            <a:pPr marL="0" indent="0">
              <a:buNone/>
            </a:pPr>
            <a:r>
              <a:rPr lang="en-IN" sz="1600" b="0" dirty="0">
                <a:solidFill>
                  <a:srgbClr val="C586C0"/>
                </a:solidFill>
                <a:effectLst/>
                <a:latin typeface="Consolas" panose="020B0609020204030204" pitchFamily="49" charset="0"/>
              </a:rPr>
              <a:t> 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BookComponent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implements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OnInit</a:t>
            </a: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new</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r>
              <a:rPr lang="en-IN" sz="1600" b="0" dirty="0">
                <a:solidFill>
                  <a:srgbClr val="D4D4D4"/>
                </a:solidFill>
                <a:effectLst/>
                <a:highlight>
                  <a:srgbClr val="FFFF00"/>
                </a:highlight>
                <a:latin typeface="Consolas" panose="020B0609020204030204" pitchFamily="49" charset="0"/>
              </a:rPr>
              <a:t>@</a:t>
            </a:r>
            <a:r>
              <a:rPr lang="en-IN" sz="1600" b="0" dirty="0">
                <a:solidFill>
                  <a:srgbClr val="4EC9B0"/>
                </a:solidFill>
                <a:effectLst/>
                <a:highlight>
                  <a:srgbClr val="FFFF00"/>
                </a:highlight>
                <a:latin typeface="Consolas" panose="020B0609020204030204" pitchFamily="49" charset="0"/>
              </a:rPr>
              <a:t>Output</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out_book_evnt</a:t>
            </a:r>
            <a:r>
              <a:rPr lang="en-IN" sz="1600" b="0" dirty="0">
                <a:solidFill>
                  <a:srgbClr val="D4D4D4"/>
                </a:solidFill>
                <a:effectLst/>
                <a:highlight>
                  <a:srgbClr val="FFFF00"/>
                </a:highlight>
                <a:latin typeface="Consolas" panose="020B0609020204030204" pitchFamily="49" charset="0"/>
              </a:rPr>
              <a:t>:</a:t>
            </a:r>
            <a:r>
              <a:rPr lang="en-IN" sz="1600" b="0" dirty="0">
                <a:solidFill>
                  <a:srgbClr val="4EC9B0"/>
                </a:solidFill>
                <a:effectLst/>
                <a:highlight>
                  <a:srgbClr val="FFFF00"/>
                </a:highlight>
                <a:latin typeface="Consolas" panose="020B0609020204030204" pitchFamily="49" charset="0"/>
              </a:rPr>
              <a:t>EventEmitter</a:t>
            </a:r>
            <a:r>
              <a:rPr lang="en-IN" sz="1600" b="0" dirty="0">
                <a:solidFill>
                  <a:srgbClr val="D4D4D4"/>
                </a:solidFill>
                <a:effectLst/>
                <a:highlight>
                  <a:srgbClr val="FFFF00"/>
                </a:highlight>
                <a:latin typeface="Consolas" panose="020B0609020204030204" pitchFamily="49" charset="0"/>
              </a:rPr>
              <a:t>&lt;</a:t>
            </a:r>
            <a:r>
              <a:rPr lang="en-IN" sz="1600" b="0" dirty="0">
                <a:solidFill>
                  <a:srgbClr val="4EC9B0"/>
                </a:solidFill>
                <a:effectLst/>
                <a:highlight>
                  <a:srgbClr val="FFFF00"/>
                </a:highlight>
                <a:latin typeface="Consolas" panose="020B0609020204030204" pitchFamily="49" charset="0"/>
              </a:rPr>
              <a:t>Book</a:t>
            </a:r>
            <a:r>
              <a:rPr lang="en-IN" sz="1600" b="0" dirty="0">
                <a:solidFill>
                  <a:srgbClr val="D4D4D4"/>
                </a:solidFill>
                <a:effectLst/>
                <a:highlight>
                  <a:srgbClr val="FFFF00"/>
                </a:highlight>
                <a:latin typeface="Consolas" panose="020B0609020204030204" pitchFamily="49" charset="0"/>
              </a:rPr>
              <a:t>&gt; </a:t>
            </a:r>
          </a:p>
          <a:p>
            <a:pPr marL="0" indent="0">
              <a:buNone/>
            </a:pPr>
            <a:r>
              <a:rPr lang="en-IN" sz="1600" dirty="0">
                <a:solidFill>
                  <a:srgbClr val="D4D4D4"/>
                </a:solidFill>
                <a:latin typeface="Consolas" panose="020B0609020204030204" pitchFamily="49" charset="0"/>
              </a:rPr>
              <a:t>                               </a:t>
            </a:r>
            <a:r>
              <a:rPr lang="en-IN" sz="1600" b="0" dirty="0">
                <a:solidFill>
                  <a:srgbClr val="D4D4D4"/>
                </a:solidFill>
                <a:effectLst/>
                <a:highlight>
                  <a:srgbClr val="FFFF00"/>
                </a:highlight>
                <a:latin typeface="Consolas" panose="020B0609020204030204" pitchFamily="49" charset="0"/>
              </a:rPr>
              <a:t>= </a:t>
            </a:r>
            <a:r>
              <a:rPr lang="en-IN" sz="1600" b="0" dirty="0">
                <a:solidFill>
                  <a:srgbClr val="569CD6"/>
                </a:solidFill>
                <a:effectLst/>
                <a:highlight>
                  <a:srgbClr val="FFFF00"/>
                </a:highlight>
                <a:latin typeface="Consolas" panose="020B0609020204030204" pitchFamily="49" charset="0"/>
              </a:rPr>
              <a:t>new</a:t>
            </a:r>
            <a:r>
              <a:rPr lang="en-IN" sz="1600" b="0" dirty="0">
                <a:solidFill>
                  <a:srgbClr val="D4D4D4"/>
                </a:solidFill>
                <a:effectLst/>
                <a:highlight>
                  <a:srgbClr val="FFFF00"/>
                </a:highlight>
                <a:latin typeface="Consolas" panose="020B0609020204030204" pitchFamily="49" charset="0"/>
              </a:rPr>
              <a:t> </a:t>
            </a:r>
            <a:r>
              <a:rPr lang="en-IN" sz="1600" b="0" dirty="0">
                <a:solidFill>
                  <a:srgbClr val="4EC9B0"/>
                </a:solidFill>
                <a:effectLst/>
                <a:highlight>
                  <a:srgbClr val="FFFF00"/>
                </a:highlight>
                <a:latin typeface="Consolas" panose="020B0609020204030204" pitchFamily="49" charset="0"/>
              </a:rPr>
              <a:t>EventEmitter</a:t>
            </a:r>
            <a:r>
              <a:rPr lang="en-IN" sz="1600" b="0" dirty="0">
                <a:solidFill>
                  <a:srgbClr val="D4D4D4"/>
                </a:solidFill>
                <a:effectLst/>
                <a:highlight>
                  <a:srgbClr val="FFFF00"/>
                </a:highlight>
                <a:latin typeface="Consolas" panose="020B0609020204030204" pitchFamily="49" charset="0"/>
              </a:rPr>
              <a:t>&lt;</a:t>
            </a:r>
            <a:r>
              <a:rPr lang="en-IN" sz="1600" b="0" dirty="0">
                <a:solidFill>
                  <a:srgbClr val="4EC9B0"/>
                </a:solidFill>
                <a:effectLst/>
                <a:highlight>
                  <a:srgbClr val="FFFF00"/>
                </a:highlight>
                <a:latin typeface="Consolas" panose="020B0609020204030204" pitchFamily="49" charset="0"/>
              </a:rPr>
              <a:t>Book</a:t>
            </a:r>
            <a:r>
              <a:rPr lang="en-IN" sz="1600" b="0" dirty="0">
                <a:solidFill>
                  <a:srgbClr val="D4D4D4"/>
                </a:solidFill>
                <a:effectLst/>
                <a:highlight>
                  <a:srgbClr val="FFFF00"/>
                </a:highlight>
                <a:latin typeface="Consolas" panose="020B0609020204030204" pitchFamily="49" charset="0"/>
              </a:rPr>
              <a:t>&gt;();</a:t>
            </a:r>
          </a:p>
          <a:p>
            <a:pPr marL="0" indent="0">
              <a:buNone/>
            </a:pP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constructor</a:t>
            </a:r>
            <a:r>
              <a:rPr lang="en-IN" sz="1600" b="0" dirty="0">
                <a:solidFill>
                  <a:srgbClr val="D4D4D4"/>
                </a:solidFill>
                <a:effectLst/>
                <a:latin typeface="Consolas" panose="020B0609020204030204" pitchFamily="49" charset="0"/>
              </a:rPr>
              <a:t>() { }</a:t>
            </a:r>
          </a:p>
          <a:p>
            <a:pPr marL="0" indent="0">
              <a:buNone/>
            </a:pPr>
            <a:r>
              <a:rPr lang="en-IN" sz="1600" dirty="0">
                <a:solidFill>
                  <a:srgbClr val="D4D4D4"/>
                </a:solidFill>
                <a:latin typeface="Consolas" panose="020B0609020204030204" pitchFamily="49" charset="0"/>
              </a:rPr>
              <a:t>   </a:t>
            </a:r>
            <a:r>
              <a:rPr lang="en-IN" sz="1600" b="0" dirty="0">
                <a:solidFill>
                  <a:srgbClr val="DCDCAA"/>
                </a:solidFill>
                <a:effectLst/>
                <a:latin typeface="Consolas" panose="020B0609020204030204" pitchFamily="49" charset="0"/>
              </a:rPr>
              <a:t>ngOnInit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void</a:t>
            </a:r>
            <a:r>
              <a:rPr lang="en-IN" sz="1600" b="0" dirty="0">
                <a:solidFill>
                  <a:srgbClr val="D4D4D4"/>
                </a:solidFill>
                <a:effectLst/>
                <a:latin typeface="Consolas" panose="020B0609020204030204" pitchFamily="49" charset="0"/>
              </a:rPr>
              <a:t> {  }</a:t>
            </a:r>
          </a:p>
          <a:p>
            <a:pPr marL="0" indent="0">
              <a:buNone/>
            </a:pPr>
            <a:r>
              <a:rPr lang="en-IN" sz="1600" dirty="0">
                <a:solidFill>
                  <a:srgbClr val="D4D4D4"/>
                </a:solidFill>
                <a:latin typeface="Consolas" panose="020B0609020204030204" pitchFamily="49" charset="0"/>
              </a:rPr>
              <a:t>  </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createBook</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     </a:t>
            </a:r>
            <a:r>
              <a:rPr lang="en-IN" sz="1600" b="1" dirty="0">
                <a:solidFill>
                  <a:srgbClr val="569CD6"/>
                </a:solidFill>
                <a:effectLst/>
                <a:highlight>
                  <a:srgbClr val="FFFF00"/>
                </a:highlight>
                <a:latin typeface="Consolas" panose="020B0609020204030204" pitchFamily="49" charset="0"/>
              </a:rPr>
              <a:t>this</a:t>
            </a:r>
            <a:r>
              <a:rPr lang="en-IN" sz="1600" b="1" dirty="0">
                <a:solidFill>
                  <a:srgbClr val="D4D4D4"/>
                </a:solidFill>
                <a:effectLst/>
                <a:highlight>
                  <a:srgbClr val="FFFF00"/>
                </a:highlight>
                <a:latin typeface="Consolas" panose="020B0609020204030204" pitchFamily="49" charset="0"/>
              </a:rPr>
              <a:t>.</a:t>
            </a:r>
            <a:r>
              <a:rPr lang="en-IN" sz="1600" b="1" dirty="0">
                <a:solidFill>
                  <a:srgbClr val="4EC9B0"/>
                </a:solidFill>
                <a:effectLst/>
                <a:highlight>
                  <a:srgbClr val="FFFF00"/>
                </a:highlight>
                <a:latin typeface="Consolas" panose="020B0609020204030204" pitchFamily="49" charset="0"/>
              </a:rPr>
              <a:t>out_book_evnt</a:t>
            </a:r>
            <a:r>
              <a:rPr lang="en-IN" sz="1600" b="1" dirty="0">
                <a:solidFill>
                  <a:srgbClr val="0070C0"/>
                </a:solidFill>
                <a:effectLst/>
                <a:highlight>
                  <a:srgbClr val="FFFF00"/>
                </a:highlight>
                <a:latin typeface="Consolas" panose="020B0609020204030204" pitchFamily="49" charset="0"/>
              </a:rPr>
              <a:t>.emit</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this</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book</a:t>
            </a:r>
            <a:r>
              <a:rPr lang="en-IN" sz="1600" b="0" dirty="0">
                <a:solidFill>
                  <a:srgbClr val="D4D4D4"/>
                </a:solidFill>
                <a:effectLst/>
                <a:latin typeface="Consolas" panose="020B0609020204030204" pitchFamily="49" charset="0"/>
              </a:rPr>
              <a:t>);</a:t>
            </a:r>
          </a:p>
          <a:p>
            <a:pPr marL="0" indent="0">
              <a:buNone/>
            </a:pPr>
            <a:r>
              <a:rPr lang="en-IN" sz="1600" b="0" dirty="0">
                <a:solidFill>
                  <a:srgbClr val="D4D4D4"/>
                </a:solidFill>
                <a:effectLst/>
                <a:latin typeface="Consolas" panose="020B0609020204030204" pitchFamily="49" charset="0"/>
              </a:rPr>
              <a:t>   }</a:t>
            </a:r>
          </a:p>
          <a:p>
            <a:pPr marL="0" indent="0">
              <a:buNone/>
            </a:pPr>
            <a:r>
              <a:rPr lang="en-IN" sz="1600" b="0" dirty="0">
                <a:solidFill>
                  <a:srgbClr val="D4D4D4"/>
                </a:solidFill>
                <a:effectLst/>
                <a:latin typeface="Consolas" panose="020B0609020204030204" pitchFamily="49" charset="0"/>
              </a:rPr>
              <a:t>}</a:t>
            </a: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146476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Directives</a:t>
            </a:r>
          </a:p>
        </p:txBody>
      </p:sp>
    </p:spTree>
    <p:extLst>
      <p:ext uri="{BB962C8B-B14F-4D97-AF65-F5344CB8AC3E}">
        <p14:creationId xmlns:p14="http://schemas.microsoft.com/office/powerpoint/2010/main" val="719764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Custom Input &amp; Output Event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IN" sz="1200" dirty="0">
                <a:solidFill>
                  <a:srgbClr val="808080"/>
                </a:solidFill>
                <a:latin typeface="Consolas" panose="020B0609020204030204" pitchFamily="49" charset="0"/>
              </a:rPr>
              <a:t>book-list.component.ts</a:t>
            </a:r>
          </a:p>
          <a:p>
            <a:pPr marL="0" indent="0">
              <a:buNone/>
            </a:pPr>
            <a:r>
              <a:rPr lang="en-IN" sz="1600" dirty="0">
                <a:solidFill>
                  <a:srgbClr val="808080"/>
                </a:solidFill>
                <a:latin typeface="Consolas" panose="020B0609020204030204" pitchFamily="49" charset="0"/>
              </a:rPr>
              <a:t>  </a:t>
            </a:r>
            <a:r>
              <a:rPr lang="en-IN" sz="1600" dirty="0">
                <a:solidFill>
                  <a:srgbClr val="D4D4D4"/>
                </a:solidFill>
                <a:latin typeface="Consolas" panose="020B0609020204030204" pitchFamily="49" charset="0"/>
              </a:rPr>
              <a:t>…</a:t>
            </a:r>
          </a:p>
          <a:p>
            <a:pPr marL="0" indent="0">
              <a:buNone/>
            </a:pPr>
            <a:r>
              <a:rPr lang="en-IN" sz="1600" b="0" dirty="0">
                <a:solidFill>
                  <a:srgbClr val="C586C0"/>
                </a:solidFill>
                <a:effectLst/>
                <a:latin typeface="Consolas" panose="020B0609020204030204" pitchFamily="49" charset="0"/>
              </a:rPr>
              <a:t> </a:t>
            </a:r>
            <a:r>
              <a:rPr lang="en-IN" sz="1200" b="0" dirty="0">
                <a:solidFill>
                  <a:srgbClr val="C586C0"/>
                </a:solidFill>
                <a:effectLst/>
                <a:latin typeface="Consolas" panose="020B0609020204030204" pitchFamily="49" charset="0"/>
              </a:rPr>
              <a:t>export</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BookListComponent</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implements</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OnInit</a:t>
            </a:r>
            <a:r>
              <a:rPr lang="en-IN" sz="1200" b="0" dirty="0">
                <a:solidFill>
                  <a:srgbClr val="D4D4D4"/>
                </a:solidFill>
                <a:effectLst/>
                <a:latin typeface="Consolas" panose="020B0609020204030204" pitchFamily="49" charset="0"/>
              </a:rPr>
              <a:t>,</a:t>
            </a:r>
            <a:r>
              <a:rPr lang="en-IN" sz="1200" b="0" dirty="0">
                <a:solidFill>
                  <a:srgbClr val="4EC9B0"/>
                </a:solidFill>
                <a:effectLst/>
                <a:latin typeface="Consolas" panose="020B0609020204030204" pitchFamily="49" charset="0"/>
              </a:rPr>
              <a:t>OnChanges</a:t>
            </a:r>
            <a:r>
              <a:rPr lang="en-IN" sz="1200" b="0" dirty="0">
                <a:solidFill>
                  <a:srgbClr val="D4D4D4"/>
                </a:solidFill>
                <a:effectLst/>
                <a:latin typeface="Consolas" panose="020B0609020204030204" pitchFamily="49" charset="0"/>
              </a:rPr>
              <a:t> {</a:t>
            </a:r>
          </a:p>
          <a:p>
            <a:pPr marL="0" indent="0">
              <a:buNone/>
            </a:pPr>
            <a:r>
              <a:rPr lang="en-IN" sz="1200" b="0" dirty="0">
                <a:solidFill>
                  <a:srgbClr val="D4D4D4"/>
                </a:solidFill>
                <a:effectLst/>
                <a:latin typeface="Consolas" panose="020B0609020204030204" pitchFamily="49" charset="0"/>
              </a:rPr>
              <a:t> </a:t>
            </a:r>
            <a:r>
              <a:rPr lang="en-IN" sz="1200" b="1" dirty="0">
                <a:solidFill>
                  <a:srgbClr val="D4D4D4"/>
                </a:solidFill>
                <a:effectLst/>
                <a:latin typeface="Consolas" panose="020B0609020204030204" pitchFamily="49" charset="0"/>
              </a:rPr>
              <a:t> </a:t>
            </a:r>
            <a:r>
              <a:rPr lang="en-IN" sz="1050" b="1" dirty="0">
                <a:solidFill>
                  <a:srgbClr val="D4D4D4"/>
                </a:solidFill>
                <a:effectLst/>
                <a:highlight>
                  <a:srgbClr val="FFFF00"/>
                </a:highlight>
                <a:latin typeface="Consolas" panose="020B0609020204030204" pitchFamily="49" charset="0"/>
              </a:rPr>
              <a:t> @</a:t>
            </a:r>
            <a:r>
              <a:rPr lang="en-IN" sz="1050" b="1" dirty="0">
                <a:solidFill>
                  <a:srgbClr val="4EC9B0"/>
                </a:solidFill>
                <a:effectLst/>
                <a:highlight>
                  <a:srgbClr val="FFFF00"/>
                </a:highlight>
                <a:latin typeface="Consolas" panose="020B0609020204030204" pitchFamily="49" charset="0"/>
              </a:rPr>
              <a:t>Input</a:t>
            </a:r>
            <a:r>
              <a:rPr lang="en-IN" sz="1050" b="1" dirty="0">
                <a:solidFill>
                  <a:srgbClr val="D4D4D4"/>
                </a:solidFill>
                <a:effectLst/>
                <a:highlight>
                  <a:srgbClr val="FFFF00"/>
                </a:highlight>
                <a:latin typeface="Consolas" panose="020B0609020204030204" pitchFamily="49" charset="0"/>
              </a:rPr>
              <a:t>() </a:t>
            </a:r>
            <a:r>
              <a:rPr lang="en-IN" sz="1050" b="1" dirty="0">
                <a:solidFill>
                  <a:srgbClr val="9CDCFE"/>
                </a:solidFill>
                <a:effectLst/>
                <a:highlight>
                  <a:srgbClr val="FFFF00"/>
                </a:highlight>
                <a:latin typeface="Consolas" panose="020B0609020204030204" pitchFamily="49" charset="0"/>
              </a:rPr>
              <a:t>book</a:t>
            </a:r>
            <a:r>
              <a:rPr lang="en-IN" sz="1050" b="1" dirty="0">
                <a:solidFill>
                  <a:srgbClr val="D4D4D4"/>
                </a:solidFill>
                <a:effectLst/>
                <a:highlight>
                  <a:srgbClr val="FFFF00"/>
                </a:highlight>
                <a:latin typeface="Consolas" panose="020B0609020204030204" pitchFamily="49" charset="0"/>
              </a:rPr>
              <a:t> </a:t>
            </a:r>
            <a:r>
              <a:rPr lang="en-IN" sz="1050" b="0" dirty="0">
                <a:solidFill>
                  <a:srgbClr val="D4D4D4"/>
                </a:solidFill>
                <a:effectLst/>
                <a:highlight>
                  <a:srgbClr val="FFFF00"/>
                </a:highlight>
                <a:latin typeface="Consolas" panose="020B0609020204030204" pitchFamily="49" charset="0"/>
              </a:rPr>
              <a:t>: </a:t>
            </a:r>
            <a:r>
              <a:rPr lang="en-IN" sz="1050" b="0" dirty="0">
                <a:solidFill>
                  <a:srgbClr val="4EC9B0"/>
                </a:solidFill>
                <a:effectLst/>
                <a:highlight>
                  <a:srgbClr val="FFFF00"/>
                </a:highlight>
                <a:latin typeface="Consolas" panose="020B0609020204030204" pitchFamily="49" charset="0"/>
              </a:rPr>
              <a:t>Book</a:t>
            </a:r>
            <a:r>
              <a:rPr lang="en-IN" sz="1050" b="0" dirty="0">
                <a:solidFill>
                  <a:srgbClr val="D4D4D4"/>
                </a:solidFill>
                <a:effectLst/>
                <a:highlight>
                  <a:srgbClr val="FFFF00"/>
                </a:highlight>
                <a:latin typeface="Consolas" panose="020B0609020204030204" pitchFamily="49" charset="0"/>
              </a:rPr>
              <a:t>;</a:t>
            </a:r>
          </a:p>
          <a:p>
            <a:pPr marL="0" indent="0">
              <a:buNone/>
            </a:pPr>
            <a:r>
              <a:rPr lang="en-US" sz="2000" b="0" dirty="0">
                <a:solidFill>
                  <a:srgbClr val="808080"/>
                </a:solidFill>
                <a:effectLst/>
                <a:latin typeface="Consolas" panose="020B0609020204030204" pitchFamily="49" charset="0"/>
              </a:rPr>
              <a:t>  </a:t>
            </a:r>
            <a:r>
              <a:rPr lang="en-US" sz="1200" dirty="0">
                <a:solidFill>
                  <a:srgbClr val="D4D4D4"/>
                </a:solidFill>
                <a:latin typeface="Consolas" panose="020B0609020204030204" pitchFamily="49" charset="0"/>
              </a:rPr>
              <a:t>…</a:t>
            </a:r>
          </a:p>
          <a:p>
            <a:pPr marL="0" indent="0">
              <a:buNone/>
            </a:pPr>
            <a:r>
              <a:rPr lang="en-US" sz="2000" dirty="0">
                <a:solidFill>
                  <a:srgbClr val="808080"/>
                </a:solidFill>
                <a:latin typeface="Consolas" panose="020B0609020204030204" pitchFamily="49" charset="0"/>
              </a:rPr>
              <a:t> </a:t>
            </a:r>
            <a:r>
              <a:rPr lang="en-IN" sz="1200" dirty="0">
                <a:solidFill>
                  <a:srgbClr val="D4D4D4"/>
                </a:solidFill>
                <a:latin typeface="Consolas" panose="020B0609020204030204" pitchFamily="49" charset="0"/>
              </a:rPr>
              <a:t>}</a:t>
            </a:r>
          </a:p>
          <a:p>
            <a:pPr marL="0" indent="0">
              <a:buNone/>
            </a:pPr>
            <a:r>
              <a:rPr lang="en-IN" sz="1200" dirty="0">
                <a:solidFill>
                  <a:srgbClr val="808080"/>
                </a:solidFill>
                <a:latin typeface="Consolas" panose="020B0609020204030204" pitchFamily="49" charset="0"/>
              </a:rPr>
              <a:t>book-list.component.html</a:t>
            </a:r>
          </a:p>
          <a:p>
            <a:pPr marL="0" indent="0">
              <a:buNone/>
            </a:pPr>
            <a:r>
              <a:rPr lang="en-IN" sz="1050" b="0" dirty="0">
                <a:solidFill>
                  <a:srgbClr val="808080"/>
                </a:solidFill>
                <a:effectLst/>
                <a:latin typeface="Consolas" panose="020B0609020204030204" pitchFamily="49" charset="0"/>
              </a:rPr>
              <a:t> &lt;</a:t>
            </a:r>
            <a:r>
              <a:rPr lang="en-IN" sz="1050" b="0" dirty="0">
                <a:solidFill>
                  <a:srgbClr val="569CD6"/>
                </a:solidFill>
                <a:effectLst/>
                <a:latin typeface="Consolas" panose="020B0609020204030204" pitchFamily="49" charset="0"/>
              </a:rPr>
              <a:t>div</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pPr marL="0" indent="0">
              <a:buNone/>
            </a:pPr>
            <a:r>
              <a:rPr lang="en-IN" sz="1050" b="0" dirty="0">
                <a:solidFill>
                  <a:srgbClr val="D4D4D4"/>
                </a:solidFill>
                <a:effectLst/>
                <a:latin typeface="Consolas" panose="020B0609020204030204" pitchFamily="49" charset="0"/>
              </a:rPr>
              <a:t>   </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book</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id</a:t>
            </a:r>
            <a:r>
              <a:rPr lang="en-IN" sz="1050" b="0" dirty="0">
                <a:solidFill>
                  <a:srgbClr val="D4D4D4"/>
                </a:solidFill>
                <a:effectLst/>
                <a:latin typeface="Consolas" panose="020B0609020204030204" pitchFamily="49" charset="0"/>
              </a:rPr>
              <a:t>}}</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pPr marL="0" indent="0">
              <a:buNone/>
            </a:pPr>
            <a:r>
              <a:rPr lang="en-IN" sz="1050" b="0" dirty="0">
                <a:solidFill>
                  <a:srgbClr val="D4D4D4"/>
                </a:solidFill>
                <a:effectLst/>
                <a:latin typeface="Consolas" panose="020B0609020204030204" pitchFamily="49" charset="0"/>
              </a:rPr>
              <a:t>   </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book</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name</a:t>
            </a:r>
            <a:r>
              <a:rPr lang="en-IN" sz="1050" b="0" dirty="0">
                <a:solidFill>
                  <a:srgbClr val="D4D4D4"/>
                </a:solidFill>
                <a:effectLst/>
                <a:latin typeface="Consolas" panose="020B0609020204030204" pitchFamily="49" charset="0"/>
              </a:rPr>
              <a:t>}}</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pPr marL="0" indent="0">
              <a:buNone/>
            </a:pPr>
            <a:r>
              <a:rPr lang="en-IN" sz="1050" b="0" dirty="0">
                <a:solidFill>
                  <a:srgbClr val="D4D4D4"/>
                </a:solidFill>
                <a:effectLst/>
                <a:latin typeface="Consolas" panose="020B0609020204030204" pitchFamily="49" charset="0"/>
              </a:rPr>
              <a:t>   </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book</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price</a:t>
            </a:r>
            <a:r>
              <a:rPr lang="en-IN" sz="1050" b="0" dirty="0">
                <a:solidFill>
                  <a:srgbClr val="D4D4D4"/>
                </a:solidFill>
                <a:effectLst/>
                <a:latin typeface="Consolas" panose="020B0609020204030204" pitchFamily="49" charset="0"/>
              </a:rPr>
              <a:t>}}</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pPr marL="0" indent="0">
              <a:buNone/>
            </a:pPr>
            <a:r>
              <a:rPr lang="en-IN" sz="1050" b="0" dirty="0">
                <a:solidFill>
                  <a:srgbClr val="D4D4D4"/>
                </a:solidFill>
                <a:effectLst/>
                <a:latin typeface="Consolas" panose="020B0609020204030204" pitchFamily="49" charset="0"/>
              </a:rPr>
              <a:t>   </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book</a:t>
            </a:r>
            <a:r>
              <a:rPr lang="en-IN" sz="1050" b="0" dirty="0">
                <a:solidFill>
                  <a:srgbClr val="D4D4D4"/>
                </a:solidFill>
                <a:effectLst/>
                <a:latin typeface="Consolas" panose="020B0609020204030204" pitchFamily="49" charset="0"/>
              </a:rPr>
              <a:t>.</a:t>
            </a:r>
            <a:r>
              <a:rPr lang="en-IN" sz="1050" b="0" dirty="0">
                <a:solidFill>
                  <a:srgbClr val="9CDCFE"/>
                </a:solidFill>
                <a:effectLst/>
                <a:latin typeface="Consolas" panose="020B0609020204030204" pitchFamily="49" charset="0"/>
              </a:rPr>
              <a:t>description</a:t>
            </a:r>
            <a:r>
              <a:rPr lang="en-IN" sz="1050" b="0" dirty="0">
                <a:solidFill>
                  <a:srgbClr val="D4D4D4"/>
                </a:solidFill>
                <a:effectLst/>
                <a:latin typeface="Consolas" panose="020B0609020204030204" pitchFamily="49" charset="0"/>
              </a:rPr>
              <a:t>}}</a:t>
            </a:r>
            <a:r>
              <a:rPr lang="en-IN" sz="1050" b="0" dirty="0">
                <a:solidFill>
                  <a:srgbClr val="808080"/>
                </a:solidFill>
                <a:effectLst/>
                <a:latin typeface="Consolas" panose="020B0609020204030204" pitchFamily="49" charset="0"/>
              </a:rPr>
              <a:t>&lt;/</a:t>
            </a:r>
            <a:r>
              <a:rPr lang="en-IN" sz="1050" b="0" dirty="0">
                <a:solidFill>
                  <a:srgbClr val="569CD6"/>
                </a:solidFill>
                <a:effectLst/>
                <a:latin typeface="Consolas" panose="020B0609020204030204" pitchFamily="49" charset="0"/>
              </a:rPr>
              <a:t>p</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pPr marL="0" indent="0">
              <a:buNone/>
            </a:pPr>
            <a:r>
              <a:rPr lang="en-IN" sz="1050" b="0" dirty="0">
                <a:solidFill>
                  <a:srgbClr val="808080"/>
                </a:solidFill>
                <a:effectLst/>
                <a:latin typeface="Consolas" panose="020B0609020204030204" pitchFamily="49" charset="0"/>
              </a:rPr>
              <a:t> &lt;/</a:t>
            </a:r>
            <a:r>
              <a:rPr lang="en-IN" sz="1050" b="0" dirty="0">
                <a:solidFill>
                  <a:srgbClr val="569CD6"/>
                </a:solidFill>
                <a:effectLst/>
                <a:latin typeface="Consolas" panose="020B0609020204030204" pitchFamily="49" charset="0"/>
              </a:rPr>
              <a:t>div</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pPr marL="0" indent="0">
              <a:buNone/>
            </a:pPr>
            <a:r>
              <a:rPr lang="en-IN" sz="1050" b="0" dirty="0">
                <a:solidFill>
                  <a:srgbClr val="808080"/>
                </a:solidFill>
                <a:effectLst/>
                <a:latin typeface="Consolas" panose="020B0609020204030204" pitchFamily="49" charset="0"/>
              </a:rPr>
              <a:t> &lt;</a:t>
            </a:r>
            <a:r>
              <a:rPr lang="en-IN" sz="1050" b="0" dirty="0">
                <a:solidFill>
                  <a:srgbClr val="569CD6"/>
                </a:solidFill>
                <a:effectLst/>
                <a:latin typeface="Consolas" panose="020B0609020204030204" pitchFamily="49" charset="0"/>
              </a:rPr>
              <a:t>hr</a:t>
            </a:r>
            <a:r>
              <a:rPr lang="en-IN" sz="1050" b="0" dirty="0">
                <a:solidFill>
                  <a:srgbClr val="808080"/>
                </a:solidFill>
                <a:effectLst/>
                <a:latin typeface="Consolas" panose="020B0609020204030204" pitchFamily="49" charset="0"/>
              </a:rPr>
              <a:t>&gt;</a:t>
            </a:r>
            <a:endParaRPr lang="en-IN" sz="1050" b="0" dirty="0">
              <a:solidFill>
                <a:srgbClr val="D4D4D4"/>
              </a:solidFill>
              <a:effectLst/>
              <a:latin typeface="Consolas" panose="020B0609020204030204" pitchFamily="49" charset="0"/>
            </a:endParaRPr>
          </a:p>
          <a:p>
            <a:br>
              <a:rPr lang="en-IN" sz="1050" b="0" dirty="0">
                <a:solidFill>
                  <a:srgbClr val="D4D4D4"/>
                </a:solidFill>
                <a:effectLst/>
                <a:latin typeface="Consolas" panose="020B0609020204030204" pitchFamily="49" charset="0"/>
              </a:rPr>
            </a:br>
            <a:endParaRPr lang="en-IN" sz="1050" b="0" dirty="0">
              <a:solidFill>
                <a:srgbClr val="D4D4D4"/>
              </a:solidFill>
              <a:effectLst/>
              <a:latin typeface="Consolas" panose="020B0609020204030204" pitchFamily="49" charset="0"/>
            </a:endParaRPr>
          </a:p>
          <a:p>
            <a:pPr marL="0" indent="0">
              <a:buNone/>
            </a:pPr>
            <a:endParaRPr lang="en-IN" sz="1200" dirty="0">
              <a:solidFill>
                <a:srgbClr val="D4D4D4"/>
              </a:solidFill>
              <a:latin typeface="Consolas" panose="020B0609020204030204" pitchFamily="49" charset="0"/>
            </a:endParaRP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2278961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Custom Input &amp; Output Event – assigning alias</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lstStyle/>
          <a:p>
            <a:pPr marL="0" indent="0">
              <a:buNone/>
            </a:pPr>
            <a:r>
              <a:rPr lang="en-IN" sz="1200" dirty="0">
                <a:solidFill>
                  <a:srgbClr val="808080"/>
                </a:solidFill>
                <a:latin typeface="Consolas" panose="020B0609020204030204" pitchFamily="49" charset="0"/>
              </a:rPr>
              <a:t>book-list.component.ts</a:t>
            </a:r>
          </a:p>
          <a:p>
            <a:pPr marL="0" indent="0">
              <a:buNone/>
            </a:pPr>
            <a:r>
              <a:rPr lang="en-IN" sz="1600" dirty="0">
                <a:solidFill>
                  <a:srgbClr val="808080"/>
                </a:solidFill>
                <a:latin typeface="Consolas" panose="020B0609020204030204" pitchFamily="49" charset="0"/>
              </a:rPr>
              <a:t> </a:t>
            </a:r>
            <a:r>
              <a:rPr lang="en-IN" sz="1100" dirty="0">
                <a:solidFill>
                  <a:srgbClr val="808080"/>
                </a:solidFill>
                <a:latin typeface="Consolas" panose="020B0609020204030204" pitchFamily="49" charset="0"/>
              </a:rPr>
              <a:t> </a:t>
            </a:r>
            <a:r>
              <a:rPr lang="en-IN" sz="1100" dirty="0">
                <a:solidFill>
                  <a:srgbClr val="D4D4D4"/>
                </a:solidFill>
                <a:latin typeface="Consolas" panose="020B0609020204030204" pitchFamily="49" charset="0"/>
              </a:rPr>
              <a:t>…</a:t>
            </a:r>
          </a:p>
          <a:p>
            <a:pPr marL="0" indent="0">
              <a:buNone/>
            </a:pPr>
            <a:r>
              <a:rPr lang="en-IN" sz="1100" b="0" dirty="0">
                <a:solidFill>
                  <a:srgbClr val="C586C0"/>
                </a:solidFill>
                <a:effectLst/>
                <a:latin typeface="Consolas" panose="020B0609020204030204" pitchFamily="49" charset="0"/>
              </a:rPr>
              <a:t>  export</a:t>
            </a:r>
            <a:r>
              <a:rPr lang="en-IN" sz="1100" b="0" dirty="0">
                <a:solidFill>
                  <a:srgbClr val="D4D4D4"/>
                </a:solidFill>
                <a:effectLst/>
                <a:latin typeface="Consolas" panose="020B0609020204030204" pitchFamily="49" charset="0"/>
              </a:rPr>
              <a:t> </a:t>
            </a:r>
            <a:r>
              <a:rPr lang="en-IN" sz="1100" b="0" dirty="0">
                <a:solidFill>
                  <a:srgbClr val="569CD6"/>
                </a:solidFill>
                <a:effectLst/>
                <a:latin typeface="Consolas" panose="020B0609020204030204" pitchFamily="49" charset="0"/>
              </a:rPr>
              <a:t>class</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BookListComponent</a:t>
            </a:r>
            <a:r>
              <a:rPr lang="en-IN" sz="1100" b="0" dirty="0">
                <a:solidFill>
                  <a:srgbClr val="D4D4D4"/>
                </a:solidFill>
                <a:effectLst/>
                <a:latin typeface="Consolas" panose="020B0609020204030204" pitchFamily="49" charset="0"/>
              </a:rPr>
              <a:t> </a:t>
            </a:r>
            <a:r>
              <a:rPr lang="en-IN" sz="1100" b="0" dirty="0">
                <a:solidFill>
                  <a:srgbClr val="569CD6"/>
                </a:solidFill>
                <a:effectLst/>
                <a:latin typeface="Consolas" panose="020B0609020204030204" pitchFamily="49" charset="0"/>
              </a:rPr>
              <a:t>implements</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OnInit</a:t>
            </a:r>
            <a:r>
              <a:rPr lang="en-IN" sz="1100" b="0" dirty="0">
                <a:solidFill>
                  <a:srgbClr val="D4D4D4"/>
                </a:solidFill>
                <a:effectLst/>
                <a:latin typeface="Consolas" panose="020B0609020204030204" pitchFamily="49" charset="0"/>
              </a:rPr>
              <a:t> {</a:t>
            </a:r>
          </a:p>
          <a:p>
            <a:pPr marL="0" indent="0">
              <a:buNone/>
            </a:pPr>
            <a:br>
              <a:rPr lang="en-IN" sz="1100" b="0" dirty="0">
                <a:solidFill>
                  <a:srgbClr val="D4D4D4"/>
                </a:solidFill>
                <a:effectLst/>
                <a:latin typeface="Consolas" panose="020B0609020204030204" pitchFamily="49" charset="0"/>
              </a:rPr>
            </a:br>
            <a:r>
              <a:rPr lang="en-IN" sz="1100" b="0" dirty="0">
                <a:solidFill>
                  <a:srgbClr val="D4D4D4"/>
                </a:solidFill>
                <a:effectLst/>
                <a:latin typeface="Consolas" panose="020B0609020204030204" pitchFamily="49" charset="0"/>
              </a:rPr>
              <a:t>   </a:t>
            </a:r>
            <a:r>
              <a:rPr lang="en-IN" sz="1100" b="1" dirty="0">
                <a:solidFill>
                  <a:srgbClr val="D4D4D4"/>
                </a:solidFill>
                <a:effectLst/>
                <a:highlight>
                  <a:srgbClr val="FFFF00"/>
                </a:highlight>
                <a:latin typeface="Consolas" panose="020B0609020204030204" pitchFamily="49" charset="0"/>
              </a:rPr>
              <a:t>@</a:t>
            </a:r>
            <a:r>
              <a:rPr lang="en-IN" sz="1100" b="1" dirty="0">
                <a:solidFill>
                  <a:srgbClr val="4EC9B0"/>
                </a:solidFill>
                <a:effectLst/>
                <a:highlight>
                  <a:srgbClr val="FFFF00"/>
                </a:highlight>
                <a:latin typeface="Consolas" panose="020B0609020204030204" pitchFamily="49" charset="0"/>
              </a:rPr>
              <a:t>Input</a:t>
            </a:r>
            <a:r>
              <a:rPr lang="en-IN" sz="1100" b="1" dirty="0">
                <a:solidFill>
                  <a:srgbClr val="D4D4D4"/>
                </a:solidFill>
                <a:effectLst/>
                <a:highlight>
                  <a:srgbClr val="FFFF00"/>
                </a:highlight>
                <a:latin typeface="Consolas" panose="020B0609020204030204" pitchFamily="49" charset="0"/>
              </a:rPr>
              <a:t>(</a:t>
            </a:r>
            <a:r>
              <a:rPr lang="en-IN" sz="1100" b="1" dirty="0">
                <a:solidFill>
                  <a:srgbClr val="CE9178"/>
                </a:solidFill>
                <a:effectLst/>
                <a:highlight>
                  <a:srgbClr val="FFFF00"/>
                </a:highlight>
                <a:latin typeface="Consolas" panose="020B0609020204030204" pitchFamily="49" charset="0"/>
              </a:rPr>
              <a:t>'newbook'</a:t>
            </a:r>
            <a:r>
              <a:rPr lang="en-IN" sz="1100" b="1" dirty="0">
                <a:solidFill>
                  <a:srgbClr val="D4D4D4"/>
                </a:solidFill>
                <a:effectLst/>
                <a:highlight>
                  <a:srgbClr val="FFFF00"/>
                </a:highlight>
                <a:latin typeface="Consolas" panose="020B0609020204030204" pitchFamily="49" charset="0"/>
              </a:rPr>
              <a:t>) </a:t>
            </a:r>
            <a:r>
              <a:rPr lang="en-IN" sz="1100" b="1" dirty="0">
                <a:solidFill>
                  <a:srgbClr val="9CDCFE"/>
                </a:solidFill>
                <a:effectLst/>
                <a:highlight>
                  <a:srgbClr val="FFFF00"/>
                </a:highlight>
                <a:latin typeface="Consolas" panose="020B0609020204030204" pitchFamily="49" charset="0"/>
              </a:rPr>
              <a:t>book</a:t>
            </a:r>
            <a:r>
              <a:rPr lang="en-IN" sz="1100" b="1" dirty="0">
                <a:solidFill>
                  <a:srgbClr val="D4D4D4"/>
                </a:solidFill>
                <a:effectLst/>
                <a:highlight>
                  <a:srgbClr val="FFFF00"/>
                </a:highlight>
                <a:latin typeface="Consolas" panose="020B0609020204030204" pitchFamily="49" charset="0"/>
              </a:rPr>
              <a:t> </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Book</a:t>
            </a:r>
            <a:r>
              <a:rPr lang="en-IN" sz="1100" b="0" dirty="0">
                <a:solidFill>
                  <a:srgbClr val="D4D4D4"/>
                </a:solidFill>
                <a:effectLst/>
                <a:latin typeface="Consolas" panose="020B0609020204030204" pitchFamily="49" charset="0"/>
              </a:rPr>
              <a:t>;</a:t>
            </a:r>
          </a:p>
          <a:p>
            <a:pPr marL="0" indent="0">
              <a:buNone/>
            </a:pPr>
            <a:r>
              <a:rPr lang="en-IN" sz="1100" dirty="0">
                <a:solidFill>
                  <a:srgbClr val="D4D4D4"/>
                </a:solidFill>
                <a:latin typeface="Consolas" panose="020B0609020204030204" pitchFamily="49" charset="0"/>
              </a:rPr>
              <a:t>    …</a:t>
            </a:r>
          </a:p>
          <a:p>
            <a:pPr marL="0" indent="0">
              <a:buNone/>
            </a:pPr>
            <a:r>
              <a:rPr lang="en-IN" sz="1100" b="0" dirty="0">
                <a:solidFill>
                  <a:srgbClr val="D4D4D4"/>
                </a:solidFill>
                <a:effectLst/>
                <a:latin typeface="Consolas" panose="020B0609020204030204" pitchFamily="49" charset="0"/>
              </a:rPr>
              <a:t>  }</a:t>
            </a:r>
          </a:p>
          <a:p>
            <a:pPr marL="0" indent="0">
              <a:buNone/>
            </a:pPr>
            <a:r>
              <a:rPr lang="en-IN" sz="1200" dirty="0">
                <a:solidFill>
                  <a:srgbClr val="808080"/>
                </a:solidFill>
                <a:latin typeface="Consolas" panose="020B0609020204030204" pitchFamily="49" charset="0"/>
              </a:rPr>
              <a:t>app.component.html</a:t>
            </a:r>
          </a:p>
          <a:p>
            <a:pPr marL="0" indent="0">
              <a:buNone/>
            </a:pPr>
            <a:r>
              <a:rPr lang="en-US" sz="9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app-book</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(out_book_evnt)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CDCAA"/>
                </a:solidFill>
                <a:effectLst/>
                <a:latin typeface="Consolas" panose="020B0609020204030204" pitchFamily="49" charset="0"/>
              </a:rPr>
              <a:t>createBook</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$event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808080"/>
                </a:solidFill>
                <a:effectLst/>
                <a:latin typeface="Consolas" panose="020B0609020204030204" pitchFamily="49" charset="0"/>
              </a:rPr>
              <a:t>&gt;&lt;/</a:t>
            </a:r>
            <a:r>
              <a:rPr lang="en-US" sz="1100" b="0" dirty="0">
                <a:solidFill>
                  <a:srgbClr val="569CD6"/>
                </a:solidFill>
                <a:effectLst/>
                <a:latin typeface="Consolas" panose="020B0609020204030204" pitchFamily="49" charset="0"/>
              </a:rPr>
              <a:t>app-book</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hr</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app-book-list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*ngFor</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"let b of booklist"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   </a:t>
            </a:r>
            <a:r>
              <a:rPr lang="en-US" sz="1100" b="1" dirty="0">
                <a:solidFill>
                  <a:srgbClr val="9CDCFE"/>
                </a:solidFill>
                <a:effectLst/>
                <a:highlight>
                  <a:srgbClr val="FFFF00"/>
                </a:highlight>
                <a:latin typeface="Consolas" panose="020B0609020204030204" pitchFamily="49" charset="0"/>
              </a:rPr>
              <a:t>[newbook]</a:t>
            </a:r>
            <a:r>
              <a:rPr lang="en-US" sz="1100" b="1" dirty="0">
                <a:solidFill>
                  <a:srgbClr val="D4D4D4"/>
                </a:solidFill>
                <a:effectLst/>
                <a:highlight>
                  <a:srgbClr val="FFFF00"/>
                </a:highlight>
                <a:latin typeface="Consolas" panose="020B0609020204030204" pitchFamily="49" charset="0"/>
              </a:rPr>
              <a:t>=</a:t>
            </a:r>
            <a:r>
              <a:rPr lang="en-US" sz="1100" b="1" dirty="0">
                <a:solidFill>
                  <a:srgbClr val="CE9178"/>
                </a:solidFill>
                <a:effectLst/>
                <a:highlight>
                  <a:srgbClr val="FFFF00"/>
                </a:highlight>
                <a:latin typeface="Consolas" panose="020B0609020204030204" pitchFamily="49" charset="0"/>
              </a:rPr>
              <a:t>b</a:t>
            </a:r>
            <a:endParaRPr lang="en-US" sz="1100" b="1" dirty="0">
              <a:solidFill>
                <a:srgbClr val="D4D4D4"/>
              </a:solidFill>
              <a:effectLst/>
              <a:highlight>
                <a:srgbClr val="FFFF00"/>
              </a:highligh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app-book-list</a:t>
            </a:r>
            <a:r>
              <a:rPr lang="en-US" sz="1100" b="0" dirty="0">
                <a:solidFill>
                  <a:srgbClr val="808080"/>
                </a:solidFill>
                <a:effectLst/>
                <a:latin typeface="Consolas" panose="020B0609020204030204" pitchFamily="49" charset="0"/>
              </a:rPr>
              <a:t>&gt;</a:t>
            </a:r>
            <a:endParaRPr lang="en-US" sz="1100" b="0" dirty="0">
              <a:solidFill>
                <a:srgbClr val="D4D4D4"/>
              </a:solidFill>
              <a:effectLst/>
              <a:latin typeface="Consolas" panose="020B0609020204030204" pitchFamily="49" charset="0"/>
            </a:endParaRPr>
          </a:p>
          <a:p>
            <a:pPr marL="0" indent="0">
              <a:buNone/>
            </a:pPr>
            <a:endParaRPr lang="en-US" sz="900" b="0" dirty="0">
              <a:solidFill>
                <a:srgbClr val="D4D4D4"/>
              </a:solidFill>
              <a:effectLst/>
              <a:latin typeface="Consolas" panose="020B0609020204030204" pitchFamily="49" charset="0"/>
            </a:endParaRPr>
          </a:p>
          <a:p>
            <a:pPr marL="0" indent="0">
              <a:buNone/>
            </a:pPr>
            <a:br>
              <a:rPr lang="en-US" sz="900" b="0" dirty="0">
                <a:solidFill>
                  <a:srgbClr val="D4D4D4"/>
                </a:solidFill>
                <a:effectLst/>
                <a:latin typeface="Consolas" panose="020B0609020204030204" pitchFamily="49" charset="0"/>
              </a:rPr>
            </a:br>
            <a:endParaRPr lang="en-US" sz="900" b="0" dirty="0">
              <a:solidFill>
                <a:srgbClr val="D4D4D4"/>
              </a:solidFill>
              <a:effectLst/>
              <a:latin typeface="Consolas" panose="020B0609020204030204" pitchFamily="49" charset="0"/>
            </a:endParaRPr>
          </a:p>
          <a:p>
            <a:pPr marL="0" indent="0">
              <a:buNone/>
            </a:pPr>
            <a:br>
              <a:rPr lang="en-IN" sz="1050" b="0" dirty="0">
                <a:solidFill>
                  <a:srgbClr val="D4D4D4"/>
                </a:solidFill>
                <a:effectLst/>
                <a:latin typeface="Consolas" panose="020B0609020204030204" pitchFamily="49" charset="0"/>
              </a:rPr>
            </a:br>
            <a:endParaRPr lang="en-IN" sz="1050" b="0" dirty="0">
              <a:solidFill>
                <a:srgbClr val="D4D4D4"/>
              </a:solidFill>
              <a:effectLst/>
              <a:latin typeface="Consolas" panose="020B0609020204030204" pitchFamily="49" charset="0"/>
            </a:endParaRPr>
          </a:p>
          <a:p>
            <a:pPr marL="0" indent="0">
              <a:buNone/>
            </a:pPr>
            <a:endParaRPr lang="en-IN" sz="1200" dirty="0">
              <a:solidFill>
                <a:srgbClr val="D4D4D4"/>
              </a:solidFill>
              <a:latin typeface="Consolas" panose="020B0609020204030204" pitchFamily="49" charset="0"/>
            </a:endParaRP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47641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56D62-CA76-83B7-563A-44F4C00F6DCB}"/>
              </a:ext>
            </a:extLst>
          </p:cNvPr>
          <p:cNvSpPr>
            <a:spLocks noGrp="1"/>
          </p:cNvSpPr>
          <p:nvPr>
            <p:ph type="ctrTitle"/>
          </p:nvPr>
        </p:nvSpPr>
        <p:spPr/>
        <p:txBody>
          <a:bodyPr/>
          <a:lstStyle/>
          <a:p>
            <a:r>
              <a:rPr lang="en-IN" dirty="0"/>
              <a:t>Angular Directives</a:t>
            </a:r>
          </a:p>
        </p:txBody>
      </p:sp>
      <p:sp>
        <p:nvSpPr>
          <p:cNvPr id="5" name="Subtitle 4">
            <a:extLst>
              <a:ext uri="{FF2B5EF4-FFF2-40B4-BE49-F238E27FC236}">
                <a16:creationId xmlns:a16="http://schemas.microsoft.com/office/drawing/2014/main" id="{28CFED86-CCCE-B80C-5780-C1BA088CC383}"/>
              </a:ext>
            </a:extLst>
          </p:cNvPr>
          <p:cNvSpPr>
            <a:spLocks noGrp="1"/>
          </p:cNvSpPr>
          <p:nvPr>
            <p:ph type="subTitle" idx="1"/>
          </p:nvPr>
        </p:nvSpPr>
        <p:spPr/>
        <p:txBody>
          <a:bodyPr/>
          <a:lstStyle/>
          <a:p>
            <a:r>
              <a:rPr lang="en-IN" dirty="0"/>
              <a:t>Using inbuilt directives like &lt;ng-content&gt;</a:t>
            </a:r>
          </a:p>
        </p:txBody>
      </p:sp>
    </p:spTree>
    <p:extLst>
      <p:ext uri="{BB962C8B-B14F-4D97-AF65-F5344CB8AC3E}">
        <p14:creationId xmlns:p14="http://schemas.microsoft.com/office/powerpoint/2010/main" val="3210097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lstStyle/>
          <a:p>
            <a:r>
              <a:rPr lang="en-US" dirty="0"/>
              <a:t>Projecting Content Into Component – using &lt;ng-content&gt;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normAutofit lnSpcReduction="10000"/>
          </a:bodyPr>
          <a:lstStyle/>
          <a:p>
            <a:pPr marL="0" indent="0">
              <a:buNone/>
            </a:pPr>
            <a:r>
              <a:rPr lang="en-IN" sz="1200" dirty="0">
                <a:solidFill>
                  <a:srgbClr val="808080"/>
                </a:solidFill>
                <a:latin typeface="Consolas" panose="020B0609020204030204" pitchFamily="49" charset="0"/>
              </a:rPr>
              <a:t>app.component.html</a:t>
            </a: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app-book-list </a:t>
            </a:r>
            <a:r>
              <a:rPr lang="en-IN" sz="1100" b="0" dirty="0">
                <a:solidFill>
                  <a:srgbClr val="9CDCFE"/>
                </a:solidFill>
                <a:effectLst/>
                <a:latin typeface="Consolas" panose="020B0609020204030204" pitchFamily="49" charset="0"/>
              </a:rPr>
              <a:t>*ngFor</a:t>
            </a:r>
            <a:r>
              <a:rPr lang="en-IN" sz="1100" b="0" dirty="0">
                <a:solidFill>
                  <a:srgbClr val="D4D4D4"/>
                </a:solidFill>
                <a:effectLst/>
                <a:latin typeface="Consolas" panose="020B0609020204030204" pitchFamily="49" charset="0"/>
              </a:rPr>
              <a:t> = </a:t>
            </a:r>
            <a:r>
              <a:rPr lang="en-IN" sz="1100" b="0" dirty="0">
                <a:solidFill>
                  <a:srgbClr val="CE9178"/>
                </a:solidFill>
                <a:effectLst/>
                <a:latin typeface="Consolas" panose="020B0609020204030204" pitchFamily="49" charset="0"/>
              </a:rPr>
              <a:t>"let b of booklist"</a:t>
            </a:r>
            <a:r>
              <a:rPr lang="en-IN" sz="1100" b="0" dirty="0">
                <a:solidFill>
                  <a:srgbClr val="808080"/>
                </a:solidFill>
                <a:effectLst/>
                <a:latin typeface="Consolas" panose="020B0609020204030204" pitchFamily="49" charset="0"/>
              </a:rPr>
              <a:t>&gt; --</a:t>
            </a:r>
            <a:r>
              <a:rPr lang="en-IN" sz="1100" dirty="0">
                <a:solidFill>
                  <a:srgbClr val="808080"/>
                </a:solidFill>
                <a:latin typeface="Consolas" panose="020B0609020204030204" pitchFamily="49" charset="0"/>
              </a:rPr>
              <a:t> (&lt;app-book-list&gt; is selector of book-list component)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div</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b</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id</a:t>
            </a:r>
            <a:r>
              <a:rPr lang="en-IN" sz="1100" b="0" dirty="0">
                <a:solidFill>
                  <a:srgbClr val="D4D4D4"/>
                </a:solidFill>
                <a:effectLst/>
                <a:latin typeface="Consolas" panose="020B0609020204030204" pitchFamily="49" charset="0"/>
              </a:rPr>
              <a:t>}}</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b</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name</a:t>
            </a:r>
            <a:r>
              <a:rPr lang="en-IN" sz="1100" b="0" dirty="0">
                <a:solidFill>
                  <a:srgbClr val="D4D4D4"/>
                </a:solidFill>
                <a:effectLst/>
                <a:latin typeface="Consolas" panose="020B0609020204030204" pitchFamily="49" charset="0"/>
              </a:rPr>
              <a:t>}}</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b</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price</a:t>
            </a:r>
            <a:r>
              <a:rPr lang="en-IN" sz="1100" b="0" dirty="0">
                <a:solidFill>
                  <a:srgbClr val="D4D4D4"/>
                </a:solidFill>
                <a:effectLst/>
                <a:latin typeface="Consolas" panose="020B0609020204030204" pitchFamily="49" charset="0"/>
              </a:rPr>
              <a:t>}}</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b</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description</a:t>
            </a:r>
            <a:r>
              <a:rPr lang="en-IN" sz="1100" b="0" dirty="0">
                <a:solidFill>
                  <a:srgbClr val="D4D4D4"/>
                </a:solidFill>
                <a:effectLst/>
                <a:latin typeface="Consolas" panose="020B0609020204030204" pitchFamily="49" charset="0"/>
              </a:rPr>
              <a:t>}}</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p</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button</a:t>
            </a:r>
            <a:r>
              <a:rPr lang="en-IN" sz="1100" b="0" dirty="0">
                <a:solidFill>
                  <a:srgbClr val="D4D4D4"/>
                </a:solidFill>
                <a:effectLst/>
                <a:latin typeface="Consolas" panose="020B0609020204030204" pitchFamily="49" charset="0"/>
              </a:rPr>
              <a:t> </a:t>
            </a:r>
            <a:r>
              <a:rPr lang="en-IN" sz="1100" b="0" dirty="0">
                <a:solidFill>
                  <a:srgbClr val="9CDCFE"/>
                </a:solidFill>
                <a:effectLst/>
                <a:latin typeface="Consolas" panose="020B0609020204030204" pitchFamily="49" charset="0"/>
              </a:rPr>
              <a:t>class</a:t>
            </a:r>
            <a:r>
              <a:rPr lang="en-IN" sz="1100" b="0" dirty="0">
                <a:solidFill>
                  <a:srgbClr val="D4D4D4"/>
                </a:solidFill>
                <a:effectLst/>
                <a:latin typeface="Consolas" panose="020B0609020204030204" pitchFamily="49" charset="0"/>
              </a:rPr>
              <a:t>=</a:t>
            </a:r>
            <a:r>
              <a:rPr lang="en-IN" sz="1100" b="0" dirty="0">
                <a:solidFill>
                  <a:srgbClr val="CE9178"/>
                </a:solidFill>
                <a:effectLst/>
                <a:latin typeface="Consolas" panose="020B0609020204030204" pitchFamily="49" charset="0"/>
              </a:rPr>
              <a:t>"</a:t>
            </a:r>
            <a:r>
              <a:rPr lang="en-IN" sz="1100" b="0" dirty="0" err="1">
                <a:solidFill>
                  <a:srgbClr val="CE9178"/>
                </a:solidFill>
                <a:effectLst/>
                <a:latin typeface="Consolas" panose="020B0609020204030204" pitchFamily="49" charset="0"/>
              </a:rPr>
              <a:t>btn</a:t>
            </a:r>
            <a:r>
              <a:rPr lang="en-IN" sz="1100" b="0" dirty="0">
                <a:solidFill>
                  <a:srgbClr val="CE9178"/>
                </a:solidFill>
                <a:effectLst/>
                <a:latin typeface="Consolas" panose="020B0609020204030204" pitchFamily="49" charset="0"/>
              </a:rPr>
              <a:t> </a:t>
            </a:r>
            <a:r>
              <a:rPr lang="en-IN" sz="1100" b="0" dirty="0" err="1">
                <a:solidFill>
                  <a:srgbClr val="CE9178"/>
                </a:solidFill>
                <a:effectLst/>
                <a:latin typeface="Consolas" panose="020B0609020204030204" pitchFamily="49" charset="0"/>
              </a:rPr>
              <a:t>btn</a:t>
            </a:r>
            <a:r>
              <a:rPr lang="en-IN" sz="1100" b="0" dirty="0">
                <a:solidFill>
                  <a:srgbClr val="CE9178"/>
                </a:solidFill>
                <a:effectLst/>
                <a:latin typeface="Consolas" panose="020B0609020204030204" pitchFamily="49" charset="0"/>
              </a:rPr>
              <a:t>-primary"</a:t>
            </a:r>
            <a:r>
              <a:rPr lang="en-IN" sz="1100" b="0" dirty="0">
                <a:solidFill>
                  <a:srgbClr val="D4D4D4"/>
                </a:solidFill>
                <a:effectLst/>
                <a:latin typeface="Consolas" panose="020B0609020204030204" pitchFamily="49" charset="0"/>
              </a:rPr>
              <a:t> </a:t>
            </a:r>
            <a:r>
              <a:rPr lang="en-IN" sz="1100" b="0" dirty="0">
                <a:solidFill>
                  <a:srgbClr val="9CDCFE"/>
                </a:solidFill>
                <a:effectLst/>
                <a:latin typeface="Consolas" panose="020B0609020204030204" pitchFamily="49" charset="0"/>
              </a:rPr>
              <a:t>(click)</a:t>
            </a:r>
            <a:r>
              <a:rPr lang="en-IN" sz="1100" b="0" dirty="0">
                <a:solidFill>
                  <a:srgbClr val="D4D4D4"/>
                </a:solidFill>
                <a:effectLst/>
                <a:latin typeface="Consolas" panose="020B0609020204030204" pitchFamily="49" charset="0"/>
              </a:rPr>
              <a:t>=</a:t>
            </a:r>
            <a:r>
              <a:rPr lang="en-IN" sz="1100" b="0" dirty="0">
                <a:solidFill>
                  <a:srgbClr val="CE9178"/>
                </a:solidFill>
                <a:effectLst/>
                <a:latin typeface="Consolas" panose="020B0609020204030204" pitchFamily="49" charset="0"/>
              </a:rPr>
              <a:t>"</a:t>
            </a:r>
            <a:r>
              <a:rPr lang="en-IN" sz="1100" b="0" dirty="0">
                <a:solidFill>
                  <a:srgbClr val="DCDCAA"/>
                </a:solidFill>
                <a:effectLst/>
                <a:latin typeface="Consolas" panose="020B0609020204030204" pitchFamily="49" charset="0"/>
              </a:rPr>
              <a:t>selectBook</a:t>
            </a:r>
            <a:r>
              <a:rPr lang="en-IN" sz="1100" b="0" dirty="0">
                <a:solidFill>
                  <a:srgbClr val="D4D4D4"/>
                </a:solidFill>
                <a:effectLst/>
                <a:latin typeface="Consolas" panose="020B0609020204030204" pitchFamily="49" charset="0"/>
              </a:rPr>
              <a:t>(</a:t>
            </a:r>
            <a:r>
              <a:rPr lang="en-IN" sz="1100" b="0" dirty="0">
                <a:solidFill>
                  <a:srgbClr val="9CDCFE"/>
                </a:solidFill>
                <a:effectLst/>
                <a:latin typeface="Consolas" panose="020B0609020204030204" pitchFamily="49" charset="0"/>
              </a:rPr>
              <a:t>b</a:t>
            </a:r>
            <a:r>
              <a:rPr lang="en-IN" sz="1100" b="0" dirty="0">
                <a:solidFill>
                  <a:srgbClr val="D4D4D4"/>
                </a:solidFill>
                <a:effectLst/>
                <a:latin typeface="Consolas" panose="020B0609020204030204" pitchFamily="49" charset="0"/>
              </a:rPr>
              <a:t>)</a:t>
            </a:r>
            <a:r>
              <a:rPr lang="en-IN" sz="1100" b="0" dirty="0">
                <a:solidFill>
                  <a:srgbClr val="CE9178"/>
                </a:solidFill>
                <a:effectLst/>
                <a:latin typeface="Consolas" panose="020B0609020204030204" pitchFamily="49" charset="0"/>
              </a:rPr>
              <a:t>"</a:t>
            </a:r>
            <a:r>
              <a:rPr lang="en-IN" sz="1100" b="0" dirty="0">
                <a:solidFill>
                  <a:srgbClr val="808080"/>
                </a:solidFill>
                <a:effectLst/>
                <a:latin typeface="Consolas" panose="020B0609020204030204" pitchFamily="49" charset="0"/>
              </a:rPr>
              <a:t>&gt;</a:t>
            </a:r>
            <a:r>
              <a:rPr lang="en-IN" sz="1100" b="0" dirty="0">
                <a:solidFill>
                  <a:srgbClr val="D4D4D4"/>
                </a:solidFill>
                <a:effectLst/>
                <a:latin typeface="Consolas" panose="020B0609020204030204" pitchFamily="49" charset="0"/>
              </a:rPr>
              <a:t> Show details</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button</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div</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hr</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app-book-list</a:t>
            </a:r>
            <a:r>
              <a:rPr lang="en-IN" sz="1100" b="0" dirty="0">
                <a:solidFill>
                  <a:srgbClr val="808080"/>
                </a:solidFill>
                <a:effectLst/>
                <a:latin typeface="Consolas" panose="020B0609020204030204" pitchFamily="49" charset="0"/>
              </a:rPr>
              <a:t>&gt;</a:t>
            </a:r>
            <a:endParaRPr lang="en-IN" sz="1100" b="0" dirty="0">
              <a:solidFill>
                <a:srgbClr val="D4D4D4"/>
              </a:solidFill>
              <a:effectLst/>
              <a:latin typeface="Consolas" panose="020B0609020204030204" pitchFamily="49" charset="0"/>
            </a:endParaRPr>
          </a:p>
          <a:p>
            <a:pPr marL="0" indent="0">
              <a:buNone/>
            </a:pPr>
            <a:r>
              <a:rPr lang="en-IN" sz="1200" dirty="0">
                <a:solidFill>
                  <a:srgbClr val="808080"/>
                </a:solidFill>
                <a:latin typeface="Consolas" panose="020B0609020204030204" pitchFamily="49" charset="0"/>
              </a:rPr>
              <a:t>book-list.component.html</a:t>
            </a:r>
          </a:p>
          <a:p>
            <a:pPr marL="0" indent="0">
              <a:buNone/>
            </a:pPr>
            <a:r>
              <a:rPr lang="en-IN" sz="1100" b="0" dirty="0">
                <a:solidFill>
                  <a:srgbClr val="808080"/>
                </a:solidFill>
                <a:effectLst/>
                <a:latin typeface="Consolas" panose="020B0609020204030204" pitchFamily="49" charset="0"/>
              </a:rPr>
              <a:t>&lt;</a:t>
            </a:r>
            <a:r>
              <a:rPr lang="en-IN" sz="1100" b="0" dirty="0">
                <a:solidFill>
                  <a:srgbClr val="569CD6"/>
                </a:solidFill>
                <a:effectLst/>
                <a:latin typeface="Consolas" panose="020B0609020204030204" pitchFamily="49" charset="0"/>
              </a:rPr>
              <a:t>ng-content</a:t>
            </a:r>
            <a:r>
              <a:rPr lang="en-IN" sz="1100" b="0" dirty="0">
                <a:solidFill>
                  <a:srgbClr val="808080"/>
                </a:solidFill>
                <a:effectLst/>
                <a:latin typeface="Consolas" panose="020B0609020204030204" pitchFamily="49" charset="0"/>
              </a:rPr>
              <a:t>&gt;&lt;/</a:t>
            </a:r>
            <a:r>
              <a:rPr lang="en-IN" sz="1100" b="0" dirty="0">
                <a:solidFill>
                  <a:srgbClr val="569CD6"/>
                </a:solidFill>
                <a:effectLst/>
                <a:latin typeface="Consolas" panose="020B0609020204030204" pitchFamily="49" charset="0"/>
              </a:rPr>
              <a:t>ng-content</a:t>
            </a:r>
            <a:r>
              <a:rPr lang="en-IN" sz="1100" b="0" dirty="0">
                <a:solidFill>
                  <a:srgbClr val="808080"/>
                </a:solidFill>
                <a:effectLst/>
                <a:latin typeface="Consolas" panose="020B0609020204030204" pitchFamily="49" charset="0"/>
              </a:rPr>
              <a:t>&gt;</a:t>
            </a:r>
          </a:p>
          <a:p>
            <a:pPr marL="0" indent="0">
              <a:buNone/>
            </a:pPr>
            <a:endParaRPr lang="en-US" sz="900" b="0" dirty="0">
              <a:solidFill>
                <a:srgbClr val="D4D4D4"/>
              </a:solidFill>
              <a:effectLst/>
              <a:latin typeface="Consolas" panose="020B0609020204030204" pitchFamily="49" charset="0"/>
            </a:endParaRPr>
          </a:p>
          <a:p>
            <a:r>
              <a:rPr lang="en-US" sz="900" b="0" dirty="0">
                <a:solidFill>
                  <a:schemeClr val="tx1">
                    <a:lumMod val="50000"/>
                    <a:lumOff val="50000"/>
                  </a:schemeClr>
                </a:solidFill>
                <a:effectLst/>
                <a:latin typeface="Consolas" panose="020B0609020204030204" pitchFamily="49" charset="0"/>
              </a:rPr>
              <a:t>All content inside &lt;app-book-list&gt; opening and closing tag will be projected from parent app-component onto child book-list component due to &lt;ng-content&gt; tag.</a:t>
            </a:r>
          </a:p>
          <a:p>
            <a:r>
              <a:rPr lang="en-US" sz="900" dirty="0">
                <a:solidFill>
                  <a:schemeClr val="tx1">
                    <a:lumMod val="50000"/>
                    <a:lumOff val="50000"/>
                  </a:schemeClr>
                </a:solidFill>
                <a:latin typeface="Consolas" panose="020B0609020204030204" pitchFamily="49" charset="0"/>
              </a:rPr>
              <a:t>&lt;ng-content&gt; marks the place in child component where the content should get projected.</a:t>
            </a:r>
          </a:p>
          <a:p>
            <a:r>
              <a:rPr lang="en-US" sz="900" dirty="0">
                <a:solidFill>
                  <a:schemeClr val="tx1">
                    <a:lumMod val="50000"/>
                    <a:lumOff val="50000"/>
                  </a:schemeClr>
                </a:solidFill>
                <a:latin typeface="Consolas" panose="020B0609020204030204" pitchFamily="49" charset="0"/>
              </a:rPr>
              <a:t>Without &lt;ng-content&gt; tag all content passed between opening and closing &lt;app-book-list&gt; nested component tag will be lost. </a:t>
            </a:r>
            <a:br>
              <a:rPr lang="en-US" sz="900" b="0" dirty="0">
                <a:solidFill>
                  <a:schemeClr val="tx1">
                    <a:lumMod val="50000"/>
                    <a:lumOff val="50000"/>
                  </a:schemeClr>
                </a:solidFill>
                <a:effectLst/>
                <a:latin typeface="Consolas" panose="020B0609020204030204" pitchFamily="49" charset="0"/>
              </a:rPr>
            </a:br>
            <a:endParaRPr lang="en-US" sz="900" b="0" dirty="0">
              <a:solidFill>
                <a:schemeClr val="tx1">
                  <a:lumMod val="50000"/>
                  <a:lumOff val="50000"/>
                </a:schemeClr>
              </a:solidFill>
              <a:effectLst/>
              <a:latin typeface="Consolas" panose="020B0609020204030204" pitchFamily="49" charset="0"/>
            </a:endParaRPr>
          </a:p>
          <a:p>
            <a:pPr marL="0" indent="0">
              <a:buNone/>
            </a:pPr>
            <a:br>
              <a:rPr lang="en-IN" sz="1050" b="0" dirty="0">
                <a:solidFill>
                  <a:srgbClr val="D4D4D4"/>
                </a:solidFill>
                <a:effectLst/>
                <a:latin typeface="Consolas" panose="020B0609020204030204" pitchFamily="49" charset="0"/>
              </a:rPr>
            </a:br>
            <a:endParaRPr lang="en-IN" sz="1050" b="0" dirty="0">
              <a:solidFill>
                <a:srgbClr val="D4D4D4"/>
              </a:solidFill>
              <a:effectLst/>
              <a:latin typeface="Consolas" panose="020B0609020204030204" pitchFamily="49" charset="0"/>
            </a:endParaRPr>
          </a:p>
          <a:p>
            <a:pPr marL="0" indent="0">
              <a:buNone/>
            </a:pPr>
            <a:endParaRPr lang="en-IN" sz="1200" dirty="0">
              <a:solidFill>
                <a:srgbClr val="D4D4D4"/>
              </a:solidFill>
              <a:latin typeface="Consolas" panose="020B0609020204030204" pitchFamily="49" charset="0"/>
            </a:endParaRP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sp>
        <p:nvSpPr>
          <p:cNvPr id="5" name="Right Brace 4">
            <a:extLst>
              <a:ext uri="{FF2B5EF4-FFF2-40B4-BE49-F238E27FC236}">
                <a16:creationId xmlns:a16="http://schemas.microsoft.com/office/drawing/2014/main" id="{3DAF3F39-BFCC-46A2-9D4D-2D146387BD52}"/>
              </a:ext>
            </a:extLst>
          </p:cNvPr>
          <p:cNvSpPr/>
          <p:nvPr/>
        </p:nvSpPr>
        <p:spPr>
          <a:xfrm>
            <a:off x="6908811" y="1507067"/>
            <a:ext cx="313267" cy="2150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78311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normAutofit fontScale="90000"/>
          </a:bodyPr>
          <a:lstStyle/>
          <a:p>
            <a:r>
              <a:rPr lang="en-US" dirty="0"/>
              <a:t>A</a:t>
            </a:r>
            <a:r>
              <a:rPr lang="en-US" sz="2800" b="0" i="0" dirty="0">
                <a:effectLst/>
              </a:rPr>
              <a:t>ccessing DOM element, directive, component from </a:t>
            </a:r>
            <a:r>
              <a:rPr lang="en-US" dirty="0"/>
              <a:t>P</a:t>
            </a:r>
            <a:r>
              <a:rPr lang="en-US" sz="2800" b="0" i="0" dirty="0">
                <a:effectLst/>
              </a:rPr>
              <a:t>arent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normAutofit/>
          </a:bodyPr>
          <a:lstStyle/>
          <a:p>
            <a:r>
              <a:rPr lang="en-US" sz="1600" b="0" i="0" dirty="0">
                <a:solidFill>
                  <a:schemeClr val="tx1">
                    <a:lumMod val="75000"/>
                    <a:lumOff val="25000"/>
                  </a:schemeClr>
                </a:solidFill>
                <a:effectLst/>
              </a:rPr>
              <a:t>If you wish to gain access to a DOM element, directive or component from a parent component class then you rely on </a:t>
            </a:r>
            <a:r>
              <a:rPr lang="en-US" sz="1600" b="1" i="0" dirty="0">
                <a:solidFill>
                  <a:schemeClr val="tx1">
                    <a:lumMod val="75000"/>
                    <a:lumOff val="25000"/>
                  </a:schemeClr>
                </a:solidFill>
                <a:effectLst/>
              </a:rPr>
              <a:t>Angular ViewChild</a:t>
            </a:r>
            <a:r>
              <a:rPr lang="en-US" sz="1600" b="0" i="0" dirty="0">
                <a:solidFill>
                  <a:schemeClr val="tx1">
                    <a:lumMod val="75000"/>
                    <a:lumOff val="25000"/>
                  </a:schemeClr>
                </a:solidFill>
                <a:effectLst/>
              </a:rPr>
              <a:t>.</a:t>
            </a:r>
          </a:p>
          <a:p>
            <a:endParaRPr lang="en-US" sz="1600" b="0" i="0" dirty="0">
              <a:solidFill>
                <a:schemeClr val="tx1">
                  <a:lumMod val="75000"/>
                  <a:lumOff val="25000"/>
                </a:schemeClr>
              </a:solidFill>
              <a:effectLst/>
            </a:endParaRPr>
          </a:p>
          <a:p>
            <a:endParaRPr lang="en-US" sz="1600" b="0" i="0" dirty="0">
              <a:solidFill>
                <a:schemeClr val="tx1">
                  <a:lumMod val="75000"/>
                  <a:lumOff val="25000"/>
                </a:schemeClr>
              </a:solidFill>
              <a:effectLst/>
            </a:endParaRPr>
          </a:p>
          <a:p>
            <a:endParaRPr lang="en-IN" sz="1600" dirty="0">
              <a:solidFill>
                <a:schemeClr val="tx1">
                  <a:lumMod val="75000"/>
                  <a:lumOff val="25000"/>
                </a:schemeClr>
              </a:solidFill>
            </a:endParaRPr>
          </a:p>
          <a:p>
            <a:pPr marL="0" indent="0">
              <a:buNone/>
            </a:pPr>
            <a:br>
              <a:rPr lang="en-IN" sz="1050" b="0" dirty="0">
                <a:solidFill>
                  <a:srgbClr val="D4D4D4"/>
                </a:solidFill>
                <a:effectLst/>
                <a:latin typeface="Consolas" panose="020B0609020204030204" pitchFamily="49" charset="0"/>
              </a:rPr>
            </a:br>
            <a:endParaRPr lang="en-IN" sz="1050" b="0" dirty="0">
              <a:solidFill>
                <a:srgbClr val="D4D4D4"/>
              </a:solidFill>
              <a:effectLst/>
              <a:latin typeface="Consolas" panose="020B0609020204030204" pitchFamily="49" charset="0"/>
            </a:endParaRPr>
          </a:p>
          <a:p>
            <a:pPr marL="0" indent="0">
              <a:buNone/>
            </a:pPr>
            <a:endParaRPr lang="en-IN" sz="1200" dirty="0">
              <a:solidFill>
                <a:srgbClr val="D4D4D4"/>
              </a:solidFill>
              <a:latin typeface="Consolas" panose="020B0609020204030204" pitchFamily="49" charset="0"/>
            </a:endParaRP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pic>
        <p:nvPicPr>
          <p:cNvPr id="10" name="Picture 9">
            <a:extLst>
              <a:ext uri="{FF2B5EF4-FFF2-40B4-BE49-F238E27FC236}">
                <a16:creationId xmlns:a16="http://schemas.microsoft.com/office/drawing/2014/main" id="{896D60DA-AE65-41AF-9CA8-9369E04427FB}"/>
              </a:ext>
            </a:extLst>
          </p:cNvPr>
          <p:cNvPicPr>
            <a:picLocks noChangeAspect="1"/>
          </p:cNvPicPr>
          <p:nvPr/>
        </p:nvPicPr>
        <p:blipFill>
          <a:blip r:embed="rId3"/>
          <a:stretch>
            <a:fillRect/>
          </a:stretch>
        </p:blipFill>
        <p:spPr>
          <a:xfrm>
            <a:off x="912814" y="1519381"/>
            <a:ext cx="6842655" cy="3110298"/>
          </a:xfrm>
          <a:prstGeom prst="rect">
            <a:avLst/>
          </a:prstGeom>
        </p:spPr>
      </p:pic>
      <p:cxnSp>
        <p:nvCxnSpPr>
          <p:cNvPr id="20" name="Straight Connector 19">
            <a:extLst>
              <a:ext uri="{FF2B5EF4-FFF2-40B4-BE49-F238E27FC236}">
                <a16:creationId xmlns:a16="http://schemas.microsoft.com/office/drawing/2014/main" id="{07AC13AD-CC6D-4536-A5C9-75DDF9613CFD}"/>
              </a:ext>
            </a:extLst>
          </p:cNvPr>
          <p:cNvCxnSpPr>
            <a:cxnSpLocks/>
          </p:cNvCxnSpPr>
          <p:nvPr/>
        </p:nvCxnSpPr>
        <p:spPr>
          <a:xfrm>
            <a:off x="2091267" y="2810932"/>
            <a:ext cx="711200" cy="0"/>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A12654-17C4-4A69-9619-3CF3D893FEC0}"/>
              </a:ext>
            </a:extLst>
          </p:cNvPr>
          <p:cNvCxnSpPr>
            <a:cxnSpLocks/>
          </p:cNvCxnSpPr>
          <p:nvPr/>
        </p:nvCxnSpPr>
        <p:spPr>
          <a:xfrm>
            <a:off x="6553201" y="3482342"/>
            <a:ext cx="711200" cy="0"/>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8C57BA-2BE4-4E08-886C-791B8B34E100}"/>
              </a:ext>
            </a:extLst>
          </p:cNvPr>
          <p:cNvCxnSpPr>
            <a:cxnSpLocks/>
          </p:cNvCxnSpPr>
          <p:nvPr/>
        </p:nvCxnSpPr>
        <p:spPr>
          <a:xfrm>
            <a:off x="1888067" y="4140197"/>
            <a:ext cx="1151466" cy="0"/>
          </a:xfrm>
          <a:prstGeom prst="line">
            <a:avLst/>
          </a:prstGeom>
          <a:ln w="952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033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EC49-DA12-4BAD-90EF-57DA7EC27408}"/>
              </a:ext>
            </a:extLst>
          </p:cNvPr>
          <p:cNvSpPr>
            <a:spLocks noGrp="1"/>
          </p:cNvSpPr>
          <p:nvPr>
            <p:ph type="title"/>
          </p:nvPr>
        </p:nvSpPr>
        <p:spPr/>
        <p:txBody>
          <a:bodyPr>
            <a:normAutofit fontScale="90000"/>
          </a:bodyPr>
          <a:lstStyle/>
          <a:p>
            <a:r>
              <a:rPr lang="en-US" dirty="0"/>
              <a:t>A</a:t>
            </a:r>
            <a:r>
              <a:rPr lang="en-US" sz="2800" b="0" i="0" dirty="0">
                <a:effectLst/>
              </a:rPr>
              <a:t>ccessing DOM element, directive, component from </a:t>
            </a:r>
            <a:r>
              <a:rPr lang="en-US" dirty="0"/>
              <a:t>P</a:t>
            </a:r>
            <a:r>
              <a:rPr lang="en-US" sz="2800" b="0" i="0" dirty="0">
                <a:effectLst/>
              </a:rPr>
              <a:t>arent</a:t>
            </a:r>
            <a:endParaRPr lang="en-IN" dirty="0"/>
          </a:p>
        </p:txBody>
      </p:sp>
      <p:sp>
        <p:nvSpPr>
          <p:cNvPr id="3" name="Content Placeholder 2">
            <a:extLst>
              <a:ext uri="{FF2B5EF4-FFF2-40B4-BE49-F238E27FC236}">
                <a16:creationId xmlns:a16="http://schemas.microsoft.com/office/drawing/2014/main" id="{B72D9D65-F8A6-40DD-B1C5-0C4F27FE1242}"/>
              </a:ext>
            </a:extLst>
          </p:cNvPr>
          <p:cNvSpPr>
            <a:spLocks noGrp="1"/>
          </p:cNvSpPr>
          <p:nvPr>
            <p:ph idx="1"/>
          </p:nvPr>
        </p:nvSpPr>
        <p:spPr/>
        <p:txBody>
          <a:bodyPr>
            <a:normAutofit/>
          </a:bodyPr>
          <a:lstStyle/>
          <a:p>
            <a:r>
              <a:rPr lang="en-US" sz="1600" b="0" i="0" dirty="0">
                <a:solidFill>
                  <a:schemeClr val="tx1">
                    <a:lumMod val="75000"/>
                    <a:lumOff val="25000"/>
                  </a:schemeClr>
                </a:solidFill>
                <a:effectLst/>
              </a:rPr>
              <a:t>If you wish to gain access to a DOM element, directive or component from a parent component class then you rely on </a:t>
            </a:r>
            <a:r>
              <a:rPr lang="en-US" sz="1600" b="1" i="0" dirty="0">
                <a:solidFill>
                  <a:schemeClr val="tx1">
                    <a:lumMod val="75000"/>
                    <a:lumOff val="25000"/>
                  </a:schemeClr>
                </a:solidFill>
                <a:effectLst/>
              </a:rPr>
              <a:t>Angular ViewChild</a:t>
            </a:r>
            <a:r>
              <a:rPr lang="en-US" sz="1600" b="0" i="0" dirty="0">
                <a:solidFill>
                  <a:schemeClr val="tx1">
                    <a:lumMod val="75000"/>
                    <a:lumOff val="25000"/>
                  </a:schemeClr>
                </a:solidFill>
                <a:effectLst/>
              </a:rPr>
              <a:t>.</a:t>
            </a:r>
          </a:p>
          <a:p>
            <a:endParaRPr lang="en-IN" sz="1600" dirty="0">
              <a:solidFill>
                <a:schemeClr val="tx1">
                  <a:lumMod val="75000"/>
                  <a:lumOff val="25000"/>
                </a:schemeClr>
              </a:solidFill>
            </a:endParaRPr>
          </a:p>
          <a:p>
            <a:pPr marL="0" indent="0">
              <a:buNone/>
            </a:pPr>
            <a:br>
              <a:rPr lang="en-IN" sz="1050" b="0" dirty="0">
                <a:solidFill>
                  <a:srgbClr val="D4D4D4"/>
                </a:solidFill>
                <a:effectLst/>
                <a:latin typeface="Consolas" panose="020B0609020204030204" pitchFamily="49" charset="0"/>
              </a:rPr>
            </a:br>
            <a:endParaRPr lang="en-IN" sz="1050" b="0" dirty="0">
              <a:solidFill>
                <a:srgbClr val="D4D4D4"/>
              </a:solidFill>
              <a:effectLst/>
              <a:latin typeface="Consolas" panose="020B0609020204030204" pitchFamily="49" charset="0"/>
            </a:endParaRPr>
          </a:p>
          <a:p>
            <a:pPr marL="0" indent="0">
              <a:buNone/>
            </a:pPr>
            <a:endParaRPr lang="en-IN" sz="1200" dirty="0">
              <a:solidFill>
                <a:srgbClr val="D4D4D4"/>
              </a:solidFill>
              <a:latin typeface="Consolas" panose="020B0609020204030204" pitchFamily="49" charset="0"/>
            </a:endParaRPr>
          </a:p>
          <a:p>
            <a:pPr marL="0" indent="0">
              <a:buNone/>
            </a:pPr>
            <a:endParaRPr lang="en-US" sz="2000" b="0" dirty="0">
              <a:solidFill>
                <a:srgbClr val="808080"/>
              </a:solidFill>
              <a:effectLst/>
              <a:latin typeface="Consolas" panose="020B0609020204030204" pitchFamily="49" charset="0"/>
            </a:endParaRPr>
          </a:p>
          <a:p>
            <a:pPr marL="0" indent="0">
              <a:buNone/>
            </a:pPr>
            <a:endParaRPr lang="en-US" sz="2000" b="0" dirty="0">
              <a:solidFill>
                <a:srgbClr val="D4D4D4"/>
              </a:solidFill>
              <a:effectLst/>
              <a:latin typeface="Consolas" panose="020B0609020204030204" pitchFamily="49" charset="0"/>
            </a:endParaRPr>
          </a:p>
          <a:p>
            <a:pPr marL="0" indent="0">
              <a:buNone/>
            </a:pPr>
            <a:endParaRPr lang="en-IN" dirty="0"/>
          </a:p>
        </p:txBody>
      </p:sp>
      <p:pic>
        <p:nvPicPr>
          <p:cNvPr id="7" name="Picture 6">
            <a:extLst>
              <a:ext uri="{FF2B5EF4-FFF2-40B4-BE49-F238E27FC236}">
                <a16:creationId xmlns:a16="http://schemas.microsoft.com/office/drawing/2014/main" id="{DA2E2715-FC09-40E9-84BA-C618B4DD9A67}"/>
              </a:ext>
            </a:extLst>
          </p:cNvPr>
          <p:cNvPicPr>
            <a:picLocks noChangeAspect="1"/>
          </p:cNvPicPr>
          <p:nvPr/>
        </p:nvPicPr>
        <p:blipFill>
          <a:blip r:embed="rId3"/>
          <a:stretch>
            <a:fillRect/>
          </a:stretch>
        </p:blipFill>
        <p:spPr>
          <a:xfrm>
            <a:off x="999067" y="1475390"/>
            <a:ext cx="5736695" cy="4562141"/>
          </a:xfrm>
          <a:prstGeom prst="rect">
            <a:avLst/>
          </a:prstGeom>
        </p:spPr>
      </p:pic>
    </p:spTree>
    <p:extLst>
      <p:ext uri="{BB962C8B-B14F-4D97-AF65-F5344CB8AC3E}">
        <p14:creationId xmlns:p14="http://schemas.microsoft.com/office/powerpoint/2010/main" val="2301792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Accessing projected content in child component using @ContentChild</a:t>
            </a:r>
          </a:p>
        </p:txBody>
      </p:sp>
      <p:sp>
        <p:nvSpPr>
          <p:cNvPr id="3" name="Content Placeholder 2"/>
          <p:cNvSpPr>
            <a:spLocks noGrp="1"/>
          </p:cNvSpPr>
          <p:nvPr>
            <p:ph idx="1"/>
          </p:nvPr>
        </p:nvSpPr>
        <p:spPr/>
        <p:txBody>
          <a:bodyPr>
            <a:normAutofit/>
          </a:bodyPr>
          <a:lstStyle/>
          <a:p>
            <a:pPr marL="0" indent="0">
              <a:buNone/>
            </a:pPr>
            <a:r>
              <a:rPr lang="en-IN" sz="1400" dirty="0">
                <a:solidFill>
                  <a:srgbClr val="808080"/>
                </a:solidFill>
                <a:latin typeface="Consolas" panose="020B0609020204030204" pitchFamily="49" charset="0"/>
              </a:rPr>
              <a:t>app.component.html</a:t>
            </a: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app-book-list </a:t>
            </a:r>
            <a:r>
              <a:rPr lang="en-IN" sz="1400" b="0" dirty="0">
                <a:solidFill>
                  <a:srgbClr val="9CDCFE"/>
                </a:solidFill>
                <a:effectLst/>
                <a:latin typeface="Consolas" panose="020B0609020204030204" pitchFamily="49" charset="0"/>
              </a:rPr>
              <a:t>*ngFor</a:t>
            </a:r>
            <a:r>
              <a:rPr lang="en-IN" sz="1400" b="0" dirty="0">
                <a:solidFill>
                  <a:srgbClr val="D4D4D4"/>
                </a:solidFill>
                <a:effectLst/>
                <a:latin typeface="Consolas" panose="020B0609020204030204" pitchFamily="49" charset="0"/>
              </a:rPr>
              <a:t> = </a:t>
            </a:r>
            <a:r>
              <a:rPr lang="en-IN" sz="1400" b="0" dirty="0">
                <a:solidFill>
                  <a:srgbClr val="CE9178"/>
                </a:solidFill>
                <a:effectLst/>
                <a:latin typeface="Consolas" panose="020B0609020204030204" pitchFamily="49" charset="0"/>
              </a:rPr>
              <a:t>"let b of booklist"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div</a:t>
            </a:r>
            <a:r>
              <a:rPr lang="en-IN" sz="1400" b="0" dirty="0">
                <a:solidFill>
                  <a:srgbClr val="D4D4D4"/>
                </a:solidFill>
                <a:effectLst/>
                <a:latin typeface="Consolas" panose="020B0609020204030204" pitchFamily="49" charset="0"/>
              </a:rPr>
              <a:t> </a:t>
            </a:r>
            <a:r>
              <a:rPr lang="en-IN" sz="1400" b="1" dirty="0">
                <a:solidFill>
                  <a:srgbClr val="9CDCFE"/>
                </a:solidFill>
                <a:effectLst/>
                <a:highlight>
                  <a:srgbClr val="FFFF00"/>
                </a:highlight>
                <a:latin typeface="Consolas" panose="020B0609020204030204" pitchFamily="49" charset="0"/>
              </a:rPr>
              <a:t>#projContnt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id</a:t>
            </a:r>
            <a:r>
              <a:rPr lang="en-IN" sz="1400" b="0" dirty="0">
                <a:solidFill>
                  <a:srgbClr val="D4D4D4"/>
                </a:solidFill>
                <a:effectLst/>
                <a:latin typeface="Consolas" panose="020B0609020204030204" pitchFamily="49" charset="0"/>
              </a:rPr>
              <a:t>}}</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name</a:t>
            </a:r>
            <a:r>
              <a:rPr lang="en-IN" sz="1400" b="0" dirty="0">
                <a:solidFill>
                  <a:srgbClr val="D4D4D4"/>
                </a:solidFill>
                <a:effectLst/>
                <a:latin typeface="Consolas" panose="020B0609020204030204" pitchFamily="49" charset="0"/>
              </a:rPr>
              <a:t>}}</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price</a:t>
            </a:r>
            <a:r>
              <a:rPr lang="en-IN" sz="1400" b="0" dirty="0">
                <a:solidFill>
                  <a:srgbClr val="D4D4D4"/>
                </a:solidFill>
                <a:effectLst/>
                <a:latin typeface="Consolas" panose="020B0609020204030204" pitchFamily="49" charset="0"/>
              </a:rPr>
              <a:t>}}</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description</a:t>
            </a:r>
            <a:r>
              <a:rPr lang="en-IN" sz="1400" b="0" dirty="0">
                <a:solidFill>
                  <a:srgbClr val="D4D4D4"/>
                </a:solidFill>
                <a:effectLst/>
                <a:latin typeface="Consolas" panose="020B0609020204030204" pitchFamily="49" charset="0"/>
              </a:rPr>
              <a:t>}}</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p</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button</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class</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btn</a:t>
            </a:r>
            <a:r>
              <a:rPr lang="en-IN" sz="1400" b="0" dirty="0">
                <a:solidFill>
                  <a:srgbClr val="CE9178"/>
                </a:solidFill>
                <a:effectLst/>
                <a:latin typeface="Consolas" panose="020B0609020204030204" pitchFamily="49" charset="0"/>
              </a:rPr>
              <a:t> </a:t>
            </a:r>
            <a:r>
              <a:rPr lang="en-IN" sz="1400" b="0" dirty="0" err="1">
                <a:solidFill>
                  <a:srgbClr val="CE9178"/>
                </a:solidFill>
                <a:effectLst/>
                <a:latin typeface="Consolas" panose="020B0609020204030204" pitchFamily="49" charset="0"/>
              </a:rPr>
              <a:t>btn</a:t>
            </a:r>
            <a:r>
              <a:rPr lang="en-IN" sz="1400" b="0" dirty="0">
                <a:solidFill>
                  <a:srgbClr val="CE9178"/>
                </a:solidFill>
                <a:effectLst/>
                <a:latin typeface="Consolas" panose="020B0609020204030204" pitchFamily="49" charset="0"/>
              </a:rPr>
              <a:t>-primary"</a:t>
            </a:r>
            <a:r>
              <a:rPr lang="en-IN" sz="1400" b="0" dirty="0">
                <a:solidFill>
                  <a:srgbClr val="D4D4D4"/>
                </a:solidFill>
                <a:effectLst/>
                <a:latin typeface="Consolas" panose="020B0609020204030204" pitchFamily="49" charset="0"/>
              </a:rPr>
              <a:t> </a:t>
            </a:r>
            <a:r>
              <a:rPr lang="en-IN" sz="1400" b="0" dirty="0">
                <a:solidFill>
                  <a:srgbClr val="9CDCFE"/>
                </a:solidFill>
                <a:effectLst/>
                <a:latin typeface="Consolas" panose="020B0609020204030204" pitchFamily="49" charset="0"/>
              </a:rPr>
              <a:t>(click)</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a:t>
            </a:r>
            <a:r>
              <a:rPr lang="en-IN" sz="1400" b="0" dirty="0">
                <a:solidFill>
                  <a:srgbClr val="DCDCAA"/>
                </a:solidFill>
                <a:effectLst/>
                <a:latin typeface="Consolas" panose="020B0609020204030204" pitchFamily="49" charset="0"/>
              </a:rPr>
              <a:t>selectBook</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b</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a:t>
            </a:r>
            <a:r>
              <a:rPr lang="en-IN" sz="1400" b="0" dirty="0">
                <a:solidFill>
                  <a:srgbClr val="808080"/>
                </a:solidFill>
                <a:effectLst/>
                <a:latin typeface="Consolas" panose="020B0609020204030204" pitchFamily="49" charset="0"/>
              </a:rPr>
              <a:t>&gt;</a:t>
            </a:r>
            <a:r>
              <a:rPr lang="en-IN" sz="1400" b="0" dirty="0">
                <a:solidFill>
                  <a:srgbClr val="D4D4D4"/>
                </a:solidFill>
                <a:effectLst/>
                <a:latin typeface="Consolas" panose="020B0609020204030204" pitchFamily="49" charset="0"/>
              </a:rPr>
              <a:t> Show details</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button</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div</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D4D4D4"/>
                </a:solidFill>
                <a:effectLst/>
                <a:latin typeface="Consolas" panose="020B0609020204030204" pitchFamily="49" charset="0"/>
              </a:rPr>
              <a:t>  </a:t>
            </a: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hr</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app-book-list</a:t>
            </a:r>
            <a:r>
              <a:rPr lang="en-IN" sz="1400" b="0" dirty="0">
                <a:solidFill>
                  <a:srgbClr val="808080"/>
                </a:solidFill>
                <a:effectLst/>
                <a:latin typeface="Consolas" panose="020B0609020204030204" pitchFamily="49" charset="0"/>
              </a:rPr>
              <a:t>&gt;</a:t>
            </a:r>
          </a:p>
          <a:p>
            <a:pPr marL="0" indent="0">
              <a:buNone/>
            </a:pPr>
            <a:r>
              <a:rPr lang="en-IN" sz="1400" dirty="0">
                <a:solidFill>
                  <a:srgbClr val="808080"/>
                </a:solidFill>
                <a:latin typeface="Consolas" panose="020B0609020204030204" pitchFamily="49" charset="0"/>
              </a:rPr>
              <a:t>book-list.component.html</a:t>
            </a:r>
          </a:p>
          <a:p>
            <a:pPr marL="0" indent="0">
              <a:buNone/>
            </a:pPr>
            <a:r>
              <a:rPr lang="en-IN" sz="1400" b="0" dirty="0">
                <a:solidFill>
                  <a:srgbClr val="808080"/>
                </a:solidFill>
                <a:effectLst/>
                <a:latin typeface="Consolas" panose="020B0609020204030204" pitchFamily="49" charset="0"/>
              </a:rPr>
              <a:t>&lt;</a:t>
            </a:r>
            <a:r>
              <a:rPr lang="en-IN" sz="1400" b="0" dirty="0">
                <a:solidFill>
                  <a:srgbClr val="569CD6"/>
                </a:solidFill>
                <a:effectLst/>
                <a:latin typeface="Consolas" panose="020B0609020204030204" pitchFamily="49" charset="0"/>
              </a:rPr>
              <a:t>ng-content</a:t>
            </a:r>
            <a:r>
              <a:rPr lang="en-IN" sz="1400" b="0" dirty="0">
                <a:solidFill>
                  <a:srgbClr val="808080"/>
                </a:solidFill>
                <a:effectLst/>
                <a:latin typeface="Consolas" panose="020B0609020204030204" pitchFamily="49" charset="0"/>
              </a:rPr>
              <a:t>&gt;&lt;/</a:t>
            </a:r>
            <a:r>
              <a:rPr lang="en-IN" sz="1400" b="0" dirty="0">
                <a:solidFill>
                  <a:srgbClr val="569CD6"/>
                </a:solidFill>
                <a:effectLst/>
                <a:latin typeface="Consolas" panose="020B0609020204030204" pitchFamily="49" charset="0"/>
              </a:rPr>
              <a:t>ng-content</a:t>
            </a:r>
            <a:r>
              <a:rPr lang="en-IN" sz="1400" b="0" dirty="0">
                <a:solidFill>
                  <a:srgbClr val="808080"/>
                </a:solidFill>
                <a:effectLst/>
                <a:latin typeface="Consolas" panose="020B0609020204030204" pitchFamily="49" charset="0"/>
              </a:rPr>
              <a:t>&gt;</a:t>
            </a:r>
            <a:endParaRPr lang="en-IN" sz="1400" b="0" dirty="0">
              <a:solidFill>
                <a:srgbClr val="D4D4D4"/>
              </a:solidFill>
              <a:effectLst/>
              <a:latin typeface="Consolas" panose="020B0609020204030204" pitchFamily="49" charset="0"/>
            </a:endParaRPr>
          </a:p>
          <a:p>
            <a:pPr marL="0" indent="0">
              <a:buNone/>
            </a:pPr>
            <a:endParaRPr lang="en-IN" sz="1400" b="0" dirty="0">
              <a:solidFill>
                <a:srgbClr val="D4D4D4"/>
              </a:solidFill>
              <a:effectLst/>
              <a:latin typeface="Consolas" panose="020B0609020204030204" pitchFamily="49" charset="0"/>
            </a:endParaRPr>
          </a:p>
          <a:p>
            <a:pPr marL="457200" lvl="1" indent="0">
              <a:buNone/>
            </a:pPr>
            <a:endParaRPr lang="en-US" sz="1600" dirty="0"/>
          </a:p>
        </p:txBody>
      </p:sp>
    </p:spTree>
    <p:extLst>
      <p:ext uri="{BB962C8B-B14F-4D97-AF65-F5344CB8AC3E}">
        <p14:creationId xmlns:p14="http://schemas.microsoft.com/office/powerpoint/2010/main" val="649767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Accessing projected content in child component using @ContentChild</a:t>
            </a:r>
          </a:p>
        </p:txBody>
      </p:sp>
      <p:sp>
        <p:nvSpPr>
          <p:cNvPr id="3" name="Content Placeholder 2"/>
          <p:cNvSpPr>
            <a:spLocks noGrp="1"/>
          </p:cNvSpPr>
          <p:nvPr>
            <p:ph idx="1"/>
          </p:nvPr>
        </p:nvSpPr>
        <p:spPr/>
        <p:txBody>
          <a:bodyPr>
            <a:normAutofit/>
          </a:bodyPr>
          <a:lstStyle/>
          <a:p>
            <a:pPr marL="0" indent="0">
              <a:buNone/>
            </a:pPr>
            <a:r>
              <a:rPr lang="en-IN" sz="1400" dirty="0">
                <a:solidFill>
                  <a:srgbClr val="808080"/>
                </a:solidFill>
                <a:latin typeface="Consolas" panose="020B0609020204030204" pitchFamily="49" charset="0"/>
              </a:rPr>
              <a:t>book-list.component.ts</a:t>
            </a:r>
          </a:p>
          <a:p>
            <a:pPr marL="0" indent="0">
              <a:buNone/>
            </a:pPr>
            <a:r>
              <a:rPr lang="en-IN" sz="1100" b="0" dirty="0">
                <a:solidFill>
                  <a:srgbClr val="C586C0"/>
                </a:solidFill>
                <a:effectLst/>
                <a:latin typeface="Consolas" panose="020B0609020204030204" pitchFamily="49" charset="0"/>
              </a:rPr>
              <a:t>export</a:t>
            </a:r>
            <a:r>
              <a:rPr lang="en-IN" sz="1100" b="0" dirty="0">
                <a:solidFill>
                  <a:srgbClr val="D4D4D4"/>
                </a:solidFill>
                <a:effectLst/>
                <a:latin typeface="Consolas" panose="020B0609020204030204" pitchFamily="49" charset="0"/>
              </a:rPr>
              <a:t> </a:t>
            </a:r>
            <a:r>
              <a:rPr lang="en-IN" sz="1100" b="0" dirty="0">
                <a:solidFill>
                  <a:srgbClr val="569CD6"/>
                </a:solidFill>
                <a:effectLst/>
                <a:latin typeface="Consolas" panose="020B0609020204030204" pitchFamily="49" charset="0"/>
              </a:rPr>
              <a:t>class</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BookListComponent</a:t>
            </a:r>
            <a:r>
              <a:rPr lang="en-IN" sz="1100" b="0" dirty="0">
                <a:solidFill>
                  <a:srgbClr val="D4D4D4"/>
                </a:solidFill>
                <a:effectLst/>
                <a:latin typeface="Consolas" panose="020B0609020204030204" pitchFamily="49" charset="0"/>
              </a:rPr>
              <a:t> </a:t>
            </a:r>
            <a:r>
              <a:rPr lang="en-IN" sz="1100" b="0" dirty="0">
                <a:solidFill>
                  <a:srgbClr val="569CD6"/>
                </a:solidFill>
                <a:effectLst/>
                <a:latin typeface="Consolas" panose="020B0609020204030204" pitchFamily="49" charset="0"/>
              </a:rPr>
              <a:t>implements </a:t>
            </a:r>
            <a:r>
              <a:rPr lang="en-IN" sz="1100" b="0" dirty="0" err="1">
                <a:solidFill>
                  <a:srgbClr val="4EC9B0"/>
                </a:solidFill>
                <a:effectLst/>
                <a:latin typeface="Consolas" panose="020B0609020204030204" pitchFamily="49" charset="0"/>
              </a:rPr>
              <a:t>AfterContentInit</a:t>
            </a:r>
            <a:r>
              <a:rPr lang="en-IN" sz="1100" b="0" dirty="0">
                <a:solidFill>
                  <a:srgbClr val="4EC9B0"/>
                </a:solidFill>
                <a:effectLst/>
                <a:latin typeface="Consolas" panose="020B0609020204030204" pitchFamily="49" charset="0"/>
              </a:rPr>
              <a:t> </a:t>
            </a:r>
            <a:r>
              <a:rPr lang="en-IN" sz="1100" b="0" dirty="0">
                <a:solidFill>
                  <a:srgbClr val="D4D4D4"/>
                </a:solidFill>
                <a:effectLst/>
                <a:latin typeface="Consolas" panose="020B0609020204030204" pitchFamily="49" charset="0"/>
              </a:rPr>
              <a:t>{</a:t>
            </a:r>
          </a:p>
          <a:p>
            <a:pPr marL="0" indent="0">
              <a:buNone/>
            </a:pPr>
            <a:br>
              <a:rPr lang="en-IN" sz="1100" b="0" dirty="0">
                <a:solidFill>
                  <a:srgbClr val="D4D4D4"/>
                </a:solidFill>
                <a:effectLst/>
                <a:latin typeface="Consolas" panose="020B0609020204030204" pitchFamily="49" charset="0"/>
              </a:rPr>
            </a:br>
            <a:r>
              <a:rPr lang="en-IN" sz="1100" b="0" dirty="0">
                <a:solidFill>
                  <a:srgbClr val="D4D4D4"/>
                </a:solidFill>
                <a:effectLst/>
                <a:latin typeface="Consolas" panose="020B0609020204030204" pitchFamily="49" charset="0"/>
              </a:rPr>
              <a:t> </a:t>
            </a:r>
            <a:r>
              <a:rPr lang="en-IN" sz="1100" b="0" dirty="0">
                <a:solidFill>
                  <a:srgbClr val="6A9955"/>
                </a:solidFill>
                <a:effectLst/>
                <a:latin typeface="Consolas" panose="020B0609020204030204" pitchFamily="49" charset="0"/>
              </a:rPr>
              <a:t>// @Input('newbook') book : Book;</a:t>
            </a:r>
            <a:endParaRPr lang="en-IN" sz="1100" b="0" dirty="0">
              <a:solidFill>
                <a:srgbClr val="D4D4D4"/>
              </a:solidFill>
              <a:effectLst/>
              <a:latin typeface="Consolas" panose="020B0609020204030204" pitchFamily="49" charset="0"/>
            </a:endParaRPr>
          </a:p>
          <a:p>
            <a:pPr marL="0" indent="0">
              <a:buNone/>
            </a:pPr>
            <a:r>
              <a:rPr lang="en-IN" sz="1100" b="0" dirty="0">
                <a:solidFill>
                  <a:srgbClr val="D4D4D4"/>
                </a:solidFill>
                <a:effectLst/>
                <a:latin typeface="Consolas" panose="020B0609020204030204" pitchFamily="49" charset="0"/>
              </a:rPr>
              <a:t> </a:t>
            </a:r>
            <a:r>
              <a:rPr lang="en-IN" sz="1100" b="1" dirty="0">
                <a:solidFill>
                  <a:srgbClr val="D4D4D4"/>
                </a:solidFill>
                <a:effectLst/>
                <a:highlight>
                  <a:srgbClr val="FFFF00"/>
                </a:highlight>
                <a:latin typeface="Consolas" panose="020B0609020204030204" pitchFamily="49" charset="0"/>
              </a:rPr>
              <a:t>@</a:t>
            </a:r>
            <a:r>
              <a:rPr lang="en-IN" sz="1100" b="1" dirty="0">
                <a:solidFill>
                  <a:srgbClr val="4EC9B0"/>
                </a:solidFill>
                <a:effectLst/>
                <a:highlight>
                  <a:srgbClr val="FFFF00"/>
                </a:highlight>
                <a:latin typeface="Consolas" panose="020B0609020204030204" pitchFamily="49" charset="0"/>
              </a:rPr>
              <a:t>ContentChild</a:t>
            </a:r>
            <a:r>
              <a:rPr lang="en-IN" sz="1100" b="1" dirty="0">
                <a:solidFill>
                  <a:srgbClr val="D4D4D4"/>
                </a:solidFill>
                <a:effectLst/>
                <a:highlight>
                  <a:srgbClr val="FFFF00"/>
                </a:highlight>
                <a:latin typeface="Consolas" panose="020B0609020204030204" pitchFamily="49" charset="0"/>
              </a:rPr>
              <a:t>(</a:t>
            </a:r>
            <a:r>
              <a:rPr lang="en-IN" sz="1100" b="1" dirty="0">
                <a:solidFill>
                  <a:srgbClr val="CE9178"/>
                </a:solidFill>
                <a:effectLst/>
                <a:highlight>
                  <a:srgbClr val="FFFF00"/>
                </a:highlight>
                <a:latin typeface="Consolas" panose="020B0609020204030204" pitchFamily="49" charset="0"/>
              </a:rPr>
              <a:t>'projContnt'</a:t>
            </a:r>
            <a:r>
              <a:rPr lang="en-IN" sz="1100" b="1" dirty="0">
                <a:solidFill>
                  <a:srgbClr val="D4D4D4"/>
                </a:solidFill>
                <a:effectLst/>
                <a:highlight>
                  <a:srgbClr val="FFFF00"/>
                </a:highlight>
                <a:latin typeface="Consolas" panose="020B0609020204030204" pitchFamily="49" charset="0"/>
              </a:rPr>
              <a:t>) </a:t>
            </a:r>
            <a:r>
              <a:rPr lang="en-IN" sz="1100" b="1" dirty="0">
                <a:solidFill>
                  <a:srgbClr val="9CDCFE"/>
                </a:solidFill>
                <a:effectLst/>
                <a:highlight>
                  <a:srgbClr val="FFFF00"/>
                </a:highlight>
                <a:latin typeface="Consolas" panose="020B0609020204030204" pitchFamily="49" charset="0"/>
              </a:rPr>
              <a:t>projectedContent</a:t>
            </a:r>
            <a:r>
              <a:rPr lang="en-IN" sz="1100" b="1" dirty="0">
                <a:solidFill>
                  <a:srgbClr val="D4D4D4"/>
                </a:solidFill>
                <a:effectLst/>
                <a:highlight>
                  <a:srgbClr val="FFFF00"/>
                </a:highlight>
                <a:latin typeface="Consolas" panose="020B0609020204030204" pitchFamily="49" charset="0"/>
              </a:rPr>
              <a:t>:</a:t>
            </a:r>
            <a:r>
              <a:rPr lang="en-IN" sz="1100" b="1" dirty="0">
                <a:solidFill>
                  <a:srgbClr val="4EC9B0"/>
                </a:solidFill>
                <a:effectLst/>
                <a:highlight>
                  <a:srgbClr val="FFFF00"/>
                </a:highlight>
                <a:latin typeface="Consolas" panose="020B0609020204030204" pitchFamily="49" charset="0"/>
              </a:rPr>
              <a:t>ElementRef</a:t>
            </a:r>
            <a:r>
              <a:rPr lang="en-IN" sz="1100" b="1" dirty="0">
                <a:solidFill>
                  <a:srgbClr val="D4D4D4"/>
                </a:solidFill>
                <a:effectLst/>
                <a:highlight>
                  <a:srgbClr val="FFFF00"/>
                </a:highlight>
                <a:latin typeface="Consolas" panose="020B0609020204030204" pitchFamily="49" charset="0"/>
              </a:rPr>
              <a:t>;</a:t>
            </a:r>
          </a:p>
          <a:p>
            <a:pPr marL="0" indent="0">
              <a:buNone/>
            </a:pPr>
            <a:br>
              <a:rPr lang="en-IN" sz="1100" b="0" dirty="0">
                <a:solidFill>
                  <a:srgbClr val="D4D4D4"/>
                </a:solidFill>
                <a:effectLst/>
                <a:latin typeface="Consolas" panose="020B0609020204030204" pitchFamily="49" charset="0"/>
              </a:rPr>
            </a:br>
            <a:r>
              <a:rPr lang="en-IN" sz="1100" b="0" dirty="0">
                <a:solidFill>
                  <a:srgbClr val="D4D4D4"/>
                </a:solidFill>
                <a:effectLst/>
                <a:latin typeface="Consolas" panose="020B0609020204030204" pitchFamily="49" charset="0"/>
              </a:rPr>
              <a:t>  </a:t>
            </a:r>
            <a:r>
              <a:rPr lang="en-IN" sz="1100" b="0" dirty="0">
                <a:solidFill>
                  <a:srgbClr val="569CD6"/>
                </a:solidFill>
                <a:effectLst/>
                <a:latin typeface="Consolas" panose="020B0609020204030204" pitchFamily="49" charset="0"/>
              </a:rPr>
              <a:t>…</a:t>
            </a:r>
          </a:p>
          <a:p>
            <a:pPr marL="0" indent="0">
              <a:buNone/>
            </a:pPr>
            <a:r>
              <a:rPr lang="en-IN" sz="1100" b="0" dirty="0">
                <a:solidFill>
                  <a:srgbClr val="D4D4D4"/>
                </a:solidFill>
                <a:effectLst/>
                <a:latin typeface="Consolas" panose="020B0609020204030204" pitchFamily="49" charset="0"/>
              </a:rPr>
              <a:t>  </a:t>
            </a:r>
            <a:r>
              <a:rPr lang="en-IN" sz="1100" b="1" dirty="0">
                <a:solidFill>
                  <a:srgbClr val="DCDCAA"/>
                </a:solidFill>
                <a:effectLst/>
                <a:latin typeface="Consolas" panose="020B0609020204030204" pitchFamily="49" charset="0"/>
              </a:rPr>
              <a:t>ngAfterContentInit</a:t>
            </a:r>
            <a:r>
              <a:rPr lang="en-IN" sz="1100" b="1" dirty="0">
                <a:solidFill>
                  <a:srgbClr val="D4D4D4"/>
                </a:solidFill>
                <a:effectLst/>
                <a:latin typeface="Consolas" panose="020B0609020204030204" pitchFamily="49" charset="0"/>
              </a:rPr>
              <a:t>()</a:t>
            </a:r>
          </a:p>
          <a:p>
            <a:pPr marL="0" indent="0">
              <a:buNone/>
            </a:pPr>
            <a:r>
              <a:rPr lang="en-IN" sz="1100" b="0" dirty="0">
                <a:solidFill>
                  <a:srgbClr val="D4D4D4"/>
                </a:solidFill>
                <a:effectLst/>
                <a:latin typeface="Consolas" panose="020B0609020204030204" pitchFamily="49" charset="0"/>
              </a:rPr>
              <a:t>  {</a:t>
            </a:r>
          </a:p>
          <a:p>
            <a:pPr marL="0" indent="0">
              <a:buNone/>
            </a:pPr>
            <a:r>
              <a:rPr lang="en-IN" sz="1100" b="0" dirty="0">
                <a:solidFill>
                  <a:srgbClr val="D4D4D4"/>
                </a:solidFill>
                <a:effectLst/>
                <a:latin typeface="Consolas" panose="020B0609020204030204" pitchFamily="49" charset="0"/>
              </a:rPr>
              <a:t>    </a:t>
            </a:r>
            <a:r>
              <a:rPr lang="en-IN" sz="1100" b="0" dirty="0">
                <a:solidFill>
                  <a:srgbClr val="9CDCFE"/>
                </a:solidFill>
                <a:effectLst/>
                <a:latin typeface="Consolas" panose="020B0609020204030204" pitchFamily="49" charset="0"/>
              </a:rPr>
              <a:t>console</a:t>
            </a:r>
            <a:r>
              <a:rPr lang="en-IN" sz="1100" b="0" dirty="0">
                <a:solidFill>
                  <a:srgbClr val="D4D4D4"/>
                </a:solidFill>
                <a:effectLst/>
                <a:latin typeface="Consolas" panose="020B0609020204030204" pitchFamily="49" charset="0"/>
              </a:rPr>
              <a:t>.</a:t>
            </a:r>
            <a:r>
              <a:rPr lang="en-IN" sz="1100" b="0" dirty="0">
                <a:solidFill>
                  <a:srgbClr val="DCDCAA"/>
                </a:solidFill>
                <a:effectLst/>
                <a:latin typeface="Consolas" panose="020B0609020204030204" pitchFamily="49" charset="0"/>
              </a:rPr>
              <a:t>log</a:t>
            </a:r>
            <a:r>
              <a:rPr lang="en-IN" sz="1100" b="0" dirty="0">
                <a:solidFill>
                  <a:srgbClr val="D4D4D4"/>
                </a:solidFill>
                <a:effectLst/>
                <a:latin typeface="Consolas" panose="020B0609020204030204" pitchFamily="49" charset="0"/>
              </a:rPr>
              <a:t>(</a:t>
            </a:r>
            <a:r>
              <a:rPr lang="en-IN" sz="1100" b="0" dirty="0">
                <a:solidFill>
                  <a:srgbClr val="CE9178"/>
                </a:solidFill>
                <a:effectLst/>
                <a:latin typeface="Consolas" panose="020B0609020204030204" pitchFamily="49" charset="0"/>
              </a:rPr>
              <a:t>'</a:t>
            </a:r>
            <a:r>
              <a:rPr lang="en-IN" sz="1100" b="0" dirty="0" err="1">
                <a:solidFill>
                  <a:srgbClr val="CE9178"/>
                </a:solidFill>
                <a:effectLst/>
                <a:latin typeface="Consolas" panose="020B0609020204030204" pitchFamily="49" charset="0"/>
              </a:rPr>
              <a:t>book-list-component:ngAfterContentInit</a:t>
            </a:r>
            <a:r>
              <a:rPr lang="en-IN" sz="1100" b="0" dirty="0">
                <a:solidFill>
                  <a:srgbClr val="CE9178"/>
                </a:solidFill>
                <a:effectLst/>
                <a:latin typeface="Consolas" panose="020B0609020204030204" pitchFamily="49" charset="0"/>
              </a:rPr>
              <a:t> called'</a:t>
            </a:r>
            <a:r>
              <a:rPr lang="en-IN" sz="1100" b="0" dirty="0">
                <a:solidFill>
                  <a:srgbClr val="D4D4D4"/>
                </a:solidFill>
                <a:effectLst/>
                <a:latin typeface="Consolas" panose="020B0609020204030204" pitchFamily="49" charset="0"/>
              </a:rPr>
              <a:t>);</a:t>
            </a:r>
          </a:p>
          <a:p>
            <a:pPr marL="0" indent="0">
              <a:buNone/>
            </a:pPr>
            <a:r>
              <a:rPr lang="en-IN" sz="1100" b="0" dirty="0">
                <a:solidFill>
                  <a:srgbClr val="D4D4D4"/>
                </a:solidFill>
                <a:effectLst/>
                <a:latin typeface="Consolas" panose="020B0609020204030204" pitchFamily="49" charset="0"/>
              </a:rPr>
              <a:t>   </a:t>
            </a:r>
            <a:r>
              <a:rPr lang="en-IN" sz="1100" b="0" dirty="0">
                <a:solidFill>
                  <a:srgbClr val="D4D4D4"/>
                </a:solidFill>
                <a:effectLst/>
                <a:highlight>
                  <a:srgbClr val="FFFF00"/>
                </a:highlight>
                <a:latin typeface="Consolas" panose="020B0609020204030204" pitchFamily="49" charset="0"/>
              </a:rPr>
              <a:t> </a:t>
            </a:r>
            <a:r>
              <a:rPr lang="en-IN" sz="1100" b="0" dirty="0">
                <a:solidFill>
                  <a:srgbClr val="9CDCFE"/>
                </a:solidFill>
                <a:effectLst/>
                <a:highlight>
                  <a:srgbClr val="FFFF00"/>
                </a:highlight>
                <a:latin typeface="Consolas" panose="020B0609020204030204" pitchFamily="49" charset="0"/>
              </a:rPr>
              <a:t>console</a:t>
            </a:r>
            <a:r>
              <a:rPr lang="en-IN" sz="1100" b="0" dirty="0">
                <a:solidFill>
                  <a:srgbClr val="D4D4D4"/>
                </a:solidFill>
                <a:effectLst/>
                <a:highlight>
                  <a:srgbClr val="FFFF00"/>
                </a:highlight>
                <a:latin typeface="Consolas" panose="020B0609020204030204" pitchFamily="49" charset="0"/>
              </a:rPr>
              <a:t>.</a:t>
            </a:r>
            <a:r>
              <a:rPr lang="en-IN" sz="1100" b="0" dirty="0">
                <a:solidFill>
                  <a:srgbClr val="DCDCAA"/>
                </a:solidFill>
                <a:effectLst/>
                <a:highlight>
                  <a:srgbClr val="FFFF00"/>
                </a:highlight>
                <a:latin typeface="Consolas" panose="020B0609020204030204" pitchFamily="49" charset="0"/>
              </a:rPr>
              <a:t>log</a:t>
            </a:r>
            <a:r>
              <a:rPr lang="en-IN" sz="1100" b="0" dirty="0">
                <a:solidFill>
                  <a:srgbClr val="D4D4D4"/>
                </a:solidFill>
                <a:effectLst/>
                <a:highlight>
                  <a:srgbClr val="FFFF00"/>
                </a:highlight>
                <a:latin typeface="Consolas" panose="020B0609020204030204" pitchFamily="49" charset="0"/>
              </a:rPr>
              <a:t>(</a:t>
            </a:r>
            <a:r>
              <a:rPr lang="en-IN" sz="1100" b="0" dirty="0">
                <a:solidFill>
                  <a:srgbClr val="CE9178"/>
                </a:solidFill>
                <a:effectLst/>
                <a:highlight>
                  <a:srgbClr val="FFFF00"/>
                </a:highlight>
                <a:latin typeface="Consolas" panose="020B0609020204030204" pitchFamily="49" charset="0"/>
              </a:rPr>
              <a:t>'inside book-list component content </a:t>
            </a:r>
            <a:r>
              <a:rPr lang="en-IN" sz="1100" b="0" dirty="0" err="1">
                <a:solidFill>
                  <a:srgbClr val="CE9178"/>
                </a:solidFill>
                <a:effectLst/>
                <a:highlight>
                  <a:srgbClr val="FFFF00"/>
                </a:highlight>
                <a:latin typeface="Consolas" panose="020B0609020204030204" pitchFamily="49" charset="0"/>
              </a:rPr>
              <a:t>init</a:t>
            </a:r>
            <a:r>
              <a:rPr lang="en-IN" sz="1100" b="0" dirty="0">
                <a:solidFill>
                  <a:srgbClr val="CE9178"/>
                </a:solidFill>
                <a:effectLst/>
                <a:highlight>
                  <a:srgbClr val="FFFF00"/>
                </a:highlight>
                <a:latin typeface="Consolas" panose="020B0609020204030204" pitchFamily="49" charset="0"/>
              </a:rPr>
              <a:t>:'</a:t>
            </a:r>
            <a:r>
              <a:rPr lang="en-IN" sz="1100" b="0" dirty="0">
                <a:solidFill>
                  <a:srgbClr val="D4D4D4"/>
                </a:solidFill>
                <a:effectLst/>
                <a:highlight>
                  <a:srgbClr val="FFFF00"/>
                </a:highlight>
                <a:latin typeface="Consolas" panose="020B0609020204030204" pitchFamily="49" charset="0"/>
              </a:rPr>
              <a:t>+</a:t>
            </a:r>
          </a:p>
          <a:p>
            <a:pPr marL="0" indent="0">
              <a:buNone/>
            </a:pPr>
            <a:r>
              <a:rPr lang="en-IN" sz="1100" b="0" dirty="0">
                <a:solidFill>
                  <a:srgbClr val="D4D4D4"/>
                </a:solidFill>
                <a:effectLst/>
                <a:highlight>
                  <a:srgbClr val="FFFF00"/>
                </a:highlight>
                <a:latin typeface="Consolas" panose="020B0609020204030204" pitchFamily="49" charset="0"/>
              </a:rPr>
              <a:t>    </a:t>
            </a:r>
            <a:r>
              <a:rPr lang="en-IN" sz="1100" b="0" dirty="0">
                <a:solidFill>
                  <a:srgbClr val="569CD6"/>
                </a:solidFill>
                <a:effectLst/>
                <a:highlight>
                  <a:srgbClr val="FFFF00"/>
                </a:highlight>
                <a:latin typeface="Consolas" panose="020B0609020204030204" pitchFamily="49" charset="0"/>
              </a:rPr>
              <a:t>this</a:t>
            </a:r>
            <a:r>
              <a:rPr lang="en-IN" sz="1100" b="0" dirty="0">
                <a:solidFill>
                  <a:srgbClr val="D4D4D4"/>
                </a:solidFill>
                <a:effectLst/>
                <a:highlight>
                  <a:srgbClr val="FFFF00"/>
                </a:highlight>
                <a:latin typeface="Consolas" panose="020B0609020204030204" pitchFamily="49" charset="0"/>
              </a:rPr>
              <a:t>.</a:t>
            </a:r>
            <a:r>
              <a:rPr lang="en-IN" sz="1100" b="0" dirty="0">
                <a:solidFill>
                  <a:srgbClr val="9CDCFE"/>
                </a:solidFill>
                <a:effectLst/>
                <a:highlight>
                  <a:srgbClr val="FFFF00"/>
                </a:highlight>
                <a:latin typeface="Consolas" panose="020B0609020204030204" pitchFamily="49" charset="0"/>
              </a:rPr>
              <a:t>projectedContent</a:t>
            </a:r>
            <a:r>
              <a:rPr lang="en-IN" sz="1100" b="0" dirty="0">
                <a:solidFill>
                  <a:srgbClr val="D4D4D4"/>
                </a:solidFill>
                <a:effectLst/>
                <a:highlight>
                  <a:srgbClr val="FFFF00"/>
                </a:highlight>
                <a:latin typeface="Consolas" panose="020B0609020204030204" pitchFamily="49" charset="0"/>
              </a:rPr>
              <a:t>.</a:t>
            </a:r>
            <a:r>
              <a:rPr lang="en-IN" sz="1100" b="0" dirty="0">
                <a:solidFill>
                  <a:srgbClr val="9CDCFE"/>
                </a:solidFill>
                <a:effectLst/>
                <a:highlight>
                  <a:srgbClr val="FFFF00"/>
                </a:highlight>
                <a:latin typeface="Consolas" panose="020B0609020204030204" pitchFamily="49" charset="0"/>
              </a:rPr>
              <a:t>nativeElement</a:t>
            </a:r>
            <a:r>
              <a:rPr lang="en-IN" sz="1100" b="0" dirty="0">
                <a:solidFill>
                  <a:srgbClr val="D4D4D4"/>
                </a:solidFill>
                <a:effectLst/>
                <a:highlight>
                  <a:srgbClr val="FFFF00"/>
                </a:highlight>
                <a:latin typeface="Consolas" panose="020B0609020204030204" pitchFamily="49" charset="0"/>
              </a:rPr>
              <a:t>.</a:t>
            </a:r>
            <a:r>
              <a:rPr lang="en-IN" sz="1100" b="0" dirty="0">
                <a:solidFill>
                  <a:srgbClr val="9CDCFE"/>
                </a:solidFill>
                <a:effectLst/>
                <a:highlight>
                  <a:srgbClr val="FFFF00"/>
                </a:highlight>
                <a:latin typeface="Consolas" panose="020B0609020204030204" pitchFamily="49" charset="0"/>
              </a:rPr>
              <a:t>innerText</a:t>
            </a:r>
            <a:r>
              <a:rPr lang="en-IN" sz="1100" b="0" dirty="0">
                <a:solidFill>
                  <a:srgbClr val="D4D4D4"/>
                </a:solidFill>
                <a:effectLst/>
                <a:highlight>
                  <a:srgbClr val="FFFF00"/>
                </a:highlight>
                <a:latin typeface="Consolas" panose="020B0609020204030204" pitchFamily="49" charset="0"/>
              </a:rPr>
              <a:t>);</a:t>
            </a:r>
          </a:p>
          <a:p>
            <a:pPr marL="0" indent="0">
              <a:buNone/>
            </a:pPr>
            <a:r>
              <a:rPr lang="en-IN" sz="1100" b="0" dirty="0">
                <a:solidFill>
                  <a:srgbClr val="D4D4D4"/>
                </a:solidFill>
                <a:effectLst/>
                <a:latin typeface="Consolas" panose="020B0609020204030204" pitchFamily="49" charset="0"/>
              </a:rPr>
              <a:t>  }</a:t>
            </a:r>
            <a:endParaRPr lang="en-US" sz="1600" b="0" dirty="0">
              <a:solidFill>
                <a:srgbClr val="D4D4D4"/>
              </a:solidFill>
              <a:effectLst/>
              <a:latin typeface="Consolas" panose="020B0609020204030204" pitchFamily="49" charset="0"/>
            </a:endParaRPr>
          </a:p>
          <a:p>
            <a:pPr marL="0" indent="0">
              <a:buNone/>
            </a:pPr>
            <a:r>
              <a:rPr lang="en-IN" sz="1600" b="0" dirty="0">
                <a:solidFill>
                  <a:srgbClr val="569CD6"/>
                </a:solidFill>
                <a:effectLst/>
                <a:latin typeface="Consolas" panose="020B0609020204030204" pitchFamily="49" charset="0"/>
              </a:rPr>
              <a:t> </a:t>
            </a:r>
            <a:r>
              <a:rPr lang="en-IN" sz="1100" b="0" dirty="0">
                <a:solidFill>
                  <a:srgbClr val="569CD6"/>
                </a:solidFill>
                <a:effectLst/>
                <a:latin typeface="Consolas" panose="020B0609020204030204" pitchFamily="49" charset="0"/>
              </a:rPr>
              <a:t>…</a:t>
            </a:r>
          </a:p>
          <a:p>
            <a:pPr marL="0" indent="0">
              <a:buNone/>
            </a:pPr>
            <a:r>
              <a:rPr lang="en-IN"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2507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C890-2A9B-01B3-F8E5-44D96D2FC647}"/>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4CFE2ADE-6DCC-86FC-15E0-71B564392822}"/>
              </a:ext>
            </a:extLst>
          </p:cNvPr>
          <p:cNvSpPr>
            <a:spLocks noGrp="1"/>
          </p:cNvSpPr>
          <p:nvPr>
            <p:ph idx="1"/>
          </p:nvPr>
        </p:nvSpPr>
        <p:spPr/>
        <p:txBody>
          <a:bodyPr/>
          <a:lstStyle/>
          <a:p>
            <a:r>
              <a:rPr lang="en-US" dirty="0"/>
              <a:t>Directives are instructions in the DOM!</a:t>
            </a:r>
          </a:p>
          <a:p>
            <a:r>
              <a:rPr lang="en-US" dirty="0"/>
              <a:t>Directives enables logic to be included in the Angular templates</a:t>
            </a:r>
          </a:p>
          <a:p>
            <a:r>
              <a:rPr lang="en-US" dirty="0"/>
              <a:t>Components are directives with view-template</a:t>
            </a:r>
          </a:p>
          <a:p>
            <a:r>
              <a:rPr lang="en-US" dirty="0"/>
              <a:t>Directives are components without template.</a:t>
            </a:r>
          </a:p>
          <a:p>
            <a:r>
              <a:rPr lang="en-US" dirty="0"/>
              <a:t>Angular directives can be classified into three categories and they are as follows −</a:t>
            </a:r>
          </a:p>
          <a:p>
            <a:endParaRPr lang="en-IN" dirty="0"/>
          </a:p>
        </p:txBody>
      </p:sp>
    </p:spTree>
    <p:extLst>
      <p:ext uri="{BB962C8B-B14F-4D97-AF65-F5344CB8AC3E}">
        <p14:creationId xmlns:p14="http://schemas.microsoft.com/office/powerpoint/2010/main" val="69427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EC77-55F7-A32B-B506-3EC967090287}"/>
              </a:ext>
            </a:extLst>
          </p:cNvPr>
          <p:cNvSpPr>
            <a:spLocks noGrp="1"/>
          </p:cNvSpPr>
          <p:nvPr>
            <p:ph type="title"/>
          </p:nvPr>
        </p:nvSpPr>
        <p:spPr/>
        <p:txBody>
          <a:bodyPr>
            <a:normAutofit fontScale="90000"/>
          </a:bodyPr>
          <a:lstStyle/>
          <a:p>
            <a:br>
              <a:rPr lang="en-US" dirty="0"/>
            </a:br>
            <a:r>
              <a:rPr lang="en-US" dirty="0"/>
              <a:t>Attribute directives</a:t>
            </a:r>
            <a:br>
              <a:rPr lang="en-US" dirty="0"/>
            </a:br>
            <a:endParaRPr lang="en-IN" dirty="0"/>
          </a:p>
        </p:txBody>
      </p:sp>
      <p:sp>
        <p:nvSpPr>
          <p:cNvPr id="3" name="Content Placeholder 2">
            <a:extLst>
              <a:ext uri="{FF2B5EF4-FFF2-40B4-BE49-F238E27FC236}">
                <a16:creationId xmlns:a16="http://schemas.microsoft.com/office/drawing/2014/main" id="{8A7AFE7F-6E43-5BF0-D30B-7DA068B37A9D}"/>
              </a:ext>
            </a:extLst>
          </p:cNvPr>
          <p:cNvSpPr>
            <a:spLocks noGrp="1"/>
          </p:cNvSpPr>
          <p:nvPr>
            <p:ph idx="1"/>
          </p:nvPr>
        </p:nvSpPr>
        <p:spPr/>
        <p:txBody>
          <a:bodyPr/>
          <a:lstStyle/>
          <a:p>
            <a:r>
              <a:rPr lang="en-US" dirty="0"/>
              <a:t>Used to add new attributes for the existing HTML elements to change its look and behavior.</a:t>
            </a:r>
          </a:p>
          <a:p>
            <a:pPr marL="457200" lvl="1" indent="0">
              <a:buNone/>
            </a:pPr>
            <a:r>
              <a:rPr lang="en-US" dirty="0"/>
              <a:t>&lt;</a:t>
            </a:r>
            <a:r>
              <a:rPr lang="en-US" dirty="0" err="1"/>
              <a:t>HTMLTag</a:t>
            </a:r>
            <a:r>
              <a:rPr lang="en-US" dirty="0"/>
              <a:t> [</a:t>
            </a:r>
            <a:r>
              <a:rPr lang="en-US" dirty="0" err="1"/>
              <a:t>attrDirective</a:t>
            </a:r>
            <a:r>
              <a:rPr lang="en-US" dirty="0"/>
              <a:t>]='value' /&gt;</a:t>
            </a:r>
          </a:p>
          <a:p>
            <a:r>
              <a:rPr lang="en-US" dirty="0"/>
              <a:t>For example,</a:t>
            </a:r>
          </a:p>
          <a:p>
            <a:pPr marL="457200" lvl="1" indent="0">
              <a:buNone/>
            </a:pPr>
            <a:r>
              <a:rPr lang="en-US" dirty="0"/>
              <a:t>&lt;p [</a:t>
            </a:r>
            <a:r>
              <a:rPr lang="en-US" dirty="0" err="1"/>
              <a:t>showToolTip</a:t>
            </a:r>
            <a:r>
              <a:rPr lang="en-US" dirty="0"/>
              <a:t>]='Tips’ /&gt;</a:t>
            </a:r>
          </a:p>
          <a:p>
            <a:pPr marL="228600" lvl="1">
              <a:spcBef>
                <a:spcPts val="1000"/>
              </a:spcBef>
            </a:pPr>
            <a:r>
              <a:rPr lang="en-US" sz="2400" dirty="0"/>
              <a:t>Here, </a:t>
            </a:r>
            <a:r>
              <a:rPr lang="en-US" sz="2400" dirty="0" err="1"/>
              <a:t>showToolTip</a:t>
            </a:r>
            <a:r>
              <a:rPr lang="en-US" sz="2400" dirty="0"/>
              <a:t> refers an example directive, which when used in a HTML element will show tips while user hovers the HTML element.</a:t>
            </a:r>
            <a:endParaRPr lang="en-IN" sz="2400" dirty="0"/>
          </a:p>
        </p:txBody>
      </p:sp>
    </p:spTree>
    <p:extLst>
      <p:ext uri="{BB962C8B-B14F-4D97-AF65-F5344CB8AC3E}">
        <p14:creationId xmlns:p14="http://schemas.microsoft.com/office/powerpoint/2010/main" val="126523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027D-F398-43A8-DDD9-D51B10D50A8A}"/>
              </a:ext>
            </a:extLst>
          </p:cNvPr>
          <p:cNvSpPr>
            <a:spLocks noGrp="1"/>
          </p:cNvSpPr>
          <p:nvPr>
            <p:ph type="title"/>
          </p:nvPr>
        </p:nvSpPr>
        <p:spPr/>
        <p:txBody>
          <a:bodyPr/>
          <a:lstStyle/>
          <a:p>
            <a:r>
              <a:rPr lang="en-IN" dirty="0"/>
              <a:t>Custom Attribute Directive</a:t>
            </a:r>
          </a:p>
        </p:txBody>
      </p:sp>
      <p:sp>
        <p:nvSpPr>
          <p:cNvPr id="3" name="Content Placeholder 2">
            <a:extLst>
              <a:ext uri="{FF2B5EF4-FFF2-40B4-BE49-F238E27FC236}">
                <a16:creationId xmlns:a16="http://schemas.microsoft.com/office/drawing/2014/main" id="{676865DB-208F-7F42-B03F-6B630F80134F}"/>
              </a:ext>
            </a:extLst>
          </p:cNvPr>
          <p:cNvSpPr>
            <a:spLocks noGrp="1"/>
          </p:cNvSpPr>
          <p:nvPr>
            <p:ph idx="1"/>
          </p:nvPr>
        </p:nvSpPr>
        <p:spPr/>
        <p:txBody>
          <a:bodyPr>
            <a:normAutofit fontScale="77500" lnSpcReduction="20000"/>
          </a:bodyPr>
          <a:lstStyle/>
          <a:p>
            <a:r>
              <a:rPr lang="en-IN" dirty="0"/>
              <a:t>ng generate directive highlight</a:t>
            </a:r>
          </a:p>
          <a:p>
            <a:pPr marL="457200" lvl="1" indent="0">
              <a:buNone/>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Directive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ElementRef</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'@angular/core'</a:t>
            </a:r>
            <a:r>
              <a:rPr lang="en-US" b="0" dirty="0">
                <a:solidFill>
                  <a:srgbClr val="D4D4D4"/>
                </a:solidFill>
                <a:effectLst/>
                <a:latin typeface="Consolas" panose="020B0609020204030204" pitchFamily="49" charset="0"/>
              </a:rPr>
              <a:t>;</a:t>
            </a:r>
          </a:p>
          <a:p>
            <a:pPr marL="457200" lvl="1"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Directive</a:t>
            </a:r>
            <a:r>
              <a:rPr lang="en-US" b="0" dirty="0">
                <a:solidFill>
                  <a:srgbClr val="D4D4D4"/>
                </a:solidFill>
                <a:effectLst/>
                <a:latin typeface="Consolas" panose="020B0609020204030204" pitchFamily="49" charset="0"/>
              </a:rPr>
              <a:t>({</a:t>
            </a:r>
          </a:p>
          <a:p>
            <a:pPr marL="457200" lvl="1"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selector: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'[appHighlight]'</a:t>
            </a:r>
            <a:endParaRPr lang="en-US" b="0" dirty="0">
              <a:solidFill>
                <a:srgbClr val="D4D4D4"/>
              </a:solidFill>
              <a:effectLst/>
              <a:latin typeface="Consolas" panose="020B0609020204030204" pitchFamily="49" charset="0"/>
            </a:endParaRPr>
          </a:p>
          <a:p>
            <a:pPr marL="457200" lvl="1" indent="0">
              <a:buNone/>
            </a:pPr>
            <a:r>
              <a:rPr lang="en-US" b="0" dirty="0">
                <a:solidFill>
                  <a:srgbClr val="D4D4D4"/>
                </a:solidFill>
                <a:effectLst/>
                <a:latin typeface="Consolas" panose="020B0609020204030204" pitchFamily="49" charset="0"/>
              </a:rPr>
              <a:t>})</a:t>
            </a:r>
          </a:p>
          <a:p>
            <a:pPr marL="457200" lvl="1" indent="0">
              <a:buNone/>
            </a:pPr>
            <a:r>
              <a:rPr lang="en-US" b="0" dirty="0">
                <a:solidFill>
                  <a:srgbClr val="C586C0"/>
                </a:solidFill>
                <a:effectLst/>
                <a:latin typeface="Consolas" panose="020B0609020204030204" pitchFamily="49" charset="0"/>
              </a:rPr>
              <a:t>export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HighlightDirective</a:t>
            </a:r>
            <a:r>
              <a:rPr lang="en-US" b="0" dirty="0">
                <a:solidFill>
                  <a:srgbClr val="D4D4D4"/>
                </a:solidFill>
                <a:effectLst/>
                <a:latin typeface="Consolas" panose="020B0609020204030204" pitchFamily="49" charset="0"/>
              </a:rPr>
              <a:t> {</a:t>
            </a:r>
          </a:p>
          <a:p>
            <a:pPr marL="457200" lvl="1"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constructor</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ElementRef</a:t>
            </a:r>
            <a:r>
              <a:rPr lang="en-US" b="0" dirty="0">
                <a:solidFill>
                  <a:srgbClr val="D4D4D4"/>
                </a:solidFill>
                <a:effectLst/>
                <a:latin typeface="Consolas" panose="020B0609020204030204" pitchFamily="49" charset="0"/>
              </a:rPr>
              <a:t>) {</a:t>
            </a:r>
          </a:p>
          <a:p>
            <a:pPr marL="457200" lvl="1"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el</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nativeElement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style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'yellow'</a:t>
            </a:r>
            <a:r>
              <a:rPr lang="en-US" b="0" dirty="0">
                <a:solidFill>
                  <a:srgbClr val="D4D4D4"/>
                </a:solidFill>
                <a:effectLst/>
                <a:latin typeface="Consolas" panose="020B0609020204030204" pitchFamily="49" charset="0"/>
              </a:rPr>
              <a:t>;</a:t>
            </a:r>
          </a:p>
          <a:p>
            <a:pPr marL="457200" lvl="1" indent="0">
              <a:buNone/>
            </a:pPr>
            <a:r>
              <a:rPr lang="en-US" b="0" dirty="0">
                <a:solidFill>
                  <a:srgbClr val="D4D4D4"/>
                </a:solidFill>
                <a:effectLst/>
                <a:latin typeface="Consolas" panose="020B0609020204030204" pitchFamily="49" charset="0"/>
              </a:rPr>
              <a:t> }</a:t>
            </a:r>
          </a:p>
          <a:p>
            <a:pPr marL="457200" lvl="1" indent="0">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p>
          <a:p>
            <a:r>
              <a:rPr lang="en-US" dirty="0"/>
              <a:t>use custom attribute directive in html template as below:-</a:t>
            </a:r>
          </a:p>
          <a:p>
            <a:pPr marL="0" indent="0">
              <a:buNone/>
            </a:pPr>
            <a:r>
              <a:rPr lang="en-US" b="0" dirty="0">
                <a:solidFill>
                  <a:srgbClr val="808080"/>
                </a:solidFill>
                <a:effectLst/>
                <a:latin typeface="Consolas" panose="020B0609020204030204" pitchFamily="49" charset="0"/>
              </a:rPr>
              <a:t> &lt;</a:t>
            </a:r>
            <a:r>
              <a:rPr lang="en-US" b="0" dirty="0">
                <a:solidFill>
                  <a:srgbClr val="569CD6"/>
                </a:solidFill>
                <a:effectLst/>
                <a:latin typeface="Consolas" panose="020B0609020204030204" pitchFamily="49" charset="0"/>
              </a:rPr>
              <a:t>p</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app:Highlight</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This is invalid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p>
          <a:p>
            <a:pPr marL="0" indent="0">
              <a:buNone/>
            </a:pPr>
            <a:endParaRPr lang="en-US" b="0" dirty="0">
              <a:solidFill>
                <a:srgbClr val="D4D4D4"/>
              </a:solidFill>
              <a:effectLst/>
              <a:latin typeface="Consolas" panose="020B0609020204030204" pitchFamily="49" charset="0"/>
            </a:endParaRPr>
          </a:p>
          <a:p>
            <a:r>
              <a:rPr lang="en-US" dirty="0"/>
              <a:t>Angular creates an instance of the HighlightDirective class and injects a reference to the &lt;p&gt; element into the directive's constructor, which sets the &lt;p&gt; element's background style  to yellow.</a:t>
            </a:r>
          </a:p>
          <a:p>
            <a:pPr marL="0" indent="0">
              <a:buNone/>
            </a:pP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94766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52C2-1DE3-D394-6737-B28EC8405898}"/>
              </a:ext>
            </a:extLst>
          </p:cNvPr>
          <p:cNvSpPr>
            <a:spLocks noGrp="1"/>
          </p:cNvSpPr>
          <p:nvPr>
            <p:ph type="title"/>
          </p:nvPr>
        </p:nvSpPr>
        <p:spPr/>
        <p:txBody>
          <a:bodyPr/>
          <a:lstStyle/>
          <a:p>
            <a:r>
              <a:rPr lang="en-IN" dirty="0"/>
              <a:t> Custom Directive – Handle User Events</a:t>
            </a:r>
          </a:p>
        </p:txBody>
      </p:sp>
      <p:sp>
        <p:nvSpPr>
          <p:cNvPr id="3" name="Content Placeholder 2">
            <a:extLst>
              <a:ext uri="{FF2B5EF4-FFF2-40B4-BE49-F238E27FC236}">
                <a16:creationId xmlns:a16="http://schemas.microsoft.com/office/drawing/2014/main" id="{63EFDEF3-90F0-82B2-A4C0-F9B55A2FB4A8}"/>
              </a:ext>
            </a:extLst>
          </p:cNvPr>
          <p:cNvSpPr>
            <a:spLocks noGrp="1"/>
          </p:cNvSpPr>
          <p:nvPr>
            <p:ph idx="1"/>
          </p:nvPr>
        </p:nvSpPr>
        <p:spPr/>
        <p:txBody>
          <a:bodyPr>
            <a:normAutofit/>
          </a:bodyPr>
          <a:lstStyle/>
          <a:p>
            <a:r>
              <a:rPr lang="en-US" dirty="0"/>
              <a:t>Add two event handlers that respond when the mouse enters or leaves, each with the @HostListener() decorator to highlight.directive.ts file</a:t>
            </a:r>
          </a:p>
          <a:p>
            <a:pPr marL="457200" lvl="1" indent="0">
              <a:buNone/>
            </a:pP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HostListener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'mouseenter'</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onMouseEnter</a:t>
            </a:r>
            <a:r>
              <a:rPr lang="en-IN" b="0" dirty="0">
                <a:solidFill>
                  <a:srgbClr val="D4D4D4"/>
                </a:solidFill>
                <a:effectLst/>
                <a:latin typeface="Consolas" panose="020B0609020204030204" pitchFamily="49" charset="0"/>
              </a:rPr>
              <a:t>() {</a:t>
            </a:r>
          </a:p>
          <a:p>
            <a:pPr marL="457200" lvl="1" indent="0">
              <a:buNone/>
            </a:pP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this</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highlight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'yellow'</a:t>
            </a:r>
            <a:r>
              <a:rPr lang="en-IN" b="0" dirty="0">
                <a:solidFill>
                  <a:srgbClr val="D4D4D4"/>
                </a:solidFill>
                <a:effectLst/>
                <a:latin typeface="Consolas" panose="020B0609020204030204" pitchFamily="49" charset="0"/>
              </a:rPr>
              <a:t>);</a:t>
            </a:r>
          </a:p>
          <a:p>
            <a:pPr marL="457200" lvl="1" indent="0">
              <a:buNone/>
            </a:pPr>
            <a:r>
              <a:rPr lang="en-IN" b="0" dirty="0">
                <a:solidFill>
                  <a:srgbClr val="D4D4D4"/>
                </a:solidFill>
                <a:effectLst/>
                <a:latin typeface="Consolas" panose="020B0609020204030204" pitchFamily="49" charset="0"/>
              </a:rPr>
              <a:t>}</a:t>
            </a:r>
          </a:p>
          <a:p>
            <a:pPr marL="457200" lvl="1" indent="0">
              <a:buNone/>
            </a:pPr>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HostListener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'mouseleave'</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onMouseLeave</a:t>
            </a:r>
            <a:r>
              <a:rPr lang="en-IN" b="0" dirty="0">
                <a:solidFill>
                  <a:srgbClr val="D4D4D4"/>
                </a:solidFill>
                <a:effectLst/>
                <a:latin typeface="Consolas" panose="020B0609020204030204" pitchFamily="49" charset="0"/>
              </a:rPr>
              <a:t>() {</a:t>
            </a:r>
          </a:p>
          <a:p>
            <a:pPr marL="457200" lvl="1" indent="0">
              <a:buNone/>
            </a:pP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this</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highlight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457200" lvl="1" indent="0">
              <a:buNone/>
            </a:pPr>
            <a:r>
              <a:rPr lang="en-IN" b="0" dirty="0">
                <a:solidFill>
                  <a:srgbClr val="D4D4D4"/>
                </a:solidFill>
                <a:effectLst/>
                <a:latin typeface="Consolas" panose="020B0609020204030204" pitchFamily="49" charset="0"/>
              </a:rPr>
              <a:t>}</a:t>
            </a:r>
          </a:p>
          <a:p>
            <a:pPr marL="457200" lvl="1" indent="0">
              <a:buNone/>
            </a:pPr>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private</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highlight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string</a:t>
            </a:r>
            <a:r>
              <a:rPr lang="en-IN" b="0" dirty="0">
                <a:solidFill>
                  <a:srgbClr val="D4D4D4"/>
                </a:solidFill>
                <a:effectLst/>
                <a:latin typeface="Consolas" panose="020B0609020204030204" pitchFamily="49" charset="0"/>
              </a:rPr>
              <a:t>) {</a:t>
            </a:r>
          </a:p>
          <a:p>
            <a:pPr marL="457200" lvl="1" indent="0">
              <a:buNone/>
            </a:pPr>
            <a:r>
              <a:rPr lang="en-IN" b="0" dirty="0">
                <a:solidFill>
                  <a:srgbClr val="569CD6"/>
                </a:solidFill>
                <a:effectLst/>
                <a:latin typeface="Consolas" panose="020B0609020204030204" pitchFamily="49" charset="0"/>
              </a:rPr>
              <a:t>this</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el</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nativeElement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style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backgroundColor</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a:t>
            </a:r>
          </a:p>
          <a:p>
            <a:pPr marL="457200" lvl="1" indent="0">
              <a:buNone/>
            </a:pPr>
            <a:r>
              <a:rPr lang="en-IN"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272112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12B2-0718-CF7B-51C6-4AC4E3FAAA55}"/>
              </a:ext>
            </a:extLst>
          </p:cNvPr>
          <p:cNvSpPr>
            <a:spLocks noGrp="1"/>
          </p:cNvSpPr>
          <p:nvPr>
            <p:ph type="title"/>
          </p:nvPr>
        </p:nvSpPr>
        <p:spPr/>
        <p:txBody>
          <a:bodyPr/>
          <a:lstStyle/>
          <a:p>
            <a:r>
              <a:rPr lang="en-IN" dirty="0"/>
              <a:t>Custom Directive – how to handle User Events</a:t>
            </a:r>
          </a:p>
        </p:txBody>
      </p:sp>
      <p:sp>
        <p:nvSpPr>
          <p:cNvPr id="3" name="Content Placeholder 2">
            <a:extLst>
              <a:ext uri="{FF2B5EF4-FFF2-40B4-BE49-F238E27FC236}">
                <a16:creationId xmlns:a16="http://schemas.microsoft.com/office/drawing/2014/main" id="{213FD72B-3CDC-3471-4B98-5C22C70FCDDD}"/>
              </a:ext>
            </a:extLst>
          </p:cNvPr>
          <p:cNvSpPr>
            <a:spLocks noGrp="1"/>
          </p:cNvSpPr>
          <p:nvPr>
            <p:ph idx="1"/>
          </p:nvPr>
        </p:nvSpPr>
        <p:spPr/>
        <p:txBody>
          <a:bodyPr/>
          <a:lstStyle/>
          <a:p>
            <a:r>
              <a:rPr lang="en-US" dirty="0"/>
              <a:t>@HostListener:-</a:t>
            </a:r>
          </a:p>
          <a:p>
            <a:pPr lvl="1"/>
            <a:r>
              <a:rPr lang="en-US" dirty="0"/>
              <a:t>Decorator that declares a DOM event to listen for, and provides a handler method to run when that event occurs.</a:t>
            </a:r>
          </a:p>
          <a:p>
            <a:pPr lvl="1"/>
            <a:endParaRPr lang="en-US" dirty="0"/>
          </a:p>
          <a:p>
            <a:pPr lvl="1"/>
            <a:r>
              <a:rPr lang="en-US" dirty="0"/>
              <a:t>Angular invokes the supplied handler method when the host element emits the specified event, and updates the bound element with the result.</a:t>
            </a:r>
          </a:p>
          <a:p>
            <a:pPr lvl="1"/>
            <a:endParaRPr lang="en-US" dirty="0"/>
          </a:p>
          <a:p>
            <a:pPr lvl="1"/>
            <a:r>
              <a:rPr lang="en-US" dirty="0"/>
              <a:t>If the handler method returns false, applies preventDefault on the bound element.</a:t>
            </a:r>
          </a:p>
          <a:p>
            <a:pPr marL="457200" lvl="1" indent="0">
              <a:buNone/>
            </a:pPr>
            <a:endParaRPr lang="en-US" dirty="0"/>
          </a:p>
          <a:p>
            <a:r>
              <a:rPr lang="en-US" dirty="0"/>
              <a:t>Passing values into an attribute directive</a:t>
            </a:r>
          </a:p>
          <a:p>
            <a:pPr marL="457200" lvl="1" indent="0">
              <a:buNone/>
            </a:pPr>
            <a:r>
              <a:rPr lang="en-IN" dirty="0"/>
              <a:t>Use @Input to pass value to directive same like component</a:t>
            </a:r>
          </a:p>
          <a:p>
            <a:pPr lvl="1"/>
            <a:endParaRPr lang="en-IN" dirty="0"/>
          </a:p>
        </p:txBody>
      </p:sp>
    </p:spTree>
    <p:extLst>
      <p:ext uri="{BB962C8B-B14F-4D97-AF65-F5344CB8AC3E}">
        <p14:creationId xmlns:p14="http://schemas.microsoft.com/office/powerpoint/2010/main" val="137832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E3F-1D6E-3024-DB64-B483EDE329CD}"/>
              </a:ext>
            </a:extLst>
          </p:cNvPr>
          <p:cNvSpPr>
            <a:spLocks noGrp="1"/>
          </p:cNvSpPr>
          <p:nvPr>
            <p:ph type="title"/>
          </p:nvPr>
        </p:nvSpPr>
        <p:spPr/>
        <p:txBody>
          <a:bodyPr>
            <a:normAutofit fontScale="90000"/>
          </a:bodyPr>
          <a:lstStyle/>
          <a:p>
            <a:br>
              <a:rPr lang="en-IN" dirty="0"/>
            </a:br>
            <a:r>
              <a:rPr lang="en-IN" dirty="0"/>
              <a:t>Using @ViewChild </a:t>
            </a:r>
          </a:p>
        </p:txBody>
      </p:sp>
      <p:sp>
        <p:nvSpPr>
          <p:cNvPr id="3" name="Content Placeholder 2">
            <a:extLst>
              <a:ext uri="{FF2B5EF4-FFF2-40B4-BE49-F238E27FC236}">
                <a16:creationId xmlns:a16="http://schemas.microsoft.com/office/drawing/2014/main" id="{D8F6B9E5-184D-6382-1FD7-697A22943737}"/>
              </a:ext>
            </a:extLst>
          </p:cNvPr>
          <p:cNvSpPr>
            <a:spLocks noGrp="1"/>
          </p:cNvSpPr>
          <p:nvPr>
            <p:ph idx="1"/>
          </p:nvPr>
        </p:nvSpPr>
        <p:spPr/>
        <p:txBody>
          <a:bodyPr>
            <a:normAutofit fontScale="70000" lnSpcReduction="20000"/>
          </a:bodyPr>
          <a:lstStyle/>
          <a:p>
            <a:r>
              <a:rPr lang="en-US" dirty="0"/>
              <a:t>@ViewChild :-</a:t>
            </a:r>
          </a:p>
          <a:p>
            <a:pPr lvl="1">
              <a:lnSpc>
                <a:spcPct val="120000"/>
              </a:lnSpc>
            </a:pPr>
            <a:r>
              <a:rPr lang="en-US" dirty="0"/>
              <a:t>@ViewChild and @ViewChildren are the types of decorators used to access the child component class/child directive and its different properties into the parent component. </a:t>
            </a:r>
          </a:p>
          <a:p>
            <a:pPr lvl="1">
              <a:lnSpc>
                <a:spcPct val="120000"/>
              </a:lnSpc>
            </a:pPr>
            <a:r>
              <a:rPr lang="en-US" dirty="0"/>
              <a:t>We can also access any specific template element by using @ViewChild instead of referencing the whole component</a:t>
            </a:r>
          </a:p>
          <a:p>
            <a:pPr lvl="1">
              <a:lnSpc>
                <a:spcPct val="120000"/>
              </a:lnSpc>
            </a:pPr>
            <a:r>
              <a:rPr lang="en-US" dirty="0"/>
              <a:t>It's similar to the inheritance., and if a new child matches the selector, the property is updated.</a:t>
            </a:r>
          </a:p>
          <a:p>
            <a:pPr lvl="1">
              <a:lnSpc>
                <a:spcPct val="120000"/>
              </a:lnSpc>
            </a:pPr>
            <a:r>
              <a:rPr lang="en-US" dirty="0"/>
              <a:t>We have to use ngAfterViewInit() hook in parent component to access the ViewChild ref properties. ( When the application loads, the child element may not be loaded completely, and if we try to access the component, it returns undefined. To resolve this, we use that lifecycle hook which allows us to access any element after the view is initialized.)</a:t>
            </a:r>
          </a:p>
          <a:p>
            <a:pPr lvl="1">
              <a:lnSpc>
                <a:spcPct val="120000"/>
              </a:lnSpc>
            </a:pPr>
            <a:r>
              <a:rPr lang="en-US" dirty="0">
                <a:hlinkClick r:id="rId2"/>
              </a:rPr>
              <a:t>https://angular.io/api/core/ViewChild</a:t>
            </a:r>
            <a:endParaRPr lang="en-US" dirty="0"/>
          </a:p>
          <a:p>
            <a:pPr>
              <a:lnSpc>
                <a:spcPct val="100000"/>
              </a:lnSpc>
            </a:pPr>
            <a:endParaRPr lang="en-US" dirty="0"/>
          </a:p>
          <a:p>
            <a:pPr>
              <a:lnSpc>
                <a:spcPct val="100000"/>
              </a:lnSpc>
            </a:pPr>
            <a:r>
              <a:rPr lang="en-US" dirty="0"/>
              <a:t>Why do we use @ViewChild in Angular?</a:t>
            </a:r>
          </a:p>
          <a:p>
            <a:pPr lvl="1">
              <a:lnSpc>
                <a:spcPct val="120000"/>
              </a:lnSpc>
            </a:pPr>
            <a:r>
              <a:rPr lang="en-US" dirty="0"/>
              <a:t>The ViewChild can get be used to get reference of template elements, so you can see all the associated attributes. </a:t>
            </a:r>
          </a:p>
          <a:p>
            <a:pPr lvl="1">
              <a:lnSpc>
                <a:spcPct val="120000"/>
              </a:lnSpc>
            </a:pPr>
            <a:r>
              <a:rPr lang="en-US" dirty="0"/>
              <a:t>A common example would be if there were to be a custom component in a template a ViewChild could be used to pull values out of that component when needed. </a:t>
            </a:r>
          </a:p>
          <a:p>
            <a:pPr lvl="1">
              <a:lnSpc>
                <a:spcPct val="120000"/>
              </a:lnSpc>
            </a:pPr>
            <a:r>
              <a:rPr lang="en-US" dirty="0">
                <a:hlinkClick r:id="rId3"/>
              </a:rPr>
              <a:t>https://www.pluralsight.com/guides/querying-the-dom-with-@viewchild-and-@viewchildren</a:t>
            </a:r>
            <a:endParaRPr lang="en-US" dirty="0"/>
          </a:p>
          <a:p>
            <a:pPr lvl="1">
              <a:lnSpc>
                <a:spcPct val="120000"/>
              </a:lnSpc>
            </a:pPr>
            <a:endParaRPr lang="en-US" dirty="0"/>
          </a:p>
          <a:p>
            <a:pPr marL="457200" lvl="1" indent="0">
              <a:buNone/>
            </a:pPr>
            <a:endParaRPr lang="en-US" dirty="0"/>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256443470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0076BF"/>
      </a:accent1>
      <a:accent2>
        <a:srgbClr val="FF671B"/>
      </a:accent2>
      <a:accent3>
        <a:srgbClr val="98C21F"/>
      </a:accent3>
      <a:accent4>
        <a:srgbClr val="FFCF2B"/>
      </a:accent4>
      <a:accent5>
        <a:srgbClr val="818A8F"/>
      </a:accent5>
      <a:accent6>
        <a:srgbClr val="5E3A9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242213</TotalTime>
  <Words>3286</Words>
  <Application>Microsoft Office PowerPoint</Application>
  <PresentationFormat>On-screen Show (4:3)</PresentationFormat>
  <Paragraphs>444</Paragraphs>
  <Slides>37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Consolas</vt:lpstr>
      <vt:lpstr>Heebo</vt:lpstr>
      <vt:lpstr>Nunito</vt:lpstr>
      <vt:lpstr>Office Theme</vt:lpstr>
      <vt:lpstr>Angular</vt:lpstr>
      <vt:lpstr>Angular  Topics</vt:lpstr>
      <vt:lpstr>Directives</vt:lpstr>
      <vt:lpstr>Directives</vt:lpstr>
      <vt:lpstr> Attribute directives </vt:lpstr>
      <vt:lpstr>Custom Attribute Directive</vt:lpstr>
      <vt:lpstr> Custom Directive – Handle User Events</vt:lpstr>
      <vt:lpstr>Custom Directive – how to handle User Events</vt:lpstr>
      <vt:lpstr> Using @ViewChild </vt:lpstr>
      <vt:lpstr>Using @ViewChild</vt:lpstr>
      <vt:lpstr>Using Renderer2</vt:lpstr>
      <vt:lpstr>Using Renderer2</vt:lpstr>
      <vt:lpstr>Using Renderer2</vt:lpstr>
      <vt:lpstr>Using Renderer2</vt:lpstr>
      <vt:lpstr>Using Renderer2</vt:lpstr>
      <vt:lpstr>Built-In Directives - *ngIf</vt:lpstr>
      <vt:lpstr>Built-In Directives -  styling elements dynamically with ngStyle</vt:lpstr>
      <vt:lpstr>Built-In Directives -  applying css classes dynamically with ngClass</vt:lpstr>
      <vt:lpstr>Built-In Directives -  using *ngFor  for iterating/looping through set of values!</vt:lpstr>
      <vt:lpstr>Custom Directive</vt:lpstr>
      <vt:lpstr>Creating Custom Directive &amp; Using Renderer</vt:lpstr>
      <vt:lpstr>Creating Custom Directive &amp; @HostListener, @HostBinding</vt:lpstr>
      <vt:lpstr> Custom Property &amp; Events</vt:lpstr>
      <vt:lpstr>Property &amp; Event Binding</vt:lpstr>
      <vt:lpstr>Custom Input &amp; Output Event</vt:lpstr>
      <vt:lpstr>Custom Input &amp; Output Event</vt:lpstr>
      <vt:lpstr>Custom Input &amp; Output Event</vt:lpstr>
      <vt:lpstr>Custom Input &amp; Output Event -  using *ngFor with component binding</vt:lpstr>
      <vt:lpstr>Custom Input &amp; Output Event</vt:lpstr>
      <vt:lpstr>Custom Input &amp; Output Event</vt:lpstr>
      <vt:lpstr>Custom Input &amp; Output Event – assigning alias</vt:lpstr>
      <vt:lpstr>Angular Directives</vt:lpstr>
      <vt:lpstr>Projecting Content Into Component – using &lt;ng-content&gt;</vt:lpstr>
      <vt:lpstr>Accessing DOM element, directive, component from Parent</vt:lpstr>
      <vt:lpstr>Accessing DOM element, directive, component from Parent</vt:lpstr>
      <vt:lpstr>Accessing projected content in child component using @ContentChild</vt:lpstr>
      <vt:lpstr>Accessing projected content in child component using @ContentChild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namratamarathe81@gmail.com</cp:lastModifiedBy>
  <cp:revision>2379</cp:revision>
  <dcterms:created xsi:type="dcterms:W3CDTF">2016-04-04T15:55:04Z</dcterms:created>
  <dcterms:modified xsi:type="dcterms:W3CDTF">2022-07-13T05:04:28Z</dcterms:modified>
</cp:coreProperties>
</file>