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7"/>
  </p:notesMasterIdLst>
  <p:sldIdLst>
    <p:sldId id="258" r:id="rId2"/>
    <p:sldId id="733" r:id="rId3"/>
    <p:sldId id="924" r:id="rId4"/>
    <p:sldId id="815" r:id="rId5"/>
    <p:sldId id="81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R. Marathe" initials="NRM" lastIdx="2" clrIdx="0">
    <p:extLst>
      <p:ext uri="{19B8F6BF-5375-455C-9EA6-DF929625EA0E}">
        <p15:presenceInfo xmlns:p15="http://schemas.microsoft.com/office/powerpoint/2012/main" userId="S-1-5-21-7465074-836838143-1278890560-7847" providerId="AD"/>
      </p:ext>
    </p:extLst>
  </p:cmAuthor>
  <p:cmAuthor id="2" name="namratamarathe81@gmail.com" initials="n" lastIdx="1" clrIdx="1">
    <p:extLst>
      <p:ext uri="{19B8F6BF-5375-455C-9EA6-DF929625EA0E}">
        <p15:presenceInfo xmlns:p15="http://schemas.microsoft.com/office/powerpoint/2012/main" userId="36603a9db7f532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22A7E"/>
    <a:srgbClr val="005A92"/>
    <a:srgbClr val="A5ACAF"/>
    <a:srgbClr val="D2D0E8"/>
    <a:srgbClr val="A3A0C5"/>
    <a:srgbClr val="2F2A72"/>
    <a:srgbClr val="A5A5A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5770" autoAdjust="0"/>
  </p:normalViewPr>
  <p:slideViewPr>
    <p:cSldViewPr snapToGrid="0" snapToObjects="1">
      <p:cViewPr varScale="1">
        <p:scale>
          <a:sx n="48" d="100"/>
          <a:sy n="48" d="100"/>
        </p:scale>
        <p:origin x="175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AB67-C1BC-754F-8021-D3D838B7314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D475-CFC7-DD44-B301-8D1B459D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https://www.smashingmagazine.com/2019/02/angular-application-bootstrap/</a:t>
            </a:r>
          </a:p>
          <a:p>
            <a:r>
              <a:rPr lang="en-US" dirty="0"/>
              <a:t>https://thinkster.io/tutorials/learn-angular-2</a:t>
            </a:r>
          </a:p>
          <a:p>
            <a:r>
              <a:rPr lang="en-US" dirty="0"/>
              <a:t>https://www.typescriptlang.org/docs/handbook/classes.html</a:t>
            </a:r>
          </a:p>
          <a:p>
            <a:r>
              <a:rPr lang="en-US" dirty="0"/>
              <a:t>https://codecraft.tv/courses/angular/built-in-directives/ngstyle-and-ngclass/</a:t>
            </a:r>
          </a:p>
          <a:p>
            <a:r>
              <a:rPr lang="en-US" dirty="0"/>
              <a:t>https://mytechnetknowhows.wordpress.com/2017/03/05/angular-2-nested-routing/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Applications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popular website using Angular Framework are listed below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Weather.com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one of the leading forecasting weather report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Youtube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video and sharing website hosted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Google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Netflix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 technology and media services provider.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PayPal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an online payment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https://namitamalik.github.io/ViewChild-in-Angular2/</a:t>
            </a:r>
          </a:p>
          <a:p>
            <a:r>
              <a:rPr lang="en-US" dirty="0"/>
              <a:t>http://learnangular2.com/lifecycle/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https://angular.io/guide/lifecycle-hooks</a:t>
            </a:r>
          </a:p>
          <a:p>
            <a:r>
              <a:rPr lang="en-US" dirty="0"/>
              <a:t>http://learnangular2.com/lifecycle/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any Update, the log would show another </a:t>
            </a:r>
            <a:r>
              <a:rPr lang="en-US" dirty="0" err="1"/>
              <a:t>OnChanges</a:t>
            </a:r>
            <a:r>
              <a:rPr lang="en-US" dirty="0"/>
              <a:t> and two more triplets of </a:t>
            </a:r>
            <a:r>
              <a:rPr lang="en-US" dirty="0" err="1"/>
              <a:t>DoCheck</a:t>
            </a:r>
            <a:r>
              <a:rPr lang="en-US" dirty="0"/>
              <a:t>, </a:t>
            </a:r>
            <a:r>
              <a:rPr lang="en-US" dirty="0" err="1"/>
              <a:t>AfterContentChecked</a:t>
            </a:r>
            <a:r>
              <a:rPr lang="en-US" dirty="0"/>
              <a:t> and </a:t>
            </a:r>
            <a:r>
              <a:rPr lang="en-US" dirty="0" err="1"/>
              <a:t>AfterViewChecked</a:t>
            </a:r>
            <a:r>
              <a:rPr lang="en-US" dirty="0"/>
              <a:t>. Clearly these three hooks fire often. Keep the logic in these hooks as lean as possible!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7D475-CFC7-DD44-B301-8D1B459D70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11" y="6445258"/>
            <a:ext cx="2427889" cy="412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732527" y="0"/>
            <a:ext cx="2782823" cy="7903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48" y="935421"/>
            <a:ext cx="3886200" cy="52551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5422"/>
            <a:ext cx="3886200" cy="525517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70630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053736"/>
            <a:ext cx="7886700" cy="51368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Divider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23174"/>
            <a:ext cx="9144000" cy="1336332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3459506"/>
            <a:ext cx="9144000" cy="2714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3" b="9607"/>
          <a:stretch/>
        </p:blipFill>
        <p:spPr>
          <a:xfrm>
            <a:off x="5724572" y="3979332"/>
            <a:ext cx="3419428" cy="2195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5911" r="18939" b="42635"/>
          <a:stretch/>
        </p:blipFill>
        <p:spPr>
          <a:xfrm rot="10800000">
            <a:off x="-1" y="2123173"/>
            <a:ext cx="3089331" cy="133633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4423" y="3699932"/>
            <a:ext cx="7829177" cy="913603"/>
          </a:xfrm>
        </p:spPr>
        <p:txBody>
          <a:bodyPr anchor="ctr" anchorCtr="0">
            <a:noAutofit/>
          </a:bodyPr>
          <a:lstStyle>
            <a:lvl1pPr algn="l">
              <a:defRPr sz="3600" baseline="0">
                <a:solidFill>
                  <a:srgbClr val="322A7E"/>
                </a:solidFill>
              </a:defRPr>
            </a:lvl1pPr>
          </a:lstStyle>
          <a:p>
            <a:r>
              <a:rPr lang="en-US" dirty="0"/>
              <a:t>Thank you - 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54423" y="4853962"/>
            <a:ext cx="7829177" cy="12661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22A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0"/>
            <a:ext cx="7886700" cy="529796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74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3"/>
            <a:ext cx="9144000" cy="73152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6361175" y="0"/>
            <a:ext cx="2782823" cy="7903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102279"/>
            <a:ext cx="8537903" cy="537803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892631"/>
            <a:ext cx="7886700" cy="46904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972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6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Purp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053737"/>
          </a:xfrm>
          <a:prstGeom prst="rect">
            <a:avLst/>
          </a:prstGeom>
          <a:solidFill>
            <a:srgbClr val="32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7351" y="93133"/>
            <a:ext cx="8786649" cy="8706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Large Title Bar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r="24343" b="39760"/>
          <a:stretch/>
        </p:blipFill>
        <p:spPr>
          <a:xfrm>
            <a:off x="5433804" y="-3"/>
            <a:ext cx="3710196" cy="105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23344" b="43782"/>
          <a:stretch/>
        </p:blipFill>
        <p:spPr>
          <a:xfrm rot="10800000">
            <a:off x="628650" y="5651095"/>
            <a:ext cx="2057398" cy="53949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218432"/>
            <a:ext cx="7886700" cy="44326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5733390"/>
            <a:ext cx="7886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39614" y="5733389"/>
            <a:ext cx="6875736" cy="457202"/>
          </a:xfrm>
        </p:spPr>
        <p:txBody>
          <a:bodyPr anchor="ctr" anchorCtr="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Emphasis Point – text can be removed - bar stays as graphic element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8" r="23344" b="43782"/>
          <a:stretch/>
        </p:blipFill>
        <p:spPr>
          <a:xfrm rot="10800000">
            <a:off x="628648" y="5733386"/>
            <a:ext cx="1738747" cy="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5563"/>
            <a:ext cx="78867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1" y="6356350"/>
            <a:ext cx="251505" cy="365124"/>
          </a:xfrm>
          <a:prstGeom prst="rect">
            <a:avLst/>
          </a:prstGeom>
        </p:spPr>
        <p:txBody>
          <a:bodyPr wrap="none" lIns="68577" tIns="34289" rIns="68577" bIns="34289" anchor="ctr" anchorCtr="0">
            <a:noAutofit/>
          </a:bodyPr>
          <a:lstStyle/>
          <a:p>
            <a:pPr algn="l"/>
            <a:fld id="{C3ED549E-E563-AD49-BC5A-067B09C6733F}" type="slidenum">
              <a:rPr lang="en-US" sz="750" smtClean="0">
                <a:solidFill>
                  <a:srgbClr val="A5ACAF"/>
                </a:solidFill>
                <a:latin typeface="+mn-lt"/>
                <a:cs typeface="Avenir Book"/>
              </a:rPr>
              <a:pPr algn="l"/>
              <a:t>‹#›</a:t>
            </a:fld>
            <a:endParaRPr lang="en-US" sz="750" dirty="0">
              <a:solidFill>
                <a:srgbClr val="A5ACAF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6" r:id="rId2"/>
    <p:sldLayoutId id="2147483680" r:id="rId3"/>
    <p:sldLayoutId id="2147483687" r:id="rId4"/>
    <p:sldLayoutId id="2147483688" r:id="rId5"/>
    <p:sldLayoutId id="2147483689" r:id="rId6"/>
    <p:sldLayoutId id="2147483693" r:id="rId7"/>
    <p:sldLayoutId id="2147483679" r:id="rId8"/>
    <p:sldLayoutId id="2147483690" r:id="rId9"/>
    <p:sldLayoutId id="2147483691" r:id="rId10"/>
    <p:sldLayoutId id="2147483692" r:id="rId11"/>
    <p:sldLayoutId id="2147483685" r:id="rId12"/>
    <p:sldLayoutId id="2147483683" r:id="rId13"/>
    <p:sldLayoutId id="2147483673" r:id="rId14"/>
    <p:sldLayoutId id="2147483674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3844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Angular? </a:t>
            </a:r>
          </a:p>
          <a:p>
            <a:r>
              <a:rPr lang="en-US" dirty="0"/>
              <a:t>Setup: How to get started?</a:t>
            </a:r>
          </a:p>
          <a:p>
            <a:r>
              <a:rPr lang="en-US" dirty="0"/>
              <a:t>Component Architecture &amp; Data Binding</a:t>
            </a:r>
            <a:endParaRPr lang="en-US" sz="1100" dirty="0"/>
          </a:p>
          <a:p>
            <a:r>
              <a:rPr lang="en-US" dirty="0"/>
              <a:t>Component Life Cycle Hooks</a:t>
            </a:r>
          </a:p>
          <a:p>
            <a:r>
              <a:rPr lang="en-US" dirty="0"/>
              <a:t>Nested Components</a:t>
            </a:r>
          </a:p>
          <a:p>
            <a:r>
              <a:rPr lang="en-US" dirty="0"/>
              <a:t>Component Intercommunication </a:t>
            </a:r>
          </a:p>
          <a:p>
            <a:r>
              <a:rPr lang="en-US" dirty="0"/>
              <a:t>Inbuilt Directives</a:t>
            </a:r>
          </a:p>
          <a:p>
            <a:r>
              <a:rPr lang="en-US" dirty="0"/>
              <a:t>Dependency Injection &amp; Services</a:t>
            </a:r>
          </a:p>
          <a:p>
            <a:r>
              <a:rPr lang="en-US" dirty="0"/>
              <a:t>Handling Http Communication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Forms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Component Life Cycle Hooks</a:t>
            </a:r>
          </a:p>
        </p:txBody>
      </p:sp>
    </p:spTree>
    <p:extLst>
      <p:ext uri="{BB962C8B-B14F-4D97-AF65-F5344CB8AC3E}">
        <p14:creationId xmlns:p14="http://schemas.microsoft.com/office/powerpoint/2010/main" val="20289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 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A component has a lifecycle managed by Angular.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It starts when Angular instantiates the component class and renders the component view along with its child views. 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lifecycle continues with change detection, as Angular checks to see when data-bound properties change, and updates both the view and the component instance as needed. 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The lifecycle ends when Angular destroys the component instance and removes its rendered template from the DOM. 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Directives have a similar lifecycle.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Angular offers lifecycle hooks / callback-handler function in response to each of these events trigger during the course of it’s lifecycle.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Application can use these hooks to execute certain business logic, respond to updates during change-detection or perform clean-up before component deletion etc.  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 Cycle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List of 8 - lifecycle hooks and their order of invocation:</a:t>
            </a:r>
          </a:p>
          <a:p>
            <a:pPr lvl="1"/>
            <a:r>
              <a:rPr lang="en-US" sz="1600" dirty="0"/>
              <a:t>ngOnChanges - called when an input binding value changes</a:t>
            </a:r>
          </a:p>
          <a:p>
            <a:pPr lvl="1"/>
            <a:r>
              <a:rPr lang="en-US" sz="1600" dirty="0"/>
              <a:t>ngOnInit – called once the component is initialized and after constructor call</a:t>
            </a:r>
          </a:p>
          <a:p>
            <a:pPr lvl="1"/>
            <a:r>
              <a:rPr lang="en-US" sz="1600" dirty="0"/>
              <a:t>ngDoCheck – called during every change detection run</a:t>
            </a:r>
          </a:p>
          <a:p>
            <a:pPr lvl="1"/>
            <a:r>
              <a:rPr lang="en-US" sz="1600" dirty="0"/>
              <a:t>ngAfterContentInit – called after content (ng-content) has been projected into view.</a:t>
            </a:r>
          </a:p>
          <a:p>
            <a:pPr lvl="1"/>
            <a:r>
              <a:rPr lang="en-US" sz="1600" dirty="0"/>
              <a:t>ngAfterContentChecked – called every time projected content has been checked</a:t>
            </a:r>
          </a:p>
          <a:p>
            <a:pPr lvl="1"/>
            <a:r>
              <a:rPr lang="en-US" sz="1600" dirty="0"/>
              <a:t>ngAfterViewInit – called after the component’s view (and child views) has been initialized</a:t>
            </a:r>
          </a:p>
          <a:p>
            <a:pPr lvl="1"/>
            <a:r>
              <a:rPr lang="en-US" sz="1600" dirty="0"/>
              <a:t>ngAfterViewChecked – called every time the view (and child views) has been checked</a:t>
            </a:r>
          </a:p>
          <a:p>
            <a:pPr lvl="1"/>
            <a:r>
              <a:rPr lang="en-US" sz="1600" dirty="0"/>
              <a:t>ngOnDestroy – called once the component is about to be destroyed</a:t>
            </a:r>
          </a:p>
          <a:p>
            <a:pPr lvl="1"/>
            <a:endParaRPr lang="en-US" sz="1600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On any Update, the log would show:- 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/>
              <a:t>OnChanges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/>
              <a:t>DoCheck</a:t>
            </a:r>
            <a:r>
              <a:rPr lang="en-US" dirty="0"/>
              <a:t>, </a:t>
            </a:r>
            <a:r>
              <a:rPr lang="en-US" dirty="0" err="1"/>
              <a:t>AfterContentChecked</a:t>
            </a:r>
            <a:r>
              <a:rPr lang="en-US" dirty="0"/>
              <a:t> and </a:t>
            </a:r>
            <a:r>
              <a:rPr lang="en-US" dirty="0" err="1"/>
              <a:t>AfterViewChecked</a:t>
            </a:r>
            <a:r>
              <a:rPr lang="en-US" dirty="0"/>
              <a:t>. Clearly these three hooks fire often. Keep the logic in these hooks as lean as possible!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6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6BF"/>
      </a:accent1>
      <a:accent2>
        <a:srgbClr val="FF671B"/>
      </a:accent2>
      <a:accent3>
        <a:srgbClr val="98C21F"/>
      </a:accent3>
      <a:accent4>
        <a:srgbClr val="FFCF2B"/>
      </a:accent4>
      <a:accent5>
        <a:srgbClr val="818A8F"/>
      </a:accent5>
      <a:accent6>
        <a:srgbClr val="5E3A9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209274</TotalTime>
  <Words>520</Words>
  <Application>Microsoft Office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Heebo</vt:lpstr>
      <vt:lpstr>Nunito</vt:lpstr>
      <vt:lpstr>Office Theme</vt:lpstr>
      <vt:lpstr>Angular</vt:lpstr>
      <vt:lpstr>Angular  Topics</vt:lpstr>
      <vt:lpstr> Component Life Cycle Hooks</vt:lpstr>
      <vt:lpstr>Component Life Cycle Hooks</vt:lpstr>
      <vt:lpstr>Component Life Cycle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namratamarathe81@gmail.com</cp:lastModifiedBy>
  <cp:revision>2328</cp:revision>
  <dcterms:created xsi:type="dcterms:W3CDTF">2016-04-04T15:55:04Z</dcterms:created>
  <dcterms:modified xsi:type="dcterms:W3CDTF">2022-06-16T13:49:31Z</dcterms:modified>
</cp:coreProperties>
</file>