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0"/>
  </p:notesMasterIdLst>
  <p:sldIdLst>
    <p:sldId id="942" r:id="rId2"/>
    <p:sldId id="867" r:id="rId3"/>
    <p:sldId id="868" r:id="rId4"/>
    <p:sldId id="773" r:id="rId5"/>
    <p:sldId id="732" r:id="rId6"/>
    <p:sldId id="734" r:id="rId7"/>
    <p:sldId id="819" r:id="rId8"/>
    <p:sldId id="820" r:id="rId9"/>
    <p:sldId id="821" r:id="rId10"/>
    <p:sldId id="822" r:id="rId11"/>
    <p:sldId id="823" r:id="rId12"/>
    <p:sldId id="824" r:id="rId13"/>
    <p:sldId id="825" r:id="rId14"/>
    <p:sldId id="826" r:id="rId15"/>
    <p:sldId id="827" r:id="rId16"/>
    <p:sldId id="828" r:id="rId17"/>
    <p:sldId id="797" r:id="rId18"/>
    <p:sldId id="71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rata R. Marathe" initials="NRM" lastIdx="2" clrIdx="0">
    <p:extLst>
      <p:ext uri="{19B8F6BF-5375-455C-9EA6-DF929625EA0E}">
        <p15:presenceInfo xmlns:p15="http://schemas.microsoft.com/office/powerpoint/2012/main" userId="S-1-5-21-7465074-836838143-1278890560-7847" providerId="AD"/>
      </p:ext>
    </p:extLst>
  </p:cmAuthor>
  <p:cmAuthor id="2" name="namratamarathe81@gmail.com" initials="n" lastIdx="1" clrIdx="1">
    <p:extLst>
      <p:ext uri="{19B8F6BF-5375-455C-9EA6-DF929625EA0E}">
        <p15:presenceInfo xmlns:p15="http://schemas.microsoft.com/office/powerpoint/2012/main" userId="36603a9db7f532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22A7E"/>
    <a:srgbClr val="005A92"/>
    <a:srgbClr val="A5ACAF"/>
    <a:srgbClr val="D2D0E8"/>
    <a:srgbClr val="A3A0C5"/>
    <a:srgbClr val="2F2A72"/>
    <a:srgbClr val="A5A5A5"/>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5368" autoAdjust="0"/>
  </p:normalViewPr>
  <p:slideViewPr>
    <p:cSldViewPr snapToGrid="0" snapToObjects="1">
      <p:cViewPr varScale="1">
        <p:scale>
          <a:sx n="47" d="100"/>
          <a:sy n="47" d="100"/>
        </p:scale>
        <p:origin x="1792" y="52"/>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7AB67-C1BC-754F-8021-D3D838B73142}" type="datetimeFigureOut">
              <a:rPr lang="en-US" smtClean="0"/>
              <a:t>6/16/2022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7D475-CFC7-DD44-B301-8D1B459D70F6}" type="slidenum">
              <a:rPr lang="en-US" smtClean="0"/>
              <a:t>‹#›</a:t>
            </a:fld>
            <a:endParaRPr lang="en-US"/>
          </a:p>
        </p:txBody>
      </p:sp>
    </p:spTree>
    <p:extLst>
      <p:ext uri="{BB962C8B-B14F-4D97-AF65-F5344CB8AC3E}">
        <p14:creationId xmlns:p14="http://schemas.microsoft.com/office/powerpoint/2010/main" val="9031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plnkr.co/edit/tvALN2?p=pre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https://angular.io/guide/forms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http://plnkr.co/edit/tvALN2?p=preview</a:t>
            </a:r>
            <a:endParaRPr lang="en-US" dirty="0"/>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4</a:t>
            </a:fld>
            <a:endParaRPr lang="en-US"/>
          </a:p>
        </p:txBody>
      </p:sp>
    </p:spTree>
    <p:extLst>
      <p:ext uri="{BB962C8B-B14F-4D97-AF65-F5344CB8AC3E}">
        <p14:creationId xmlns:p14="http://schemas.microsoft.com/office/powerpoint/2010/main" val="148808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https://angular.io/guide/reactive-forms</a:t>
            </a:r>
          </a:p>
        </p:txBody>
      </p:sp>
      <p:sp>
        <p:nvSpPr>
          <p:cNvPr id="4" name="Slide Number Placeholder 3"/>
          <p:cNvSpPr>
            <a:spLocks noGrp="1"/>
          </p:cNvSpPr>
          <p:nvPr>
            <p:ph type="sldNum" sz="quarter" idx="10"/>
          </p:nvPr>
        </p:nvSpPr>
        <p:spPr/>
        <p:txBody>
          <a:bodyPr/>
          <a:lstStyle/>
          <a:p>
            <a:fld id="{41E7D475-CFC7-DD44-B301-8D1B459D70F6}" type="slidenum">
              <a:rPr lang="en-US" smtClean="0"/>
              <a:t>12</a:t>
            </a:fld>
            <a:endParaRPr lang="en-US"/>
          </a:p>
        </p:txBody>
      </p:sp>
    </p:spTree>
    <p:extLst>
      <p:ext uri="{BB962C8B-B14F-4D97-AF65-F5344CB8AC3E}">
        <p14:creationId xmlns:p14="http://schemas.microsoft.com/office/powerpoint/2010/main" val="336913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https://codecraft.tv/courses/angular/forms/reactive-model-form/</a:t>
            </a:r>
          </a:p>
        </p:txBody>
      </p:sp>
      <p:sp>
        <p:nvSpPr>
          <p:cNvPr id="4" name="Slide Number Placeholder 3"/>
          <p:cNvSpPr>
            <a:spLocks noGrp="1"/>
          </p:cNvSpPr>
          <p:nvPr>
            <p:ph type="sldNum" sz="quarter" idx="10"/>
          </p:nvPr>
        </p:nvSpPr>
        <p:spPr/>
        <p:txBody>
          <a:bodyPr/>
          <a:lstStyle/>
          <a:p>
            <a:fld id="{41E7D475-CFC7-DD44-B301-8D1B459D70F6}" type="slidenum">
              <a:rPr lang="en-US" smtClean="0"/>
              <a:t>13</a:t>
            </a:fld>
            <a:endParaRPr lang="en-US"/>
          </a:p>
        </p:txBody>
      </p:sp>
    </p:spTree>
    <p:extLst>
      <p:ext uri="{BB962C8B-B14F-4D97-AF65-F5344CB8AC3E}">
        <p14:creationId xmlns:p14="http://schemas.microsoft.com/office/powerpoint/2010/main" val="103351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https://angular.io/guide/reactive-forms</a:t>
            </a:r>
          </a:p>
        </p:txBody>
      </p:sp>
      <p:sp>
        <p:nvSpPr>
          <p:cNvPr id="4" name="Slide Number Placeholder 3"/>
          <p:cNvSpPr>
            <a:spLocks noGrp="1"/>
          </p:cNvSpPr>
          <p:nvPr>
            <p:ph type="sldNum" sz="quarter" idx="10"/>
          </p:nvPr>
        </p:nvSpPr>
        <p:spPr/>
        <p:txBody>
          <a:bodyPr/>
          <a:lstStyle/>
          <a:p>
            <a:fld id="{41E7D475-CFC7-DD44-B301-8D1B459D70F6}" type="slidenum">
              <a:rPr lang="en-US" smtClean="0"/>
              <a:t>14</a:t>
            </a:fld>
            <a:endParaRPr lang="en-US"/>
          </a:p>
        </p:txBody>
      </p:sp>
    </p:spTree>
    <p:extLst>
      <p:ext uri="{BB962C8B-B14F-4D97-AF65-F5344CB8AC3E}">
        <p14:creationId xmlns:p14="http://schemas.microsoft.com/office/powerpoint/2010/main" val="27580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https://www.concretepage.com/angular-2/angular-2-4-pattern-validation-example</a:t>
            </a:r>
          </a:p>
        </p:txBody>
      </p:sp>
      <p:sp>
        <p:nvSpPr>
          <p:cNvPr id="4" name="Slide Number Placeholder 3"/>
          <p:cNvSpPr>
            <a:spLocks noGrp="1"/>
          </p:cNvSpPr>
          <p:nvPr>
            <p:ph type="sldNum" sz="quarter" idx="10"/>
          </p:nvPr>
        </p:nvSpPr>
        <p:spPr/>
        <p:txBody>
          <a:bodyPr/>
          <a:lstStyle/>
          <a:p>
            <a:fld id="{41E7D475-CFC7-DD44-B301-8D1B459D70F6}" type="slidenum">
              <a:rPr lang="en-US" smtClean="0"/>
              <a:t>15</a:t>
            </a:fld>
            <a:endParaRPr lang="en-US"/>
          </a:p>
        </p:txBody>
      </p:sp>
    </p:spTree>
    <p:extLst>
      <p:ext uri="{BB962C8B-B14F-4D97-AF65-F5344CB8AC3E}">
        <p14:creationId xmlns:p14="http://schemas.microsoft.com/office/powerpoint/2010/main" val="3695928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Reactive validators are simple, </a:t>
            </a:r>
            <a:r>
              <a:rPr lang="en-US" sz="1200" b="0" i="0" kern="1200" dirty="0" err="1">
                <a:solidFill>
                  <a:schemeClr val="tx1"/>
                </a:solidFill>
                <a:effectLst/>
                <a:latin typeface="+mn-lt"/>
                <a:ea typeface="+mn-ea"/>
                <a:cs typeface="+mn-cs"/>
              </a:rPr>
              <a:t>composable</a:t>
            </a:r>
            <a:r>
              <a:rPr lang="en-US" sz="1200" b="0" i="0" kern="1200" dirty="0">
                <a:solidFill>
                  <a:schemeClr val="tx1"/>
                </a:solidFill>
                <a:effectLst/>
                <a:latin typeface="+mn-lt"/>
                <a:ea typeface="+mn-ea"/>
                <a:cs typeface="+mn-cs"/>
              </a:rPr>
              <a:t> functions. Configuring validation is harder in template-driven forms where you must wrap validators in a directive.</a:t>
            </a:r>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16</a:t>
            </a:fld>
            <a:endParaRPr lang="en-US"/>
          </a:p>
        </p:txBody>
      </p:sp>
    </p:spTree>
    <p:extLst>
      <p:ext uri="{BB962C8B-B14F-4D97-AF65-F5344CB8AC3E}">
        <p14:creationId xmlns:p14="http://schemas.microsoft.com/office/powerpoint/2010/main" val="166604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https://stackoverflow.com/questions/42738595/move-project-from-systemjs-to-angular-cli-webpack</a:t>
            </a:r>
          </a:p>
        </p:txBody>
      </p:sp>
      <p:sp>
        <p:nvSpPr>
          <p:cNvPr id="4" name="Slide Number Placeholder 3"/>
          <p:cNvSpPr>
            <a:spLocks noGrp="1"/>
          </p:cNvSpPr>
          <p:nvPr>
            <p:ph type="sldNum" sz="quarter" idx="10"/>
          </p:nvPr>
        </p:nvSpPr>
        <p:spPr/>
        <p:txBody>
          <a:bodyPr/>
          <a:lstStyle/>
          <a:p>
            <a:fld id="{41E7D475-CFC7-DD44-B301-8D1B459D70F6}" type="slidenum">
              <a:rPr lang="en-US" smtClean="0"/>
              <a:t>18</a:t>
            </a:fld>
            <a:endParaRPr lang="en-US"/>
          </a:p>
        </p:txBody>
      </p:sp>
    </p:spTree>
    <p:extLst>
      <p:ext uri="{BB962C8B-B14F-4D97-AF65-F5344CB8AC3E}">
        <p14:creationId xmlns:p14="http://schemas.microsoft.com/office/powerpoint/2010/main" val="2718858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p:nvPr>
        </p:nvSpPr>
        <p:spPr>
          <a:xfrm>
            <a:off x="654423" y="3699932"/>
            <a:ext cx="7829177" cy="913603"/>
          </a:xfrm>
        </p:spPr>
        <p:txBody>
          <a:bodyPr anchor="ctr" anchorCtr="0">
            <a:noAutofit/>
          </a:bodyPr>
          <a:lstStyle>
            <a:lvl1pPr algn="l">
              <a:defRPr sz="3600">
                <a:solidFill>
                  <a:srgbClr val="322A7E"/>
                </a:solidFill>
              </a:defRPr>
            </a:lvl1pPr>
          </a:lstStyle>
          <a:p>
            <a:r>
              <a:rPr lang="en-US" dirty="0"/>
              <a:t>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37718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Title - Orang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2939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Title - Green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6111" y="6445258"/>
            <a:ext cx="2427889" cy="412742"/>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13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732527" y="0"/>
            <a:ext cx="2782823" cy="790354"/>
          </a:xfrm>
          <a:prstGeom prst="rect">
            <a:avLst/>
          </a:prstGeom>
        </p:spPr>
      </p:pic>
      <p:sp>
        <p:nvSpPr>
          <p:cNvPr id="7" name="Content Placeholder 2"/>
          <p:cNvSpPr>
            <a:spLocks noGrp="1"/>
          </p:cNvSpPr>
          <p:nvPr>
            <p:ph sz="half" idx="10"/>
          </p:nvPr>
        </p:nvSpPr>
        <p:spPr>
          <a:xfrm>
            <a:off x="628648" y="935421"/>
            <a:ext cx="3886200" cy="5255169"/>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p:nvPr>
        </p:nvSpPr>
        <p:spPr>
          <a:xfrm>
            <a:off x="4629150" y="935422"/>
            <a:ext cx="3886200" cy="5255170"/>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11"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8113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144000" cy="870630"/>
          </a:xfrm>
        </p:spPr>
        <p:txBody>
          <a:bodyPr anchor="ctr" anchorCtr="0">
            <a:normAutofit/>
          </a:bodyPr>
          <a:lstStyle>
            <a:lvl1pPr algn="ctr">
              <a:defRPr sz="3600">
                <a:solidFill>
                  <a:schemeClr val="tx2"/>
                </a:solidFill>
              </a:defRPr>
            </a:lvl1pPr>
          </a:lstStyle>
          <a:p>
            <a:r>
              <a:rPr lang="en-US" dirty="0"/>
              <a:t>Click to edit Master title style</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053736"/>
            <a:ext cx="7886700" cy="513685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91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a:solidFill>
                  <a:srgbClr val="322A7E"/>
                </a:solidFill>
              </a:defRPr>
            </a:lvl1pPr>
          </a:lstStyle>
          <a:p>
            <a:r>
              <a:rPr lang="en-US" dirty="0"/>
              <a:t>Divider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84355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baseline="0">
                <a:solidFill>
                  <a:srgbClr val="322A7E"/>
                </a:solidFill>
              </a:defRPr>
            </a:lvl1pPr>
          </a:lstStyle>
          <a:p>
            <a:r>
              <a:rPr lang="en-US" dirty="0"/>
              <a:t>Thank you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8736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0"/>
            <a:ext cx="7886700" cy="5297960"/>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74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sz="2400">
                <a:solidFill>
                  <a:schemeClr val="tx2"/>
                </a:solidFill>
              </a:defRPr>
            </a:lvl1pPr>
            <a:lvl2pPr>
              <a:defRPr sz="20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69406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00015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65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3417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Title">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972157"/>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60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itle - Purpl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544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itle - Blu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0590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25563"/>
            <a:ext cx="7886700" cy="485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6356350"/>
            <a:ext cx="251505" cy="365124"/>
          </a:xfrm>
          <a:prstGeom prst="rect">
            <a:avLst/>
          </a:prstGeom>
        </p:spPr>
        <p:txBody>
          <a:bodyPr wrap="none" lIns="68577" tIns="34289" rIns="68577" bIns="34289" anchor="ctr" anchorCtr="0">
            <a:noAutofit/>
          </a:bodyPr>
          <a:lstStyle/>
          <a:p>
            <a:pPr algn="l"/>
            <a:fld id="{C3ED549E-E563-AD49-BC5A-067B09C6733F}" type="slidenum">
              <a:rPr lang="en-US" sz="750" smtClean="0">
                <a:solidFill>
                  <a:srgbClr val="A5ACAF"/>
                </a:solidFill>
                <a:latin typeface="+mn-lt"/>
                <a:cs typeface="Avenir Book"/>
              </a:rPr>
              <a:pPr algn="l"/>
              <a:t>‹#›</a:t>
            </a:fld>
            <a:endParaRPr lang="en-US" sz="750" dirty="0">
              <a:solidFill>
                <a:srgbClr val="A5ACAF"/>
              </a:solidFill>
              <a:latin typeface="+mn-lt"/>
              <a:cs typeface="Avenir Book"/>
            </a:endParaRPr>
          </a:p>
        </p:txBody>
      </p:sp>
    </p:spTree>
    <p:extLst>
      <p:ext uri="{BB962C8B-B14F-4D97-AF65-F5344CB8AC3E}">
        <p14:creationId xmlns:p14="http://schemas.microsoft.com/office/powerpoint/2010/main" val="1759007382"/>
      </p:ext>
    </p:extLst>
  </p:cSld>
  <p:clrMap bg1="lt1" tx1="dk1" bg2="lt2" tx2="dk2" accent1="accent1" accent2="accent2" accent3="accent3" accent4="accent4" accent5="accent5" accent6="accent6" hlink="hlink" folHlink="folHlink"/>
  <p:sldLayoutIdLst>
    <p:sldLayoutId id="2147483672" r:id="rId1"/>
    <p:sldLayoutId id="2147483686" r:id="rId2"/>
    <p:sldLayoutId id="2147483680" r:id="rId3"/>
    <p:sldLayoutId id="2147483687" r:id="rId4"/>
    <p:sldLayoutId id="2147483688" r:id="rId5"/>
    <p:sldLayoutId id="2147483689" r:id="rId6"/>
    <p:sldLayoutId id="2147483693" r:id="rId7"/>
    <p:sldLayoutId id="2147483679" r:id="rId8"/>
    <p:sldLayoutId id="2147483690" r:id="rId9"/>
    <p:sldLayoutId id="2147483691" r:id="rId10"/>
    <p:sldLayoutId id="2147483692" r:id="rId11"/>
    <p:sldLayoutId id="2147483685" r:id="rId12"/>
    <p:sldLayoutId id="2147483683" r:id="rId13"/>
    <p:sldLayoutId id="2147483673" r:id="rId14"/>
    <p:sldLayoutId id="2147483674" r:id="rId15"/>
  </p:sldLayoutIdLst>
  <p:hf hdr="0" ftr="0" dt="0"/>
  <p:txStyles>
    <p:titleStyle>
      <a:lvl1pPr algn="ctr"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log.angular-university.io/angular2-ngmodu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39142616/angular2-forms-api-template-driven-or-reactive" TargetMode="External"/><Relationship Id="rId2" Type="http://schemas.openxmlformats.org/officeDocument/2006/relationships/hyperlink" Target="https://blog.angular-university.io/introduction-to-angular-2-forms-template-driven-vs-model-driv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Forms Handling</a:t>
            </a:r>
          </a:p>
        </p:txBody>
      </p:sp>
    </p:spTree>
    <p:extLst>
      <p:ext uri="{BB962C8B-B14F-4D97-AF65-F5344CB8AC3E}">
        <p14:creationId xmlns:p14="http://schemas.microsoft.com/office/powerpoint/2010/main" val="420804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2 Forms</a:t>
            </a:r>
          </a:p>
        </p:txBody>
      </p:sp>
      <p:sp>
        <p:nvSpPr>
          <p:cNvPr id="3" name="Content Placeholder 2"/>
          <p:cNvSpPr>
            <a:spLocks noGrp="1"/>
          </p:cNvSpPr>
          <p:nvPr>
            <p:ph idx="1"/>
          </p:nvPr>
        </p:nvSpPr>
        <p:spPr/>
        <p:txBody>
          <a:bodyPr/>
          <a:lstStyle/>
          <a:p>
            <a:r>
              <a:rPr lang="en-US" dirty="0"/>
              <a:t>You need a template reference variable to access the input box's Angular control from within the template.</a:t>
            </a:r>
          </a:p>
          <a:p>
            <a:r>
              <a:rPr lang="en-US" dirty="0"/>
              <a:t>Here you created a variable called name and gave it the value "ngModel".</a:t>
            </a:r>
          </a:p>
          <a:p>
            <a:endParaRPr lang="en-US" dirty="0"/>
          </a:p>
          <a:p>
            <a:r>
              <a:rPr lang="en-US" dirty="0"/>
              <a:t>Why "ngModel"? A directive's </a:t>
            </a:r>
            <a:r>
              <a:rPr lang="en-US" dirty="0" err="1"/>
              <a:t>exportAs</a:t>
            </a:r>
            <a:r>
              <a:rPr lang="en-US" dirty="0"/>
              <a:t> property tells Angular how to link the reference variable to the directive. </a:t>
            </a:r>
          </a:p>
          <a:p>
            <a:r>
              <a:rPr lang="en-US" dirty="0"/>
              <a:t>You set name to ngModel because the ngModel directive's </a:t>
            </a:r>
            <a:r>
              <a:rPr lang="en-US" dirty="0" err="1"/>
              <a:t>exportAs</a:t>
            </a:r>
            <a:r>
              <a:rPr lang="en-US" dirty="0"/>
              <a:t> property happens to be "ngModel".</a:t>
            </a:r>
          </a:p>
        </p:txBody>
      </p:sp>
    </p:spTree>
    <p:extLst>
      <p:ext uri="{BB962C8B-B14F-4D97-AF65-F5344CB8AC3E}">
        <p14:creationId xmlns:p14="http://schemas.microsoft.com/office/powerpoint/2010/main" val="225829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2 Forms</a:t>
            </a:r>
          </a:p>
        </p:txBody>
      </p:sp>
      <p:sp>
        <p:nvSpPr>
          <p:cNvPr id="3" name="Content Placeholder 2"/>
          <p:cNvSpPr>
            <a:spLocks noGrp="1"/>
          </p:cNvSpPr>
          <p:nvPr>
            <p:ph idx="1"/>
          </p:nvPr>
        </p:nvSpPr>
        <p:spPr/>
        <p:txBody>
          <a:bodyPr>
            <a:normAutofit/>
          </a:bodyPr>
          <a:lstStyle/>
          <a:p>
            <a:r>
              <a:rPr lang="en-US" dirty="0"/>
              <a:t>Enter a name and click New Hero again. The app displays a Name is required error message. You don't want error messages when you create a new (empty) hero. Why are you getting one now?</a:t>
            </a:r>
          </a:p>
          <a:p>
            <a:endParaRPr lang="en-US" dirty="0"/>
          </a:p>
          <a:p>
            <a:r>
              <a:rPr lang="en-US" dirty="0"/>
              <a:t>Inspecting the element in the browser tools reveals that the name input box is no longer pristine. The form remembers that you entered a name before clicking New Hero. Replacing the hero object did not restore the pristine state of the form controls.</a:t>
            </a:r>
          </a:p>
          <a:p>
            <a:endParaRPr lang="en-US" dirty="0"/>
          </a:p>
          <a:p>
            <a:r>
              <a:rPr lang="en-US" dirty="0"/>
              <a:t>You have to clear all of the flags imperatively, which you can do by calling the form's reset() method after calling the newHero() method.</a:t>
            </a:r>
          </a:p>
        </p:txBody>
      </p:sp>
    </p:spTree>
    <p:extLst>
      <p:ext uri="{BB962C8B-B14F-4D97-AF65-F5344CB8AC3E}">
        <p14:creationId xmlns:p14="http://schemas.microsoft.com/office/powerpoint/2010/main" val="91352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Forms</a:t>
            </a:r>
          </a:p>
        </p:txBody>
      </p:sp>
      <p:sp>
        <p:nvSpPr>
          <p:cNvPr id="3" name="Content Placeholder 2"/>
          <p:cNvSpPr>
            <a:spLocks noGrp="1"/>
          </p:cNvSpPr>
          <p:nvPr>
            <p:ph idx="1"/>
          </p:nvPr>
        </p:nvSpPr>
        <p:spPr/>
        <p:txBody>
          <a:bodyPr>
            <a:normAutofit/>
          </a:bodyPr>
          <a:lstStyle/>
          <a:p>
            <a:r>
              <a:rPr lang="en-US" dirty="0"/>
              <a:t>With reactive forms, you create a tree of Angular form control objects in the component class and bind them to native form control elements in the component template, using techniques described in this example.</a:t>
            </a:r>
          </a:p>
          <a:p>
            <a:r>
              <a:rPr lang="en-US" dirty="0"/>
              <a:t>You create and manipulate form control objects directly in the component class. </a:t>
            </a:r>
          </a:p>
          <a:p>
            <a:r>
              <a:rPr lang="en-US" dirty="0"/>
              <a:t>As the component class has immediate access to both the data model and the form control structure, you can push data model values into the form controls and pull user-changed values back out. </a:t>
            </a:r>
          </a:p>
          <a:p>
            <a:r>
              <a:rPr lang="en-US" dirty="0"/>
              <a:t>The component can observe changes in form control state and react to those changes.</a:t>
            </a:r>
          </a:p>
        </p:txBody>
      </p:sp>
    </p:spTree>
    <p:extLst>
      <p:ext uri="{BB962C8B-B14F-4D97-AF65-F5344CB8AC3E}">
        <p14:creationId xmlns:p14="http://schemas.microsoft.com/office/powerpoint/2010/main" val="411024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Forms</a:t>
            </a:r>
          </a:p>
        </p:txBody>
      </p:sp>
      <p:sp>
        <p:nvSpPr>
          <p:cNvPr id="3" name="Content Placeholder 2"/>
          <p:cNvSpPr>
            <a:spLocks noGrp="1"/>
          </p:cNvSpPr>
          <p:nvPr>
            <p:ph idx="1"/>
          </p:nvPr>
        </p:nvSpPr>
        <p:spPr/>
        <p:txBody>
          <a:bodyPr>
            <a:normAutofit/>
          </a:bodyPr>
          <a:lstStyle/>
          <a:p>
            <a:r>
              <a:rPr lang="en-US" dirty="0"/>
              <a:t>With reactive forms, you create a tree of Angular form control objects in the component class and bind them to native form control elements in the component template, using techniques described in this example.</a:t>
            </a:r>
          </a:p>
          <a:p>
            <a:r>
              <a:rPr lang="en-US" dirty="0"/>
              <a:t>You create and manipulate form control objects directly in the component class. </a:t>
            </a:r>
          </a:p>
          <a:p>
            <a:r>
              <a:rPr lang="en-US" dirty="0"/>
              <a:t>As the component class has immediate access to both the data model and the form control structure, you can push data model values into the form controls and pull user-changed values back out. </a:t>
            </a:r>
          </a:p>
          <a:p>
            <a:r>
              <a:rPr lang="en-US" dirty="0"/>
              <a:t>The component can observe changes in form control state and react to those changes.</a:t>
            </a:r>
          </a:p>
        </p:txBody>
      </p:sp>
    </p:spTree>
    <p:extLst>
      <p:ext uri="{BB962C8B-B14F-4D97-AF65-F5344CB8AC3E}">
        <p14:creationId xmlns:p14="http://schemas.microsoft.com/office/powerpoint/2010/main" val="3996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Forms – FormControl &amp; FormGroup</a:t>
            </a:r>
          </a:p>
        </p:txBody>
      </p:sp>
      <p:sp>
        <p:nvSpPr>
          <p:cNvPr id="3" name="Content Placeholder 2"/>
          <p:cNvSpPr>
            <a:spLocks noGrp="1"/>
          </p:cNvSpPr>
          <p:nvPr>
            <p:ph idx="1"/>
          </p:nvPr>
        </p:nvSpPr>
        <p:spPr/>
        <p:txBody>
          <a:bodyPr>
            <a:normAutofit/>
          </a:bodyPr>
          <a:lstStyle/>
          <a:p>
            <a:r>
              <a:rPr lang="en-US" dirty="0" err="1"/>
              <a:t>formControl</a:t>
            </a:r>
            <a:r>
              <a:rPr lang="en-US" dirty="0"/>
              <a:t> is a reactive form directive that takes an existing FormControl instance and associates it with an input HTML element. In this case, it associates the FormControl you saved as name with the input element.</a:t>
            </a:r>
          </a:p>
          <a:p>
            <a:endParaRPr lang="en-US" dirty="0"/>
          </a:p>
          <a:p>
            <a:r>
              <a:rPr lang="en-US" dirty="0" err="1"/>
              <a:t>formGroup</a:t>
            </a:r>
            <a:r>
              <a:rPr lang="en-US" dirty="0"/>
              <a:t> is a reactive form directive that takes an existing FormGroup instance and associates it with an HTML element. In this case, it associates the FormGroup you saved as </a:t>
            </a:r>
            <a:r>
              <a:rPr lang="en-US" dirty="0" err="1"/>
              <a:t>heroForm</a:t>
            </a:r>
            <a:r>
              <a:rPr lang="en-US" dirty="0"/>
              <a:t> with the form element.</a:t>
            </a:r>
          </a:p>
        </p:txBody>
      </p:sp>
    </p:spTree>
    <p:extLst>
      <p:ext uri="{BB962C8B-B14F-4D97-AF65-F5344CB8AC3E}">
        <p14:creationId xmlns:p14="http://schemas.microsoft.com/office/powerpoint/2010/main" val="247201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Forms – Form Builder</a:t>
            </a:r>
          </a:p>
        </p:txBody>
      </p:sp>
      <p:sp>
        <p:nvSpPr>
          <p:cNvPr id="3" name="Content Placeholder 2"/>
          <p:cNvSpPr>
            <a:spLocks noGrp="1"/>
          </p:cNvSpPr>
          <p:nvPr>
            <p:ph idx="1"/>
          </p:nvPr>
        </p:nvSpPr>
        <p:spPr/>
        <p:txBody>
          <a:bodyPr>
            <a:normAutofit fontScale="92500"/>
          </a:bodyPr>
          <a:lstStyle/>
          <a:p>
            <a:r>
              <a:rPr lang="en-US" dirty="0"/>
              <a:t>In real life apps, forms get big fast. FormBuilder makes form development and maintenance easier.</a:t>
            </a:r>
          </a:p>
          <a:p>
            <a:r>
              <a:rPr lang="en-US" dirty="0"/>
              <a:t>The FormBuilder class helps reduce repetition and clutter by handling details of control creation for you.</a:t>
            </a:r>
          </a:p>
          <a:p>
            <a:r>
              <a:rPr lang="en-US" dirty="0"/>
              <a:t>To use FormBuilder, you need to import it into component.ts file:</a:t>
            </a:r>
          </a:p>
          <a:p>
            <a:r>
              <a:rPr lang="en-US" dirty="0"/>
              <a:t>FormBuilder.group is a factory method that creates a FormGroup.   </a:t>
            </a:r>
          </a:p>
          <a:p>
            <a:r>
              <a:rPr lang="en-US" dirty="0"/>
              <a:t>FormBuilder.group takes an object whose keys and values are FormControl names and their definitions. In this example, the name control is defined by its initial data value, an empty string.</a:t>
            </a:r>
          </a:p>
          <a:p>
            <a:endParaRPr lang="en-US" dirty="0"/>
          </a:p>
          <a:p>
            <a:r>
              <a:rPr lang="en-US" dirty="0"/>
              <a:t>Defining a group of controls in a single object makes for a compact, readable style. It beats writing an equivalent series of new FormControl(...) statements.</a:t>
            </a:r>
          </a:p>
        </p:txBody>
      </p:sp>
    </p:spTree>
    <p:extLst>
      <p:ext uri="{BB962C8B-B14F-4D97-AF65-F5344CB8AC3E}">
        <p14:creationId xmlns:p14="http://schemas.microsoft.com/office/powerpoint/2010/main" val="373416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Forms – Form Builder</a:t>
            </a:r>
          </a:p>
        </p:txBody>
      </p:sp>
      <p:sp>
        <p:nvSpPr>
          <p:cNvPr id="3" name="Content Placeholder 2"/>
          <p:cNvSpPr>
            <a:spLocks noGrp="1"/>
          </p:cNvSpPr>
          <p:nvPr>
            <p:ph idx="1"/>
          </p:nvPr>
        </p:nvSpPr>
        <p:spPr/>
        <p:txBody>
          <a:bodyPr/>
          <a:lstStyle/>
          <a:p>
            <a:r>
              <a:rPr lang="en-US" dirty="0"/>
              <a:t>To make the name FormControl required, replace the name property in the FormGroup with an array. The first item is the initial value for name; the second is the required validator, Validators.required</a:t>
            </a:r>
          </a:p>
        </p:txBody>
      </p:sp>
    </p:spTree>
    <p:extLst>
      <p:ext uri="{BB962C8B-B14F-4D97-AF65-F5344CB8AC3E}">
        <p14:creationId xmlns:p14="http://schemas.microsoft.com/office/powerpoint/2010/main" val="115432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Routing &amp; Lazy Loading, Shared Module</a:t>
            </a:r>
          </a:p>
        </p:txBody>
      </p:sp>
      <p:sp>
        <p:nvSpPr>
          <p:cNvPr id="3" name="Content Placeholder 2"/>
          <p:cNvSpPr>
            <a:spLocks noGrp="1"/>
          </p:cNvSpPr>
          <p:nvPr>
            <p:ph idx="1"/>
          </p:nvPr>
        </p:nvSpPr>
        <p:spPr/>
        <p:txBody>
          <a:bodyPr/>
          <a:lstStyle/>
          <a:p>
            <a:r>
              <a:rPr lang="en-US" dirty="0">
                <a:hlinkClick r:id="rId2"/>
              </a:rPr>
              <a:t>http://blog.angular-university.io/angular2-ngmodule/</a:t>
            </a:r>
            <a:endParaRPr lang="en-US" dirty="0"/>
          </a:p>
          <a:p>
            <a:pPr marL="0" indent="0">
              <a:buNone/>
            </a:pPr>
            <a:endParaRPr lang="en-US" dirty="0"/>
          </a:p>
        </p:txBody>
      </p:sp>
    </p:spTree>
    <p:extLst>
      <p:ext uri="{BB962C8B-B14F-4D97-AF65-F5344CB8AC3E}">
        <p14:creationId xmlns:p14="http://schemas.microsoft.com/office/powerpoint/2010/main" val="157189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Thank You !</a:t>
            </a:r>
          </a:p>
        </p:txBody>
      </p:sp>
    </p:spTree>
    <p:extLst>
      <p:ext uri="{BB962C8B-B14F-4D97-AF65-F5344CB8AC3E}">
        <p14:creationId xmlns:p14="http://schemas.microsoft.com/office/powerpoint/2010/main" val="62260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Forms</a:t>
            </a:r>
          </a:p>
        </p:txBody>
      </p:sp>
      <p:sp>
        <p:nvSpPr>
          <p:cNvPr id="3" name="Content Placeholder 2"/>
          <p:cNvSpPr>
            <a:spLocks noGrp="1"/>
          </p:cNvSpPr>
          <p:nvPr>
            <p:ph idx="1"/>
          </p:nvPr>
        </p:nvSpPr>
        <p:spPr/>
        <p:txBody>
          <a:bodyPr>
            <a:normAutofit/>
          </a:bodyPr>
          <a:lstStyle/>
          <a:p>
            <a:r>
              <a:rPr lang="en-US" dirty="0"/>
              <a:t>There are two ways to handle forms in Angular 4:</a:t>
            </a:r>
          </a:p>
          <a:p>
            <a:pPr marL="514350" indent="-514350">
              <a:buAutoNum type="arabicParenR"/>
            </a:pPr>
            <a:r>
              <a:rPr lang="en-US" dirty="0"/>
              <a:t>Template Driven Forms</a:t>
            </a:r>
          </a:p>
          <a:p>
            <a:pPr marL="514350" indent="-514350">
              <a:buAutoNum type="arabicParenR"/>
            </a:pPr>
            <a:r>
              <a:rPr lang="en-US" dirty="0"/>
              <a:t>Reactive Forms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049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Forms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With the template driven approach you basically apply directives, such as ngModel, in your template. Based on these directives Angular will create </a:t>
            </a:r>
            <a:r>
              <a:rPr lang="en-US" dirty="0" err="1"/>
              <a:t>formcontrol</a:t>
            </a:r>
            <a:r>
              <a:rPr lang="en-US" dirty="0"/>
              <a:t> objects. This approach is good for building simple forms with basic validation (required, </a:t>
            </a:r>
            <a:r>
              <a:rPr lang="en-US" dirty="0" err="1"/>
              <a:t>minlength</a:t>
            </a:r>
            <a:r>
              <a:rPr lang="en-US" dirty="0"/>
              <a:t>, </a:t>
            </a:r>
            <a:r>
              <a:rPr lang="en-US" dirty="0" err="1"/>
              <a:t>maxlength</a:t>
            </a:r>
            <a:r>
              <a:rPr lang="en-US" dirty="0"/>
              <a:t>,...).</a:t>
            </a:r>
          </a:p>
          <a:p>
            <a:pPr marL="0" indent="0">
              <a:buNone/>
            </a:pPr>
            <a:endParaRPr lang="en-US" dirty="0"/>
          </a:p>
          <a:p>
            <a:pPr marL="0" indent="0">
              <a:buNone/>
            </a:pPr>
            <a:r>
              <a:rPr lang="en-US" dirty="0"/>
              <a:t>With the reactive approach you basically need to create new instances of the </a:t>
            </a:r>
            <a:r>
              <a:rPr lang="en-US" dirty="0" err="1"/>
              <a:t>formcontrols</a:t>
            </a:r>
            <a:r>
              <a:rPr lang="en-US" dirty="0"/>
              <a:t> and </a:t>
            </a:r>
            <a:r>
              <a:rPr lang="en-US" dirty="0" err="1"/>
              <a:t>formcontrolgroups</a:t>
            </a:r>
            <a:r>
              <a:rPr lang="en-US" dirty="0"/>
              <a:t> in your component. Reactive forms are also the best choice for building more complex forms and are better in case you have the intention to implement unit testing for your forms.</a:t>
            </a:r>
          </a:p>
          <a:p>
            <a:pPr marL="0" indent="0">
              <a:buNone/>
            </a:pPr>
            <a:endParaRPr lang="en-US" dirty="0"/>
          </a:p>
          <a:p>
            <a:pPr marL="0" indent="0">
              <a:buNone/>
            </a:pPr>
            <a:r>
              <a:rPr lang="en-US" dirty="0"/>
              <a:t>Checkout the following topic...</a:t>
            </a:r>
          </a:p>
          <a:p>
            <a:pPr marL="0" indent="0">
              <a:buNone/>
            </a:pPr>
            <a:endParaRPr lang="en-US" dirty="0"/>
          </a:p>
          <a:p>
            <a:pPr marL="0" indent="0">
              <a:buNone/>
            </a:pPr>
            <a:r>
              <a:rPr lang="en-US" dirty="0">
                <a:hlinkClick r:id="rId2"/>
              </a:rPr>
              <a:t>https://blog.angular-university.io/introduction-to-angular-2-forms-template-driven-vs-model-driven/</a:t>
            </a:r>
            <a:endParaRPr lang="en-US" dirty="0"/>
          </a:p>
          <a:p>
            <a:pPr marL="0" indent="0">
              <a:buNone/>
            </a:pPr>
            <a:endParaRPr lang="en-US" dirty="0"/>
          </a:p>
          <a:p>
            <a:pPr marL="0" indent="0">
              <a:buNone/>
            </a:pPr>
            <a:r>
              <a:rPr lang="en-US" dirty="0">
                <a:hlinkClick r:id="rId3"/>
              </a:rPr>
              <a:t>Angular2 Forms API, Template driven or Reactive?</a:t>
            </a:r>
            <a:endParaRPr lang="en-US" dirty="0"/>
          </a:p>
          <a:p>
            <a:pPr marL="0" indent="0">
              <a:buNone/>
            </a:pPr>
            <a:endParaRPr lang="en-US" dirty="0"/>
          </a:p>
        </p:txBody>
      </p:sp>
    </p:spTree>
    <p:extLst>
      <p:ext uri="{BB962C8B-B14F-4D97-AF65-F5344CB8AC3E}">
        <p14:creationId xmlns:p14="http://schemas.microsoft.com/office/powerpoint/2010/main" val="359164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2 Forms</a:t>
            </a:r>
          </a:p>
        </p:txBody>
      </p:sp>
      <p:sp>
        <p:nvSpPr>
          <p:cNvPr id="3" name="Content Placeholder 2"/>
          <p:cNvSpPr>
            <a:spLocks noGrp="1"/>
          </p:cNvSpPr>
          <p:nvPr>
            <p:ph idx="1"/>
          </p:nvPr>
        </p:nvSpPr>
        <p:spPr/>
        <p:txBody>
          <a:bodyPr>
            <a:normAutofit/>
          </a:bodyPr>
          <a:lstStyle/>
          <a:p>
            <a:r>
              <a:rPr lang="en-US" dirty="0"/>
              <a:t>The NgForm directive</a:t>
            </a:r>
          </a:p>
          <a:p>
            <a:r>
              <a:rPr lang="en-US" dirty="0"/>
              <a:t>What NgForm directive? You didn't add an NgForm directive.</a:t>
            </a:r>
          </a:p>
          <a:p>
            <a:endParaRPr lang="en-US" dirty="0"/>
          </a:p>
          <a:p>
            <a:r>
              <a:rPr lang="en-US" dirty="0"/>
              <a:t>Angular did. Angular automatically creates and attaches an NgForm directive to the &lt;form&gt; tag.</a:t>
            </a:r>
          </a:p>
          <a:p>
            <a:endParaRPr lang="en-US" dirty="0"/>
          </a:p>
          <a:p>
            <a:r>
              <a:rPr lang="en-US" dirty="0"/>
              <a:t>The NgForm directive supplements the form element with additional features. It holds the controls you created for the elements with an ngModel directive and name attribute, and monitors their properties, including their validity. It also has its own valid property which is true only if every contained control is valid.</a:t>
            </a:r>
          </a:p>
        </p:txBody>
      </p:sp>
    </p:spTree>
    <p:extLst>
      <p:ext uri="{BB962C8B-B14F-4D97-AF65-F5344CB8AC3E}">
        <p14:creationId xmlns:p14="http://schemas.microsoft.com/office/powerpoint/2010/main" val="40312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2 Forms</a:t>
            </a:r>
          </a:p>
        </p:txBody>
      </p:sp>
      <p:sp>
        <p:nvSpPr>
          <p:cNvPr id="3" name="Content Placeholder 2"/>
          <p:cNvSpPr>
            <a:spLocks noGrp="1"/>
          </p:cNvSpPr>
          <p:nvPr>
            <p:ph idx="1"/>
          </p:nvPr>
        </p:nvSpPr>
        <p:spPr/>
        <p:txBody>
          <a:bodyPr>
            <a:normAutofit/>
          </a:bodyPr>
          <a:lstStyle/>
          <a:p>
            <a:r>
              <a:rPr lang="en-US" dirty="0"/>
              <a:t> Defining a name attribute is a requirement when using [(ngModel)] in combination with a form.</a:t>
            </a:r>
          </a:p>
          <a:p>
            <a:r>
              <a:rPr lang="en-US" dirty="0"/>
              <a:t>Internally, Angular creates FormControl instances and registers them with an NgForm directive that Angular attached to the &lt;form&gt; tag. Each FormControl is registered under the name you assigned to the name attribute.</a:t>
            </a:r>
          </a:p>
          <a:p>
            <a:r>
              <a:rPr lang="en-US" dirty="0"/>
              <a:t>Each input element has an id property that is used by the label element's for attribute to match the label to its input control.</a:t>
            </a:r>
          </a:p>
          <a:p>
            <a:r>
              <a:rPr lang="en-US" dirty="0"/>
              <a:t>Each input element has a name property that is required by Angular forms to register the control with the form.</a:t>
            </a:r>
          </a:p>
        </p:txBody>
      </p:sp>
    </p:spTree>
    <p:extLst>
      <p:ext uri="{BB962C8B-B14F-4D97-AF65-F5344CB8AC3E}">
        <p14:creationId xmlns:p14="http://schemas.microsoft.com/office/powerpoint/2010/main" val="46493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2 Forms</a:t>
            </a:r>
          </a:p>
        </p:txBody>
      </p:sp>
      <p:sp>
        <p:nvSpPr>
          <p:cNvPr id="3" name="Content Placeholder 2"/>
          <p:cNvSpPr>
            <a:spLocks noGrp="1"/>
          </p:cNvSpPr>
          <p:nvPr>
            <p:ph idx="1"/>
          </p:nvPr>
        </p:nvSpPr>
        <p:spPr/>
        <p:txBody>
          <a:bodyPr/>
          <a:lstStyle/>
          <a:p>
            <a:r>
              <a:rPr lang="en-US" dirty="0"/>
              <a:t>Track control state and validity with ngModel:-</a:t>
            </a:r>
          </a:p>
          <a:p>
            <a:r>
              <a:rPr lang="en-US" dirty="0"/>
              <a:t>Using ngModel in a form gives you more than just two-way data binding. It also tells you if the user touched the control, if the value changed, or if the value became invalid.</a:t>
            </a:r>
          </a:p>
          <a:p>
            <a:r>
              <a:rPr lang="en-US" dirty="0"/>
              <a:t>The NgModel directive doesn't just track state; it updates the control with special Angular CSS classes that reflect the state. You can leverage those class names to change the appearance of the control.</a:t>
            </a:r>
          </a:p>
        </p:txBody>
      </p:sp>
    </p:spTree>
    <p:extLst>
      <p:ext uri="{BB962C8B-B14F-4D97-AF65-F5344CB8AC3E}">
        <p14:creationId xmlns:p14="http://schemas.microsoft.com/office/powerpoint/2010/main" val="124532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2 Forms</a:t>
            </a:r>
          </a:p>
        </p:txBody>
      </p:sp>
      <p:sp>
        <p:nvSpPr>
          <p:cNvPr id="3" name="Content Placeholder 2"/>
          <p:cNvSpPr>
            <a:spLocks noGrp="1"/>
          </p:cNvSpPr>
          <p:nvPr>
            <p:ph idx="1"/>
          </p:nvPr>
        </p:nvSpPr>
        <p:spPr/>
        <p:txBody>
          <a:bodyPr/>
          <a:lstStyle/>
          <a:p>
            <a:r>
              <a:rPr lang="en-US" dirty="0"/>
              <a:t>To track that control has been visited.	           ng-touched, ng-untouched</a:t>
            </a:r>
          </a:p>
          <a:p>
            <a:r>
              <a:rPr lang="en-US" dirty="0"/>
              <a:t>The control's value has changed. ng-dirty,  ng-pristine</a:t>
            </a:r>
          </a:p>
          <a:p>
            <a:r>
              <a:rPr lang="en-US" dirty="0"/>
              <a:t>The control's value is valid. ng-valid, ng-invalid</a:t>
            </a:r>
          </a:p>
          <a:p>
            <a:r>
              <a:rPr lang="en-US" dirty="0"/>
              <a:t>Temporarily add a template reference variable named spy to the Name &lt;input&gt; tag and use it to display the input's CSS classes.</a:t>
            </a:r>
          </a:p>
        </p:txBody>
      </p:sp>
    </p:spTree>
    <p:extLst>
      <p:ext uri="{BB962C8B-B14F-4D97-AF65-F5344CB8AC3E}">
        <p14:creationId xmlns:p14="http://schemas.microsoft.com/office/powerpoint/2010/main" val="277632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2 Forms</a:t>
            </a:r>
          </a:p>
        </p:txBody>
      </p:sp>
      <p:sp>
        <p:nvSpPr>
          <p:cNvPr id="3" name="Content Placeholder 2"/>
          <p:cNvSpPr>
            <a:spLocks noGrp="1"/>
          </p:cNvSpPr>
          <p:nvPr>
            <p:ph idx="1"/>
          </p:nvPr>
        </p:nvSpPr>
        <p:spPr/>
        <p:txBody>
          <a:bodyPr/>
          <a:lstStyle/>
          <a:p>
            <a:r>
              <a:rPr lang="en-US" dirty="0"/>
              <a:t>When user deletes the name the form should look like:</a:t>
            </a:r>
          </a:p>
          <a:p>
            <a:endParaRPr lang="en-US" dirty="0"/>
          </a:p>
          <a:p>
            <a:endParaRPr lang="en-US" dirty="0"/>
          </a:p>
          <a:p>
            <a:endParaRPr lang="en-US" dirty="0"/>
          </a:p>
          <a:p>
            <a:r>
              <a:rPr lang="en-US" dirty="0"/>
              <a:t>To achieve this effect, extend the &lt;input&gt; tag with the following:</a:t>
            </a:r>
          </a:p>
          <a:p>
            <a:pPr lvl="1"/>
            <a:r>
              <a:rPr lang="en-US" dirty="0"/>
              <a:t>A template reference variable.</a:t>
            </a:r>
          </a:p>
          <a:p>
            <a:pPr lvl="1"/>
            <a:r>
              <a:rPr lang="en-US" dirty="0"/>
              <a:t>The "is required" message in a nearby &lt;div&gt;, which you'll display only if the control is invalid.</a:t>
            </a:r>
          </a:p>
          <a:p>
            <a:endParaRPr lang="en-US" dirty="0"/>
          </a:p>
        </p:txBody>
      </p:sp>
      <p:pic>
        <p:nvPicPr>
          <p:cNvPr id="4" name="Picture 3"/>
          <p:cNvPicPr>
            <a:picLocks noChangeAspect="1"/>
          </p:cNvPicPr>
          <p:nvPr/>
        </p:nvPicPr>
        <p:blipFill>
          <a:blip r:embed="rId2"/>
          <a:stretch>
            <a:fillRect/>
          </a:stretch>
        </p:blipFill>
        <p:spPr>
          <a:xfrm>
            <a:off x="865350" y="1885950"/>
            <a:ext cx="4938889" cy="1333500"/>
          </a:xfrm>
          <a:prstGeom prst="rect">
            <a:avLst/>
          </a:prstGeom>
        </p:spPr>
      </p:pic>
    </p:spTree>
    <p:extLst>
      <p:ext uri="{BB962C8B-B14F-4D97-AF65-F5344CB8AC3E}">
        <p14:creationId xmlns:p14="http://schemas.microsoft.com/office/powerpoint/2010/main" val="168708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2 Forms</a:t>
            </a:r>
          </a:p>
        </p:txBody>
      </p:sp>
      <p:sp>
        <p:nvSpPr>
          <p:cNvPr id="3" name="Content Placeholder 2"/>
          <p:cNvSpPr>
            <a:spLocks noGrp="1"/>
          </p:cNvSpPr>
          <p:nvPr>
            <p:ph idx="1"/>
          </p:nvPr>
        </p:nvSpPr>
        <p:spPr/>
        <p:txBody>
          <a:bodyPr/>
          <a:lstStyle/>
          <a:p>
            <a:pPr marL="0" indent="0">
              <a:buNone/>
            </a:pPr>
            <a:r>
              <a:rPr lang="en-US" dirty="0"/>
              <a:t>&lt;label for="name"&gt;Name&lt;/label&gt;</a:t>
            </a:r>
          </a:p>
          <a:p>
            <a:pPr marL="0" indent="0">
              <a:buNone/>
            </a:pPr>
            <a:r>
              <a:rPr lang="en-US" dirty="0"/>
              <a:t>&lt;input type="text" class="form-control" id="name"</a:t>
            </a:r>
          </a:p>
          <a:p>
            <a:pPr marL="0" indent="0">
              <a:buNone/>
            </a:pPr>
            <a:r>
              <a:rPr lang="en-US" dirty="0"/>
              <a:t>       required</a:t>
            </a:r>
          </a:p>
          <a:p>
            <a:pPr marL="0" indent="0">
              <a:buNone/>
            </a:pPr>
            <a:r>
              <a:rPr lang="en-US" dirty="0"/>
              <a:t>       [(ngModel)]="model.name" name="name"</a:t>
            </a:r>
          </a:p>
          <a:p>
            <a:pPr marL="0" indent="0">
              <a:buNone/>
            </a:pPr>
            <a:r>
              <a:rPr lang="en-US" dirty="0">
                <a:solidFill>
                  <a:srgbClr val="FF0000"/>
                </a:solidFill>
              </a:rPr>
              <a:t>       #name="ngModel"</a:t>
            </a:r>
            <a:r>
              <a:rPr lang="en-US" dirty="0">
                <a:solidFill>
                  <a:schemeClr val="tx1">
                    <a:lumMod val="50000"/>
                    <a:lumOff val="50000"/>
                  </a:schemeClr>
                </a:solidFill>
              </a:rPr>
              <a:t>&gt;</a:t>
            </a:r>
          </a:p>
          <a:p>
            <a:pPr marL="0" indent="0">
              <a:buNone/>
            </a:pPr>
            <a:r>
              <a:rPr lang="en-US" dirty="0"/>
              <a:t>&lt;div [hidden]="</a:t>
            </a:r>
            <a:r>
              <a:rPr lang="en-US" dirty="0">
                <a:solidFill>
                  <a:srgbClr val="FF0000"/>
                </a:solidFill>
              </a:rPr>
              <a:t>name.valid </a:t>
            </a:r>
            <a:r>
              <a:rPr lang="en-US" dirty="0"/>
              <a:t>|| </a:t>
            </a:r>
            <a:r>
              <a:rPr lang="en-US" dirty="0">
                <a:solidFill>
                  <a:srgbClr val="FF0000"/>
                </a:solidFill>
              </a:rPr>
              <a:t>name.pristine</a:t>
            </a:r>
            <a:r>
              <a:rPr lang="en-US" dirty="0"/>
              <a:t>"</a:t>
            </a:r>
          </a:p>
          <a:p>
            <a:pPr marL="0" indent="0">
              <a:buNone/>
            </a:pPr>
            <a:r>
              <a:rPr lang="en-US" dirty="0"/>
              <a:t>     class="alert alert-danger"&gt;</a:t>
            </a:r>
          </a:p>
          <a:p>
            <a:pPr marL="0" indent="0">
              <a:buNone/>
            </a:pPr>
            <a:r>
              <a:rPr lang="en-US" dirty="0"/>
              <a:t>  Name is required</a:t>
            </a:r>
          </a:p>
          <a:p>
            <a:pPr marL="0" indent="0">
              <a:buNone/>
            </a:pPr>
            <a:r>
              <a:rPr lang="en-US" dirty="0"/>
              <a:t>&lt;/div&gt;</a:t>
            </a:r>
          </a:p>
        </p:txBody>
      </p:sp>
    </p:spTree>
    <p:extLst>
      <p:ext uri="{BB962C8B-B14F-4D97-AF65-F5344CB8AC3E}">
        <p14:creationId xmlns:p14="http://schemas.microsoft.com/office/powerpoint/2010/main" val="4142886559"/>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0076BF"/>
      </a:accent1>
      <a:accent2>
        <a:srgbClr val="FF671B"/>
      </a:accent2>
      <a:accent3>
        <a:srgbClr val="98C21F"/>
      </a:accent3>
      <a:accent4>
        <a:srgbClr val="FFCF2B"/>
      </a:accent4>
      <a:accent5>
        <a:srgbClr val="818A8F"/>
      </a:accent5>
      <a:accent6>
        <a:srgbClr val="5E3A9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209276</TotalTime>
  <Words>1391</Words>
  <Application>Microsoft Office PowerPoint</Application>
  <PresentationFormat>On-screen Show (4:3)</PresentationFormat>
  <Paragraphs>112</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Forms Handling</vt:lpstr>
      <vt:lpstr>Angular Forms</vt:lpstr>
      <vt:lpstr>Angular Forms</vt:lpstr>
      <vt:lpstr>Angular 2 Forms</vt:lpstr>
      <vt:lpstr>Angular 2 Forms</vt:lpstr>
      <vt:lpstr>Angular 2 Forms</vt:lpstr>
      <vt:lpstr>Angular 2 Forms</vt:lpstr>
      <vt:lpstr>Angular 2 Forms</vt:lpstr>
      <vt:lpstr>Angular 2 Forms</vt:lpstr>
      <vt:lpstr>Angular 2 Forms</vt:lpstr>
      <vt:lpstr>Angular 2 Forms</vt:lpstr>
      <vt:lpstr>Reactive Forms</vt:lpstr>
      <vt:lpstr>Reactive Forms</vt:lpstr>
      <vt:lpstr>Reactive Forms – FormControl &amp; FormGroup</vt:lpstr>
      <vt:lpstr>Reactive Forms – Form Builder</vt:lpstr>
      <vt:lpstr>Reactive Forms – Form Builder</vt:lpstr>
      <vt:lpstr>Module, Routing &amp; Lazy Loading, Shared Module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namratamarathe81@gmail.com</cp:lastModifiedBy>
  <cp:revision>2327</cp:revision>
  <dcterms:created xsi:type="dcterms:W3CDTF">2016-04-04T15:55:04Z</dcterms:created>
  <dcterms:modified xsi:type="dcterms:W3CDTF">2022-06-16T14:05:47Z</dcterms:modified>
</cp:coreProperties>
</file>