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1" r:id="rId1"/>
  </p:sldMasterIdLst>
  <p:notesMasterIdLst>
    <p:notesMasterId r:id="rId8"/>
  </p:notesMasterIdLst>
  <p:sldIdLst>
    <p:sldId id="258" r:id="rId2"/>
    <p:sldId id="733" r:id="rId3"/>
    <p:sldId id="734" r:id="rId4"/>
    <p:sldId id="736" r:id="rId5"/>
    <p:sldId id="737" r:id="rId6"/>
    <p:sldId id="73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mrata R. Marathe" initials="NRM" lastIdx="2" clrIdx="0">
    <p:extLst>
      <p:ext uri="{19B8F6BF-5375-455C-9EA6-DF929625EA0E}">
        <p15:presenceInfo xmlns:p15="http://schemas.microsoft.com/office/powerpoint/2012/main" userId="S-1-5-21-7465074-836838143-1278890560-7847" providerId="AD"/>
      </p:ext>
    </p:extLst>
  </p:cmAuthor>
  <p:cmAuthor id="2" name="namratamarathe81@gmail.com" initials="n" lastIdx="1" clrIdx="1">
    <p:extLst>
      <p:ext uri="{19B8F6BF-5375-455C-9EA6-DF929625EA0E}">
        <p15:presenceInfo xmlns:p15="http://schemas.microsoft.com/office/powerpoint/2012/main" userId="36603a9db7f532c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322A7E"/>
    <a:srgbClr val="005A92"/>
    <a:srgbClr val="A5ACAF"/>
    <a:srgbClr val="D2D0E8"/>
    <a:srgbClr val="A3A0C5"/>
    <a:srgbClr val="2F2A72"/>
    <a:srgbClr val="A5A5A5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88220" autoAdjust="0"/>
  </p:normalViewPr>
  <p:slideViewPr>
    <p:cSldViewPr snapToGrid="0" snapToObjects="1">
      <p:cViewPr>
        <p:scale>
          <a:sx n="70" d="100"/>
          <a:sy n="70" d="100"/>
        </p:scale>
        <p:origin x="1132" y="-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-152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7AB67-C1BC-754F-8021-D3D838B73142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7D475-CFC7-DD44-B301-8D1B459D7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08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https://www.tektutorialshub.com/angular/angular-route-guards/</a:t>
            </a:r>
          </a:p>
          <a:p>
            <a:r>
              <a:rPr lang="en-US" dirty="0"/>
              <a:t>https://blog.angular.io/advancements-in-the-angular-router-5d69ec4c032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7D475-CFC7-DD44-B301-8D1B459D70F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158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Applications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Some of the popular website using Angular Framework are listed below −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Weather.com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− It is one of the leading forecasting weather report website.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Nunito" pitchFamily="2" charset="0"/>
              </a:rPr>
              <a:t>Youtube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− It is a video and sharing website hosted by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Google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Netflix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− It is a technology and media services provider.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PayPal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− It is an online payment system.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7D475-CFC7-DD44-B301-8D1B459D70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87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2123174"/>
            <a:ext cx="9144000" cy="1336332"/>
          </a:xfrm>
          <a:prstGeom prst="rect">
            <a:avLst/>
          </a:prstGeom>
          <a:solidFill>
            <a:srgbClr val="32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3459506"/>
            <a:ext cx="9144000" cy="27148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953" b="9607"/>
          <a:stretch/>
        </p:blipFill>
        <p:spPr>
          <a:xfrm>
            <a:off x="5724572" y="3979332"/>
            <a:ext cx="3419428" cy="219504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9" t="5911" r="18939" b="42635"/>
          <a:stretch/>
        </p:blipFill>
        <p:spPr>
          <a:xfrm rot="10800000">
            <a:off x="-1" y="2123173"/>
            <a:ext cx="3089331" cy="1336331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654423" y="3699932"/>
            <a:ext cx="7829177" cy="913603"/>
          </a:xfrm>
        </p:spPr>
        <p:txBody>
          <a:bodyPr anchor="ctr" anchorCtr="0">
            <a:noAutofit/>
          </a:bodyPr>
          <a:lstStyle>
            <a:lvl1pPr algn="l">
              <a:defRPr sz="3600">
                <a:solidFill>
                  <a:srgbClr val="322A7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654423" y="4853962"/>
            <a:ext cx="7829177" cy="1266106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322A7E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- Orang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053737"/>
          </a:xfrm>
          <a:prstGeom prst="rect">
            <a:avLst/>
          </a:prstGeom>
          <a:solidFill>
            <a:srgbClr val="32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57351" y="93133"/>
            <a:ext cx="8786649" cy="870630"/>
          </a:xfrm>
        </p:spPr>
        <p:txBody>
          <a:bodyPr>
            <a:normAutofit/>
          </a:bodyPr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Large Title Bar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9" r="24343" b="39760"/>
          <a:stretch/>
        </p:blipFill>
        <p:spPr>
          <a:xfrm>
            <a:off x="5433804" y="-3"/>
            <a:ext cx="3710196" cy="10537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5" r="23344" b="43782"/>
          <a:stretch/>
        </p:blipFill>
        <p:spPr>
          <a:xfrm rot="10800000">
            <a:off x="628650" y="5651095"/>
            <a:ext cx="2057398" cy="539496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28650" y="1218432"/>
            <a:ext cx="7886700" cy="44326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628651" y="5733390"/>
            <a:ext cx="7886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639614" y="5733389"/>
            <a:ext cx="6875736" cy="457202"/>
          </a:xfrm>
        </p:spPr>
        <p:txBody>
          <a:bodyPr anchor="ctr" anchorCtr="0"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 baseline="0"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Emphasis Point – text can be removed - bar stays as graphic element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38" r="23344" b="43782"/>
          <a:stretch/>
        </p:blipFill>
        <p:spPr>
          <a:xfrm rot="10800000">
            <a:off x="628648" y="5733386"/>
            <a:ext cx="1738747" cy="45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91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- Gree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053737"/>
          </a:xfrm>
          <a:prstGeom prst="rect">
            <a:avLst/>
          </a:prstGeom>
          <a:solidFill>
            <a:srgbClr val="32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57351" y="93133"/>
            <a:ext cx="8786649" cy="870630"/>
          </a:xfrm>
        </p:spPr>
        <p:txBody>
          <a:bodyPr>
            <a:normAutofit/>
          </a:bodyPr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Large Title Bar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111" y="6445258"/>
            <a:ext cx="2427889" cy="4127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9" r="24343" b="39760"/>
          <a:stretch/>
        </p:blipFill>
        <p:spPr>
          <a:xfrm>
            <a:off x="5433804" y="-3"/>
            <a:ext cx="3710196" cy="10537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5" r="23344" b="43782"/>
          <a:stretch/>
        </p:blipFill>
        <p:spPr>
          <a:xfrm rot="10800000">
            <a:off x="628650" y="5651095"/>
            <a:ext cx="2057398" cy="539496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28650" y="1218432"/>
            <a:ext cx="7886700" cy="44326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628651" y="5733390"/>
            <a:ext cx="7886700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639614" y="5733389"/>
            <a:ext cx="6875736" cy="457202"/>
          </a:xfrm>
        </p:spPr>
        <p:txBody>
          <a:bodyPr anchor="ctr" anchorCtr="0"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 baseline="0"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Emphasis Point – text can be removed - bar stays as graphic element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38" r="23344" b="43782"/>
          <a:stretch/>
        </p:blipFill>
        <p:spPr>
          <a:xfrm rot="10800000">
            <a:off x="628648" y="5733386"/>
            <a:ext cx="1738747" cy="45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81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9" r="24343" b="39760"/>
          <a:stretch/>
        </p:blipFill>
        <p:spPr>
          <a:xfrm>
            <a:off x="5732527" y="0"/>
            <a:ext cx="2782823" cy="790354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sz="half" idx="10"/>
          </p:nvPr>
        </p:nvSpPr>
        <p:spPr>
          <a:xfrm>
            <a:off x="628648" y="935421"/>
            <a:ext cx="3886200" cy="525516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935422"/>
            <a:ext cx="3886200" cy="525517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" y="3"/>
            <a:ext cx="9144000" cy="731520"/>
          </a:xfrm>
          <a:prstGeom prst="rect">
            <a:avLst/>
          </a:prstGeom>
          <a:solidFill>
            <a:srgbClr val="32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9" r="24343" b="39760"/>
          <a:stretch/>
        </p:blipFill>
        <p:spPr>
          <a:xfrm>
            <a:off x="6361175" y="0"/>
            <a:ext cx="2782823" cy="79035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06400" y="102279"/>
            <a:ext cx="8537903" cy="537803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81135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870630"/>
          </a:xfrm>
        </p:spPr>
        <p:txBody>
          <a:bodyPr anchor="ctr" anchorCtr="0">
            <a:normAutofit/>
          </a:bodyPr>
          <a:lstStyle>
            <a:lvl1pPr algn="ctr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9" r="24343" b="39760"/>
          <a:stretch/>
        </p:blipFill>
        <p:spPr>
          <a:xfrm>
            <a:off x="5433804" y="-3"/>
            <a:ext cx="3710196" cy="10537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5" r="23344" b="43782"/>
          <a:stretch/>
        </p:blipFill>
        <p:spPr>
          <a:xfrm rot="10800000">
            <a:off x="628650" y="5651095"/>
            <a:ext cx="2057398" cy="539496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28650" y="1053736"/>
            <a:ext cx="7886700" cy="513685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914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2123174"/>
            <a:ext cx="9144000" cy="1336332"/>
          </a:xfrm>
          <a:prstGeom prst="rect">
            <a:avLst/>
          </a:prstGeom>
          <a:solidFill>
            <a:srgbClr val="32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3459506"/>
            <a:ext cx="9144000" cy="27148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953" b="9607"/>
          <a:stretch/>
        </p:blipFill>
        <p:spPr>
          <a:xfrm>
            <a:off x="5724572" y="3979332"/>
            <a:ext cx="3419428" cy="219504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9" t="5911" r="18939" b="42635"/>
          <a:stretch/>
        </p:blipFill>
        <p:spPr>
          <a:xfrm rot="10800000">
            <a:off x="-1" y="2123173"/>
            <a:ext cx="3089331" cy="1336331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654423" y="3699932"/>
            <a:ext cx="7829177" cy="913603"/>
          </a:xfrm>
        </p:spPr>
        <p:txBody>
          <a:bodyPr anchor="ctr" anchorCtr="0">
            <a:noAutofit/>
          </a:bodyPr>
          <a:lstStyle>
            <a:lvl1pPr algn="l">
              <a:defRPr sz="3600">
                <a:solidFill>
                  <a:srgbClr val="322A7E"/>
                </a:solidFill>
              </a:defRPr>
            </a:lvl1pPr>
          </a:lstStyle>
          <a:p>
            <a:r>
              <a:rPr lang="en-US" dirty="0"/>
              <a:t>Divider - Click to edit Master title style</a:t>
            </a:r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654423" y="4853962"/>
            <a:ext cx="7829177" cy="1266106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322A7E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84355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2123174"/>
            <a:ext cx="9144000" cy="1336332"/>
          </a:xfrm>
          <a:prstGeom prst="rect">
            <a:avLst/>
          </a:prstGeom>
          <a:solidFill>
            <a:srgbClr val="32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3459506"/>
            <a:ext cx="9144000" cy="27148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953" b="9607"/>
          <a:stretch/>
        </p:blipFill>
        <p:spPr>
          <a:xfrm>
            <a:off x="5724572" y="3979332"/>
            <a:ext cx="3419428" cy="219504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9" t="5911" r="18939" b="42635"/>
          <a:stretch/>
        </p:blipFill>
        <p:spPr>
          <a:xfrm rot="10800000">
            <a:off x="-1" y="2123173"/>
            <a:ext cx="3089331" cy="1336331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654423" y="3699932"/>
            <a:ext cx="7829177" cy="913603"/>
          </a:xfrm>
        </p:spPr>
        <p:txBody>
          <a:bodyPr anchor="ctr" anchorCtr="0">
            <a:noAutofit/>
          </a:bodyPr>
          <a:lstStyle>
            <a:lvl1pPr algn="l">
              <a:defRPr sz="3600" baseline="0">
                <a:solidFill>
                  <a:srgbClr val="322A7E"/>
                </a:solidFill>
              </a:defRPr>
            </a:lvl1pPr>
          </a:lstStyle>
          <a:p>
            <a:r>
              <a:rPr lang="en-US" dirty="0"/>
              <a:t>Thank you - Click to edit Master title style</a:t>
            </a:r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654423" y="4853962"/>
            <a:ext cx="7829177" cy="1266106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322A7E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7360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3"/>
            <a:ext cx="9144000" cy="731520"/>
          </a:xfrm>
          <a:prstGeom prst="rect">
            <a:avLst/>
          </a:prstGeom>
          <a:solidFill>
            <a:srgbClr val="32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9" r="24343" b="39760"/>
          <a:stretch/>
        </p:blipFill>
        <p:spPr>
          <a:xfrm>
            <a:off x="6361175" y="0"/>
            <a:ext cx="2782823" cy="79035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06400" y="102279"/>
            <a:ext cx="8537903" cy="537803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8650" y="892630"/>
            <a:ext cx="7886700" cy="5297960"/>
          </a:xfr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5743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3"/>
            <a:ext cx="9144000" cy="731520"/>
          </a:xfrm>
          <a:prstGeom prst="rect">
            <a:avLst/>
          </a:prstGeom>
          <a:solidFill>
            <a:srgbClr val="32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9" r="24343" b="39760"/>
          <a:stretch/>
        </p:blipFill>
        <p:spPr>
          <a:xfrm>
            <a:off x="6361175" y="0"/>
            <a:ext cx="2782823" cy="79035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06400" y="102279"/>
            <a:ext cx="8537903" cy="537803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8650" y="892631"/>
            <a:ext cx="7886700" cy="4690488"/>
          </a:xfr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628651" y="5733390"/>
            <a:ext cx="7886700" cy="457200"/>
          </a:xfrm>
          <a:prstGeom prst="rect">
            <a:avLst/>
          </a:prstGeom>
          <a:solidFill>
            <a:srgbClr val="32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639614" y="5733389"/>
            <a:ext cx="6875736" cy="457202"/>
          </a:xfrm>
        </p:spPr>
        <p:txBody>
          <a:bodyPr anchor="ctr" anchorCtr="0"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 baseline="0"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Emphasis Point – text can be removed - bar stays as graphic element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38" r="23344" b="43782"/>
          <a:stretch/>
        </p:blipFill>
        <p:spPr>
          <a:xfrm rot="10800000">
            <a:off x="628648" y="5733386"/>
            <a:ext cx="1738747" cy="45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064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3"/>
            <a:ext cx="9144000" cy="731520"/>
          </a:xfrm>
          <a:prstGeom prst="rect">
            <a:avLst/>
          </a:prstGeom>
          <a:solidFill>
            <a:srgbClr val="32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9" r="24343" b="39760"/>
          <a:stretch/>
        </p:blipFill>
        <p:spPr>
          <a:xfrm>
            <a:off x="6361175" y="0"/>
            <a:ext cx="2782823" cy="79035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06400" y="102279"/>
            <a:ext cx="8537903" cy="537803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8650" y="892631"/>
            <a:ext cx="7886700" cy="469048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628651" y="5733390"/>
            <a:ext cx="78867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639614" y="5733389"/>
            <a:ext cx="6875736" cy="457202"/>
          </a:xfrm>
        </p:spPr>
        <p:txBody>
          <a:bodyPr anchor="ctr" anchorCtr="0"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 baseline="0"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Emphasis Point – text can be removed - bar stays as graphic element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38" r="23344" b="43782"/>
          <a:stretch/>
        </p:blipFill>
        <p:spPr>
          <a:xfrm rot="10800000">
            <a:off x="628648" y="5733386"/>
            <a:ext cx="1738747" cy="45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153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3"/>
            <a:ext cx="9144000" cy="731520"/>
          </a:xfrm>
          <a:prstGeom prst="rect">
            <a:avLst/>
          </a:prstGeom>
          <a:solidFill>
            <a:srgbClr val="32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9" r="24343" b="39760"/>
          <a:stretch/>
        </p:blipFill>
        <p:spPr>
          <a:xfrm>
            <a:off x="6361175" y="0"/>
            <a:ext cx="2782823" cy="79035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06400" y="102279"/>
            <a:ext cx="8537903" cy="537803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8650" y="892631"/>
            <a:ext cx="7886700" cy="469048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628651" y="5733390"/>
            <a:ext cx="7886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639614" y="5733389"/>
            <a:ext cx="6875736" cy="457202"/>
          </a:xfrm>
        </p:spPr>
        <p:txBody>
          <a:bodyPr anchor="ctr" anchorCtr="0"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 baseline="0"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Emphasis Point – text can be removed - bar stays as graphic element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38" r="23344" b="43782"/>
          <a:stretch/>
        </p:blipFill>
        <p:spPr>
          <a:xfrm rot="10800000">
            <a:off x="628648" y="5733386"/>
            <a:ext cx="1738747" cy="45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7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3"/>
            <a:ext cx="9144000" cy="731520"/>
          </a:xfrm>
          <a:prstGeom prst="rect">
            <a:avLst/>
          </a:prstGeom>
          <a:solidFill>
            <a:srgbClr val="32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9" r="24343" b="39760"/>
          <a:stretch/>
        </p:blipFill>
        <p:spPr>
          <a:xfrm>
            <a:off x="6361175" y="0"/>
            <a:ext cx="2782823" cy="79035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06400" y="102279"/>
            <a:ext cx="8537903" cy="537803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8650" y="892631"/>
            <a:ext cx="7886700" cy="469048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628651" y="5733390"/>
            <a:ext cx="7886700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639614" y="5733389"/>
            <a:ext cx="6875736" cy="457202"/>
          </a:xfrm>
        </p:spPr>
        <p:txBody>
          <a:bodyPr anchor="ctr" anchorCtr="0"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 baseline="0"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Emphasis Point – text can be removed - bar stays as graphic element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38" r="23344" b="43782"/>
          <a:stretch/>
        </p:blipFill>
        <p:spPr>
          <a:xfrm rot="10800000">
            <a:off x="628648" y="5733386"/>
            <a:ext cx="1738747" cy="45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7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053737"/>
          </a:xfrm>
          <a:prstGeom prst="rect">
            <a:avLst/>
          </a:prstGeom>
          <a:solidFill>
            <a:srgbClr val="32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57351" y="93133"/>
            <a:ext cx="8786649" cy="870630"/>
          </a:xfrm>
        </p:spPr>
        <p:txBody>
          <a:bodyPr>
            <a:normAutofit/>
          </a:bodyPr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Large Title Bar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9" r="24343" b="39760"/>
          <a:stretch/>
        </p:blipFill>
        <p:spPr>
          <a:xfrm>
            <a:off x="5433804" y="-3"/>
            <a:ext cx="3710196" cy="10537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5" r="23344" b="43782"/>
          <a:stretch/>
        </p:blipFill>
        <p:spPr>
          <a:xfrm rot="10800000">
            <a:off x="628650" y="5651095"/>
            <a:ext cx="2057398" cy="539496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28650" y="1218432"/>
            <a:ext cx="7886700" cy="497215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5602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- Purpl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053737"/>
          </a:xfrm>
          <a:prstGeom prst="rect">
            <a:avLst/>
          </a:prstGeom>
          <a:solidFill>
            <a:srgbClr val="32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57351" y="93133"/>
            <a:ext cx="8786649" cy="870630"/>
          </a:xfrm>
        </p:spPr>
        <p:txBody>
          <a:bodyPr>
            <a:normAutofit/>
          </a:bodyPr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Large Title Bar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9" r="24343" b="39760"/>
          <a:stretch/>
        </p:blipFill>
        <p:spPr>
          <a:xfrm>
            <a:off x="5433804" y="-3"/>
            <a:ext cx="3710196" cy="10537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5" r="23344" b="43782"/>
          <a:stretch/>
        </p:blipFill>
        <p:spPr>
          <a:xfrm rot="10800000">
            <a:off x="628650" y="5651095"/>
            <a:ext cx="2057398" cy="539496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28650" y="1218432"/>
            <a:ext cx="7886700" cy="44326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628651" y="5733390"/>
            <a:ext cx="7886700" cy="457200"/>
          </a:xfrm>
          <a:prstGeom prst="rect">
            <a:avLst/>
          </a:prstGeom>
          <a:solidFill>
            <a:srgbClr val="32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639614" y="5733389"/>
            <a:ext cx="6875736" cy="457202"/>
          </a:xfrm>
        </p:spPr>
        <p:txBody>
          <a:bodyPr anchor="ctr" anchorCtr="0"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 baseline="0"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Emphasis Point – text can be removed - bar stays as graphic element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38" r="23344" b="43782"/>
          <a:stretch/>
        </p:blipFill>
        <p:spPr>
          <a:xfrm rot="10800000">
            <a:off x="628648" y="5733386"/>
            <a:ext cx="1738747" cy="45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49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- Blu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053737"/>
          </a:xfrm>
          <a:prstGeom prst="rect">
            <a:avLst/>
          </a:prstGeom>
          <a:solidFill>
            <a:srgbClr val="32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57351" y="93133"/>
            <a:ext cx="8786649" cy="870630"/>
          </a:xfrm>
        </p:spPr>
        <p:txBody>
          <a:bodyPr>
            <a:normAutofit/>
          </a:bodyPr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Large Title Bar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9" r="24343" b="39760"/>
          <a:stretch/>
        </p:blipFill>
        <p:spPr>
          <a:xfrm>
            <a:off x="5433804" y="-3"/>
            <a:ext cx="3710196" cy="10537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5" r="23344" b="43782"/>
          <a:stretch/>
        </p:blipFill>
        <p:spPr>
          <a:xfrm rot="10800000">
            <a:off x="628650" y="5651095"/>
            <a:ext cx="2057398" cy="539496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28650" y="1218432"/>
            <a:ext cx="7886700" cy="44326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628651" y="5733390"/>
            <a:ext cx="78867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639614" y="5733389"/>
            <a:ext cx="6875736" cy="457202"/>
          </a:xfrm>
        </p:spPr>
        <p:txBody>
          <a:bodyPr anchor="ctr" anchorCtr="0"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 baseline="0"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Emphasis Point – text can be removed - bar stays as graphic element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38" r="23344" b="43782"/>
          <a:stretch/>
        </p:blipFill>
        <p:spPr>
          <a:xfrm rot="10800000">
            <a:off x="628648" y="5733386"/>
            <a:ext cx="1738747" cy="45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90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25563"/>
            <a:ext cx="7886700" cy="485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628651" y="6356350"/>
            <a:ext cx="251505" cy="365124"/>
          </a:xfrm>
          <a:prstGeom prst="rect">
            <a:avLst/>
          </a:prstGeom>
        </p:spPr>
        <p:txBody>
          <a:bodyPr wrap="none" lIns="68577" tIns="34289" rIns="68577" bIns="34289" anchor="ctr" anchorCtr="0">
            <a:noAutofit/>
          </a:bodyPr>
          <a:lstStyle/>
          <a:p>
            <a:pPr algn="l"/>
            <a:fld id="{C3ED549E-E563-AD49-BC5A-067B09C6733F}" type="slidenum">
              <a:rPr lang="en-US" sz="750" smtClean="0">
                <a:solidFill>
                  <a:srgbClr val="A5ACAF"/>
                </a:solidFill>
                <a:latin typeface="+mn-lt"/>
                <a:cs typeface="Avenir Book"/>
              </a:rPr>
              <a:pPr algn="l"/>
              <a:t>‹#›</a:t>
            </a:fld>
            <a:endParaRPr lang="en-US" sz="750" dirty="0">
              <a:solidFill>
                <a:srgbClr val="A5ACAF"/>
              </a:solidFill>
              <a:latin typeface="+mn-lt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75900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6" r:id="rId2"/>
    <p:sldLayoutId id="2147483680" r:id="rId3"/>
    <p:sldLayoutId id="2147483687" r:id="rId4"/>
    <p:sldLayoutId id="2147483688" r:id="rId5"/>
    <p:sldLayoutId id="2147483689" r:id="rId6"/>
    <p:sldLayoutId id="2147483693" r:id="rId7"/>
    <p:sldLayoutId id="2147483679" r:id="rId8"/>
    <p:sldLayoutId id="2147483690" r:id="rId9"/>
    <p:sldLayoutId id="2147483691" r:id="rId10"/>
    <p:sldLayoutId id="2147483692" r:id="rId11"/>
    <p:sldLayoutId id="2147483685" r:id="rId12"/>
    <p:sldLayoutId id="2147483683" r:id="rId13"/>
    <p:sldLayoutId id="2147483673" r:id="rId14"/>
    <p:sldLayoutId id="2147483674" r:id="rId15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herodevs.com/functional-router-guards-in-angular-15-open-the-door-to-happier-code-4a53bb60f78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 Guards</a:t>
            </a:r>
          </a:p>
        </p:txBody>
      </p:sp>
    </p:spTree>
    <p:extLst>
      <p:ext uri="{BB962C8B-B14F-4D97-AF65-F5344CB8AC3E}">
        <p14:creationId xmlns:p14="http://schemas.microsoft.com/office/powerpoint/2010/main" val="1384473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is Angular? </a:t>
            </a:r>
          </a:p>
          <a:p>
            <a:r>
              <a:rPr lang="en-US" dirty="0"/>
              <a:t>Setup: How to get started?</a:t>
            </a:r>
          </a:p>
          <a:p>
            <a:r>
              <a:rPr lang="en-US" dirty="0"/>
              <a:t>Component Architecture &amp; Data Binding</a:t>
            </a:r>
            <a:endParaRPr lang="en-US" sz="1100" dirty="0"/>
          </a:p>
          <a:p>
            <a:r>
              <a:rPr lang="en-US" dirty="0"/>
              <a:t>Component Life Cycle Hooks</a:t>
            </a:r>
          </a:p>
          <a:p>
            <a:r>
              <a:rPr lang="en-US" dirty="0"/>
              <a:t>Nested Components</a:t>
            </a:r>
          </a:p>
          <a:p>
            <a:r>
              <a:rPr lang="en-US" dirty="0"/>
              <a:t>Component Intercommunication </a:t>
            </a:r>
          </a:p>
          <a:p>
            <a:r>
              <a:rPr lang="en-US" dirty="0"/>
              <a:t>Inbuilt Directives</a:t>
            </a:r>
          </a:p>
          <a:p>
            <a:r>
              <a:rPr lang="en-US" dirty="0"/>
              <a:t>Dependency Injection &amp; Services</a:t>
            </a:r>
          </a:p>
          <a:p>
            <a:r>
              <a:rPr lang="en-US" dirty="0"/>
              <a:t>Handling Http Communication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Forms</a:t>
            </a:r>
          </a:p>
          <a:p>
            <a:r>
              <a:rPr lang="en-US" dirty="0"/>
              <a:t>Directives</a:t>
            </a:r>
          </a:p>
          <a:p>
            <a:r>
              <a:rPr lang="en-US" dirty="0"/>
              <a:t>Guards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624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4AE4F-B63D-D986-7302-77ADE9938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3100" dirty="0"/>
              <a:t>Angular Route Guards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FC0FB-2E36-074D-86DB-0C3FE6335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the Angular Guards to control, whether the user can navigate to or away from the current route.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We looked at how to configure our routes and navigate to the different parts of our application in our </a:t>
            </a:r>
            <a:r>
              <a:rPr lang="en-US" dirty="0"/>
              <a:t>Angular Router Example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 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Allowing the user to navigate all parts of the application is not a good idea. We need to restrict the user until the user performs specific actions like login. Angular provides the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Route Guards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for this purpose.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972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8200B-8368-9059-00F0-EA8377532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100" dirty="0"/>
            </a:br>
            <a:r>
              <a:rPr lang="en-US" sz="3100" dirty="0"/>
              <a:t>Uses of  Angular Route Guards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9205D-8266-AD99-D678-C43529637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Confirm the navigational operation</a:t>
            </a:r>
          </a:p>
          <a:p>
            <a:r>
              <a:rPr lang="en-US" dirty="0"/>
              <a:t>Asking whether to save before moving away from a view</a:t>
            </a:r>
          </a:p>
          <a:p>
            <a:r>
              <a:rPr lang="en-US" dirty="0"/>
              <a:t>Allow access to certain parts of the application to specific users</a:t>
            </a:r>
          </a:p>
          <a:p>
            <a:r>
              <a:rPr lang="en-US" dirty="0"/>
              <a:t>Validating the route parameters before navigating to the route</a:t>
            </a:r>
          </a:p>
          <a:p>
            <a:r>
              <a:rPr lang="en-US" dirty="0"/>
              <a:t>Fetching some data before you display the component.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6039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19DCE-B1BE-0BFA-7903-7B04E5873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Types of </a:t>
            </a:r>
            <a:r>
              <a:rPr lang="en-US" sz="3100" dirty="0"/>
              <a:t>Route</a:t>
            </a:r>
            <a:r>
              <a:rPr lang="en-US" dirty="0"/>
              <a:t> Guards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55AA4-4460-63B7-C0D5-16D5929EB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Angular Router supports Five different guards, which you can use to protect the route</a:t>
            </a:r>
          </a:p>
          <a:p>
            <a:pPr lvl="1"/>
            <a:r>
              <a:rPr lang="en-US" dirty="0" err="1"/>
              <a:t>CanActivate</a:t>
            </a:r>
            <a:endParaRPr lang="en-US" dirty="0"/>
          </a:p>
          <a:p>
            <a:pPr lvl="1"/>
            <a:r>
              <a:rPr lang="en-US" dirty="0" err="1"/>
              <a:t>CanDeactivate</a:t>
            </a:r>
            <a:endParaRPr lang="en-US" dirty="0"/>
          </a:p>
          <a:p>
            <a:pPr lvl="1"/>
            <a:r>
              <a:rPr lang="en-US" dirty="0"/>
              <a:t>Resolve</a:t>
            </a:r>
          </a:p>
          <a:p>
            <a:pPr lvl="1"/>
            <a:r>
              <a:rPr lang="en-US" dirty="0" err="1"/>
              <a:t>CanLoad</a:t>
            </a:r>
            <a:endParaRPr lang="en-US" dirty="0"/>
          </a:p>
          <a:p>
            <a:pPr lvl="1"/>
            <a:r>
              <a:rPr lang="en-US" dirty="0" err="1"/>
              <a:t>CanActivateChild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2249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2989B-A86C-E8FC-00BD-5D8A09D9E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CanActivate Guard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50707-4B4A-1B98-BD0F-66C0BA489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of the common scenario, where we use Route guards is authentication. </a:t>
            </a:r>
          </a:p>
          <a:p>
            <a:r>
              <a:rPr lang="en-US" dirty="0"/>
              <a:t>We want our App to stop the unauthorized user from accessing the protected route. </a:t>
            </a:r>
          </a:p>
          <a:p>
            <a:r>
              <a:rPr lang="en-US" dirty="0"/>
              <a:t>We achieve this by using the </a:t>
            </a:r>
            <a:r>
              <a:rPr lang="en-US" dirty="0" err="1"/>
              <a:t>CanActivate</a:t>
            </a:r>
            <a:r>
              <a:rPr lang="en-US" dirty="0"/>
              <a:t> guard, which angular invokes when the user tries to navigate into the protected route. </a:t>
            </a:r>
          </a:p>
          <a:p>
            <a:r>
              <a:rPr lang="en-US" dirty="0"/>
              <a:t>Then we hook into the </a:t>
            </a:r>
            <a:r>
              <a:rPr lang="en-US" dirty="0" err="1"/>
              <a:t>CanActivate</a:t>
            </a:r>
            <a:r>
              <a:rPr lang="en-US" dirty="0"/>
              <a:t> guard and use the authentication service to check whether the user is authorized to use the route and if not we can redirect the user to the login page.</a:t>
            </a:r>
          </a:p>
          <a:p>
            <a:r>
              <a:rPr lang="en-IN" sz="2000" dirty="0">
                <a:hlinkClick r:id="rId2"/>
              </a:rPr>
              <a:t>https://blog.herodevs.com/functional-router-guards-in-angular-15-open-the-door-to-happier-code-4a53bb60f78a</a:t>
            </a:r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2216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6BF"/>
      </a:accent1>
      <a:accent2>
        <a:srgbClr val="FF671B"/>
      </a:accent2>
      <a:accent3>
        <a:srgbClr val="98C21F"/>
      </a:accent3>
      <a:accent4>
        <a:srgbClr val="FFCF2B"/>
      </a:accent4>
      <a:accent5>
        <a:srgbClr val="818A8F"/>
      </a:accent5>
      <a:accent6>
        <a:srgbClr val="5E3A96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213252</TotalTime>
  <Words>391</Words>
  <Application>Microsoft Office PowerPoint</Application>
  <PresentationFormat>On-screen Show (4:3)</PresentationFormat>
  <Paragraphs>48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Heebo</vt:lpstr>
      <vt:lpstr>Nunito</vt:lpstr>
      <vt:lpstr>Office Theme</vt:lpstr>
      <vt:lpstr>Angular Guards</vt:lpstr>
      <vt:lpstr>Angular  Topics</vt:lpstr>
      <vt:lpstr> Angular Route Guards </vt:lpstr>
      <vt:lpstr> Uses of  Angular Route Guards </vt:lpstr>
      <vt:lpstr> Types of Route Guards </vt:lpstr>
      <vt:lpstr>CanActivate Guard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Namrata Marathe</cp:lastModifiedBy>
  <cp:revision>2403</cp:revision>
  <dcterms:created xsi:type="dcterms:W3CDTF">2016-04-04T15:55:04Z</dcterms:created>
  <dcterms:modified xsi:type="dcterms:W3CDTF">2023-12-11T04:41:44Z</dcterms:modified>
</cp:coreProperties>
</file>