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04" r:id="rId2"/>
    <p:sldId id="305" r:id="rId3"/>
    <p:sldId id="306" r:id="rId4"/>
    <p:sldId id="307" r:id="rId5"/>
    <p:sldId id="308" r:id="rId6"/>
    <p:sldId id="309" r:id="rId7"/>
    <p:sldId id="310" r:id="rId8"/>
    <p:sldId id="311" r:id="rId9"/>
    <p:sldId id="315" r:id="rId10"/>
    <p:sldId id="314" r:id="rId11"/>
    <p:sldId id="316" r:id="rId12"/>
    <p:sldId id="317" r:id="rId13"/>
    <p:sldId id="318" r:id="rId14"/>
    <p:sldId id="319" r:id="rId15"/>
    <p:sldId id="320" r:id="rId16"/>
    <p:sldId id="322" r:id="rId17"/>
    <p:sldId id="321" r:id="rId18"/>
    <p:sldId id="325" r:id="rId19"/>
    <p:sldId id="324" r:id="rId20"/>
    <p:sldId id="326" r:id="rId21"/>
    <p:sldId id="32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316614-771F-4E66-8A58-C33BFD957E98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858022-2848-4F4F-B03D-F311EC7D2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123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decamp.org/news/var-let-and-const-whats-the-difference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decamp.org/news/var-let-and-const-whats-the-difference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decamp.org/news/var-let-and-const-whats-the-difference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hlinkClick r:id="rId3"/>
              </a:rPr>
              <a:t>https://www.freecodecamp.org/news/var-let-and-const-whats-the-difference/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76F7-F154-43F8-8E78-584FF5F2F78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6837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hlinkClick r:id="rId3"/>
              </a:rPr>
              <a:t>https://www.freecodecamp.org/news/var-let-and-const-whats-the-difference/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76F7-F154-43F8-8E78-584FF5F2F78B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140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hlinkClick r:id="rId3"/>
              </a:rPr>
              <a:t>https://www.freecodecamp.org/news/var-let-and-const-whats-the-difference/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76F7-F154-43F8-8E78-584FF5F2F78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475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https://www.w3schools.com/js/js_arrow_function.asp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76F7-F154-43F8-8E78-584FF5F2F78B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589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76F7-F154-43F8-8E78-584FF5F2F78B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494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76F7-F154-43F8-8E78-584FF5F2F78B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9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https://developer.mozilla.org/en-US/docs/Web/JavaScript/Reference/Statements/async_function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76F7-F154-43F8-8E78-584FF5F2F78B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332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42EF5-56F1-E9DC-D60B-3C0B09F3C6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39D8DB-886A-3AE5-12A0-08EE5AC0B7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2D7B5-B12D-6C76-46B2-79DBE87B5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1668-FDF8-4BEF-9CB9-A1C8CCC418AE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4E9C6-5A8C-F7CC-ADD1-A2DC6C5FE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3B868-9A33-24C8-E8B1-96EE7752D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7E209-1A7D-4065-AA2B-5C1D0ED80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903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326C4-B1B6-B791-5C32-177A4E06B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AC7EB-DD61-89FD-7904-148ABD3C3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D5C52-F09C-9587-DE55-805A9C5C2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1668-FDF8-4BEF-9CB9-A1C8CCC418AE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96B31-29C8-E0F6-C628-7F7791DE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0C951-D47A-C443-A18A-4625C1782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7E209-1A7D-4065-AA2B-5C1D0ED80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800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F9C27D-DDC7-D5A4-1F4F-5FF68C8102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563584-B5AB-4B47-77AA-E2B46F71C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B6160-B049-88A3-9E43-2E65DA021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1668-FDF8-4BEF-9CB9-A1C8CCC418AE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4C37D-34F3-C84A-B7F6-BFEA94FE9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98EF-88EB-B62B-2153-C60370ABF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7E209-1A7D-4065-AA2B-5C1D0ED80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948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BC6AF-E04D-7F54-D48F-EB4C299D4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152FD-FC54-B5DD-621E-C3925B5B1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3B4A5-6E50-A783-8D6F-4197D14E5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1668-FDF8-4BEF-9CB9-A1C8CCC418AE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1DD55-F95B-44B3-AC5C-C73D916C8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C5D45-D677-0B1E-D4C3-BE8C91D72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7E209-1A7D-4065-AA2B-5C1D0ED80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83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81E78-D3F5-CA95-DE44-CF90EDBF1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62DAE-FC94-2F3E-2B15-59B4FAF6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33B33-B96A-6DB2-407B-DF8351C52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1668-FDF8-4BEF-9CB9-A1C8CCC418AE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8C05E-7E67-0B7C-66AD-538C1A2A7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23439-B42A-6864-279F-D42AE444B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7E209-1A7D-4065-AA2B-5C1D0ED80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725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DE34B-D6E4-C534-0AC5-51FDEDCDF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E675A-8C13-3F67-C5E2-607D3E5662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0E3FC-F4E7-F55B-437E-62103B3FB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3DB52-F6A0-3F86-047D-ED8DAE6CD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1668-FDF8-4BEF-9CB9-A1C8CCC418AE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2ECB0-DE22-A975-64B6-25C9653FE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3E8BB4-A6BD-AFDC-8071-43402B932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7E209-1A7D-4065-AA2B-5C1D0ED80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116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5C888-BBF9-42C7-A70F-0033C0D2A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0C6F3-E364-3AEC-DA29-A34026A4D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CCD182-63F6-7F85-4702-1ECB5499B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0F9DB0-E9D5-35A0-9A34-54843DEFAC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AD6E78-EA3E-252D-BB3F-DA89F4C97F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05FA10-F105-C644-9B0D-B3CA709BA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1668-FDF8-4BEF-9CB9-A1C8CCC418AE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8D2B1E-2201-E805-F14B-7F9A29764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476A7E-4457-9149-58E9-AC66CB288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7E209-1A7D-4065-AA2B-5C1D0ED80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858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45DF5-576C-E1A3-D139-504534CF5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9415D0-474B-5074-61F5-E8F592EF3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1668-FDF8-4BEF-9CB9-A1C8CCC418AE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7FDE22-D112-5CA1-ACD4-7964EB639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F2C00E-5879-EC3B-6631-748B16F7C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7E209-1A7D-4065-AA2B-5C1D0ED80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186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2B325D-E84D-0880-61E9-793314388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1668-FDF8-4BEF-9CB9-A1C8CCC418AE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D3478A-6847-F2DE-8539-9CD76DFD4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691D4-AB5C-EA21-D3E1-16AFCBBE8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7E209-1A7D-4065-AA2B-5C1D0ED80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121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0A8ED-C451-A64B-21BF-CA05D2B55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6FD24-12B5-972E-4471-108658363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679AD3-BFBC-B15F-9D8E-39F477B88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8F6BE-BD8D-4C59-7A53-2D06E1FCD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1668-FDF8-4BEF-9CB9-A1C8CCC418AE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FCF4D-1DB8-C87E-3BA3-883797B95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8A641-1F94-EEE1-9ACD-BD5E975D9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7E209-1A7D-4065-AA2B-5C1D0ED80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968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0C1A8-47DF-59E1-3A94-8861F5504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1C7311-FF80-27A0-DF26-78419F017A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72EB5F-7068-3D26-69E4-AE5876F41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BAD62-8960-3E0C-5253-DCA19FFB5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1668-FDF8-4BEF-9CB9-A1C8CCC418AE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7D169-8086-CA91-9998-602758987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D2260A-7CBC-0650-6AE8-0A3E5AD75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7E209-1A7D-4065-AA2B-5C1D0ED80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337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31FFBB-6897-339B-E76C-3B25F881D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E28C9-25CB-6CC4-665A-916E7FAA3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60F96-41F7-6D1E-8A23-AB89C7B814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11668-FDF8-4BEF-9CB9-A1C8CCC418AE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643BF-8CE9-48C7-4384-172B07502B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AF274-EB50-BD65-C4FC-3DD520D73E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7E209-1A7D-4065-AA2B-5C1D0ED80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802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43446B-1213-D822-4441-1BEA3089CC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JavaScript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4858B42-6AC2-503F-D7AA-061490BFC2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Precursor to React</a:t>
            </a:r>
          </a:p>
        </p:txBody>
      </p:sp>
    </p:spTree>
    <p:extLst>
      <p:ext uri="{BB962C8B-B14F-4D97-AF65-F5344CB8AC3E}">
        <p14:creationId xmlns:p14="http://schemas.microsoft.com/office/powerpoint/2010/main" val="2909615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3CD8D-A98A-63C7-6331-36B769CB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Arrow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611BF-39D5-439D-D811-045145739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Arrow functions were introduced in ES6.</a:t>
            </a:r>
          </a:p>
          <a:p>
            <a:endParaRPr lang="en-US" dirty="0"/>
          </a:p>
          <a:p>
            <a:r>
              <a:rPr lang="en-US" dirty="0"/>
              <a:t>Arrow functions allow us to write shorter function syntax: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let </a:t>
            </a:r>
            <a:r>
              <a:rPr lang="en-US" dirty="0" err="1">
                <a:solidFill>
                  <a:schemeClr val="accent1"/>
                </a:solidFill>
              </a:rPr>
              <a:t>myFunction</a:t>
            </a:r>
            <a:r>
              <a:rPr lang="en-US" dirty="0">
                <a:solidFill>
                  <a:schemeClr val="accent1"/>
                </a:solidFill>
              </a:rPr>
              <a:t> = (a, b) =&gt; a * b;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Traditional function</a:t>
            </a:r>
          </a:p>
          <a:p>
            <a:pPr marL="457200" lvl="2" indent="0">
              <a:spcBef>
                <a:spcPts val="1000"/>
              </a:spcBef>
              <a:buNone/>
            </a:pPr>
            <a:r>
              <a:rPr lang="en-US" sz="2400" dirty="0">
                <a:solidFill>
                  <a:schemeClr val="accent1"/>
                </a:solidFill>
              </a:rPr>
              <a:t>hello = function() {</a:t>
            </a: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400" dirty="0">
                <a:solidFill>
                  <a:schemeClr val="accent1"/>
                </a:solidFill>
              </a:rPr>
              <a:t>  return "Hello World!";</a:t>
            </a: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400" dirty="0">
                <a:solidFill>
                  <a:schemeClr val="accent1"/>
                </a:solidFill>
              </a:rPr>
              <a:t>}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With arrow function</a:t>
            </a:r>
          </a:p>
          <a:p>
            <a:pPr marL="457200" lvl="2" indent="0">
              <a:spcBef>
                <a:spcPts val="1000"/>
              </a:spcBef>
              <a:buNone/>
            </a:pPr>
            <a:r>
              <a:rPr lang="en-US" sz="2400" dirty="0">
                <a:solidFill>
                  <a:schemeClr val="accent1"/>
                </a:solidFill>
              </a:rPr>
              <a:t>const hello = () =&gt; {</a:t>
            </a:r>
          </a:p>
          <a:p>
            <a:pPr marL="457200" lvl="2" indent="0">
              <a:spcBef>
                <a:spcPts val="1000"/>
              </a:spcBef>
              <a:buNone/>
            </a:pPr>
            <a:r>
              <a:rPr lang="en-US" sz="2400" dirty="0">
                <a:solidFill>
                  <a:schemeClr val="accent1"/>
                </a:solidFill>
              </a:rPr>
              <a:t>  return "Hello World!";</a:t>
            </a:r>
          </a:p>
          <a:p>
            <a:pPr marL="457200" lvl="2" indent="0">
              <a:spcBef>
                <a:spcPts val="1000"/>
              </a:spcBef>
              <a:buNone/>
            </a:pPr>
            <a:r>
              <a:rPr lang="en-US" sz="2400" dirty="0">
                <a:solidFill>
                  <a:schemeClr val="accent1"/>
                </a:solidFill>
              </a:rPr>
              <a:t>}</a:t>
            </a:r>
            <a:endParaRPr lang="en-IN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220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7AD84-037B-A792-3398-DCA2B543B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Arrow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DAC63-7111-9A02-5B5F-618CD290B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handling of this is also different in arrow functions compared to regular functions.</a:t>
            </a:r>
          </a:p>
          <a:p>
            <a:r>
              <a:rPr lang="en-US" dirty="0"/>
              <a:t>In regular functions the this keyword represented the </a:t>
            </a:r>
            <a:r>
              <a:rPr lang="en-US" dirty="0">
                <a:highlight>
                  <a:srgbClr val="FFFF00"/>
                </a:highlight>
              </a:rPr>
              <a:t>object that called the function</a:t>
            </a:r>
            <a:r>
              <a:rPr lang="en-US" dirty="0"/>
              <a:t>, which could be the window, the document, a button or whatever.</a:t>
            </a:r>
          </a:p>
          <a:p>
            <a:r>
              <a:rPr lang="en-US" dirty="0"/>
              <a:t>With arrow functions the this keyword always represents the </a:t>
            </a:r>
            <a:r>
              <a:rPr lang="en-US" dirty="0">
                <a:highlight>
                  <a:srgbClr val="FFFF00"/>
                </a:highlight>
              </a:rPr>
              <a:t>object that defined</a:t>
            </a:r>
            <a:r>
              <a:rPr lang="en-US" dirty="0"/>
              <a:t> the arrow function.</a:t>
            </a:r>
          </a:p>
          <a:p>
            <a:r>
              <a:rPr lang="en-US" dirty="0"/>
              <a:t>In short, with arrow functions there are no binding of this.</a:t>
            </a:r>
          </a:p>
          <a:p>
            <a:r>
              <a:rPr lang="en-US" dirty="0"/>
              <a:t>Remember these differences when you are working with functions. Sometimes the behavior of regular functions is what you want, if not, use arrow functions.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3563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B574F-81E6-9D9F-B293-05B1A9BE4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Arrow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81054-9E14-1D30-FF9D-ACA1D4F1D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having no arguments, you have to use empty parentheses in the function declaration: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const </a:t>
            </a:r>
            <a:r>
              <a:rPr lang="en-US" dirty="0" err="1">
                <a:solidFill>
                  <a:schemeClr val="accent1"/>
                </a:solidFill>
              </a:rPr>
              <a:t>callMe</a:t>
            </a:r>
            <a:r>
              <a:rPr lang="en-US" dirty="0">
                <a:solidFill>
                  <a:schemeClr val="accent1"/>
                </a:solidFill>
              </a:rPr>
              <a:t> = () =&gt; {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 console.log('Max!');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 }</a:t>
            </a:r>
          </a:p>
          <a:p>
            <a:r>
              <a:rPr lang="en-US" dirty="0"/>
              <a:t>When having exactly one argument, you may omit the parentheses: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const </a:t>
            </a:r>
            <a:r>
              <a:rPr lang="en-US" dirty="0" err="1">
                <a:solidFill>
                  <a:schemeClr val="accent1"/>
                </a:solidFill>
              </a:rPr>
              <a:t>callMe</a:t>
            </a:r>
            <a:r>
              <a:rPr lang="en-US" dirty="0">
                <a:solidFill>
                  <a:schemeClr val="accent1"/>
                </a:solidFill>
              </a:rPr>
              <a:t> = name =&gt; {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   console.log(name);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}</a:t>
            </a:r>
          </a:p>
          <a:p>
            <a:r>
              <a:rPr lang="en-US" dirty="0"/>
              <a:t>When just returning a value, you can use the following shortcut: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  const </a:t>
            </a:r>
            <a:r>
              <a:rPr lang="en-US" dirty="0" err="1">
                <a:solidFill>
                  <a:schemeClr val="accent1"/>
                </a:solidFill>
              </a:rPr>
              <a:t>returnMe</a:t>
            </a:r>
            <a:r>
              <a:rPr lang="en-US" dirty="0">
                <a:solidFill>
                  <a:schemeClr val="accent1"/>
                </a:solidFill>
              </a:rPr>
              <a:t> = name =&gt; name</a:t>
            </a: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879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E5C76-DF2B-CCC4-E0EB-5293529DC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Exports &amp; Imports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2DCBE-4DA6-34D7-59D3-E3BA67A65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 React projects (and actually in all modern JavaScript projects), you split your code across multiple JavaScript files - so-called modules.</a:t>
            </a:r>
          </a:p>
          <a:p>
            <a:r>
              <a:rPr lang="en-US" dirty="0"/>
              <a:t>You do this, to keep each file/module focused and manageable.</a:t>
            </a:r>
          </a:p>
          <a:p>
            <a:r>
              <a:rPr lang="en-US" dirty="0"/>
              <a:t>To still access functionality in another file, you need export (to make it available) and import (to get access) statements.</a:t>
            </a:r>
          </a:p>
          <a:p>
            <a:endParaRPr lang="en-US" dirty="0"/>
          </a:p>
          <a:p>
            <a:r>
              <a:rPr lang="en-US" dirty="0"/>
              <a:t>You got two different types of exports: default (unnamed) and named exports: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default =&gt; export default ...;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named =&gt; export const someData = ...; </a:t>
            </a:r>
          </a:p>
          <a:p>
            <a:endParaRPr lang="en-US" dirty="0"/>
          </a:p>
          <a:p>
            <a:r>
              <a:rPr lang="en-US" dirty="0"/>
              <a:t>You can import default exports like this: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import </a:t>
            </a:r>
            <a:r>
              <a:rPr lang="en-US" dirty="0" err="1">
                <a:solidFill>
                  <a:schemeClr val="accent1"/>
                </a:solidFill>
              </a:rPr>
              <a:t>smNameOfYrChoice</a:t>
            </a:r>
            <a:r>
              <a:rPr lang="en-US" dirty="0">
                <a:solidFill>
                  <a:schemeClr val="accent1"/>
                </a:solidFill>
              </a:rPr>
              <a:t> from './path/to/file.js’;  </a:t>
            </a:r>
            <a:r>
              <a:rPr lang="en-US" dirty="0"/>
              <a:t>(Surprisingly, 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smNameOfYrChoice</a:t>
            </a:r>
            <a:r>
              <a:rPr lang="en-US" dirty="0"/>
              <a:t> is totally up to you.)</a:t>
            </a:r>
          </a:p>
          <a:p>
            <a:r>
              <a:rPr lang="en-US" dirty="0"/>
              <a:t>Named exports have to be imported by their name: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import { someData } from './path/to/file.js'; 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8097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9B6BA-948E-2D91-E7CA-20659C69F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Export and Imports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67861-88CF-948D-FB6D-A49555A96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file can only contain one default and an unlimited amount of named exports. </a:t>
            </a:r>
          </a:p>
          <a:p>
            <a:r>
              <a:rPr lang="en-US" dirty="0"/>
              <a:t>You can also mix the one default with any amount of named exports in one and the same file.</a:t>
            </a:r>
          </a:p>
          <a:p>
            <a:r>
              <a:rPr lang="en-US" dirty="0"/>
              <a:t>When importing named exports, you can also import all named exports at once with the following syntax: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1"/>
                </a:solidFill>
              </a:rPr>
              <a:t>import * as </a:t>
            </a:r>
            <a:r>
              <a:rPr lang="en-US" dirty="0" err="1">
                <a:solidFill>
                  <a:schemeClr val="accent1"/>
                </a:solidFill>
              </a:rPr>
              <a:t>mybook</a:t>
            </a:r>
            <a:r>
              <a:rPr lang="en-US" dirty="0">
                <a:solidFill>
                  <a:schemeClr val="accent1"/>
                </a:solidFill>
              </a:rPr>
              <a:t> from './path/to/</a:t>
            </a:r>
            <a:r>
              <a:rPr lang="en-US" dirty="0" err="1">
                <a:solidFill>
                  <a:schemeClr val="accent1"/>
                </a:solidFill>
              </a:rPr>
              <a:t>mybookjs</a:t>
            </a:r>
            <a:r>
              <a:rPr lang="en-US" dirty="0">
                <a:solidFill>
                  <a:schemeClr val="accent1"/>
                </a:solidFill>
              </a:rPr>
              <a:t>’; </a:t>
            </a:r>
          </a:p>
          <a:p>
            <a:r>
              <a:rPr lang="en-US" dirty="0" err="1"/>
              <a:t>mybook</a:t>
            </a:r>
            <a:r>
              <a:rPr lang="en-US" dirty="0"/>
              <a:t> simply bundles all exported variables/functions in one JavaScript object. </a:t>
            </a:r>
          </a:p>
          <a:p>
            <a:r>
              <a:rPr lang="en-US" dirty="0"/>
              <a:t>For example, if you export </a:t>
            </a:r>
            <a:r>
              <a:rPr lang="en-US" dirty="0">
                <a:solidFill>
                  <a:schemeClr val="accent1"/>
                </a:solidFill>
              </a:rPr>
              <a:t>const someData = ... </a:t>
            </a:r>
            <a:r>
              <a:rPr lang="en-US" dirty="0"/>
              <a:t>(/path/to/mybook.js ) you can access it on </a:t>
            </a:r>
            <a:r>
              <a:rPr lang="en-US" dirty="0" err="1">
                <a:solidFill>
                  <a:schemeClr val="accent1"/>
                </a:solidFill>
              </a:rPr>
              <a:t>mybook</a:t>
            </a:r>
            <a:r>
              <a:rPr lang="en-US" dirty="0"/>
              <a:t> like this: </a:t>
            </a:r>
            <a:r>
              <a:rPr lang="en-US" dirty="0" err="1">
                <a:solidFill>
                  <a:schemeClr val="accent1"/>
                </a:solidFill>
              </a:rPr>
              <a:t>mybook.someData</a:t>
            </a:r>
            <a:r>
              <a:rPr lang="en-US" dirty="0"/>
              <a:t> 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9204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F54AE-490A-2039-ACB3-8433758F3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Classes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1C9C6-231F-2002-FEA0-6556E3D37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 are a feature which basically replace constructor functions and prototypes. </a:t>
            </a:r>
          </a:p>
          <a:p>
            <a:r>
              <a:rPr lang="en-US" dirty="0"/>
              <a:t>You can define blueprints for JavaScript objects with them. </a:t>
            </a:r>
          </a:p>
          <a:p>
            <a:pPr marL="457200" lvl="1" indent="0">
              <a:buNone/>
            </a:pPr>
            <a:r>
              <a:rPr lang="en-IN" dirty="0">
                <a:solidFill>
                  <a:schemeClr val="accent1"/>
                </a:solidFill>
              </a:rPr>
              <a:t>class Person {</a:t>
            </a:r>
          </a:p>
          <a:p>
            <a:pPr marL="457200" lvl="1" indent="0">
              <a:buNone/>
            </a:pPr>
            <a:r>
              <a:rPr lang="en-IN" dirty="0">
                <a:solidFill>
                  <a:schemeClr val="accent1"/>
                </a:solidFill>
              </a:rPr>
              <a:t>	 name = 'Max’;</a:t>
            </a:r>
          </a:p>
          <a:p>
            <a:pPr marL="457200" lvl="1" indent="0">
              <a:buNone/>
            </a:pPr>
            <a:r>
              <a:rPr lang="en-IN" dirty="0">
                <a:solidFill>
                  <a:schemeClr val="accent1"/>
                </a:solidFill>
              </a:rPr>
              <a:t>	 printMyName = () =&gt; { console.log(this.name);  }</a:t>
            </a:r>
          </a:p>
          <a:p>
            <a:pPr marL="457200" lvl="1" indent="0">
              <a:buNone/>
            </a:pPr>
            <a:r>
              <a:rPr lang="en-IN" dirty="0">
                <a:solidFill>
                  <a:schemeClr val="accent1"/>
                </a:solidFill>
              </a:rPr>
              <a:t>     }</a:t>
            </a:r>
          </a:p>
          <a:p>
            <a:pPr marL="457200" lvl="1" indent="0">
              <a:buNone/>
            </a:pPr>
            <a:r>
              <a:rPr lang="en-IN" dirty="0">
                <a:solidFill>
                  <a:schemeClr val="accent1"/>
                </a:solidFill>
              </a:rPr>
              <a:t>    const person = new Person();</a:t>
            </a:r>
          </a:p>
          <a:p>
            <a:pPr marL="457200" lvl="1" indent="0">
              <a:buNone/>
            </a:pPr>
            <a:r>
              <a:rPr lang="en-IN" dirty="0">
                <a:solidFill>
                  <a:schemeClr val="accent1"/>
                </a:solidFill>
              </a:rPr>
              <a:t>    person.printMyName();</a:t>
            </a:r>
          </a:p>
        </p:txBody>
      </p:sp>
    </p:spTree>
    <p:extLst>
      <p:ext uri="{BB962C8B-B14F-4D97-AF65-F5344CB8AC3E}">
        <p14:creationId xmlns:p14="http://schemas.microsoft.com/office/powerpoint/2010/main" val="3734887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E613F-7F72-26E6-2718-9C13A9606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8951C-710F-74B0-EF7C-76533A8075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648200" cy="4351338"/>
          </a:xfrm>
        </p:spPr>
        <p:txBody>
          <a:bodyPr>
            <a:normAutofit fontScale="70000" lnSpcReduction="20000"/>
          </a:bodyPr>
          <a:lstStyle/>
          <a:p>
            <a:pPr marL="457200" lvl="1" indent="0">
              <a:lnSpc>
                <a:spcPts val="1560"/>
              </a:lnSpc>
              <a:buNone/>
            </a:pPr>
            <a:r>
              <a:rPr lang="en-IN" dirty="0">
                <a:solidFill>
                  <a:schemeClr val="accent1"/>
                </a:solidFill>
              </a:rPr>
              <a:t>class Human {</a:t>
            </a:r>
          </a:p>
          <a:p>
            <a:pPr marL="457200" lvl="1" indent="0">
              <a:lnSpc>
                <a:spcPts val="1560"/>
              </a:lnSpc>
              <a:buNone/>
            </a:pPr>
            <a:r>
              <a:rPr lang="en-IN" dirty="0">
                <a:solidFill>
                  <a:schemeClr val="accent1"/>
                </a:solidFill>
              </a:rPr>
              <a:t>    species = 'human';</a:t>
            </a:r>
          </a:p>
          <a:p>
            <a:pPr marL="457200" lvl="1" indent="0">
              <a:lnSpc>
                <a:spcPts val="1560"/>
              </a:lnSpc>
              <a:buNone/>
            </a:pPr>
            <a:r>
              <a:rPr lang="en-IN" dirty="0">
                <a:solidFill>
                  <a:schemeClr val="accent1"/>
                </a:solidFill>
              </a:rPr>
              <a:t>    constructor(species)</a:t>
            </a:r>
          </a:p>
          <a:p>
            <a:pPr marL="457200" lvl="1" indent="0">
              <a:lnSpc>
                <a:spcPts val="1560"/>
              </a:lnSpc>
              <a:buNone/>
            </a:pPr>
            <a:r>
              <a:rPr lang="en-IN" dirty="0">
                <a:solidFill>
                  <a:schemeClr val="accent1"/>
                </a:solidFill>
              </a:rPr>
              <a:t>    {</a:t>
            </a:r>
          </a:p>
          <a:p>
            <a:pPr marL="457200" lvl="1" indent="0">
              <a:lnSpc>
                <a:spcPts val="1560"/>
              </a:lnSpc>
              <a:buNone/>
            </a:pPr>
            <a:r>
              <a:rPr lang="en-IN" dirty="0">
                <a:solidFill>
                  <a:schemeClr val="accent1"/>
                </a:solidFill>
              </a:rPr>
              <a:t>        this.species = species;</a:t>
            </a:r>
          </a:p>
          <a:p>
            <a:pPr marL="457200" lvl="1" indent="0">
              <a:lnSpc>
                <a:spcPts val="1560"/>
              </a:lnSpc>
              <a:buNone/>
            </a:pPr>
            <a:r>
              <a:rPr lang="en-IN" dirty="0">
                <a:solidFill>
                  <a:schemeClr val="accent1"/>
                </a:solidFill>
              </a:rPr>
              <a:t>    }</a:t>
            </a:r>
          </a:p>
          <a:p>
            <a:pPr marL="457200" lvl="1" indent="0">
              <a:lnSpc>
                <a:spcPts val="1560"/>
              </a:lnSpc>
              <a:buNone/>
            </a:pPr>
            <a:r>
              <a:rPr lang="en-IN" dirty="0">
                <a:solidFill>
                  <a:schemeClr val="accent1"/>
                </a:solidFill>
              </a:rPr>
              <a:t>}</a:t>
            </a:r>
          </a:p>
          <a:p>
            <a:pPr marL="457200" lvl="1" indent="0">
              <a:lnSpc>
                <a:spcPts val="1560"/>
              </a:lnSpc>
              <a:buNone/>
            </a:pPr>
            <a:endParaRPr lang="en-IN" dirty="0">
              <a:solidFill>
                <a:schemeClr val="accent1"/>
              </a:solidFill>
            </a:endParaRPr>
          </a:p>
          <a:p>
            <a:pPr marL="457200" lvl="1" indent="0">
              <a:lnSpc>
                <a:spcPts val="1560"/>
              </a:lnSpc>
              <a:buNone/>
            </a:pPr>
            <a:r>
              <a:rPr lang="en-IN" dirty="0">
                <a:solidFill>
                  <a:schemeClr val="accent1"/>
                </a:solidFill>
              </a:rPr>
              <a:t>class Person extends Human {</a:t>
            </a:r>
          </a:p>
          <a:p>
            <a:pPr marL="457200" lvl="1" indent="0">
              <a:lnSpc>
                <a:spcPts val="1560"/>
              </a:lnSpc>
              <a:buNone/>
            </a:pPr>
            <a:r>
              <a:rPr lang="en-IN" dirty="0">
                <a:solidFill>
                  <a:schemeClr val="accent1"/>
                </a:solidFill>
              </a:rPr>
              <a:t>    constructor(species, name)</a:t>
            </a:r>
          </a:p>
          <a:p>
            <a:pPr marL="457200" lvl="1" indent="0">
              <a:lnSpc>
                <a:spcPts val="1560"/>
              </a:lnSpc>
              <a:buNone/>
            </a:pPr>
            <a:r>
              <a:rPr lang="en-IN" dirty="0">
                <a:solidFill>
                  <a:schemeClr val="accent1"/>
                </a:solidFill>
              </a:rPr>
              <a:t>    { </a:t>
            </a:r>
          </a:p>
          <a:p>
            <a:pPr marL="457200" lvl="1" indent="0">
              <a:lnSpc>
                <a:spcPts val="1560"/>
              </a:lnSpc>
              <a:buNone/>
            </a:pPr>
            <a:r>
              <a:rPr lang="en-IN" dirty="0">
                <a:solidFill>
                  <a:schemeClr val="accent1"/>
                </a:solidFill>
              </a:rPr>
              <a:t>        super(species);</a:t>
            </a:r>
          </a:p>
          <a:p>
            <a:pPr marL="457200" lvl="1" indent="0">
              <a:lnSpc>
                <a:spcPts val="1560"/>
              </a:lnSpc>
              <a:buNone/>
            </a:pPr>
            <a:r>
              <a:rPr lang="en-IN" dirty="0">
                <a:solidFill>
                  <a:schemeClr val="accent1"/>
                </a:solidFill>
              </a:rPr>
              <a:t>        this.name = name;</a:t>
            </a:r>
          </a:p>
          <a:p>
            <a:pPr marL="457200" lvl="1" indent="0">
              <a:lnSpc>
                <a:spcPts val="1560"/>
              </a:lnSpc>
              <a:buNone/>
            </a:pPr>
            <a:r>
              <a:rPr lang="en-IN" dirty="0">
                <a:solidFill>
                  <a:schemeClr val="accent1"/>
                </a:solidFill>
              </a:rPr>
              <a:t>    }</a:t>
            </a:r>
          </a:p>
          <a:p>
            <a:pPr marL="457200" lvl="1" indent="0">
              <a:lnSpc>
                <a:spcPts val="1560"/>
              </a:lnSpc>
              <a:buNone/>
            </a:pPr>
            <a:r>
              <a:rPr lang="en-IN" dirty="0">
                <a:solidFill>
                  <a:schemeClr val="accent1"/>
                </a:solidFill>
              </a:rPr>
              <a:t>   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C85C7-99C2-5E1E-3E93-462A0DB86E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0" y="1470024"/>
            <a:ext cx="6248400" cy="4803775"/>
          </a:xfrm>
        </p:spPr>
        <p:txBody>
          <a:bodyPr>
            <a:normAutofit fontScale="70000" lnSpcReduction="20000"/>
          </a:bodyPr>
          <a:lstStyle/>
          <a:p>
            <a:pPr marL="457200" lvl="1" indent="0">
              <a:buNone/>
            </a:pPr>
            <a:r>
              <a:rPr lang="en-IN" dirty="0">
                <a:solidFill>
                  <a:schemeClr val="accent1"/>
                </a:solidFill>
              </a:rPr>
              <a:t>printMyName = () =&gt; {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IN" dirty="0">
              <a:solidFill>
                <a:schemeClr val="accent1"/>
              </a:solidFill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IN" dirty="0">
                <a:solidFill>
                  <a:schemeClr val="accent1"/>
                </a:solidFill>
              </a:rPr>
              <a:t>     console.log('this is '+this.species+" with name "+this.name);</a:t>
            </a:r>
          </a:p>
          <a:p>
            <a:pPr marL="457200" lvl="1" indent="0">
              <a:buNone/>
            </a:pPr>
            <a:endParaRPr lang="en-IN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IN" dirty="0">
                <a:solidFill>
                  <a:schemeClr val="accent1"/>
                </a:solidFill>
              </a:rPr>
              <a:t>     }</a:t>
            </a:r>
          </a:p>
          <a:p>
            <a:pPr marL="457200" lvl="1" indent="0">
              <a:buNone/>
            </a:pPr>
            <a:r>
              <a:rPr lang="en-IN" dirty="0">
                <a:solidFill>
                  <a:schemeClr val="accent1"/>
                </a:solidFill>
              </a:rPr>
              <a:t> }</a:t>
            </a:r>
          </a:p>
          <a:p>
            <a:pPr marL="457200" lvl="1" indent="0">
              <a:buNone/>
            </a:pPr>
            <a:r>
              <a:rPr lang="en-IN" dirty="0">
                <a:solidFill>
                  <a:schemeClr val="accent1"/>
                </a:solidFill>
              </a:rPr>
              <a:t>const person = new Person('Human’, 'Namrata’);</a:t>
            </a:r>
          </a:p>
          <a:p>
            <a:pPr marL="457200" lvl="1" indent="0">
              <a:buNone/>
            </a:pPr>
            <a:endParaRPr lang="en-IN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IN" dirty="0">
                <a:solidFill>
                  <a:schemeClr val="accent1"/>
                </a:solidFill>
              </a:rPr>
              <a:t>person.printMyName();</a:t>
            </a:r>
          </a:p>
          <a:p>
            <a:pPr marL="457200" lvl="1" indent="0">
              <a:buNone/>
            </a:pPr>
            <a:r>
              <a:rPr lang="en-IN" dirty="0">
                <a:solidFill>
                  <a:schemeClr val="accent1"/>
                </a:solidFill>
              </a:rPr>
              <a:t>    </a:t>
            </a:r>
          </a:p>
          <a:p>
            <a:pPr marL="457200" lvl="1" indent="0">
              <a:buNone/>
            </a:pPr>
            <a:r>
              <a:rPr lang="en-IN" dirty="0">
                <a:solidFill>
                  <a:schemeClr val="accent1"/>
                </a:solidFill>
              </a:rPr>
              <a:t>console.log(person.species); </a:t>
            </a:r>
          </a:p>
          <a:p>
            <a:pPr marL="457200" lvl="1" indent="0">
              <a:buNone/>
            </a:pPr>
            <a:endParaRPr lang="en-IN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IN" dirty="0">
                <a:solidFill>
                  <a:schemeClr val="accent1"/>
                </a:solidFill>
              </a:rPr>
              <a:t>Output:-</a:t>
            </a:r>
          </a:p>
          <a:p>
            <a:pPr marL="457200" lvl="1" indent="0">
              <a:buNone/>
            </a:pPr>
            <a:r>
              <a:rPr lang="en-US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this is Human with name Namrata</a:t>
            </a:r>
          </a:p>
          <a:p>
            <a:pPr marL="457200" lvl="1" indent="0">
              <a:buNone/>
            </a:pPr>
            <a:r>
              <a:rPr lang="en-US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Human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IN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7076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D6E39-3FC8-E61D-2011-0D0B903F8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spread operator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85B98-35FA-F226-B24B-7FAE1FACFD7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spread operator is extremely useful for cloning arrays and objects. </a:t>
            </a:r>
          </a:p>
          <a:p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 the spread operator you have an easy way of creating a (shallow!) clone of the object or array.</a:t>
            </a:r>
          </a:p>
          <a:p>
            <a:pPr marL="0" indent="0">
              <a:buNone/>
            </a:pPr>
            <a:r>
              <a:rPr lang="en-US" sz="2300" dirty="0"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IN" sz="2300" dirty="0">
                <a:solidFill>
                  <a:schemeClr val="accent1"/>
                </a:solidFill>
                <a:latin typeface="Consolas" panose="020B0609020204030204" pitchFamily="49" charset="0"/>
              </a:rPr>
              <a:t>const arr = [1, 2, 3];</a:t>
            </a:r>
          </a:p>
          <a:p>
            <a:pPr marL="457200" lvl="1" indent="0">
              <a:buNone/>
            </a:pPr>
            <a:r>
              <a:rPr lang="en-IN" sz="2300" dirty="0">
                <a:solidFill>
                  <a:schemeClr val="accent1"/>
                </a:solidFill>
                <a:latin typeface="Consolas" panose="020B0609020204030204" pitchFamily="49" charset="0"/>
              </a:rPr>
              <a:t>const arr1 = [...arr, 4, 5]</a:t>
            </a:r>
          </a:p>
          <a:p>
            <a:pPr marL="457200" lvl="1" indent="0">
              <a:buNone/>
            </a:pPr>
            <a:endParaRPr lang="en-IN" sz="23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IN" sz="2300" dirty="0">
                <a:solidFill>
                  <a:schemeClr val="accent1"/>
                </a:solidFill>
                <a:latin typeface="Consolas" panose="020B0609020204030204" pitchFamily="49" charset="0"/>
              </a:rPr>
              <a:t>console.log(arr1);</a:t>
            </a:r>
          </a:p>
          <a:p>
            <a:pPr marL="457200" lvl="1" indent="0">
              <a:buNone/>
            </a:pPr>
            <a:endParaRPr lang="en-IN" sz="23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IN" sz="2300" dirty="0">
                <a:solidFill>
                  <a:schemeClr val="accent1"/>
                </a:solidFill>
                <a:latin typeface="Consolas" panose="020B0609020204030204" pitchFamily="49" charset="0"/>
              </a:rPr>
              <a:t>const oldobj = {</a:t>
            </a:r>
          </a:p>
          <a:p>
            <a:pPr marL="457200" lvl="1" indent="0">
              <a:buNone/>
            </a:pPr>
            <a:r>
              <a:rPr lang="en-IN" sz="2300" dirty="0">
                <a:solidFill>
                  <a:schemeClr val="accent1"/>
                </a:solidFill>
                <a:latin typeface="Consolas" panose="020B0609020204030204" pitchFamily="49" charset="0"/>
              </a:rPr>
              <a:t>    name: '</a:t>
            </a:r>
            <a:r>
              <a:rPr lang="en-IN" sz="2300" dirty="0" err="1">
                <a:solidFill>
                  <a:schemeClr val="accent1"/>
                </a:solidFill>
                <a:latin typeface="Consolas" panose="020B0609020204030204" pitchFamily="49" charset="0"/>
              </a:rPr>
              <a:t>nama</a:t>
            </a:r>
            <a:r>
              <a:rPr lang="en-IN" sz="2300" dirty="0">
                <a:solidFill>
                  <a:schemeClr val="accent1"/>
                </a:solidFill>
                <a:latin typeface="Consolas" panose="020B0609020204030204" pitchFamily="49" charset="0"/>
              </a:rPr>
              <a:t>'</a:t>
            </a:r>
          </a:p>
          <a:p>
            <a:pPr marL="457200" lvl="1" indent="0">
              <a:buNone/>
            </a:pPr>
            <a:r>
              <a:rPr lang="en-IN" sz="2300" dirty="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endParaRPr lang="en-IN" sz="2800" dirty="0">
              <a:solidFill>
                <a:schemeClr val="accent1"/>
              </a:solidFill>
            </a:endParaRP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424AC9-7BD5-E856-3FFD-357C2E57A63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accent1"/>
                </a:solidFill>
              </a:rPr>
              <a:t>const newobj = {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/>
                </a:solidFill>
              </a:rPr>
              <a:t>    ...oldobj,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/>
                </a:solidFill>
              </a:rPr>
              <a:t>    age:40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/>
                </a:solidFill>
              </a:rPr>
              <a:t>}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/>
                </a:solidFill>
              </a:rPr>
              <a:t>console.log(newobj);</a:t>
            </a:r>
          </a:p>
          <a:p>
            <a:pPr marL="0" indent="0">
              <a:buNone/>
            </a:pPr>
            <a:endParaRPr lang="en-IN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accent1"/>
                </a:solidFill>
              </a:rPr>
              <a:t>Output: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[ 1, 2, 3, 4, 5 ]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{ name: '</a:t>
            </a:r>
            <a:r>
              <a:rPr lang="en-US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en-US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', age: 40 }</a:t>
            </a:r>
          </a:p>
          <a:p>
            <a:pPr marL="0" indent="0">
              <a:buNone/>
            </a:pP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accent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3742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A7451-ADF9-AB4B-79F7-F595C9EE1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Destructuring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45331-3C2B-2B83-8AF8-2F714B49AB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Destructuring allows you to easily extract and access the values of arrays or objects and assign them to variables.</a:t>
            </a:r>
          </a:p>
          <a:p>
            <a:pPr marL="457200" lvl="1" indent="0">
              <a:buNone/>
            </a:pPr>
            <a:endParaRPr lang="en-IN" sz="19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IN" sz="2000" dirty="0">
                <a:solidFill>
                  <a:srgbClr val="0070C0"/>
                </a:solidFill>
                <a:latin typeface="Consolas" panose="020B0609020204030204" pitchFamily="49" charset="0"/>
              </a:rPr>
              <a:t>const arr = [1,2];</a:t>
            </a:r>
          </a:p>
          <a:p>
            <a:pPr marL="457200" lvl="1" indent="0">
              <a:buNone/>
            </a:pPr>
            <a:endParaRPr lang="en-IN" sz="20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IN" sz="2000" dirty="0">
                <a:solidFill>
                  <a:srgbClr val="0070C0"/>
                </a:solidFill>
                <a:latin typeface="Consolas" panose="020B0609020204030204" pitchFamily="49" charset="0"/>
              </a:rPr>
              <a:t>const [no1,no2] = arr;</a:t>
            </a:r>
          </a:p>
          <a:p>
            <a:pPr marL="457200" lvl="1" indent="0">
              <a:buNone/>
            </a:pPr>
            <a:endParaRPr lang="en-IN" sz="20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IN" sz="2000" dirty="0">
                <a:solidFill>
                  <a:srgbClr val="0070C0"/>
                </a:solidFill>
                <a:latin typeface="Consolas" panose="020B0609020204030204" pitchFamily="49" charset="0"/>
              </a:rPr>
              <a:t>console.log(no1);</a:t>
            </a:r>
          </a:p>
          <a:p>
            <a:pPr marL="457200" lvl="1" indent="0">
              <a:buNone/>
            </a:pPr>
            <a:r>
              <a:rPr lang="en-IN" sz="2000" dirty="0">
                <a:solidFill>
                  <a:srgbClr val="0070C0"/>
                </a:solidFill>
                <a:latin typeface="Consolas" panose="020B0609020204030204" pitchFamily="49" charset="0"/>
              </a:rPr>
              <a:t>console.log(no2);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12F03B-B794-4C80-5C88-0E3ECB6EE9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IN" sz="2000" dirty="0">
                <a:solidFill>
                  <a:srgbClr val="0070C0"/>
                </a:solidFill>
                <a:latin typeface="Consolas" panose="020B0609020204030204" pitchFamily="49" charset="0"/>
              </a:rPr>
              <a:t>const person = {</a:t>
            </a:r>
          </a:p>
          <a:p>
            <a:pPr marL="457200" lvl="1" indent="0">
              <a:buNone/>
            </a:pPr>
            <a:r>
              <a:rPr lang="en-IN" sz="2000" dirty="0">
                <a:solidFill>
                  <a:srgbClr val="0070C0"/>
                </a:solidFill>
                <a:latin typeface="Consolas" panose="020B0609020204030204" pitchFamily="49" charset="0"/>
              </a:rPr>
              <a:t>    myname:'</a:t>
            </a:r>
            <a:r>
              <a:rPr lang="en-IN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namrata</a:t>
            </a:r>
            <a:r>
              <a:rPr lang="en-IN" sz="2000" dirty="0">
                <a:solidFill>
                  <a:srgbClr val="0070C0"/>
                </a:solidFill>
                <a:latin typeface="Consolas" panose="020B0609020204030204" pitchFamily="49" charset="0"/>
              </a:rPr>
              <a:t>',</a:t>
            </a:r>
          </a:p>
          <a:p>
            <a:pPr marL="457200" lvl="1" indent="0">
              <a:buNone/>
            </a:pPr>
            <a:r>
              <a:rPr lang="en-IN" sz="2000" dirty="0">
                <a:solidFill>
                  <a:srgbClr val="0070C0"/>
                </a:solidFill>
                <a:latin typeface="Consolas" panose="020B0609020204030204" pitchFamily="49" charset="0"/>
              </a:rPr>
              <a:t>    myage:41</a:t>
            </a:r>
          </a:p>
          <a:p>
            <a:pPr marL="457200" lvl="1" indent="0">
              <a:buNone/>
            </a:pPr>
            <a:r>
              <a:rPr lang="en-IN" sz="2000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endParaRPr lang="en-IN" sz="20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IN" sz="2000" dirty="0">
                <a:solidFill>
                  <a:srgbClr val="0070C0"/>
                </a:solidFill>
                <a:latin typeface="Consolas" panose="020B0609020204030204" pitchFamily="49" charset="0"/>
              </a:rPr>
              <a:t>const {myname} = person;</a:t>
            </a:r>
          </a:p>
          <a:p>
            <a:pPr marL="457200" lvl="1" indent="0">
              <a:buNone/>
            </a:pPr>
            <a:endParaRPr lang="en-IN" sz="20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IN" sz="2000" dirty="0">
                <a:solidFill>
                  <a:srgbClr val="0070C0"/>
                </a:solidFill>
                <a:latin typeface="Consolas" panose="020B0609020204030204" pitchFamily="49" charset="0"/>
              </a:rPr>
              <a:t>console.log(myname);</a:t>
            </a:r>
          </a:p>
          <a:p>
            <a:pPr marL="457200" lvl="1" indent="0">
              <a:buNone/>
            </a:pPr>
            <a:endParaRPr lang="en-IN" sz="20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IN" sz="2000" dirty="0">
                <a:solidFill>
                  <a:srgbClr val="0070C0"/>
                </a:solidFill>
                <a:latin typeface="Consolas" panose="020B0609020204030204" pitchFamily="49" charset="0"/>
              </a:rPr>
              <a:t>//console.log(myage); --gives error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5448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53FCE-C11E-2BDE-24B6-2187ECAD9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Destructuring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C955D-97E5-075E-27B6-75E0C56E0D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//destructuring while calling a function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900" dirty="0">
                <a:solidFill>
                  <a:srgbClr val="0070C0"/>
                </a:solidFill>
                <a:latin typeface="Consolas" panose="020B0609020204030204" pitchFamily="49" charset="0"/>
              </a:rPr>
              <a:t>const </a:t>
            </a:r>
            <a:r>
              <a:rPr lang="en-US" sz="2900" dirty="0" err="1">
                <a:solidFill>
                  <a:srgbClr val="0070C0"/>
                </a:solidFill>
                <a:latin typeface="Consolas" panose="020B0609020204030204" pitchFamily="49" charset="0"/>
              </a:rPr>
              <a:t>func</a:t>
            </a:r>
            <a:r>
              <a:rPr lang="en-US" sz="2900" dirty="0">
                <a:solidFill>
                  <a:srgbClr val="0070C0"/>
                </a:solidFill>
                <a:latin typeface="Consolas" panose="020B0609020204030204" pitchFamily="49" charset="0"/>
              </a:rPr>
              <a:t>=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900" dirty="0">
                <a:solidFill>
                  <a:srgbClr val="0070C0"/>
                </a:solidFill>
                <a:latin typeface="Consolas" panose="020B0609020204030204" pitchFamily="49" charset="0"/>
              </a:rPr>
              <a:t>({age})=&gt;{console.log(age)};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9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900" dirty="0" err="1">
                <a:solidFill>
                  <a:srgbClr val="0070C0"/>
                </a:solidFill>
                <a:latin typeface="Consolas" panose="020B0609020204030204" pitchFamily="49" charset="0"/>
              </a:rPr>
              <a:t>func</a:t>
            </a:r>
            <a:r>
              <a:rPr lang="en-US" sz="2900" dirty="0">
                <a:solidFill>
                  <a:srgbClr val="0070C0"/>
                </a:solidFill>
                <a:latin typeface="Consolas" panose="020B0609020204030204" pitchFamily="49" charset="0"/>
              </a:rPr>
              <a:t>({myname:'nisha',age:40});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03856DA-69E6-E343-CC4B-9BA5B68BFC9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//destructuring while returning an object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</a:rPr>
              <a:t>const func2 = ()=&gt;{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</a:rPr>
              <a:t>          return{ </a:t>
            </a:r>
            <a:r>
              <a:rPr lang="en-US" sz="2800" dirty="0" err="1">
                <a:solidFill>
                  <a:srgbClr val="0070C0"/>
                </a:solidFill>
                <a:latin typeface="Consolas" panose="020B0609020204030204" pitchFamily="49" charset="0"/>
              </a:rPr>
              <a:t>myname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</a:rPr>
              <a:t>:'</a:t>
            </a:r>
            <a:r>
              <a:rPr lang="en-US" sz="2800" dirty="0" err="1">
                <a:solidFill>
                  <a:srgbClr val="0070C0"/>
                </a:solidFill>
                <a:latin typeface="Consolas" panose="020B0609020204030204" pitchFamily="49" charset="0"/>
              </a:rPr>
              <a:t>nima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</a:rPr>
              <a:t>                  myage:41,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sz="2800" dirty="0" err="1">
                <a:solidFill>
                  <a:srgbClr val="0070C0"/>
                </a:solidFill>
                <a:latin typeface="Consolas" panose="020B0609020204030204" pitchFamily="49" charset="0"/>
              </a:rPr>
              <a:t>mygender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</a:rPr>
              <a:t>:'female’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</a:rPr>
              <a:t>                 };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</a:rPr>
              <a:t>               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</a:rPr>
              <a:t>const {</a:t>
            </a:r>
            <a:r>
              <a:rPr lang="en-US" sz="2800" dirty="0" err="1">
                <a:solidFill>
                  <a:srgbClr val="0070C0"/>
                </a:solidFill>
                <a:latin typeface="Consolas" panose="020B0609020204030204" pitchFamily="49" charset="0"/>
              </a:rPr>
              <a:t>myage,mygender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</a:rPr>
              <a:t>}  = func2();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</a:rPr>
              <a:t>console.log(</a:t>
            </a:r>
            <a:r>
              <a:rPr lang="en-US" sz="2800" dirty="0" err="1">
                <a:solidFill>
                  <a:srgbClr val="0070C0"/>
                </a:solidFill>
                <a:latin typeface="Consolas" panose="020B0609020204030204" pitchFamily="49" charset="0"/>
              </a:rPr>
              <a:t>myage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</a:rPr>
              <a:t>+','+</a:t>
            </a:r>
            <a:r>
              <a:rPr lang="en-US" sz="2800" dirty="0" err="1">
                <a:solidFill>
                  <a:srgbClr val="0070C0"/>
                </a:solidFill>
                <a:latin typeface="Consolas" panose="020B0609020204030204" pitchFamily="49" charset="0"/>
              </a:rPr>
              <a:t>mygender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7478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69976-77E3-C5F1-05B5-F534961B2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 vs let vs const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21AD8-B8F0-B681-47E5-230801EDD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var is function scoped and it can be re-declared and updated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var greeter = "hey hi";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  var times = 4;</a:t>
            </a: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  if (times &gt; 3) 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      var greeter = "say Hello instead";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          console.log(greeter) // "say Hello instead"</a:t>
            </a:r>
            <a:endParaRPr lang="en-IN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100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F02B9-C380-41A6-C8CE-2F6677F6F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 find element and element’s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70AA1-54BA-D43F-771A-0FB10CFD16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317500" y="1549400"/>
            <a:ext cx="6413500" cy="46275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IN" sz="20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IN" sz="2000" dirty="0">
                <a:solidFill>
                  <a:srgbClr val="0070C0"/>
                </a:solidFill>
                <a:latin typeface="Consolas" panose="020B0609020204030204" pitchFamily="49" charset="0"/>
              </a:rPr>
              <a:t>  let arr = ['</a:t>
            </a:r>
            <a:r>
              <a:rPr lang="en-IN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a','b','c</a:t>
            </a:r>
            <a:r>
              <a:rPr lang="en-IN" sz="2000" dirty="0">
                <a:solidFill>
                  <a:srgbClr val="0070C0"/>
                </a:solidFill>
                <a:latin typeface="Consolas" panose="020B0609020204030204" pitchFamily="49" charset="0"/>
              </a:rPr>
              <a:t>’];</a:t>
            </a:r>
          </a:p>
          <a:p>
            <a:pPr marL="457200" lvl="1" indent="0">
              <a:buNone/>
            </a:pPr>
            <a:endParaRPr lang="en-IN" sz="20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IN" sz="2000" dirty="0">
                <a:solidFill>
                  <a:srgbClr val="0070C0"/>
                </a:solidFill>
                <a:latin typeface="Consolas" panose="020B0609020204030204" pitchFamily="49" charset="0"/>
              </a:rPr>
              <a:t>  let e = arr.find(</a:t>
            </a:r>
            <a:r>
              <a:rPr lang="en-IN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ele</a:t>
            </a:r>
            <a:r>
              <a:rPr lang="en-IN" sz="2000" dirty="0">
                <a:solidFill>
                  <a:srgbClr val="0070C0"/>
                </a:solidFill>
                <a:latin typeface="Consolas" panose="020B0609020204030204" pitchFamily="49" charset="0"/>
              </a:rPr>
              <a:t> =&gt; </a:t>
            </a:r>
            <a:r>
              <a:rPr lang="en-IN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ele</a:t>
            </a:r>
            <a:r>
              <a:rPr lang="en-IN" sz="2000" dirty="0">
                <a:solidFill>
                  <a:srgbClr val="0070C0"/>
                </a:solidFill>
                <a:latin typeface="Consolas" panose="020B0609020204030204" pitchFamily="49" charset="0"/>
              </a:rPr>
              <a:t>=='c’);</a:t>
            </a:r>
          </a:p>
          <a:p>
            <a:pPr marL="457200" lvl="1" indent="0">
              <a:buNone/>
            </a:pPr>
            <a:r>
              <a:rPr lang="en-IN" sz="2000" dirty="0">
                <a:solidFill>
                  <a:srgbClr val="0070C0"/>
                </a:solidFill>
                <a:latin typeface="Consolas" panose="020B0609020204030204" pitchFamily="49" charset="0"/>
              </a:rPr>
              <a:t>  console.log(e);</a:t>
            </a:r>
          </a:p>
          <a:p>
            <a:pPr marL="457200" lvl="1" indent="0">
              <a:buNone/>
            </a:pPr>
            <a:endParaRPr lang="en-IN" sz="20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IN" sz="20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IN" sz="2000" dirty="0">
                <a:solidFill>
                  <a:srgbClr val="0070C0"/>
                </a:solidFill>
                <a:latin typeface="Consolas" panose="020B0609020204030204" pitchFamily="49" charset="0"/>
              </a:rPr>
              <a:t>let loc = arr.findIndex(</a:t>
            </a:r>
            <a:r>
              <a:rPr lang="en-IN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ele</a:t>
            </a:r>
            <a:r>
              <a:rPr lang="en-IN" sz="2000" dirty="0">
                <a:solidFill>
                  <a:srgbClr val="0070C0"/>
                </a:solidFill>
                <a:latin typeface="Consolas" panose="020B0609020204030204" pitchFamily="49" charset="0"/>
              </a:rPr>
              <a:t> =&gt; </a:t>
            </a:r>
            <a:r>
              <a:rPr lang="en-IN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ele</a:t>
            </a:r>
            <a:r>
              <a:rPr lang="en-IN" sz="2000" dirty="0">
                <a:solidFill>
                  <a:srgbClr val="0070C0"/>
                </a:solidFill>
                <a:latin typeface="Consolas" panose="020B0609020204030204" pitchFamily="49" charset="0"/>
              </a:rPr>
              <a:t>=='c’);</a:t>
            </a:r>
          </a:p>
          <a:p>
            <a:pPr marL="457200" lvl="1" indent="0">
              <a:buNone/>
            </a:pPr>
            <a:endParaRPr lang="en-IN" sz="20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IN" sz="2000" dirty="0">
                <a:solidFill>
                  <a:srgbClr val="0070C0"/>
                </a:solidFill>
                <a:latin typeface="Consolas" panose="020B0609020204030204" pitchFamily="49" charset="0"/>
              </a:rPr>
              <a:t>console.log("index of </a:t>
            </a:r>
            <a:r>
              <a:rPr lang="en-IN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ele</a:t>
            </a:r>
            <a:r>
              <a:rPr lang="en-IN" sz="2000" dirty="0">
                <a:solidFill>
                  <a:srgbClr val="0070C0"/>
                </a:solidFill>
                <a:latin typeface="Consolas" panose="020B0609020204030204" pitchFamily="49" charset="0"/>
              </a:rPr>
              <a:t> 'c' in array  </a:t>
            </a:r>
          </a:p>
          <a:p>
            <a:pPr marL="457200" lvl="1" indent="0">
              <a:buNone/>
            </a:pPr>
            <a:r>
              <a:rPr lang="en-IN" sz="2000" dirty="0">
                <a:solidFill>
                  <a:srgbClr val="0070C0"/>
                </a:solidFill>
                <a:latin typeface="Consolas" panose="020B0609020204030204" pitchFamily="49" charset="0"/>
              </a:rPr>
              <a:t>             is:"+loc);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7BD08C-CBB8-4D22-464C-F0DFD48F2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0" y="1549400"/>
            <a:ext cx="6413500" cy="4943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solidFill>
                  <a:srgbClr val="0070C0"/>
                </a:solidFill>
                <a:latin typeface="Consolas" panose="020B0609020204030204" pitchFamily="49" charset="0"/>
              </a:rPr>
              <a:t>let books = [{id:1,name:'b1’},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070C0"/>
                </a:solidFill>
                <a:latin typeface="Consolas" panose="020B0609020204030204" pitchFamily="49" charset="0"/>
              </a:rPr>
              <a:t>		 {id:2,name:'bk2’},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070C0"/>
                </a:solidFill>
                <a:latin typeface="Consolas" panose="020B0609020204030204" pitchFamily="49" charset="0"/>
              </a:rPr>
              <a:t>		 {id:3,name:'bk3'}];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070C0"/>
                </a:solidFill>
                <a:latin typeface="Consolas" panose="020B0609020204030204" pitchFamily="49" charset="0"/>
              </a:rPr>
              <a:t>const </a:t>
            </a:r>
            <a:r>
              <a:rPr lang="en-IN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mybook</a:t>
            </a:r>
            <a:r>
              <a:rPr lang="en-IN" sz="2000" dirty="0">
                <a:solidFill>
                  <a:srgbClr val="0070C0"/>
                </a:solidFill>
                <a:latin typeface="Consolas" panose="020B0609020204030204" pitchFamily="49" charset="0"/>
              </a:rPr>
              <a:t> = </a:t>
            </a:r>
            <a:r>
              <a:rPr lang="en-IN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books.find</a:t>
            </a:r>
            <a:r>
              <a:rPr lang="en-IN" sz="2000" dirty="0">
                <a:solidFill>
                  <a:srgbClr val="0070C0"/>
                </a:solidFill>
                <a:latin typeface="Consolas" panose="020B0609020204030204" pitchFamily="49" charset="0"/>
              </a:rPr>
              <a:t>(b =&gt; b.id==2);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070C0"/>
                </a:solidFill>
                <a:latin typeface="Consolas" panose="020B0609020204030204" pitchFamily="49" charset="0"/>
              </a:rPr>
              <a:t>console.log(</a:t>
            </a:r>
            <a:r>
              <a:rPr lang="en-IN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mybook</a:t>
            </a:r>
            <a:r>
              <a:rPr lang="en-IN" sz="2000" dirty="0">
                <a:solidFill>
                  <a:srgbClr val="0070C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IN" sz="20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20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000" dirty="0">
                <a:solidFill>
                  <a:srgbClr val="0070C0"/>
                </a:solidFill>
                <a:latin typeface="Consolas" panose="020B0609020204030204" pitchFamily="49" charset="0"/>
              </a:rPr>
              <a:t>const </a:t>
            </a:r>
            <a:r>
              <a:rPr lang="en-IN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pos</a:t>
            </a:r>
            <a:r>
              <a:rPr lang="en-IN" sz="2000" dirty="0">
                <a:solidFill>
                  <a:srgbClr val="0070C0"/>
                </a:solidFill>
                <a:latin typeface="Consolas" panose="020B0609020204030204" pitchFamily="49" charset="0"/>
              </a:rPr>
              <a:t> =  </a:t>
            </a:r>
            <a:r>
              <a:rPr lang="en-IN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books.findIndex</a:t>
            </a:r>
            <a:r>
              <a:rPr lang="en-IN" sz="2000" dirty="0">
                <a:solidFill>
                  <a:srgbClr val="0070C0"/>
                </a:solidFill>
                <a:latin typeface="Consolas" panose="020B0609020204030204" pitchFamily="49" charset="0"/>
              </a:rPr>
              <a:t>(b =&gt; b.id==2);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070C0"/>
                </a:solidFill>
                <a:latin typeface="Consolas" panose="020B0609020204030204" pitchFamily="49" charset="0"/>
              </a:rPr>
              <a:t>console.log("index of an book in array with 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070C0"/>
                </a:solidFill>
                <a:latin typeface="Consolas" panose="020B0609020204030204" pitchFamily="49" charset="0"/>
              </a:rPr>
              <a:t>               </a:t>
            </a:r>
            <a:r>
              <a:rPr lang="en-IN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bookid</a:t>
            </a:r>
            <a:r>
              <a:rPr lang="en-IN" sz="2000" dirty="0">
                <a:solidFill>
                  <a:srgbClr val="0070C0"/>
                </a:solidFill>
                <a:latin typeface="Consolas" panose="020B0609020204030204" pitchFamily="49" charset="0"/>
              </a:rPr>
              <a:t> 2 is "+</a:t>
            </a:r>
            <a:r>
              <a:rPr lang="en-IN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pos</a:t>
            </a:r>
            <a:r>
              <a:rPr lang="en-IN" sz="2000" dirty="0">
                <a:solidFill>
                  <a:srgbClr val="0070C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4036746-F9CF-F4E0-FAE7-DCD612F543BC}"/>
              </a:ext>
            </a:extLst>
          </p:cNvPr>
          <p:cNvCxnSpPr>
            <a:cxnSpLocks/>
          </p:cNvCxnSpPr>
          <p:nvPr/>
        </p:nvCxnSpPr>
        <p:spPr>
          <a:xfrm>
            <a:off x="6019800" y="1690688"/>
            <a:ext cx="0" cy="4802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312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26746-0583-F0F5-CF7A-EE0F47236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Async and Await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8B1E7-550D-095A-584A-900C8D9926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Use of async and await enables the use of ordinary try / catch blocks around asynchronous code.</a:t>
            </a:r>
          </a:p>
          <a:p>
            <a:r>
              <a:rPr lang="en-US" dirty="0"/>
              <a:t>Use of await is valid only inside async function</a:t>
            </a:r>
          </a:p>
          <a:p>
            <a:r>
              <a:rPr lang="en-US" dirty="0"/>
              <a:t>Use of async and await enables the use of ordinary try / catch blocks around asynchronous code.</a:t>
            </a:r>
          </a:p>
          <a:p>
            <a:pPr marL="0" indent="0">
              <a:buNone/>
            </a:pPr>
            <a:r>
              <a:rPr lang="en-IN" sz="2600" dirty="0">
                <a:solidFill>
                  <a:srgbClr val="0070C0"/>
                </a:solidFill>
              </a:rPr>
              <a:t>     async function </a:t>
            </a:r>
            <a:r>
              <a:rPr lang="en-IN" sz="2600" dirty="0" err="1">
                <a:solidFill>
                  <a:srgbClr val="0070C0"/>
                </a:solidFill>
              </a:rPr>
              <a:t>getreq</a:t>
            </a:r>
            <a:r>
              <a:rPr lang="en-IN" sz="2600" dirty="0">
                <a:solidFill>
                  <a:srgbClr val="0070C0"/>
                </a:solidFill>
              </a:rPr>
              <a:t>() {</a:t>
            </a:r>
          </a:p>
          <a:p>
            <a:pPr marL="457200" lvl="1" indent="0">
              <a:buNone/>
            </a:pPr>
            <a:r>
              <a:rPr lang="en-IN" sz="2600" dirty="0">
                <a:solidFill>
                  <a:srgbClr val="0070C0"/>
                </a:solidFill>
              </a:rPr>
              <a:t>try</a:t>
            </a:r>
          </a:p>
          <a:p>
            <a:pPr marL="457200" lvl="1" indent="0">
              <a:buNone/>
            </a:pPr>
            <a:r>
              <a:rPr lang="en-IN" sz="2600" dirty="0">
                <a:solidFill>
                  <a:srgbClr val="0070C0"/>
                </a:solidFill>
              </a:rPr>
              <a:t>{</a:t>
            </a:r>
          </a:p>
          <a:p>
            <a:pPr marL="457200" lvl="1" indent="0">
              <a:buNone/>
            </a:pPr>
            <a:r>
              <a:rPr lang="en-IN" sz="2600" dirty="0">
                <a:solidFill>
                  <a:srgbClr val="0070C0"/>
                </a:solidFill>
              </a:rPr>
              <a:t>   const result = await </a:t>
            </a:r>
          </a:p>
          <a:p>
            <a:pPr marL="457200" lvl="1" indent="0">
              <a:buNone/>
            </a:pPr>
            <a:r>
              <a:rPr lang="en-IN" sz="2600" dirty="0">
                <a:solidFill>
                  <a:srgbClr val="0070C0"/>
                </a:solidFill>
              </a:rPr>
              <a:t>   fetch("http://localhost:8081/getemp1/22");  </a:t>
            </a:r>
          </a:p>
          <a:p>
            <a:pPr marL="457200" lvl="1" indent="0">
              <a:buNone/>
            </a:pPr>
            <a:endParaRPr lang="en-IN" sz="2600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IN" sz="2600" dirty="0">
                <a:solidFill>
                  <a:srgbClr val="0070C0"/>
                </a:solidFill>
              </a:rPr>
              <a:t>    console.log(result.status);</a:t>
            </a:r>
          </a:p>
          <a:p>
            <a:pPr marL="457200" lvl="1" indent="0">
              <a:buNone/>
            </a:pPr>
            <a:endParaRPr lang="en-IN" sz="2600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IN" sz="2600" dirty="0">
                <a:solidFill>
                  <a:srgbClr val="0070C0"/>
                </a:solidFill>
              </a:rPr>
              <a:t>   if(!</a:t>
            </a:r>
            <a:r>
              <a:rPr lang="en-IN" sz="2600" dirty="0" err="1">
                <a:solidFill>
                  <a:srgbClr val="0070C0"/>
                </a:solidFill>
              </a:rPr>
              <a:t>result.ok</a:t>
            </a:r>
            <a:r>
              <a:rPr lang="en-IN" sz="2600" dirty="0">
                <a:solidFill>
                  <a:srgbClr val="0070C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IN" sz="2600" dirty="0">
                <a:solidFill>
                  <a:srgbClr val="0070C0"/>
                </a:solidFill>
              </a:rPr>
              <a:t>          throw 'get request failed: response status </a:t>
            </a:r>
          </a:p>
          <a:p>
            <a:pPr marL="457200" lvl="1" indent="0">
              <a:buNone/>
            </a:pPr>
            <a:r>
              <a:rPr lang="en-IN" sz="2600" dirty="0">
                <a:solidFill>
                  <a:srgbClr val="0070C0"/>
                </a:solidFill>
              </a:rPr>
              <a:t>                            is:'+result.status;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1A5846-D54A-FFBF-1CDB-DE4F69767D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lvl="2"/>
            <a:endParaRPr lang="en-IN" sz="2600" dirty="0"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IN" sz="2600" dirty="0">
                <a:solidFill>
                  <a:srgbClr val="0070C0"/>
                </a:solidFill>
              </a:rPr>
              <a:t>  const emp = await </a:t>
            </a:r>
            <a:r>
              <a:rPr lang="en-IN" sz="2600" dirty="0" err="1">
                <a:solidFill>
                  <a:srgbClr val="0070C0"/>
                </a:solidFill>
              </a:rPr>
              <a:t>result.json</a:t>
            </a:r>
            <a:r>
              <a:rPr lang="en-IN" sz="2600" dirty="0">
                <a:solidFill>
                  <a:srgbClr val="0070C0"/>
                </a:solidFill>
              </a:rPr>
              <a:t>();</a:t>
            </a:r>
          </a:p>
          <a:p>
            <a:pPr marL="914400" lvl="2" indent="0">
              <a:buNone/>
            </a:pPr>
            <a:r>
              <a:rPr lang="en-IN" sz="2600" dirty="0">
                <a:solidFill>
                  <a:srgbClr val="0070C0"/>
                </a:solidFill>
              </a:rPr>
              <a:t>  console.log(emp); </a:t>
            </a:r>
          </a:p>
          <a:p>
            <a:pPr marL="914400" lvl="2" indent="0">
              <a:buNone/>
            </a:pPr>
            <a:r>
              <a:rPr lang="en-IN" sz="2600" dirty="0">
                <a:solidFill>
                  <a:srgbClr val="0070C0"/>
                </a:solidFill>
              </a:rPr>
              <a:t>}</a:t>
            </a:r>
          </a:p>
          <a:p>
            <a:pPr marL="914400" lvl="2" indent="0">
              <a:buNone/>
            </a:pPr>
            <a:r>
              <a:rPr lang="en-IN" sz="2600" dirty="0">
                <a:solidFill>
                  <a:srgbClr val="0070C0"/>
                </a:solidFill>
              </a:rPr>
              <a:t>catch(error)</a:t>
            </a:r>
          </a:p>
          <a:p>
            <a:pPr marL="914400" lvl="2" indent="0">
              <a:buNone/>
            </a:pPr>
            <a:r>
              <a:rPr lang="en-IN" sz="2600" dirty="0">
                <a:solidFill>
                  <a:srgbClr val="0070C0"/>
                </a:solidFill>
              </a:rPr>
              <a:t>{</a:t>
            </a:r>
          </a:p>
          <a:p>
            <a:pPr marL="914400" lvl="2" indent="0">
              <a:buNone/>
            </a:pPr>
            <a:r>
              <a:rPr lang="en-IN" sz="2600" dirty="0">
                <a:solidFill>
                  <a:srgbClr val="0070C0"/>
                </a:solidFill>
              </a:rPr>
              <a:t>   console.log('get request failed:'+error);</a:t>
            </a:r>
          </a:p>
          <a:p>
            <a:pPr marL="914400" lvl="2" indent="0">
              <a:buNone/>
            </a:pPr>
            <a:r>
              <a:rPr lang="en-IN" sz="2600" dirty="0">
                <a:solidFill>
                  <a:srgbClr val="0070C0"/>
                </a:solidFill>
              </a:rPr>
              <a:t>}</a:t>
            </a:r>
          </a:p>
          <a:p>
            <a:pPr marL="914400" lvl="2" indent="0">
              <a:buNone/>
            </a:pPr>
            <a:r>
              <a:rPr lang="en-IN" sz="2600" dirty="0">
                <a:solidFill>
                  <a:srgbClr val="0070C0"/>
                </a:solidFill>
              </a:rPr>
              <a:t>}</a:t>
            </a:r>
          </a:p>
          <a:p>
            <a:pPr marL="914400" lvl="2" indent="0">
              <a:buNone/>
            </a:pPr>
            <a:endParaRPr lang="en-IN" sz="2600" dirty="0">
              <a:solidFill>
                <a:srgbClr val="0070C0"/>
              </a:solidFill>
            </a:endParaRPr>
          </a:p>
          <a:p>
            <a:pPr marL="914400" lvl="2" indent="0">
              <a:buNone/>
            </a:pPr>
            <a:r>
              <a:rPr lang="en-IN" sz="2600" dirty="0" err="1">
                <a:solidFill>
                  <a:srgbClr val="0070C0"/>
                </a:solidFill>
              </a:rPr>
              <a:t>getreq</a:t>
            </a:r>
            <a:r>
              <a:rPr lang="en-IN" sz="2600" dirty="0">
                <a:solidFill>
                  <a:srgbClr val="0070C0"/>
                </a:solidFill>
              </a:rPr>
              <a:t>();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0160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69976-77E3-C5F1-05B5-F534961B2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 vs let vs const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21AD8-B8F0-B681-47E5-230801EDD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var is replaced by let which is block scoped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let greeting = "say Hi";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 let times = 4;</a:t>
            </a: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 if (times &gt; 3) 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      let hello = "say Hello instead";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      console.log(hello);// "say Hello instead"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  }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 console.log(hello) // hello is not defined</a:t>
            </a:r>
            <a:endParaRPr lang="en-IN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28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69976-77E3-C5F1-05B5-F534961B2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750"/>
            <a:ext cx="10515600" cy="1325563"/>
          </a:xfrm>
        </p:spPr>
        <p:txBody>
          <a:bodyPr/>
          <a:lstStyle/>
          <a:p>
            <a:r>
              <a:rPr lang="en-IN" dirty="0"/>
              <a:t>var vs let vs const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21AD8-B8F0-B681-47E5-230801EDD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let can be updated but not re-declared.</a:t>
            </a:r>
          </a:p>
          <a:p>
            <a:r>
              <a:rPr lang="en-US" dirty="0"/>
              <a:t>Just like var,  a variable declared with let can be updated within its scope. Unlike var, a let variable cannot be re-declared within its scope. So while this will work: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70C0"/>
                </a:solidFill>
              </a:rPr>
              <a:t>let greeting = "say Hi";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  greeting = "say Hello instead";</a:t>
            </a:r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r>
              <a:rPr lang="en-US" sz="2800" dirty="0"/>
              <a:t>this will return an error: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  let greeting = "say Hi";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  let greeting = "say Hello instead"; </a:t>
            </a:r>
            <a:r>
              <a:rPr lang="en-US" sz="2200" dirty="0">
                <a:solidFill>
                  <a:srgbClr val="0070C0"/>
                </a:solidFill>
              </a:rPr>
              <a:t>// error: Identifier 'greeting' has already been declared</a:t>
            </a:r>
            <a:endParaRPr lang="en-IN" sz="2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394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CE5E0-441B-1B1D-54D3-94408E942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7965"/>
            <a:ext cx="10515600" cy="1325563"/>
          </a:xfrm>
        </p:spPr>
        <p:txBody>
          <a:bodyPr/>
          <a:lstStyle/>
          <a:p>
            <a:r>
              <a:rPr lang="en-IN" dirty="0"/>
              <a:t>var vs let vs const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8FDB2-3AFD-7E6C-742A-F47525288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5585"/>
            <a:ext cx="10515600" cy="4351338"/>
          </a:xfrm>
        </p:spPr>
        <p:txBody>
          <a:bodyPr>
            <a:noAutofit/>
          </a:bodyPr>
          <a:lstStyle/>
          <a:p>
            <a:r>
              <a:rPr lang="en-US" sz="2400" dirty="0"/>
              <a:t>let - if the same variable is defined in different scopes using let, there will be no error: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  let greeting = "say Hi";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  if (true) {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      let greeting = "say Hello instead";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      console.log(greeting); // "say Hello instead"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  }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  console.log(greeting); // "say Hi"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Why is there no error? This is because both instances are treated as different variables since they have different scopes.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This fact makes ‘let’ a better choice than ‘var’. When using ‘let’, you don't have to bother if you have used a name for a variable before as a variable exists only within its scope.</a:t>
            </a:r>
          </a:p>
          <a:p>
            <a:pPr>
              <a:lnSpc>
                <a:spcPct val="120000"/>
              </a:lnSpc>
            </a:pP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/>
              <a:t>Also, since a variable cannot be declared more than once within a scope, then the problem discussed earlier that occurs with var does not happen.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46071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FCEB4-ADBC-F51B-C203-B6499D09A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 vs let vs const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9990E-6A2A-636E-7866-717F7C302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Hoisting of let : -  Just like  var, let declarations are hoisted to the top.</a:t>
            </a:r>
          </a:p>
          <a:p>
            <a:r>
              <a:rPr lang="en-US" dirty="0"/>
              <a:t>Unlike var which is initialized as undefined, the let keyword is not initialized. </a:t>
            </a:r>
          </a:p>
          <a:p>
            <a:r>
              <a:rPr lang="en-US" dirty="0"/>
              <a:t>So if you try to use a let variable before declaration, you'll get a Reference Error.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509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89AFE-FB0E-5B18-3DEE-85F0C36A9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 vs let vs const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D69DB-0318-FD2A-5CF5-6CC1DEECE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Const :- Variables declared with the const maintain constant values. const declarations share some similarities with let declarations.</a:t>
            </a:r>
          </a:p>
          <a:p>
            <a:r>
              <a:rPr lang="en-US" dirty="0"/>
              <a:t>const declarations are block scoped</a:t>
            </a:r>
          </a:p>
          <a:p>
            <a:r>
              <a:rPr lang="en-US" dirty="0">
                <a:solidFill>
                  <a:srgbClr val="0070C0"/>
                </a:solidFill>
              </a:rPr>
              <a:t>const cannot be updated or re-declared</a:t>
            </a:r>
          </a:p>
          <a:p>
            <a:r>
              <a:rPr lang="en-US" dirty="0"/>
              <a:t>Every const declaration, therefore, must be initialized at the time of declaration.</a:t>
            </a:r>
          </a:p>
          <a:p>
            <a:r>
              <a:rPr lang="en-US" dirty="0"/>
              <a:t>While a const object cannot be updated, the properties of this object can be updated</a:t>
            </a:r>
          </a:p>
          <a:p>
            <a:r>
              <a:rPr lang="en-US" dirty="0"/>
              <a:t>Just like let, const declarations are hoisted to the top but are not initialized. So if you try to use a const variable before declaration, you'll get a Reference Error.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7519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6ABFF-CB45-F21F-E809-7924ADD0E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 vs let vs const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33E4F-CEB1-B9D4-08FD-05D0C1B54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const greeting = 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      message: "say Hi",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      times: 4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  }</a:t>
            </a:r>
          </a:p>
          <a:p>
            <a:pPr marL="457200" lvl="1" indent="0">
              <a:buNone/>
            </a:pPr>
            <a:r>
              <a:rPr lang="en-US" u="sng" dirty="0">
                <a:solidFill>
                  <a:srgbClr val="0070C0"/>
                </a:solidFill>
              </a:rPr>
              <a:t>we can’t do this: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greeting = 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      words: "Hello",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      number: "five"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  } // error:  Assignment to constant variable.</a:t>
            </a:r>
          </a:p>
          <a:p>
            <a:pPr marL="457200" lvl="1" indent="0">
              <a:buNone/>
            </a:pPr>
            <a:endParaRPr lang="en-US" u="sng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u="sng" dirty="0">
                <a:solidFill>
                  <a:srgbClr val="0070C0"/>
                </a:solidFill>
              </a:rPr>
              <a:t>we can do this: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  greeting.message = "say Hello instead";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//This will update the value of greeting.message without returning errors.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961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BBC75-61FD-FA60-9C0E-CAF958999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 vs let vs const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CD545-E114-6758-1795-0F6155523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and const basically replace var . </a:t>
            </a:r>
          </a:p>
          <a:p>
            <a:r>
              <a:rPr lang="en-US" dirty="0"/>
              <a:t>You use let instead of var.</a:t>
            </a:r>
          </a:p>
          <a:p>
            <a:r>
              <a:rPr lang="en-US" dirty="0"/>
              <a:t>You use const instead of var if you plan on never re-assigning this "variable" (effectively turning it into a constant therefore).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490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2033</Words>
  <Application>Microsoft Office PowerPoint</Application>
  <PresentationFormat>Widescreen</PresentationFormat>
  <Paragraphs>277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Office Theme</vt:lpstr>
      <vt:lpstr>JavaScript</vt:lpstr>
      <vt:lpstr>var vs let vs const</vt:lpstr>
      <vt:lpstr>var vs let vs const</vt:lpstr>
      <vt:lpstr>var vs let vs const</vt:lpstr>
      <vt:lpstr>var vs let vs const</vt:lpstr>
      <vt:lpstr>var vs let vs const</vt:lpstr>
      <vt:lpstr>var vs let vs const</vt:lpstr>
      <vt:lpstr>var vs let vs const</vt:lpstr>
      <vt:lpstr>var vs let vs const</vt:lpstr>
      <vt:lpstr>Arrow functions</vt:lpstr>
      <vt:lpstr>Arrow function</vt:lpstr>
      <vt:lpstr>Arrow Functions</vt:lpstr>
      <vt:lpstr>Exports &amp; Imports </vt:lpstr>
      <vt:lpstr>Export and Imports</vt:lpstr>
      <vt:lpstr> Classes </vt:lpstr>
      <vt:lpstr>Inheritance</vt:lpstr>
      <vt:lpstr>The spread operator</vt:lpstr>
      <vt:lpstr>Destructuring</vt:lpstr>
      <vt:lpstr> Destructuring </vt:lpstr>
      <vt:lpstr>Array find element and element’s index</vt:lpstr>
      <vt:lpstr>Async and Await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Namrata Marathe</dc:creator>
  <cp:lastModifiedBy>Namrata Marathe</cp:lastModifiedBy>
  <cp:revision>1</cp:revision>
  <dcterms:created xsi:type="dcterms:W3CDTF">2023-12-19T08:35:39Z</dcterms:created>
  <dcterms:modified xsi:type="dcterms:W3CDTF">2023-12-19T08:37:06Z</dcterms:modified>
</cp:coreProperties>
</file>