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385" r:id="rId12"/>
    <p:sldId id="386" r:id="rId13"/>
    <p:sldId id="25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7AF7-A268-DEDB-791E-EBB27B303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B2126-B2F4-497E-4839-7B5EC468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4F19-8447-131F-8A51-07DC636E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1CDC-1A29-0CDD-C73F-F946469F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DDE46-FE8B-A466-9EA1-792555C4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538-B959-E94D-17C0-531C14D0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607E9-6004-9B84-350E-A76C7A54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F2EB-4C80-4546-FF1B-CF753301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79900-FBF6-376F-09A8-36BAF5E5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6A4-90B3-B19A-F62F-F5971F21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6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258BC-C97F-D43D-53EE-5B282DDEB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A3C3B-ABB3-7891-786E-99C8A559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60CE-6723-86E9-C85C-5E74A343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1B8-95B0-29B8-43C4-A37769C5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A39C-00E6-9908-FC5F-D236D250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1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401D-6DB6-1523-F4C8-A0D6F0D6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3835-D8F9-2266-39AC-180FEC2E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AB72-E0F5-A509-A478-CCADD9A7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C935-3A56-71A4-1F01-2C2FFCB6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3B17-990C-BC1A-FE5B-C9C83E5C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8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2E25-0185-DD3E-13E3-6977AE7E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5605-5C75-136A-1678-D5B856C0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3028-3C45-4003-368F-2B6A085D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A94F-7171-C890-1841-1E8B8DE4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4643-F4CA-B242-D072-E51656DD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BDF9-52B9-B5DF-8E9C-E5A6AE90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B914-C8AD-4DDB-48D1-06BE28CCF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5F132-A62C-63CC-136F-092BF9AD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2945-9CAF-7D2F-AFD8-CBB683D6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B2A9-FD60-EE09-8F5A-A3107B25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4AC63-AFB1-B848-61F9-A0FFC03C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9489-9578-DC42-7580-B3C249AC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9661-A2EF-11D1-7919-7346FD07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18874-60FA-B67E-64FD-727DB13A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7DBA1-E04C-D9C6-007E-DA3062BA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A852F-F96A-C48C-CEEB-F1E277B16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CB1C8-5F3F-CAF3-152E-C6C56851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EC8BB-5142-213C-7BB5-31802A96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BFD0A-C65B-0728-AABE-4561CEF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873-0737-D035-2BFA-35BC9FD3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1745A-C101-7D1E-0AEC-2DF98235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7DCE2-DF51-24A0-2E36-B81F010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4431B-A3DE-8749-EE07-47993351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8DE10-8DCF-3CF2-A45B-3FC6DAA1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FCD47-61B0-80B1-3EAD-173B0589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0BF5-6A7C-9EB8-BAF3-A13ADF98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5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CD1B-E841-9116-910D-E73FEFC1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3B8C-91D6-CA3B-F742-6F5A4E9A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2C569-F19C-28EA-E9E3-D9844492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2B5D-6B51-B212-FDBF-6803C760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8A55-CD86-AAAA-6D45-8E0C5127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5ED5B-C711-0644-C855-0423EC44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7A52-0723-633E-2F90-8A7FF9BB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ED3DB-C7FC-A886-4E93-FA9344D9A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7530C-28BB-2217-9F73-7260A81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3422-5ABE-FDFB-615C-F1A278AC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F9E6A-C02F-9311-1FCD-BAD9A9F3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12102-FBAB-E7BE-FC1E-18640202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8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9B893-6BF6-CE61-41BF-ECE3CAAE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0392-40A9-E2DE-49B2-72BE028B9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278B-BD33-FBE5-A1BB-5E82245AC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9D34-4821-49EA-BFA4-FFAF659FE9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3A20-F948-8304-97BB-D00DCE9BF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AF37-9B61-8BDC-DBFE-DF9D6330A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54E9-4BC5-4B49-A347-450BC1146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7D8-EBD1-9022-279B-8E21C6E65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Yesterday Revision</a:t>
            </a:r>
          </a:p>
        </p:txBody>
      </p:sp>
    </p:spTree>
    <p:extLst>
      <p:ext uri="{BB962C8B-B14F-4D97-AF65-F5344CB8AC3E}">
        <p14:creationId xmlns:p14="http://schemas.microsoft.com/office/powerpoint/2010/main" val="54676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request and response has standard format.</a:t>
            </a:r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54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8DCB07F-5DF6-E015-CC3D-08930EBA4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613D-4AD7-4A08-90EA-997F50FE0093}" type="slidenum">
              <a:rPr lang="en-US" altLang="en-US"/>
              <a:pPr/>
              <a:t>11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DD2970B6-B722-7D96-8734-A788EF270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6813" y="533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HTTP Message Format 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B1E23378-616D-5B7B-FC14-6458FFB6D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2636" y="1600200"/>
            <a:ext cx="9978886" cy="44958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 altLang="en-US" sz="2000" dirty="0"/>
          </a:p>
          <a:p>
            <a:r>
              <a:rPr lang="en-US" altLang="en-US" sz="2000" dirty="0"/>
              <a:t>Request-Method/Request-URI  Protocol/Version – format of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line of Request message.</a:t>
            </a:r>
          </a:p>
          <a:p>
            <a:pPr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00"/>
                </a:solidFill>
              </a:rPr>
              <a:t>GET /index.html HTTP/1.1</a:t>
            </a:r>
          </a:p>
          <a:p>
            <a:r>
              <a:rPr lang="en-US" altLang="en-US" sz="2000" dirty="0"/>
              <a:t>Response- Protocol Status-Code Description – format of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line of response message.</a:t>
            </a:r>
          </a:p>
          <a:p>
            <a:pPr marL="914400" lvl="2" indent="0">
              <a:buNone/>
            </a:pP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00"/>
                </a:solidFill>
              </a:rPr>
              <a:t>HTTP/1.1 200 OK</a:t>
            </a:r>
          </a:p>
          <a:p>
            <a:pPr marL="457200" lvl="1" indent="0">
              <a:buNone/>
            </a:pPr>
            <a:endParaRPr lang="en-US" altLang="en-US" sz="1600" dirty="0">
              <a:solidFill>
                <a:srgbClr val="C0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en-US" sz="2000" dirty="0"/>
              <a:t>Every response contains an error code.  Common ones are:</a:t>
            </a:r>
          </a:p>
          <a:p>
            <a:pPr lvl="3"/>
            <a:r>
              <a:rPr lang="en-US" altLang="en-US" sz="2000" dirty="0"/>
              <a:t>100 level:  Informational</a:t>
            </a:r>
          </a:p>
          <a:p>
            <a:pPr lvl="3"/>
            <a:r>
              <a:rPr lang="en-US" altLang="en-US" sz="2000" dirty="0"/>
              <a:t>200 level:  Success (200 == OK)</a:t>
            </a:r>
          </a:p>
          <a:p>
            <a:pPr lvl="3"/>
            <a:r>
              <a:rPr lang="en-US" altLang="en-US" sz="2000" dirty="0"/>
              <a:t>300 level:  Redirection</a:t>
            </a:r>
          </a:p>
          <a:p>
            <a:pPr lvl="3"/>
            <a:r>
              <a:rPr lang="en-US" altLang="en-US" sz="2000" dirty="0"/>
              <a:t>400 level:  Client Error (401 == BAD REQUEST)</a:t>
            </a:r>
          </a:p>
          <a:p>
            <a:pPr lvl="3"/>
            <a:r>
              <a:rPr lang="en-US" altLang="en-US" sz="2000" dirty="0"/>
              <a:t>500 level:  Server Error (503 == SERVICE UNAVAILABLE)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2EC2BA6-8A79-22C8-9AED-27206F39F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B8E3-ED2E-42E5-9334-A738CAB36B12}" type="slidenum">
              <a:rPr lang="en-US" altLang="en-US"/>
              <a:pPr/>
              <a:t>12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D62F8406-0667-7409-09E5-CBA13144A8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52600"/>
            <a:ext cx="4119564" cy="4343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Client Examples</a:t>
            </a:r>
            <a:r>
              <a:rPr lang="en-US" altLang="en-US" sz="2000" dirty="0"/>
              <a:t>: Request headers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     format: key:value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connection: Keep-Alive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user-agent: Mozilla/4.04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host: www.foo.edu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accept: image/gif, application/json, text/html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accept-language: en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accept-charset: iso-8859-1,*,utf-8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53FC2856-2145-53F4-6249-FDF09A50F9C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1752600"/>
            <a:ext cx="4439478" cy="42672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sz="2000" b="1" dirty="0"/>
              <a:t>Server Examples: </a:t>
            </a:r>
            <a:r>
              <a:rPr lang="en-US" altLang="en-US" sz="2000" dirty="0"/>
              <a:t>Response Headers</a:t>
            </a:r>
          </a:p>
          <a:p>
            <a:pPr marL="0" indent="0">
              <a:buNone/>
            </a:pPr>
            <a:r>
              <a:rPr lang="en-US" altLang="en-US" sz="1800"/>
              <a:t>             </a:t>
            </a:r>
            <a:r>
              <a:rPr lang="en-US" altLang="en-US" sz="2000" dirty="0"/>
              <a:t>format: key:value</a:t>
            </a:r>
          </a:p>
          <a:p>
            <a:pPr lvl="1"/>
            <a:r>
              <a:rPr lang="en-US" altLang="en-US" sz="1800" dirty="0"/>
              <a:t>Date: Mon 18 Apr 2000 00:26:05 GMT</a:t>
            </a:r>
          </a:p>
          <a:p>
            <a:pPr lvl="1"/>
            <a:r>
              <a:rPr lang="en-US" altLang="en-US" sz="1800" dirty="0"/>
              <a:t>Server: Netscape-Enterprise/3.6.2</a:t>
            </a:r>
          </a:p>
          <a:p>
            <a:pPr lvl="1"/>
            <a:r>
              <a:rPr lang="en-US" altLang="en-US" sz="1800" dirty="0"/>
              <a:t>Last-Modified: Mon, 24 Jun 1999 14:23:45 GMT</a:t>
            </a:r>
          </a:p>
          <a:p>
            <a:pPr lvl="1"/>
            <a:r>
              <a:rPr lang="en-US" altLang="en-US" sz="1800" dirty="0"/>
              <a:t>Content-Type: text/html</a:t>
            </a:r>
          </a:p>
          <a:p>
            <a:pPr lvl="1"/>
            <a:r>
              <a:rPr lang="en-US" altLang="en-US" sz="1800" dirty="0"/>
              <a:t>Content-Length: 450</a:t>
            </a:r>
          </a:p>
          <a:p>
            <a:pPr lvl="1"/>
            <a:r>
              <a:rPr lang="en-US" altLang="en-US" sz="1800" dirty="0"/>
              <a:t>Accept-Ranges: bytes</a:t>
            </a:r>
          </a:p>
          <a:p>
            <a:pPr lvl="1"/>
            <a:r>
              <a:rPr lang="en-US" altLang="en-US" sz="1800" dirty="0"/>
              <a:t>CRLF</a:t>
            </a:r>
          </a:p>
          <a:p>
            <a:pPr lvl="1"/>
            <a:r>
              <a:rPr lang="en-US" altLang="en-US" sz="1800" dirty="0"/>
              <a:t>[Response Body]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96AED943-0E4F-9EDF-56DB-223E6722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altLang="en-US" sz="4000" dirty="0">
                <a:latin typeface="+mj-lt"/>
              </a:rPr>
              <a:t>HTTP Message Format </a:t>
            </a:r>
            <a:r>
              <a:rPr lang="en-US" altLang="en-US" sz="3200" dirty="0">
                <a:latin typeface="+mj-lt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altLang="en-US" sz="3200" dirty="0">
                <a:latin typeface="+mj-lt"/>
              </a:rPr>
              <a:t>Request Response Headers</a:t>
            </a:r>
            <a:endParaRPr lang="en-US" altLang="en-US" sz="3200" dirty="0">
              <a:solidFill>
                <a:srgbClr val="FFFFB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F6CE8-5F1D-FF4A-0B59-03FD215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Service </a:t>
            </a:r>
            <a:r>
              <a:rPr lang="en-IN" sz="2800" b="1" dirty="0">
                <a:solidFill>
                  <a:srgbClr val="FF0000"/>
                </a:solidFill>
              </a:rPr>
              <a:t>vs</a:t>
            </a:r>
            <a:r>
              <a:rPr lang="en-IN" dirty="0"/>
              <a:t> MVC Web Application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050C4-1262-CE6F-9032-2D1EDD310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3532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It uses @RestController annotation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It does not have a View component.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Rest controller method returns a resource (string/object/primitive value) that is directly sent to client (browser/postman). 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If a rest method returns String/primitive then it is sent as is in response and if it returns object then it  is auto-converted to JSON string and is sent in a response.</a:t>
            </a:r>
          </a:p>
          <a:p>
            <a:r>
              <a:rPr lang="en-IN" sz="1800" dirty="0"/>
              <a:t>(e.g. if rest controller method returns an emp object, it will be converted to emp JSON string {empid:1,ename:ram,salary:2000} and sent in http response. If it returns String “Hi All” , it will be returned as is in http-response.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5BE04-F597-4203-6B2F-B0FFE4BE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942923"/>
          </a:xfrm>
        </p:spPr>
        <p:txBody>
          <a:bodyPr>
            <a:noAutofit/>
          </a:bodyPr>
          <a:lstStyle/>
          <a:p>
            <a:r>
              <a:rPr lang="en-IN" sz="1800" dirty="0"/>
              <a:t>It uses @Controller annotation</a:t>
            </a:r>
          </a:p>
          <a:p>
            <a:endParaRPr lang="en-IN" sz="1800" dirty="0"/>
          </a:p>
          <a:p>
            <a:r>
              <a:rPr lang="en-IN" sz="1800" dirty="0"/>
              <a:t>It has a View component to take input (via form) and display output.</a:t>
            </a:r>
          </a:p>
          <a:p>
            <a:endParaRPr lang="en-IN" sz="1800" dirty="0"/>
          </a:p>
          <a:p>
            <a:r>
              <a:rPr lang="en-IN" sz="1800" dirty="0"/>
              <a:t>Web controller method returns a view name along with the model object. 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View name (returned from web controller  method) is then resolved to actual view-page location. </a:t>
            </a:r>
          </a:p>
          <a:p>
            <a:r>
              <a:rPr lang="en-IN" sz="1800" dirty="0"/>
              <a:t>(e.g. if web controller method returns view name as ‘index1’ and it might be resolved to actual location as ‘WEB-INF/jsp/index1.jsp’). This jsp/html view page is then executed and http response gets sent to the client (browser).</a:t>
            </a:r>
          </a:p>
        </p:txBody>
      </p:sp>
    </p:spTree>
    <p:extLst>
      <p:ext uri="{BB962C8B-B14F-4D97-AF65-F5344CB8AC3E}">
        <p14:creationId xmlns:p14="http://schemas.microsoft.com/office/powerpoint/2010/main" val="25451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F6CE8-5F1D-FF4A-0B59-03FD215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Service </a:t>
            </a:r>
            <a:r>
              <a:rPr lang="en-IN" sz="2800" b="1" dirty="0">
                <a:solidFill>
                  <a:srgbClr val="FF0000"/>
                </a:solidFill>
              </a:rPr>
              <a:t>vs</a:t>
            </a:r>
            <a:r>
              <a:rPr lang="en-IN" dirty="0"/>
              <a:t> MVC Web Application </a:t>
            </a:r>
            <a:r>
              <a:rPr lang="en-IN" sz="2400" dirty="0"/>
              <a:t>continued..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050C4-1262-CE6F-9032-2D1EDD310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200" dirty="0"/>
              <a:t>Rest service is resource based and is used as server-side business component in a full-stack web application. 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The view/UI layer component in a full-stack web application is designed using client-side technology like JavaScript frameworks like angular/react etc. and Business and Dao component using server-side technologies like java-rest-service and java.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5BE04-F597-4203-6B2F-B0FFE4BE9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MVC web application is usually entirely designed using server-side technologies like MVC-web application with view-layer component designed using jsp/html etc., business component using web-controller, model and Dao in pure java.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So web controller with @Controller annotation is not needed in a full-stack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257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D0EF-1FC2-9699-2EEA-CDB40173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F953-77D2-CE09-D9CA-C13B1FDDA1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http is web protocol used to communicate on web (internet).</a:t>
            </a:r>
          </a:p>
        </p:txBody>
      </p:sp>
    </p:spTree>
    <p:extLst>
      <p:ext uri="{BB962C8B-B14F-4D97-AF65-F5344CB8AC3E}">
        <p14:creationId xmlns:p14="http://schemas.microsoft.com/office/powerpoint/2010/main" val="249393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Browser/postman app is used on client-side and web-server like Apache Tomcat is used on server-side – These are the two parties communicating using http protocol.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12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/>
              <a:t>On client-side browser or application like postman formats &amp; sends http-request.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/>
              <a:t>Browser/postman app receives http-response from web server &amp; extracts response-data in http-response-body.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59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/>
              <a:t>On Server side – web server receives http request sent by browser &amp; forwards it to correct web-application/rest-service.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endParaRPr lang="en-I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/>
              <a:t>Web server also formats data returned by web layer component methods into proper http-response and sends it back to browser/postman client.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27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is stateless protocol !</a:t>
            </a:r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2400" dirty="0"/>
              <a:t>(as for every http request-response cycle a new socket connection is opened. </a:t>
            </a:r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dirty="0"/>
              <a:t>For each request, underlying TCP layer socket connection is opened, </a:t>
            </a:r>
          </a:p>
          <a:p>
            <a:pPr marL="0" indent="0" algn="ctr">
              <a:buNone/>
            </a:pPr>
            <a:r>
              <a:rPr lang="en-IN" sz="2400" dirty="0"/>
              <a:t>http request is sent, http response is received and then socked connection is closed.)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33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is stateless protocol !</a:t>
            </a:r>
          </a:p>
          <a:p>
            <a:pPr marL="0" indent="0" algn="ctr">
              <a:buNone/>
            </a:pPr>
            <a:r>
              <a:rPr lang="en-IN" sz="2400" dirty="0"/>
              <a:t>http is stateless as it does not remember state/data sent in it’s previous requests. </a:t>
            </a:r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dirty="0"/>
              <a:t>( For e.g. for shopping cart app, multiple http requests are sent to add items to shopping cart. </a:t>
            </a:r>
          </a:p>
          <a:p>
            <a:pPr marL="0" indent="0" algn="ctr">
              <a:buNone/>
            </a:pPr>
            <a:r>
              <a:rPr lang="en-IN" sz="2400" dirty="0"/>
              <a:t>Http will not remember which item was added to cart in it’s earlier request.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68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is stateless protocol !</a:t>
            </a:r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2400" dirty="0"/>
              <a:t>As http is inherently stateless, programmer has to do extra coding to maintain state/data of web application (like in shopping cart application).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00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A1B-CCD8-BE52-DB40-9FF7A03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8EEF-8B7B-01EE-5B58-EA54C73F3C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Http request and response has standard format.</a:t>
            </a:r>
          </a:p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06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854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Yesterday Revision</vt:lpstr>
      <vt:lpstr>http</vt:lpstr>
      <vt:lpstr>Web - http</vt:lpstr>
      <vt:lpstr>Web - http</vt:lpstr>
      <vt:lpstr>Web - http</vt:lpstr>
      <vt:lpstr>Web - http</vt:lpstr>
      <vt:lpstr>Web - http</vt:lpstr>
      <vt:lpstr>Web - http</vt:lpstr>
      <vt:lpstr>Web - http</vt:lpstr>
      <vt:lpstr>Web - http</vt:lpstr>
      <vt:lpstr>HTTP Message Format </vt:lpstr>
      <vt:lpstr>PowerPoint Presentation</vt:lpstr>
      <vt:lpstr>Rest Service vs MVC Web Application </vt:lpstr>
      <vt:lpstr>Rest Service vs MVC Web Application continued..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Yesterday Revision</dc:title>
  <dc:creator>Namrata Marathe</dc:creator>
  <cp:lastModifiedBy>Namrata Marathe</cp:lastModifiedBy>
  <cp:revision>52</cp:revision>
  <dcterms:created xsi:type="dcterms:W3CDTF">2023-09-01T21:08:50Z</dcterms:created>
  <dcterms:modified xsi:type="dcterms:W3CDTF">2023-09-04T03:36:31Z</dcterms:modified>
</cp:coreProperties>
</file>