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86" r:id="rId3"/>
    <p:sldId id="287" r:id="rId4"/>
    <p:sldId id="283" r:id="rId5"/>
    <p:sldId id="284" r:id="rId6"/>
    <p:sldId id="285" r:id="rId7"/>
    <p:sldId id="306" r:id="rId8"/>
    <p:sldId id="288" r:id="rId9"/>
    <p:sldId id="291" r:id="rId10"/>
    <p:sldId id="292" r:id="rId11"/>
    <p:sldId id="293" r:id="rId12"/>
    <p:sldId id="296" r:id="rId13"/>
    <p:sldId id="297" r:id="rId14"/>
    <p:sldId id="298" r:id="rId15"/>
    <p:sldId id="299" r:id="rId16"/>
    <p:sldId id="300" r:id="rId17"/>
    <p:sldId id="301" r:id="rId18"/>
    <p:sldId id="302" r:id="rId19"/>
    <p:sldId id="303" r:id="rId20"/>
    <p:sldId id="304" r:id="rId21"/>
    <p:sldId id="305" r:id="rId22"/>
    <p:sldId id="294" r:id="rId23"/>
    <p:sldId id="295" r:id="rId24"/>
    <p:sldId id="307" r:id="rId25"/>
    <p:sldId id="309" r:id="rId26"/>
    <p:sldId id="308" r:id="rId27"/>
    <p:sldId id="310" r:id="rId28"/>
    <p:sldId id="311" r:id="rId29"/>
    <p:sldId id="312" r:id="rId30"/>
    <p:sldId id="313" r:id="rId31"/>
    <p:sldId id="314" r:id="rId32"/>
    <p:sldId id="315" r:id="rId33"/>
    <p:sldId id="317" r:id="rId34"/>
    <p:sldId id="319" r:id="rId35"/>
    <p:sldId id="320" r:id="rId36"/>
    <p:sldId id="321" r:id="rId37"/>
    <p:sldId id="322" r:id="rId38"/>
    <p:sldId id="323" r:id="rId39"/>
    <p:sldId id="324" r:id="rId40"/>
    <p:sldId id="325" r:id="rId41"/>
    <p:sldId id="326" r:id="rId42"/>
    <p:sldId id="327" r:id="rId43"/>
    <p:sldId id="257" r:id="rId44"/>
    <p:sldId id="258" r:id="rId45"/>
    <p:sldId id="259" r:id="rId46"/>
    <p:sldId id="261" r:id="rId47"/>
    <p:sldId id="262" r:id="rId48"/>
    <p:sldId id="263" r:id="rId49"/>
    <p:sldId id="260" r:id="rId50"/>
    <p:sldId id="264" r:id="rId51"/>
    <p:sldId id="265" r:id="rId52"/>
    <p:sldId id="266" r:id="rId53"/>
    <p:sldId id="267" r:id="rId54"/>
    <p:sldId id="268" r:id="rId55"/>
    <p:sldId id="269" r:id="rId56"/>
    <p:sldId id="270" r:id="rId57"/>
    <p:sldId id="271" r:id="rId58"/>
    <p:sldId id="272" r:id="rId59"/>
    <p:sldId id="273" r:id="rId60"/>
    <p:sldId id="274" r:id="rId61"/>
    <p:sldId id="276" r:id="rId62"/>
    <p:sldId id="277" r:id="rId63"/>
    <p:sldId id="278" r:id="rId64"/>
    <p:sldId id="279" r:id="rId65"/>
    <p:sldId id="280" r:id="rId66"/>
    <p:sldId id="281" r:id="rId67"/>
    <p:sldId id="282" r:id="rId68"/>
    <p:sldId id="275"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ratamarathe81@gmail.com" initials="n" lastIdx="1" clrIdx="0">
    <p:extLst>
      <p:ext uri="{19B8F6BF-5375-455C-9EA6-DF929625EA0E}">
        <p15:presenceInfo xmlns:p15="http://schemas.microsoft.com/office/powerpoint/2012/main" userId="36603a9db7f532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B06BA"/>
    <a:srgbClr val="00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80857" autoAdjust="0"/>
  </p:normalViewPr>
  <p:slideViewPr>
    <p:cSldViewPr snapToGrid="0">
      <p:cViewPr varScale="1">
        <p:scale>
          <a:sx n="55" d="100"/>
          <a:sy n="55" d="100"/>
        </p:scale>
        <p:origin x="288" y="66"/>
      </p:cViewPr>
      <p:guideLst/>
    </p:cSldViewPr>
  </p:slideViewPr>
  <p:outlineViewPr>
    <p:cViewPr>
      <p:scale>
        <a:sx n="33" d="100"/>
        <a:sy n="33" d="100"/>
      </p:scale>
      <p:origin x="0" y="-20708"/>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B0A4C-8F5C-43E3-A190-3C6C10E59E10}" type="datetimeFigureOut">
              <a:rPr lang="en-IN" smtClean="0"/>
              <a:t>04-09-2023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25BC6-928A-4A8E-AB3E-F8B791C42F85}" type="slidenum">
              <a:rPr lang="en-IN" smtClean="0"/>
              <a:t>‹#›</a:t>
            </a:fld>
            <a:endParaRPr lang="en-IN"/>
          </a:p>
        </p:txBody>
      </p:sp>
    </p:spTree>
    <p:extLst>
      <p:ext uri="{BB962C8B-B14F-4D97-AF65-F5344CB8AC3E}">
        <p14:creationId xmlns:p14="http://schemas.microsoft.com/office/powerpoint/2010/main" val="199376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javadevcentral.com/collectors-partitioningby-in-java#:~:text=A%20partitioningBy%20method%20takes%20a%20Predicate%20whereas%20a,%28in%20groupingBy%29%20or%20as%20a%20Predicate%20%28in%20partitioningBy%29."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educba.com/java-parallel-stream/"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geeksforgeeks.org/optional-of-method-in-java-with-examples/?ref=lbp"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7</a:t>
            </a:fld>
            <a:endParaRPr lang="en-IN"/>
          </a:p>
        </p:txBody>
      </p:sp>
    </p:spTree>
    <p:extLst>
      <p:ext uri="{BB962C8B-B14F-4D97-AF65-F5344CB8AC3E}">
        <p14:creationId xmlns:p14="http://schemas.microsoft.com/office/powerpoint/2010/main" val="4053181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same can pretty much be done with abstract classes. The main difference is that abstract classes can have constructors, state, and behavior.</a:t>
            </a:r>
          </a:p>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20</a:t>
            </a:fld>
            <a:endParaRPr lang="en-IN"/>
          </a:p>
        </p:txBody>
      </p:sp>
    </p:spTree>
    <p:extLst>
      <p:ext uri="{BB962C8B-B14F-4D97-AF65-F5344CB8AC3E}">
        <p14:creationId xmlns:p14="http://schemas.microsoft.com/office/powerpoint/2010/main" val="3578690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29</a:t>
            </a:fld>
            <a:endParaRPr lang="en-IN"/>
          </a:p>
        </p:txBody>
      </p:sp>
    </p:spTree>
    <p:extLst>
      <p:ext uri="{BB962C8B-B14F-4D97-AF65-F5344CB8AC3E}">
        <p14:creationId xmlns:p14="http://schemas.microsoft.com/office/powerpoint/2010/main" val="2507942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30</a:t>
            </a:fld>
            <a:endParaRPr lang="en-IN"/>
          </a:p>
        </p:txBody>
      </p:sp>
    </p:spTree>
    <p:extLst>
      <p:ext uri="{BB962C8B-B14F-4D97-AF65-F5344CB8AC3E}">
        <p14:creationId xmlns:p14="http://schemas.microsoft.com/office/powerpoint/2010/main" val="2925043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31</a:t>
            </a:fld>
            <a:endParaRPr lang="en-IN"/>
          </a:p>
        </p:txBody>
      </p:sp>
    </p:spTree>
    <p:extLst>
      <p:ext uri="{BB962C8B-B14F-4D97-AF65-F5344CB8AC3E}">
        <p14:creationId xmlns:p14="http://schemas.microsoft.com/office/powerpoint/2010/main" val="2441840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32</a:t>
            </a:fld>
            <a:endParaRPr lang="en-IN"/>
          </a:p>
        </p:txBody>
      </p:sp>
    </p:spTree>
    <p:extLst>
      <p:ext uri="{BB962C8B-B14F-4D97-AF65-F5344CB8AC3E}">
        <p14:creationId xmlns:p14="http://schemas.microsoft.com/office/powerpoint/2010/main" val="3717146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33</a:t>
            </a:fld>
            <a:endParaRPr lang="en-IN"/>
          </a:p>
        </p:txBody>
      </p:sp>
    </p:spTree>
    <p:extLst>
      <p:ext uri="{BB962C8B-B14F-4D97-AF65-F5344CB8AC3E}">
        <p14:creationId xmlns:p14="http://schemas.microsoft.com/office/powerpoint/2010/main" val="3924180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34</a:t>
            </a:fld>
            <a:endParaRPr lang="en-IN"/>
          </a:p>
        </p:txBody>
      </p:sp>
    </p:spTree>
    <p:extLst>
      <p:ext uri="{BB962C8B-B14F-4D97-AF65-F5344CB8AC3E}">
        <p14:creationId xmlns:p14="http://schemas.microsoft.com/office/powerpoint/2010/main" val="716390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35</a:t>
            </a:fld>
            <a:endParaRPr lang="en-IN"/>
          </a:p>
        </p:txBody>
      </p:sp>
    </p:spTree>
    <p:extLst>
      <p:ext uri="{BB962C8B-B14F-4D97-AF65-F5344CB8AC3E}">
        <p14:creationId xmlns:p14="http://schemas.microsoft.com/office/powerpoint/2010/main" val="1913965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36</a:t>
            </a:fld>
            <a:endParaRPr lang="en-IN"/>
          </a:p>
        </p:txBody>
      </p:sp>
    </p:spTree>
    <p:extLst>
      <p:ext uri="{BB962C8B-B14F-4D97-AF65-F5344CB8AC3E}">
        <p14:creationId xmlns:p14="http://schemas.microsoft.com/office/powerpoint/2010/main" val="2967515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37</a:t>
            </a:fld>
            <a:endParaRPr lang="en-IN"/>
          </a:p>
        </p:txBody>
      </p:sp>
    </p:spTree>
    <p:extLst>
      <p:ext uri="{BB962C8B-B14F-4D97-AF65-F5344CB8AC3E}">
        <p14:creationId xmlns:p14="http://schemas.microsoft.com/office/powerpoint/2010/main" val="2107644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11</a:t>
            </a:fld>
            <a:endParaRPr lang="en-IN"/>
          </a:p>
        </p:txBody>
      </p:sp>
    </p:spTree>
    <p:extLst>
      <p:ext uri="{BB962C8B-B14F-4D97-AF65-F5344CB8AC3E}">
        <p14:creationId xmlns:p14="http://schemas.microsoft.com/office/powerpoint/2010/main" val="3021230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38</a:t>
            </a:fld>
            <a:endParaRPr lang="en-IN"/>
          </a:p>
        </p:txBody>
      </p:sp>
    </p:spTree>
    <p:extLst>
      <p:ext uri="{BB962C8B-B14F-4D97-AF65-F5344CB8AC3E}">
        <p14:creationId xmlns:p14="http://schemas.microsoft.com/office/powerpoint/2010/main" val="2470030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39</a:t>
            </a:fld>
            <a:endParaRPr lang="en-IN"/>
          </a:p>
        </p:txBody>
      </p:sp>
    </p:spTree>
    <p:extLst>
      <p:ext uri="{BB962C8B-B14F-4D97-AF65-F5344CB8AC3E}">
        <p14:creationId xmlns:p14="http://schemas.microsoft.com/office/powerpoint/2010/main" val="2785601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40</a:t>
            </a:fld>
            <a:endParaRPr lang="en-IN"/>
          </a:p>
        </p:txBody>
      </p:sp>
    </p:spTree>
    <p:extLst>
      <p:ext uri="{BB962C8B-B14F-4D97-AF65-F5344CB8AC3E}">
        <p14:creationId xmlns:p14="http://schemas.microsoft.com/office/powerpoint/2010/main" val="2042156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58</a:t>
            </a:fld>
            <a:endParaRPr lang="en-IN"/>
          </a:p>
        </p:txBody>
      </p:sp>
    </p:spTree>
    <p:extLst>
      <p:ext uri="{BB962C8B-B14F-4D97-AF65-F5344CB8AC3E}">
        <p14:creationId xmlns:p14="http://schemas.microsoft.com/office/powerpoint/2010/main" val="3453626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Collectors </a:t>
            </a:r>
            <a:r>
              <a:rPr lang="en-IN" dirty="0" err="1">
                <a:hlinkClick r:id="rId3"/>
              </a:rPr>
              <a:t>partitioningBy</a:t>
            </a:r>
            <a:r>
              <a:rPr lang="en-IN" dirty="0">
                <a:hlinkClick r:id="rId3"/>
              </a:rPr>
              <a:t> in Java - Java Developer Central (javadevcentral.com)</a:t>
            </a:r>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60</a:t>
            </a:fld>
            <a:endParaRPr lang="en-IN"/>
          </a:p>
        </p:txBody>
      </p:sp>
    </p:spTree>
    <p:extLst>
      <p:ext uri="{BB962C8B-B14F-4D97-AF65-F5344CB8AC3E}">
        <p14:creationId xmlns:p14="http://schemas.microsoft.com/office/powerpoint/2010/main" val="1718041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12529"/>
                </a:solidFill>
                <a:effectLst/>
                <a:latin typeface="source sans pro" panose="020B0503030403020204" pitchFamily="34" charset="0"/>
              </a:rPr>
              <a:t>Performance Implications:</a:t>
            </a:r>
            <a:endParaRPr lang="en-US" b="0" i="0" dirty="0">
              <a:solidFill>
                <a:srgbClr val="212529"/>
              </a:solidFill>
              <a:effectLst/>
              <a:latin typeface="source sans pro" panose="020B0503030403020204" pitchFamily="34" charset="0"/>
            </a:endParaRPr>
          </a:p>
          <a:p>
            <a:pPr algn="l"/>
            <a:r>
              <a:rPr lang="en-US" b="0" i="0" dirty="0">
                <a:solidFill>
                  <a:srgbClr val="212529"/>
                </a:solidFill>
                <a:effectLst/>
                <a:latin typeface="source sans pro" panose="020B0503030403020204" pitchFamily="34" charset="0"/>
              </a:rPr>
              <a:t>Parallel Stream has equal performance impacts as like its advantages. Since each </a:t>
            </a:r>
            <a:r>
              <a:rPr lang="en-US" b="0" i="0" dirty="0" err="1">
                <a:solidFill>
                  <a:srgbClr val="212529"/>
                </a:solidFill>
                <a:effectLst/>
                <a:latin typeface="source sans pro" panose="020B0503030403020204" pitchFamily="34" charset="0"/>
              </a:rPr>
              <a:t>substream</a:t>
            </a:r>
            <a:r>
              <a:rPr lang="en-US" b="0" i="0" dirty="0">
                <a:solidFill>
                  <a:srgbClr val="212529"/>
                </a:solidFill>
                <a:effectLst/>
                <a:latin typeface="source sans pro" panose="020B0503030403020204" pitchFamily="34" charset="0"/>
              </a:rPr>
              <a:t> is a single thread running and acting on the data, it has overhead compared to sequential stream. Inter-thread communication is dangerous and takes time for coordination</a:t>
            </a:r>
          </a:p>
          <a:p>
            <a:pPr algn="l"/>
            <a:endParaRPr lang="en-US" b="0" i="0" dirty="0">
              <a:solidFill>
                <a:srgbClr val="212529"/>
              </a:solidFill>
              <a:effectLst/>
              <a:latin typeface="source sans pro" panose="020B0503030403020204" pitchFamily="34" charset="0"/>
            </a:endParaRPr>
          </a:p>
          <a:p>
            <a:pPr algn="l"/>
            <a:r>
              <a:rPr lang="en-US" b="0" i="0" dirty="0">
                <a:solidFill>
                  <a:srgbClr val="212529"/>
                </a:solidFill>
                <a:effectLst/>
                <a:latin typeface="source sans pro" panose="020B0503030403020204" pitchFamily="34" charset="0"/>
              </a:rPr>
              <a:t>When to use Parallel Streams:</a:t>
            </a:r>
          </a:p>
          <a:p>
            <a:pPr algn="l">
              <a:buFont typeface="Arial" panose="020B0604020202020204" pitchFamily="34" charset="0"/>
              <a:buChar char="•"/>
            </a:pPr>
            <a:r>
              <a:rPr lang="en-US" b="0" i="0" dirty="0">
                <a:solidFill>
                  <a:srgbClr val="212529"/>
                </a:solidFill>
                <a:effectLst/>
                <a:latin typeface="source sans pro" panose="020B0503030403020204" pitchFamily="34" charset="0"/>
              </a:rPr>
              <a:t>They should be used when the output of the operation is not needed to be dependent on the order of elements present in source collection (on which stream is created).</a:t>
            </a:r>
          </a:p>
          <a:p>
            <a:pPr algn="l">
              <a:buFont typeface="Arial" panose="020B0604020202020204" pitchFamily="34" charset="0"/>
              <a:buChar char="•"/>
            </a:pPr>
            <a:r>
              <a:rPr lang="en-US" b="0" i="0" dirty="0">
                <a:solidFill>
                  <a:srgbClr val="212529"/>
                </a:solidFill>
                <a:effectLst/>
                <a:latin typeface="source sans pro" panose="020B0503030403020204" pitchFamily="34" charset="0"/>
              </a:rPr>
              <a:t>Parallel Streams can be used in case of aggregate functions.</a:t>
            </a:r>
          </a:p>
          <a:p>
            <a:pPr algn="l">
              <a:buFont typeface="Arial" panose="020B0604020202020204" pitchFamily="34" charset="0"/>
              <a:buChar char="•"/>
            </a:pPr>
            <a:r>
              <a:rPr lang="en-US" b="0" i="0" dirty="0">
                <a:solidFill>
                  <a:srgbClr val="212529"/>
                </a:solidFill>
                <a:effectLst/>
                <a:latin typeface="source sans pro" panose="020B0503030403020204" pitchFamily="34" charset="0"/>
              </a:rPr>
              <a:t>Iterate over large sized collections.</a:t>
            </a:r>
          </a:p>
          <a:p>
            <a:pPr algn="l">
              <a:buFont typeface="Arial" panose="020B0604020202020204" pitchFamily="34" charset="0"/>
              <a:buChar char="•"/>
            </a:pPr>
            <a:r>
              <a:rPr lang="en-US" b="0" i="0" dirty="0">
                <a:solidFill>
                  <a:srgbClr val="212529"/>
                </a:solidFill>
                <a:effectLst/>
                <a:latin typeface="source sans pro" panose="020B0503030403020204" pitchFamily="34" charset="0"/>
              </a:rPr>
              <a:t>If you have performance implications with sequential streams.</a:t>
            </a:r>
          </a:p>
          <a:p>
            <a:pPr algn="l">
              <a:buFont typeface="Arial" panose="020B0604020202020204" pitchFamily="34" charset="0"/>
              <a:buChar char="•"/>
            </a:pPr>
            <a:r>
              <a:rPr lang="en-US" b="0" i="0" dirty="0">
                <a:solidFill>
                  <a:srgbClr val="212529"/>
                </a:solidFill>
                <a:effectLst/>
                <a:latin typeface="source sans pro" panose="020B0503030403020204" pitchFamily="34" charset="0"/>
              </a:rPr>
              <a:t>If your environment is not multi threaded, because parallel stream creates thread and can effect new requests coming in.</a:t>
            </a:r>
          </a:p>
          <a:p>
            <a:pPr algn="l"/>
            <a:endParaRPr lang="en-US" b="0" i="0" dirty="0">
              <a:solidFill>
                <a:srgbClr val="212529"/>
              </a:solidFill>
              <a:effectLst/>
              <a:latin typeface="source sans pro" panose="020B0503030403020204" pitchFamily="34" charset="0"/>
            </a:endParaRPr>
          </a:p>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61</a:t>
            </a:fld>
            <a:endParaRPr lang="en-IN"/>
          </a:p>
        </p:txBody>
      </p:sp>
    </p:spTree>
    <p:extLst>
      <p:ext uri="{BB962C8B-B14F-4D97-AF65-F5344CB8AC3E}">
        <p14:creationId xmlns:p14="http://schemas.microsoft.com/office/powerpoint/2010/main" val="3701785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Java Parallel Stream | How does Parallel Stream work in Java &amp; Examples (educba.com)</a:t>
            </a:r>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62</a:t>
            </a:fld>
            <a:endParaRPr lang="en-IN"/>
          </a:p>
        </p:txBody>
      </p:sp>
    </p:spTree>
    <p:extLst>
      <p:ext uri="{BB962C8B-B14F-4D97-AF65-F5344CB8AC3E}">
        <p14:creationId xmlns:p14="http://schemas.microsoft.com/office/powerpoint/2010/main" val="4084239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Optional of() method in Java with examples - </a:t>
            </a:r>
            <a:r>
              <a:rPr lang="en-US">
                <a:hlinkClick r:id="rId3"/>
              </a:rPr>
              <a:t>GeeksforGeeks</a:t>
            </a:r>
            <a:endParaRPr lang="en-IN"/>
          </a:p>
        </p:txBody>
      </p:sp>
      <p:sp>
        <p:nvSpPr>
          <p:cNvPr id="4" name="Slide Number Placeholder 3"/>
          <p:cNvSpPr>
            <a:spLocks noGrp="1"/>
          </p:cNvSpPr>
          <p:nvPr>
            <p:ph type="sldNum" sz="quarter" idx="5"/>
          </p:nvPr>
        </p:nvSpPr>
        <p:spPr/>
        <p:txBody>
          <a:bodyPr/>
          <a:lstStyle/>
          <a:p>
            <a:fld id="{BD225BC6-928A-4A8E-AB3E-F8B791C42F85}" type="slidenum">
              <a:rPr lang="en-IN" smtClean="0"/>
              <a:t>65</a:t>
            </a:fld>
            <a:endParaRPr lang="en-IN"/>
          </a:p>
        </p:txBody>
      </p:sp>
    </p:spTree>
    <p:extLst>
      <p:ext uri="{BB962C8B-B14F-4D97-AF65-F5344CB8AC3E}">
        <p14:creationId xmlns:p14="http://schemas.microsoft.com/office/powerpoint/2010/main" val="3440047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426"/>
                </a:solidFill>
                <a:effectLst/>
                <a:latin typeface="Roboto" panose="02000000000000000000" pitchFamily="2" charset="0"/>
              </a:rPr>
              <a:t>This is why in java 8, we have a new concept “default methods”. These methods can be added to any existing interface and we do not need to implement these methods in the implementation classes mandatorily, thus we can add these default methods to existing interfaces without breaking the code.</a:t>
            </a:r>
          </a:p>
          <a:p>
            <a:r>
              <a:rPr lang="en-US" dirty="0">
                <a:effectLst/>
              </a:rPr>
              <a:t>We can say that concept of default method is introduced in java 8 to add the new methods in the existing interfaces in such a way so that they are backward compatible. Backward compatibility is adding new features without breaking the old code.</a:t>
            </a:r>
          </a:p>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66</a:t>
            </a:fld>
            <a:endParaRPr lang="en-IN"/>
          </a:p>
        </p:txBody>
      </p:sp>
    </p:spTree>
    <p:extLst>
      <p:ext uri="{BB962C8B-B14F-4D97-AF65-F5344CB8AC3E}">
        <p14:creationId xmlns:p14="http://schemas.microsoft.com/office/powerpoint/2010/main" val="3623691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426"/>
                </a:solidFill>
                <a:effectLst/>
                <a:latin typeface="Roboto" panose="02000000000000000000" pitchFamily="2" charset="0"/>
              </a:rPr>
              <a:t>This is why in java 8, we have a new concept “default methods”. These methods can be added to any existing interface and we do not need to implement these methods in the implementation classes mandatorily, thus we can add these default methods to existing interfaces without breaking the code.</a:t>
            </a:r>
          </a:p>
          <a:p>
            <a:r>
              <a:rPr lang="en-US" dirty="0">
                <a:effectLst/>
              </a:rPr>
              <a:t>We can say that concept of default method is introduced in java 8 to add the new methods in the existing interfaces in such a way so that they are backward compatible. Backward compatibility is adding new features without breaking the old code.</a:t>
            </a:r>
          </a:p>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67</a:t>
            </a:fld>
            <a:endParaRPr lang="en-IN"/>
          </a:p>
        </p:txBody>
      </p:sp>
    </p:spTree>
    <p:extLst>
      <p:ext uri="{BB962C8B-B14F-4D97-AF65-F5344CB8AC3E}">
        <p14:creationId xmlns:p14="http://schemas.microsoft.com/office/powerpoint/2010/main" val="303019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13</a:t>
            </a:fld>
            <a:endParaRPr lang="en-IN"/>
          </a:p>
        </p:txBody>
      </p:sp>
    </p:spTree>
    <p:extLst>
      <p:ext uri="{BB962C8B-B14F-4D97-AF65-F5344CB8AC3E}">
        <p14:creationId xmlns:p14="http://schemas.microsoft.com/office/powerpoint/2010/main" val="511484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14</a:t>
            </a:fld>
            <a:endParaRPr lang="en-IN"/>
          </a:p>
        </p:txBody>
      </p:sp>
    </p:spTree>
    <p:extLst>
      <p:ext uri="{BB962C8B-B14F-4D97-AF65-F5344CB8AC3E}">
        <p14:creationId xmlns:p14="http://schemas.microsoft.com/office/powerpoint/2010/main" val="36125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15</a:t>
            </a:fld>
            <a:endParaRPr lang="en-IN"/>
          </a:p>
        </p:txBody>
      </p:sp>
    </p:spTree>
    <p:extLst>
      <p:ext uri="{BB962C8B-B14F-4D97-AF65-F5344CB8AC3E}">
        <p14:creationId xmlns:p14="http://schemas.microsoft.com/office/powerpoint/2010/main" val="1680371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16</a:t>
            </a:fld>
            <a:endParaRPr lang="en-IN"/>
          </a:p>
        </p:txBody>
      </p:sp>
    </p:spTree>
    <p:extLst>
      <p:ext uri="{BB962C8B-B14F-4D97-AF65-F5344CB8AC3E}">
        <p14:creationId xmlns:p14="http://schemas.microsoft.com/office/powerpoint/2010/main" val="3150863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17</a:t>
            </a:fld>
            <a:endParaRPr lang="en-IN"/>
          </a:p>
        </p:txBody>
      </p:sp>
    </p:spTree>
    <p:extLst>
      <p:ext uri="{BB962C8B-B14F-4D97-AF65-F5344CB8AC3E}">
        <p14:creationId xmlns:p14="http://schemas.microsoft.com/office/powerpoint/2010/main" val="905000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18</a:t>
            </a:fld>
            <a:endParaRPr lang="en-IN"/>
          </a:p>
        </p:txBody>
      </p:sp>
    </p:spTree>
    <p:extLst>
      <p:ext uri="{BB962C8B-B14F-4D97-AF65-F5344CB8AC3E}">
        <p14:creationId xmlns:p14="http://schemas.microsoft.com/office/powerpoint/2010/main" val="859514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225BC6-928A-4A8E-AB3E-F8B791C42F85}" type="slidenum">
              <a:rPr lang="en-IN" smtClean="0"/>
              <a:t>19</a:t>
            </a:fld>
            <a:endParaRPr lang="en-IN"/>
          </a:p>
        </p:txBody>
      </p:sp>
    </p:spTree>
    <p:extLst>
      <p:ext uri="{BB962C8B-B14F-4D97-AF65-F5344CB8AC3E}">
        <p14:creationId xmlns:p14="http://schemas.microsoft.com/office/powerpoint/2010/main" val="217119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FB79-7D81-41FD-91FE-23941AB762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373277-1CE8-4858-8BE7-876787364D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D044D3-53F7-46C7-94DB-0054C7325D47}"/>
              </a:ext>
            </a:extLst>
          </p:cNvPr>
          <p:cNvSpPr>
            <a:spLocks noGrp="1"/>
          </p:cNvSpPr>
          <p:nvPr>
            <p:ph type="dt" sz="half" idx="10"/>
          </p:nvPr>
        </p:nvSpPr>
        <p:spPr/>
        <p:txBody>
          <a:bodyPr/>
          <a:lstStyle/>
          <a:p>
            <a:fld id="{F0B43A36-45EB-4169-AD3D-7C27D1B1169D}" type="datetimeFigureOut">
              <a:rPr lang="en-IN" smtClean="0"/>
              <a:t>04-09-2023</a:t>
            </a:fld>
            <a:endParaRPr lang="en-IN"/>
          </a:p>
        </p:txBody>
      </p:sp>
      <p:sp>
        <p:nvSpPr>
          <p:cNvPr id="5" name="Footer Placeholder 4">
            <a:extLst>
              <a:ext uri="{FF2B5EF4-FFF2-40B4-BE49-F238E27FC236}">
                <a16:creationId xmlns:a16="http://schemas.microsoft.com/office/drawing/2014/main" id="{4B562947-658C-4624-8632-223B95B2B3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1FC26-5120-42CB-AD02-818472F82AC9}"/>
              </a:ext>
            </a:extLst>
          </p:cNvPr>
          <p:cNvSpPr>
            <a:spLocks noGrp="1"/>
          </p:cNvSpPr>
          <p:nvPr>
            <p:ph type="sldNum" sz="quarter" idx="12"/>
          </p:nvPr>
        </p:nvSpPr>
        <p:spPr/>
        <p:txBody>
          <a:bodyPr/>
          <a:lstStyle/>
          <a:p>
            <a:fld id="{04E056FB-CF76-4C06-A089-7B085A6B77BB}" type="slidenum">
              <a:rPr lang="en-IN" smtClean="0"/>
              <a:t>‹#›</a:t>
            </a:fld>
            <a:endParaRPr lang="en-IN"/>
          </a:p>
        </p:txBody>
      </p:sp>
    </p:spTree>
    <p:extLst>
      <p:ext uri="{BB962C8B-B14F-4D97-AF65-F5344CB8AC3E}">
        <p14:creationId xmlns:p14="http://schemas.microsoft.com/office/powerpoint/2010/main" val="279049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1161-0835-4B91-B543-7CCEFC54F4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0B9169-7CCB-4BF2-9E7A-3A33D672FF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2EE80-F4E7-4878-A38D-449B6DC9FE3F}"/>
              </a:ext>
            </a:extLst>
          </p:cNvPr>
          <p:cNvSpPr>
            <a:spLocks noGrp="1"/>
          </p:cNvSpPr>
          <p:nvPr>
            <p:ph type="dt" sz="half" idx="10"/>
          </p:nvPr>
        </p:nvSpPr>
        <p:spPr/>
        <p:txBody>
          <a:bodyPr/>
          <a:lstStyle/>
          <a:p>
            <a:fld id="{F0B43A36-45EB-4169-AD3D-7C27D1B1169D}" type="datetimeFigureOut">
              <a:rPr lang="en-IN" smtClean="0"/>
              <a:t>04-09-2023</a:t>
            </a:fld>
            <a:endParaRPr lang="en-IN"/>
          </a:p>
        </p:txBody>
      </p:sp>
      <p:sp>
        <p:nvSpPr>
          <p:cNvPr id="5" name="Footer Placeholder 4">
            <a:extLst>
              <a:ext uri="{FF2B5EF4-FFF2-40B4-BE49-F238E27FC236}">
                <a16:creationId xmlns:a16="http://schemas.microsoft.com/office/drawing/2014/main" id="{83D15C28-79F3-4C05-854C-5DCD861CB0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D534A3-B508-400D-9C9E-ECE3DAA4AA82}"/>
              </a:ext>
            </a:extLst>
          </p:cNvPr>
          <p:cNvSpPr>
            <a:spLocks noGrp="1"/>
          </p:cNvSpPr>
          <p:nvPr>
            <p:ph type="sldNum" sz="quarter" idx="12"/>
          </p:nvPr>
        </p:nvSpPr>
        <p:spPr/>
        <p:txBody>
          <a:bodyPr/>
          <a:lstStyle/>
          <a:p>
            <a:fld id="{04E056FB-CF76-4C06-A089-7B085A6B77BB}" type="slidenum">
              <a:rPr lang="en-IN" smtClean="0"/>
              <a:t>‹#›</a:t>
            </a:fld>
            <a:endParaRPr lang="en-IN"/>
          </a:p>
        </p:txBody>
      </p:sp>
    </p:spTree>
    <p:extLst>
      <p:ext uri="{BB962C8B-B14F-4D97-AF65-F5344CB8AC3E}">
        <p14:creationId xmlns:p14="http://schemas.microsoft.com/office/powerpoint/2010/main" val="1796626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196D4A-3764-4170-8DF1-2EB28CBB34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91B192-5F70-40A0-A4C5-93FD51DB9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B77934-DEAC-41D1-BE0A-E3D964CE34C0}"/>
              </a:ext>
            </a:extLst>
          </p:cNvPr>
          <p:cNvSpPr>
            <a:spLocks noGrp="1"/>
          </p:cNvSpPr>
          <p:nvPr>
            <p:ph type="dt" sz="half" idx="10"/>
          </p:nvPr>
        </p:nvSpPr>
        <p:spPr/>
        <p:txBody>
          <a:bodyPr/>
          <a:lstStyle/>
          <a:p>
            <a:fld id="{F0B43A36-45EB-4169-AD3D-7C27D1B1169D}" type="datetimeFigureOut">
              <a:rPr lang="en-IN" smtClean="0"/>
              <a:t>04-09-2023</a:t>
            </a:fld>
            <a:endParaRPr lang="en-IN"/>
          </a:p>
        </p:txBody>
      </p:sp>
      <p:sp>
        <p:nvSpPr>
          <p:cNvPr id="5" name="Footer Placeholder 4">
            <a:extLst>
              <a:ext uri="{FF2B5EF4-FFF2-40B4-BE49-F238E27FC236}">
                <a16:creationId xmlns:a16="http://schemas.microsoft.com/office/drawing/2014/main" id="{0C83D38E-022C-4E40-9A96-7C6529D516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1D0F76-C283-4CAE-BE12-FCC2C8669B48}"/>
              </a:ext>
            </a:extLst>
          </p:cNvPr>
          <p:cNvSpPr>
            <a:spLocks noGrp="1"/>
          </p:cNvSpPr>
          <p:nvPr>
            <p:ph type="sldNum" sz="quarter" idx="12"/>
          </p:nvPr>
        </p:nvSpPr>
        <p:spPr/>
        <p:txBody>
          <a:bodyPr/>
          <a:lstStyle/>
          <a:p>
            <a:fld id="{04E056FB-CF76-4C06-A089-7B085A6B77BB}" type="slidenum">
              <a:rPr lang="en-IN" smtClean="0"/>
              <a:t>‹#›</a:t>
            </a:fld>
            <a:endParaRPr lang="en-IN"/>
          </a:p>
        </p:txBody>
      </p:sp>
    </p:spTree>
    <p:extLst>
      <p:ext uri="{BB962C8B-B14F-4D97-AF65-F5344CB8AC3E}">
        <p14:creationId xmlns:p14="http://schemas.microsoft.com/office/powerpoint/2010/main" val="153664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B547-4F3E-4B27-BC3D-1DBC4AA8C5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5FD742-A9CB-4705-8458-39C5121F82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8AB0F6-3B40-4692-B496-8AB42F1C3F20}"/>
              </a:ext>
            </a:extLst>
          </p:cNvPr>
          <p:cNvSpPr>
            <a:spLocks noGrp="1"/>
          </p:cNvSpPr>
          <p:nvPr>
            <p:ph type="dt" sz="half" idx="10"/>
          </p:nvPr>
        </p:nvSpPr>
        <p:spPr/>
        <p:txBody>
          <a:bodyPr/>
          <a:lstStyle/>
          <a:p>
            <a:fld id="{F0B43A36-45EB-4169-AD3D-7C27D1B1169D}" type="datetimeFigureOut">
              <a:rPr lang="en-IN" smtClean="0"/>
              <a:t>04-09-2023</a:t>
            </a:fld>
            <a:endParaRPr lang="en-IN"/>
          </a:p>
        </p:txBody>
      </p:sp>
      <p:sp>
        <p:nvSpPr>
          <p:cNvPr id="5" name="Footer Placeholder 4">
            <a:extLst>
              <a:ext uri="{FF2B5EF4-FFF2-40B4-BE49-F238E27FC236}">
                <a16:creationId xmlns:a16="http://schemas.microsoft.com/office/drawing/2014/main" id="{50670182-14E1-4D5D-835F-DF4DB23AD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A8403-B72F-46EC-B363-9E5163F4E61B}"/>
              </a:ext>
            </a:extLst>
          </p:cNvPr>
          <p:cNvSpPr>
            <a:spLocks noGrp="1"/>
          </p:cNvSpPr>
          <p:nvPr>
            <p:ph type="sldNum" sz="quarter" idx="12"/>
          </p:nvPr>
        </p:nvSpPr>
        <p:spPr/>
        <p:txBody>
          <a:bodyPr/>
          <a:lstStyle/>
          <a:p>
            <a:fld id="{04E056FB-CF76-4C06-A089-7B085A6B77BB}" type="slidenum">
              <a:rPr lang="en-IN" smtClean="0"/>
              <a:t>‹#›</a:t>
            </a:fld>
            <a:endParaRPr lang="en-IN"/>
          </a:p>
        </p:txBody>
      </p:sp>
    </p:spTree>
    <p:extLst>
      <p:ext uri="{BB962C8B-B14F-4D97-AF65-F5344CB8AC3E}">
        <p14:creationId xmlns:p14="http://schemas.microsoft.com/office/powerpoint/2010/main" val="11737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B1C1-BAD6-4043-A685-692F87416B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A14A99-9BBB-4B19-A68D-EB47A0E69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784386-310D-44F1-B1C2-1DD93A2F498E}"/>
              </a:ext>
            </a:extLst>
          </p:cNvPr>
          <p:cNvSpPr>
            <a:spLocks noGrp="1"/>
          </p:cNvSpPr>
          <p:nvPr>
            <p:ph type="dt" sz="half" idx="10"/>
          </p:nvPr>
        </p:nvSpPr>
        <p:spPr/>
        <p:txBody>
          <a:bodyPr/>
          <a:lstStyle/>
          <a:p>
            <a:fld id="{F0B43A36-45EB-4169-AD3D-7C27D1B1169D}" type="datetimeFigureOut">
              <a:rPr lang="en-IN" smtClean="0"/>
              <a:t>04-09-2023</a:t>
            </a:fld>
            <a:endParaRPr lang="en-IN"/>
          </a:p>
        </p:txBody>
      </p:sp>
      <p:sp>
        <p:nvSpPr>
          <p:cNvPr id="5" name="Footer Placeholder 4">
            <a:extLst>
              <a:ext uri="{FF2B5EF4-FFF2-40B4-BE49-F238E27FC236}">
                <a16:creationId xmlns:a16="http://schemas.microsoft.com/office/drawing/2014/main" id="{6244B689-397D-4A3D-B67E-659CAF4326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FD5E5B-C98E-4780-8FE0-55BFC0AC24F1}"/>
              </a:ext>
            </a:extLst>
          </p:cNvPr>
          <p:cNvSpPr>
            <a:spLocks noGrp="1"/>
          </p:cNvSpPr>
          <p:nvPr>
            <p:ph type="sldNum" sz="quarter" idx="12"/>
          </p:nvPr>
        </p:nvSpPr>
        <p:spPr/>
        <p:txBody>
          <a:bodyPr/>
          <a:lstStyle/>
          <a:p>
            <a:fld id="{04E056FB-CF76-4C06-A089-7B085A6B77BB}" type="slidenum">
              <a:rPr lang="en-IN" smtClean="0"/>
              <a:t>‹#›</a:t>
            </a:fld>
            <a:endParaRPr lang="en-IN"/>
          </a:p>
        </p:txBody>
      </p:sp>
    </p:spTree>
    <p:extLst>
      <p:ext uri="{BB962C8B-B14F-4D97-AF65-F5344CB8AC3E}">
        <p14:creationId xmlns:p14="http://schemas.microsoft.com/office/powerpoint/2010/main" val="288739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DBE8-6992-481F-B904-8869470221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ECE462-37C2-4DC8-B698-7A11B0F3AC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3DFA91-A90A-4DB1-A5FF-FA89D312DE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A241A4-539F-4CB0-961F-D6E595B5412E}"/>
              </a:ext>
            </a:extLst>
          </p:cNvPr>
          <p:cNvSpPr>
            <a:spLocks noGrp="1"/>
          </p:cNvSpPr>
          <p:nvPr>
            <p:ph type="dt" sz="half" idx="10"/>
          </p:nvPr>
        </p:nvSpPr>
        <p:spPr/>
        <p:txBody>
          <a:bodyPr/>
          <a:lstStyle/>
          <a:p>
            <a:fld id="{F0B43A36-45EB-4169-AD3D-7C27D1B1169D}" type="datetimeFigureOut">
              <a:rPr lang="en-IN" smtClean="0"/>
              <a:t>04-09-2023</a:t>
            </a:fld>
            <a:endParaRPr lang="en-IN"/>
          </a:p>
        </p:txBody>
      </p:sp>
      <p:sp>
        <p:nvSpPr>
          <p:cNvPr id="6" name="Footer Placeholder 5">
            <a:extLst>
              <a:ext uri="{FF2B5EF4-FFF2-40B4-BE49-F238E27FC236}">
                <a16:creationId xmlns:a16="http://schemas.microsoft.com/office/drawing/2014/main" id="{ED8C9FCE-6A21-48BD-898D-B5EB6F3E05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59C14D-3E5E-45CD-8E4B-4B4739DD495C}"/>
              </a:ext>
            </a:extLst>
          </p:cNvPr>
          <p:cNvSpPr>
            <a:spLocks noGrp="1"/>
          </p:cNvSpPr>
          <p:nvPr>
            <p:ph type="sldNum" sz="quarter" idx="12"/>
          </p:nvPr>
        </p:nvSpPr>
        <p:spPr/>
        <p:txBody>
          <a:bodyPr/>
          <a:lstStyle/>
          <a:p>
            <a:fld id="{04E056FB-CF76-4C06-A089-7B085A6B77BB}" type="slidenum">
              <a:rPr lang="en-IN" smtClean="0"/>
              <a:t>‹#›</a:t>
            </a:fld>
            <a:endParaRPr lang="en-IN"/>
          </a:p>
        </p:txBody>
      </p:sp>
    </p:spTree>
    <p:extLst>
      <p:ext uri="{BB962C8B-B14F-4D97-AF65-F5344CB8AC3E}">
        <p14:creationId xmlns:p14="http://schemas.microsoft.com/office/powerpoint/2010/main" val="166943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3171-E075-4F23-84EC-8B5E683D68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892936-1C89-4490-A3E7-C5E4729747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F79F13-9073-46F9-B68C-A365676DE3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5AFD2C-6A19-4864-94EF-E2EC3CA322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382CBA-1BB8-48AD-BCFE-E7D46382D0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18B8BC-9315-438F-9593-9EBC7CF1F3B6}"/>
              </a:ext>
            </a:extLst>
          </p:cNvPr>
          <p:cNvSpPr>
            <a:spLocks noGrp="1"/>
          </p:cNvSpPr>
          <p:nvPr>
            <p:ph type="dt" sz="half" idx="10"/>
          </p:nvPr>
        </p:nvSpPr>
        <p:spPr/>
        <p:txBody>
          <a:bodyPr/>
          <a:lstStyle/>
          <a:p>
            <a:fld id="{F0B43A36-45EB-4169-AD3D-7C27D1B1169D}" type="datetimeFigureOut">
              <a:rPr lang="en-IN" smtClean="0"/>
              <a:t>04-09-2023</a:t>
            </a:fld>
            <a:endParaRPr lang="en-IN"/>
          </a:p>
        </p:txBody>
      </p:sp>
      <p:sp>
        <p:nvSpPr>
          <p:cNvPr id="8" name="Footer Placeholder 7">
            <a:extLst>
              <a:ext uri="{FF2B5EF4-FFF2-40B4-BE49-F238E27FC236}">
                <a16:creationId xmlns:a16="http://schemas.microsoft.com/office/drawing/2014/main" id="{D7BADBDE-E3CB-426D-B0BF-81A73DC21B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A6C4BE-3216-40CF-92DC-90188A4EFEC5}"/>
              </a:ext>
            </a:extLst>
          </p:cNvPr>
          <p:cNvSpPr>
            <a:spLocks noGrp="1"/>
          </p:cNvSpPr>
          <p:nvPr>
            <p:ph type="sldNum" sz="quarter" idx="12"/>
          </p:nvPr>
        </p:nvSpPr>
        <p:spPr/>
        <p:txBody>
          <a:bodyPr/>
          <a:lstStyle/>
          <a:p>
            <a:fld id="{04E056FB-CF76-4C06-A089-7B085A6B77BB}" type="slidenum">
              <a:rPr lang="en-IN" smtClean="0"/>
              <a:t>‹#›</a:t>
            </a:fld>
            <a:endParaRPr lang="en-IN"/>
          </a:p>
        </p:txBody>
      </p:sp>
    </p:spTree>
    <p:extLst>
      <p:ext uri="{BB962C8B-B14F-4D97-AF65-F5344CB8AC3E}">
        <p14:creationId xmlns:p14="http://schemas.microsoft.com/office/powerpoint/2010/main" val="328674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37CE-07BC-4A39-A2FC-3C3DFDDC2D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750ABF-1477-47FB-B486-A36910BBA6EC}"/>
              </a:ext>
            </a:extLst>
          </p:cNvPr>
          <p:cNvSpPr>
            <a:spLocks noGrp="1"/>
          </p:cNvSpPr>
          <p:nvPr>
            <p:ph type="dt" sz="half" idx="10"/>
          </p:nvPr>
        </p:nvSpPr>
        <p:spPr/>
        <p:txBody>
          <a:bodyPr/>
          <a:lstStyle/>
          <a:p>
            <a:fld id="{F0B43A36-45EB-4169-AD3D-7C27D1B1169D}" type="datetimeFigureOut">
              <a:rPr lang="en-IN" smtClean="0"/>
              <a:t>04-09-2023</a:t>
            </a:fld>
            <a:endParaRPr lang="en-IN"/>
          </a:p>
        </p:txBody>
      </p:sp>
      <p:sp>
        <p:nvSpPr>
          <p:cNvPr id="4" name="Footer Placeholder 3">
            <a:extLst>
              <a:ext uri="{FF2B5EF4-FFF2-40B4-BE49-F238E27FC236}">
                <a16:creationId xmlns:a16="http://schemas.microsoft.com/office/drawing/2014/main" id="{ECAD1828-E476-4460-B552-F05DC8FEFD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90FEB3-972A-40F4-A656-8292909CF8C8}"/>
              </a:ext>
            </a:extLst>
          </p:cNvPr>
          <p:cNvSpPr>
            <a:spLocks noGrp="1"/>
          </p:cNvSpPr>
          <p:nvPr>
            <p:ph type="sldNum" sz="quarter" idx="12"/>
          </p:nvPr>
        </p:nvSpPr>
        <p:spPr/>
        <p:txBody>
          <a:bodyPr/>
          <a:lstStyle/>
          <a:p>
            <a:fld id="{04E056FB-CF76-4C06-A089-7B085A6B77BB}" type="slidenum">
              <a:rPr lang="en-IN" smtClean="0"/>
              <a:t>‹#›</a:t>
            </a:fld>
            <a:endParaRPr lang="en-IN"/>
          </a:p>
        </p:txBody>
      </p:sp>
    </p:spTree>
    <p:extLst>
      <p:ext uri="{BB962C8B-B14F-4D97-AF65-F5344CB8AC3E}">
        <p14:creationId xmlns:p14="http://schemas.microsoft.com/office/powerpoint/2010/main" val="93402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6AEA-C507-4C53-AA97-EFEFD13CCA81}"/>
              </a:ext>
            </a:extLst>
          </p:cNvPr>
          <p:cNvSpPr>
            <a:spLocks noGrp="1"/>
          </p:cNvSpPr>
          <p:nvPr>
            <p:ph type="dt" sz="half" idx="10"/>
          </p:nvPr>
        </p:nvSpPr>
        <p:spPr/>
        <p:txBody>
          <a:bodyPr/>
          <a:lstStyle/>
          <a:p>
            <a:fld id="{F0B43A36-45EB-4169-AD3D-7C27D1B1169D}" type="datetimeFigureOut">
              <a:rPr lang="en-IN" smtClean="0"/>
              <a:t>04-09-2023</a:t>
            </a:fld>
            <a:endParaRPr lang="en-IN"/>
          </a:p>
        </p:txBody>
      </p:sp>
      <p:sp>
        <p:nvSpPr>
          <p:cNvPr id="3" name="Footer Placeholder 2">
            <a:extLst>
              <a:ext uri="{FF2B5EF4-FFF2-40B4-BE49-F238E27FC236}">
                <a16:creationId xmlns:a16="http://schemas.microsoft.com/office/drawing/2014/main" id="{202B799A-5921-4937-9B5F-9553821C27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2F0FB8-B070-4C8C-8313-4E4CB8E10895}"/>
              </a:ext>
            </a:extLst>
          </p:cNvPr>
          <p:cNvSpPr>
            <a:spLocks noGrp="1"/>
          </p:cNvSpPr>
          <p:nvPr>
            <p:ph type="sldNum" sz="quarter" idx="12"/>
          </p:nvPr>
        </p:nvSpPr>
        <p:spPr/>
        <p:txBody>
          <a:bodyPr/>
          <a:lstStyle/>
          <a:p>
            <a:fld id="{04E056FB-CF76-4C06-A089-7B085A6B77BB}" type="slidenum">
              <a:rPr lang="en-IN" smtClean="0"/>
              <a:t>‹#›</a:t>
            </a:fld>
            <a:endParaRPr lang="en-IN"/>
          </a:p>
        </p:txBody>
      </p:sp>
    </p:spTree>
    <p:extLst>
      <p:ext uri="{BB962C8B-B14F-4D97-AF65-F5344CB8AC3E}">
        <p14:creationId xmlns:p14="http://schemas.microsoft.com/office/powerpoint/2010/main" val="166383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5E9D-75E2-4988-AB61-B4F63C500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2650D7-179F-4415-A433-E3523E9C6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B7DB99-DFBD-4E8D-91F1-A9FF7E606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BB71CA-9B74-4A6F-A213-A5EE287E2C9C}"/>
              </a:ext>
            </a:extLst>
          </p:cNvPr>
          <p:cNvSpPr>
            <a:spLocks noGrp="1"/>
          </p:cNvSpPr>
          <p:nvPr>
            <p:ph type="dt" sz="half" idx="10"/>
          </p:nvPr>
        </p:nvSpPr>
        <p:spPr/>
        <p:txBody>
          <a:bodyPr/>
          <a:lstStyle/>
          <a:p>
            <a:fld id="{F0B43A36-45EB-4169-AD3D-7C27D1B1169D}" type="datetimeFigureOut">
              <a:rPr lang="en-IN" smtClean="0"/>
              <a:t>04-09-2023</a:t>
            </a:fld>
            <a:endParaRPr lang="en-IN"/>
          </a:p>
        </p:txBody>
      </p:sp>
      <p:sp>
        <p:nvSpPr>
          <p:cNvPr id="6" name="Footer Placeholder 5">
            <a:extLst>
              <a:ext uri="{FF2B5EF4-FFF2-40B4-BE49-F238E27FC236}">
                <a16:creationId xmlns:a16="http://schemas.microsoft.com/office/drawing/2014/main" id="{EBD8F850-4BAC-4C5F-AFF1-3DC39134D6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86EE4A-B34C-48AD-B546-B3BA9ACA72C6}"/>
              </a:ext>
            </a:extLst>
          </p:cNvPr>
          <p:cNvSpPr>
            <a:spLocks noGrp="1"/>
          </p:cNvSpPr>
          <p:nvPr>
            <p:ph type="sldNum" sz="quarter" idx="12"/>
          </p:nvPr>
        </p:nvSpPr>
        <p:spPr/>
        <p:txBody>
          <a:bodyPr/>
          <a:lstStyle/>
          <a:p>
            <a:fld id="{04E056FB-CF76-4C06-A089-7B085A6B77BB}" type="slidenum">
              <a:rPr lang="en-IN" smtClean="0"/>
              <a:t>‹#›</a:t>
            </a:fld>
            <a:endParaRPr lang="en-IN"/>
          </a:p>
        </p:txBody>
      </p:sp>
    </p:spTree>
    <p:extLst>
      <p:ext uri="{BB962C8B-B14F-4D97-AF65-F5344CB8AC3E}">
        <p14:creationId xmlns:p14="http://schemas.microsoft.com/office/powerpoint/2010/main" val="972309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9B04-509A-4666-97FD-AABEC2C53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43BD0A-E744-47B9-BF20-339E2410B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BA5C29-4257-4D6C-A16A-ED575CE38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A6C44-9419-4638-A22A-3F821F1534A2}"/>
              </a:ext>
            </a:extLst>
          </p:cNvPr>
          <p:cNvSpPr>
            <a:spLocks noGrp="1"/>
          </p:cNvSpPr>
          <p:nvPr>
            <p:ph type="dt" sz="half" idx="10"/>
          </p:nvPr>
        </p:nvSpPr>
        <p:spPr/>
        <p:txBody>
          <a:bodyPr/>
          <a:lstStyle/>
          <a:p>
            <a:fld id="{F0B43A36-45EB-4169-AD3D-7C27D1B1169D}" type="datetimeFigureOut">
              <a:rPr lang="en-IN" smtClean="0"/>
              <a:t>04-09-2023</a:t>
            </a:fld>
            <a:endParaRPr lang="en-IN"/>
          </a:p>
        </p:txBody>
      </p:sp>
      <p:sp>
        <p:nvSpPr>
          <p:cNvPr id="6" name="Footer Placeholder 5">
            <a:extLst>
              <a:ext uri="{FF2B5EF4-FFF2-40B4-BE49-F238E27FC236}">
                <a16:creationId xmlns:a16="http://schemas.microsoft.com/office/drawing/2014/main" id="{9DD5A3C7-1CD4-49AC-9743-957066FBFC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A472E7-FD17-4866-B199-7FBA0E2CAAAE}"/>
              </a:ext>
            </a:extLst>
          </p:cNvPr>
          <p:cNvSpPr>
            <a:spLocks noGrp="1"/>
          </p:cNvSpPr>
          <p:nvPr>
            <p:ph type="sldNum" sz="quarter" idx="12"/>
          </p:nvPr>
        </p:nvSpPr>
        <p:spPr/>
        <p:txBody>
          <a:bodyPr/>
          <a:lstStyle/>
          <a:p>
            <a:fld id="{04E056FB-CF76-4C06-A089-7B085A6B77BB}" type="slidenum">
              <a:rPr lang="en-IN" smtClean="0"/>
              <a:t>‹#›</a:t>
            </a:fld>
            <a:endParaRPr lang="en-IN"/>
          </a:p>
        </p:txBody>
      </p:sp>
    </p:spTree>
    <p:extLst>
      <p:ext uri="{BB962C8B-B14F-4D97-AF65-F5344CB8AC3E}">
        <p14:creationId xmlns:p14="http://schemas.microsoft.com/office/powerpoint/2010/main" val="38698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B629D-0FF9-48F4-BCBE-61AC10548F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280A03-A1BF-4360-9174-E856CAE527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8AFF0-7542-4591-80E5-8DC872CDF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43A36-45EB-4169-AD3D-7C27D1B1169D}" type="datetimeFigureOut">
              <a:rPr lang="en-IN" smtClean="0"/>
              <a:t>04-09-2023</a:t>
            </a:fld>
            <a:endParaRPr lang="en-IN"/>
          </a:p>
        </p:txBody>
      </p:sp>
      <p:sp>
        <p:nvSpPr>
          <p:cNvPr id="5" name="Footer Placeholder 4">
            <a:extLst>
              <a:ext uri="{FF2B5EF4-FFF2-40B4-BE49-F238E27FC236}">
                <a16:creationId xmlns:a16="http://schemas.microsoft.com/office/drawing/2014/main" id="{D6BCB4D6-B0D1-44A7-BD74-53414DC87C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895065-8A7C-4269-AB51-EF96D08A5F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056FB-CF76-4C06-A089-7B085A6B77BB}" type="slidenum">
              <a:rPr lang="en-IN" smtClean="0"/>
              <a:t>‹#›</a:t>
            </a:fld>
            <a:endParaRPr lang="en-IN"/>
          </a:p>
        </p:txBody>
      </p:sp>
    </p:spTree>
    <p:extLst>
      <p:ext uri="{BB962C8B-B14F-4D97-AF65-F5344CB8AC3E}">
        <p14:creationId xmlns:p14="http://schemas.microsoft.com/office/powerpoint/2010/main" val="2165830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beginnersbook.com/2013/05/java-interfac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6F12-33F1-4C64-A651-5672AC2BB1F9}"/>
              </a:ext>
            </a:extLst>
          </p:cNvPr>
          <p:cNvSpPr>
            <a:spLocks noGrp="1"/>
          </p:cNvSpPr>
          <p:nvPr>
            <p:ph type="ctrTitle"/>
          </p:nvPr>
        </p:nvSpPr>
        <p:spPr/>
        <p:txBody>
          <a:bodyPr/>
          <a:lstStyle/>
          <a:p>
            <a:r>
              <a:rPr lang="hi-IN" dirty="0"/>
              <a:t>Java </a:t>
            </a:r>
            <a:r>
              <a:rPr lang="en-US" dirty="0"/>
              <a:t>8 – new features</a:t>
            </a:r>
            <a:endParaRPr lang="en-IN" dirty="0"/>
          </a:p>
        </p:txBody>
      </p:sp>
    </p:spTree>
    <p:extLst>
      <p:ext uri="{BB962C8B-B14F-4D97-AF65-F5344CB8AC3E}">
        <p14:creationId xmlns:p14="http://schemas.microsoft.com/office/powerpoint/2010/main" val="1065379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564B-9BC1-4075-9400-FB552D9BB773}"/>
              </a:ext>
            </a:extLst>
          </p:cNvPr>
          <p:cNvSpPr>
            <a:spLocks noGrp="1"/>
          </p:cNvSpPr>
          <p:nvPr>
            <p:ph type="title"/>
          </p:nvPr>
        </p:nvSpPr>
        <p:spPr/>
        <p:txBody>
          <a:bodyPr/>
          <a:lstStyle/>
          <a:p>
            <a:r>
              <a:rPr lang="hi-IN" dirty="0"/>
              <a:t>Lam</a:t>
            </a:r>
            <a:r>
              <a:rPr lang="en-US" dirty="0"/>
              <a:t>b</a:t>
            </a:r>
            <a:r>
              <a:rPr lang="hi-IN" dirty="0"/>
              <a:t>da Expression </a:t>
            </a:r>
            <a:r>
              <a:rPr lang="en-US" sz="3600" dirty="0"/>
              <a:t>– storing it in variable</a:t>
            </a:r>
            <a:r>
              <a:rPr lang="hi-IN" sz="3600" dirty="0"/>
              <a:t> </a:t>
            </a:r>
            <a:endParaRPr lang="en-IN" sz="3600" dirty="0"/>
          </a:p>
        </p:txBody>
      </p:sp>
      <p:sp>
        <p:nvSpPr>
          <p:cNvPr id="3" name="Content Placeholder 2">
            <a:extLst>
              <a:ext uri="{FF2B5EF4-FFF2-40B4-BE49-F238E27FC236}">
                <a16:creationId xmlns:a16="http://schemas.microsoft.com/office/drawing/2014/main" id="{7DE6BE8A-0938-4FC7-A882-E858E01F9577}"/>
              </a:ext>
            </a:extLst>
          </p:cNvPr>
          <p:cNvSpPr>
            <a:spLocks noGrp="1"/>
          </p:cNvSpPr>
          <p:nvPr>
            <p:ph idx="1"/>
          </p:nvPr>
        </p:nvSpPr>
        <p:spPr/>
        <p:txBody>
          <a:bodyPr>
            <a:normAutofit lnSpcReduction="10000"/>
          </a:bodyPr>
          <a:lstStyle/>
          <a:p>
            <a:pPr marL="0" indent="0" algn="l">
              <a:buNone/>
            </a:pPr>
            <a:r>
              <a:rPr lang="en-US" sz="2000" dirty="0">
                <a:solidFill>
                  <a:srgbClr val="1B06BA"/>
                </a:solidFill>
                <a:latin typeface="Verdana" panose="020B0604030504040204" pitchFamily="34" charset="0"/>
                <a:ea typeface="Verdana" panose="020B0604030504040204" pitchFamily="34" charset="0"/>
              </a:rPr>
              <a:t>Use Java's Consumer interface to store a lambda expression in a variable:</a:t>
            </a:r>
            <a:endParaRPr lang="en-IN" sz="2000" dirty="0">
              <a:solidFill>
                <a:srgbClr val="1B06BA"/>
              </a:solidFill>
              <a:latin typeface="Verdana" panose="020B0604030504040204" pitchFamily="34" charset="0"/>
              <a:ea typeface="Verdana" panose="020B0604030504040204" pitchFamily="34" charset="0"/>
            </a:endParaRPr>
          </a:p>
          <a:p>
            <a:pPr marL="0" indent="0" algn="l">
              <a:buNone/>
            </a:pPr>
            <a:r>
              <a:rPr lang="en-IN" sz="1800" dirty="0">
                <a:solidFill>
                  <a:srgbClr val="000000"/>
                </a:solidFill>
                <a:latin typeface="Consolas" panose="020B0609020204030204" pitchFamily="49" charset="0"/>
              </a:rPr>
              <a:t> </a:t>
            </a:r>
          </a:p>
          <a:p>
            <a:pPr marL="0" indent="0" algn="l">
              <a:buNone/>
            </a:pPr>
            <a:r>
              <a:rPr lang="en-IN" sz="1800" dirty="0">
                <a:solidFill>
                  <a:srgbClr val="1B06BA"/>
                </a:solidFill>
                <a:latin typeface="Consolas" panose="020B0609020204030204" pitchFamily="49" charset="0"/>
              </a:rPr>
              <a:t>   ArrayList&lt;Integer&gt; numLst = new ArrayList&lt;Integer&gt;();</a:t>
            </a:r>
          </a:p>
          <a:p>
            <a:pPr marL="0" indent="0" algn="l">
              <a:buNone/>
            </a:pPr>
            <a:r>
              <a:rPr lang="en-IN" sz="1800" dirty="0">
                <a:solidFill>
                  <a:srgbClr val="1B06BA"/>
                </a:solidFill>
                <a:latin typeface="Consolas" panose="020B0609020204030204" pitchFamily="49" charset="0"/>
              </a:rPr>
              <a:t>   </a:t>
            </a:r>
          </a:p>
          <a:p>
            <a:pPr marL="0" indent="0" algn="l">
              <a:buNone/>
            </a:pPr>
            <a:r>
              <a:rPr lang="en-IN" sz="1800" dirty="0">
                <a:solidFill>
                  <a:srgbClr val="1B06BA"/>
                </a:solidFill>
                <a:latin typeface="Consolas" panose="020B0609020204030204" pitchFamily="49" charset="0"/>
              </a:rPr>
              <a:t>    numLst.add(5);</a:t>
            </a:r>
          </a:p>
          <a:p>
            <a:pPr marL="0" indent="0" algn="l">
              <a:buNone/>
            </a:pPr>
            <a:r>
              <a:rPr lang="en-IN" sz="1800" dirty="0">
                <a:solidFill>
                  <a:srgbClr val="1B06BA"/>
                </a:solidFill>
                <a:latin typeface="Consolas" panose="020B0609020204030204" pitchFamily="49" charset="0"/>
              </a:rPr>
              <a:t>    numLst.add(9);</a:t>
            </a:r>
          </a:p>
          <a:p>
            <a:pPr marL="0" indent="0" algn="l">
              <a:buNone/>
            </a:pPr>
            <a:r>
              <a:rPr lang="en-IN" sz="1800" dirty="0">
                <a:solidFill>
                  <a:srgbClr val="1B06BA"/>
                </a:solidFill>
                <a:latin typeface="Consolas" panose="020B0609020204030204" pitchFamily="49" charset="0"/>
              </a:rPr>
              <a:t>    numLst.add(8);</a:t>
            </a:r>
          </a:p>
          <a:p>
            <a:pPr marL="0" indent="0" algn="l">
              <a:buNone/>
            </a:pPr>
            <a:r>
              <a:rPr lang="en-IN" sz="1800" dirty="0">
                <a:solidFill>
                  <a:srgbClr val="1B06BA"/>
                </a:solidFill>
                <a:latin typeface="Consolas" panose="020B0609020204030204" pitchFamily="49" charset="0"/>
              </a:rPr>
              <a:t>    numLst.add(1);</a:t>
            </a:r>
          </a:p>
          <a:p>
            <a:pPr marL="0" indent="0" algn="l">
              <a:buNone/>
            </a:pPr>
            <a:r>
              <a:rPr lang="en-IN" sz="1800" dirty="0">
                <a:solidFill>
                  <a:srgbClr val="1B06BA"/>
                </a:solidFill>
                <a:latin typeface="Consolas" panose="020B0609020204030204" pitchFamily="49" charset="0"/>
              </a:rPr>
              <a:t>    </a:t>
            </a:r>
          </a:p>
          <a:p>
            <a:pPr marL="0" indent="0" algn="l">
              <a:buNone/>
            </a:pPr>
            <a:r>
              <a:rPr lang="en-IN" sz="1800" dirty="0">
                <a:solidFill>
                  <a:srgbClr val="1B06BA"/>
                </a:solidFill>
                <a:latin typeface="Consolas" panose="020B0609020204030204" pitchFamily="49" charset="0"/>
              </a:rPr>
              <a:t>    Consumer&lt;Integer&gt; method = </a:t>
            </a:r>
            <a:r>
              <a:rPr lang="en-IN" sz="1800" b="1" dirty="0">
                <a:solidFill>
                  <a:srgbClr val="1B06BA"/>
                </a:solidFill>
                <a:latin typeface="Consolas" panose="020B0609020204030204" pitchFamily="49" charset="0"/>
              </a:rPr>
              <a:t>(n) -&gt; { System.</a:t>
            </a:r>
            <a:r>
              <a:rPr lang="en-IN" sz="1800" b="1" i="1" dirty="0">
                <a:solidFill>
                  <a:srgbClr val="1B06BA"/>
                </a:solidFill>
                <a:latin typeface="Consolas" panose="020B0609020204030204" pitchFamily="49" charset="0"/>
              </a:rPr>
              <a:t>out.println(n); </a:t>
            </a:r>
            <a:r>
              <a:rPr lang="en-IN" sz="1800" b="1" dirty="0">
                <a:solidFill>
                  <a:srgbClr val="1B06BA"/>
                </a:solidFill>
                <a:latin typeface="Consolas" panose="020B0609020204030204" pitchFamily="49" charset="0"/>
              </a:rPr>
              <a:t>};</a:t>
            </a:r>
          </a:p>
          <a:p>
            <a:pPr marL="0" indent="0" algn="l">
              <a:buNone/>
            </a:pPr>
            <a:r>
              <a:rPr lang="en-IN" sz="1800" dirty="0">
                <a:solidFill>
                  <a:srgbClr val="1B06BA"/>
                </a:solidFill>
                <a:latin typeface="Consolas" panose="020B0609020204030204" pitchFamily="49" charset="0"/>
              </a:rPr>
              <a:t>   </a:t>
            </a:r>
          </a:p>
          <a:p>
            <a:pPr marL="0" indent="0" algn="l">
              <a:buNone/>
            </a:pPr>
            <a:r>
              <a:rPr lang="en-IN" sz="1800" dirty="0">
                <a:solidFill>
                  <a:srgbClr val="1B06BA"/>
                </a:solidFill>
                <a:latin typeface="Consolas" panose="020B0609020204030204" pitchFamily="49" charset="0"/>
              </a:rPr>
              <a:t>    numLst.forEach( method );</a:t>
            </a:r>
            <a:endParaRPr lang="en-IN" sz="1800" dirty="0">
              <a:solidFill>
                <a:srgbClr val="1B06BA"/>
              </a:solidFill>
            </a:endParaRPr>
          </a:p>
        </p:txBody>
      </p:sp>
    </p:spTree>
    <p:extLst>
      <p:ext uri="{BB962C8B-B14F-4D97-AF65-F5344CB8AC3E}">
        <p14:creationId xmlns:p14="http://schemas.microsoft.com/office/powerpoint/2010/main" val="270841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564B-9BC1-4075-9400-FB552D9BB773}"/>
              </a:ext>
            </a:extLst>
          </p:cNvPr>
          <p:cNvSpPr>
            <a:spLocks noGrp="1"/>
          </p:cNvSpPr>
          <p:nvPr>
            <p:ph type="title"/>
          </p:nvPr>
        </p:nvSpPr>
        <p:spPr/>
        <p:txBody>
          <a:bodyPr/>
          <a:lstStyle/>
          <a:p>
            <a:r>
              <a:rPr lang="hi-IN" dirty="0"/>
              <a:t>Lam</a:t>
            </a:r>
            <a:r>
              <a:rPr lang="en-US" dirty="0"/>
              <a:t>b</a:t>
            </a:r>
            <a:r>
              <a:rPr lang="hi-IN" dirty="0"/>
              <a:t>da Expression </a:t>
            </a:r>
            <a:endParaRPr lang="en-IN" dirty="0"/>
          </a:p>
        </p:txBody>
      </p:sp>
      <p:sp>
        <p:nvSpPr>
          <p:cNvPr id="3" name="Content Placeholder 2">
            <a:extLst>
              <a:ext uri="{FF2B5EF4-FFF2-40B4-BE49-F238E27FC236}">
                <a16:creationId xmlns:a16="http://schemas.microsoft.com/office/drawing/2014/main" id="{7DE6BE8A-0938-4FC7-A882-E858E01F9577}"/>
              </a:ext>
            </a:extLst>
          </p:cNvPr>
          <p:cNvSpPr>
            <a:spLocks noGrp="1"/>
          </p:cNvSpPr>
          <p:nvPr>
            <p:ph sz="half" idx="1"/>
          </p:nvPr>
        </p:nvSpPr>
        <p:spPr>
          <a:xfrm>
            <a:off x="434449" y="1825625"/>
            <a:ext cx="5181600" cy="4351338"/>
          </a:xfrm>
        </p:spPr>
        <p:txBody>
          <a:bodyPr>
            <a:normAutofit lnSpcReduction="10000"/>
          </a:bodyPr>
          <a:lstStyle/>
          <a:p>
            <a:pPr marL="0" indent="0" algn="l">
              <a:buNone/>
            </a:pPr>
            <a:r>
              <a:rPr lang="en-IN" sz="1800" dirty="0">
                <a:solidFill>
                  <a:srgbClr val="000000"/>
                </a:solidFill>
                <a:latin typeface="Consolas" panose="020B0609020204030204" pitchFamily="49" charset="0"/>
              </a:rPr>
              <a:t> </a:t>
            </a:r>
            <a:r>
              <a:rPr lang="en-IN" sz="1800" dirty="0">
                <a:solidFill>
                  <a:srgbClr val="1B06BA"/>
                </a:solidFill>
                <a:latin typeface="Consolas" panose="020B0609020204030204" pitchFamily="49" charset="0"/>
              </a:rPr>
              <a:t>interface StrIntf {</a:t>
            </a:r>
          </a:p>
          <a:p>
            <a:pPr marL="0" indent="0" algn="l">
              <a:buNone/>
            </a:pPr>
            <a:r>
              <a:rPr lang="en-IN" sz="1800" dirty="0">
                <a:solidFill>
                  <a:srgbClr val="1B06BA"/>
                </a:solidFill>
                <a:latin typeface="Consolas" panose="020B0609020204030204" pitchFamily="49" charset="0"/>
              </a:rPr>
              <a:t>    </a:t>
            </a:r>
            <a:r>
              <a:rPr lang="en-IN" sz="1800" b="1" dirty="0">
                <a:solidFill>
                  <a:srgbClr val="1B06BA"/>
                </a:solidFill>
                <a:latin typeface="Consolas" panose="020B0609020204030204" pitchFamily="49" charset="0"/>
              </a:rPr>
              <a:t>String run(String str);</a:t>
            </a:r>
          </a:p>
          <a:p>
            <a:pPr marL="0" indent="0" algn="l">
              <a:buNone/>
            </a:pPr>
            <a:r>
              <a:rPr lang="en-IN" sz="1800" b="1" dirty="0">
                <a:solidFill>
                  <a:srgbClr val="1B06BA"/>
                </a:solidFill>
                <a:latin typeface="Consolas" panose="020B0609020204030204" pitchFamily="49" charset="0"/>
              </a:rPr>
              <a:t> </a:t>
            </a:r>
            <a:r>
              <a:rPr lang="en-IN" sz="1800" dirty="0">
                <a:solidFill>
                  <a:srgbClr val="1B06BA"/>
                </a:solidFill>
                <a:latin typeface="Consolas" panose="020B0609020204030204" pitchFamily="49" charset="0"/>
              </a:rPr>
              <a:t> }</a:t>
            </a:r>
          </a:p>
          <a:p>
            <a:pPr marL="0" indent="0" algn="l">
              <a:buNone/>
            </a:pPr>
            <a:endParaRPr lang="en-IN" sz="1800" dirty="0">
              <a:solidFill>
                <a:srgbClr val="1B06BA"/>
              </a:solidFill>
              <a:latin typeface="Consolas" panose="020B0609020204030204" pitchFamily="49" charset="0"/>
            </a:endParaRPr>
          </a:p>
          <a:p>
            <a:pPr marL="0" indent="0" algn="l">
              <a:buNone/>
            </a:pPr>
            <a:r>
              <a:rPr lang="en-US" sz="1800" dirty="0">
                <a:solidFill>
                  <a:srgbClr val="1B06BA"/>
                </a:solidFill>
                <a:latin typeface="Consolas" panose="020B0609020204030204" pitchFamily="49" charset="0"/>
              </a:rPr>
              <a:t> public static void main(String[] args) </a:t>
            </a:r>
          </a:p>
          <a:p>
            <a:pPr marL="0" indent="0" algn="l">
              <a:buNone/>
            </a:pPr>
            <a:r>
              <a:rPr lang="en-US" sz="1800" dirty="0">
                <a:solidFill>
                  <a:srgbClr val="1B06BA"/>
                </a:solidFill>
                <a:latin typeface="Consolas" panose="020B0609020204030204" pitchFamily="49" charset="0"/>
              </a:rPr>
              <a:t> {</a:t>
            </a:r>
          </a:p>
          <a:p>
            <a:pPr marL="0" indent="0" algn="l">
              <a:buNone/>
            </a:pPr>
            <a:r>
              <a:rPr lang="en-IN" sz="1800" dirty="0">
                <a:solidFill>
                  <a:srgbClr val="1B06BA"/>
                </a:solidFill>
                <a:latin typeface="Consolas" panose="020B0609020204030204" pitchFamily="49" charset="0"/>
              </a:rPr>
              <a:t>    </a:t>
            </a:r>
            <a:r>
              <a:rPr lang="en-IN" sz="1800" b="1" dirty="0">
                <a:solidFill>
                  <a:srgbClr val="1B06BA"/>
                </a:solidFill>
                <a:latin typeface="Consolas" panose="020B0609020204030204" pitchFamily="49" charset="0"/>
              </a:rPr>
              <a:t>StrIntf var = (s) -&gt; s + "!";</a:t>
            </a:r>
          </a:p>
          <a:p>
            <a:pPr marL="0" indent="0" algn="l">
              <a:buNone/>
            </a:pPr>
            <a:r>
              <a:rPr lang="en-IN" sz="1800" dirty="0">
                <a:solidFill>
                  <a:srgbClr val="1B06BA"/>
                </a:solidFill>
                <a:latin typeface="Consolas" panose="020B0609020204030204" pitchFamily="49" charset="0"/>
              </a:rPr>
              <a:t>  </a:t>
            </a:r>
          </a:p>
          <a:p>
            <a:pPr marL="0" indent="0" algn="l">
              <a:buNone/>
            </a:pPr>
            <a:r>
              <a:rPr lang="en-IN" sz="1800" dirty="0">
                <a:solidFill>
                  <a:srgbClr val="1B06BA"/>
                </a:solidFill>
                <a:latin typeface="Consolas" panose="020B0609020204030204" pitchFamily="49" charset="0"/>
              </a:rPr>
              <a:t>    String r = </a:t>
            </a:r>
            <a:r>
              <a:rPr lang="en-IN" sz="1800" b="1" dirty="0">
                <a:solidFill>
                  <a:srgbClr val="1B06BA"/>
                </a:solidFill>
                <a:latin typeface="Consolas" panose="020B0609020204030204" pitchFamily="49" charset="0"/>
              </a:rPr>
              <a:t>var.run</a:t>
            </a:r>
            <a:r>
              <a:rPr lang="en-IN" sz="1800" dirty="0">
                <a:solidFill>
                  <a:srgbClr val="1B06BA"/>
                </a:solidFill>
                <a:latin typeface="Consolas" panose="020B0609020204030204" pitchFamily="49" charset="0"/>
              </a:rPr>
              <a:t>("Hi");</a:t>
            </a:r>
          </a:p>
          <a:p>
            <a:pPr marL="0" indent="0" algn="l">
              <a:buNone/>
            </a:pPr>
            <a:r>
              <a:rPr lang="en-IN" sz="1800" dirty="0">
                <a:solidFill>
                  <a:srgbClr val="1B06BA"/>
                </a:solidFill>
                <a:latin typeface="Consolas" panose="020B0609020204030204" pitchFamily="49" charset="0"/>
              </a:rPr>
              <a:t>   </a:t>
            </a:r>
          </a:p>
          <a:p>
            <a:pPr marL="0" indent="0" algn="l">
              <a:buNone/>
            </a:pPr>
            <a:r>
              <a:rPr lang="en-IN" sz="1800" dirty="0">
                <a:solidFill>
                  <a:srgbClr val="1B06BA"/>
                </a:solidFill>
                <a:latin typeface="Consolas" panose="020B0609020204030204" pitchFamily="49" charset="0"/>
              </a:rPr>
              <a:t>    System.</a:t>
            </a:r>
            <a:r>
              <a:rPr lang="en-IN" sz="1800" i="1" dirty="0">
                <a:solidFill>
                  <a:srgbClr val="1B06BA"/>
                </a:solidFill>
                <a:latin typeface="Consolas" panose="020B0609020204030204" pitchFamily="49" charset="0"/>
              </a:rPr>
              <a:t>out.println(r);</a:t>
            </a:r>
            <a:r>
              <a:rPr lang="en-IN" sz="1800" dirty="0">
                <a:solidFill>
                  <a:srgbClr val="1B06BA"/>
                </a:solidFill>
                <a:latin typeface="Consolas" panose="020B0609020204030204" pitchFamily="49" charset="0"/>
              </a:rPr>
              <a:t>   </a:t>
            </a:r>
          </a:p>
          <a:p>
            <a:pPr marL="0" indent="0" algn="l">
              <a:buNone/>
            </a:pPr>
            <a:r>
              <a:rPr lang="en-IN" sz="1800" b="1" dirty="0">
                <a:solidFill>
                  <a:srgbClr val="1B06BA"/>
                </a:solidFill>
                <a:latin typeface="Consolas" panose="020B0609020204030204" pitchFamily="49" charset="0"/>
              </a:rPr>
              <a:t> </a:t>
            </a:r>
            <a:r>
              <a:rPr lang="en-IN" sz="1800" dirty="0">
                <a:solidFill>
                  <a:srgbClr val="1B06BA"/>
                </a:solidFill>
                <a:latin typeface="Consolas" panose="020B0609020204030204" pitchFamily="49" charset="0"/>
              </a:rPr>
              <a:t>}</a:t>
            </a:r>
            <a:endParaRPr lang="en-IN" sz="1800" dirty="0">
              <a:solidFill>
                <a:srgbClr val="1B06BA"/>
              </a:solidFill>
            </a:endParaRPr>
          </a:p>
        </p:txBody>
      </p:sp>
      <p:sp>
        <p:nvSpPr>
          <p:cNvPr id="4" name="Content Placeholder 3">
            <a:extLst>
              <a:ext uri="{FF2B5EF4-FFF2-40B4-BE49-F238E27FC236}">
                <a16:creationId xmlns:a16="http://schemas.microsoft.com/office/drawing/2014/main" id="{BFABD78A-9EBE-4C36-AA56-C4253E6B7912}"/>
              </a:ext>
            </a:extLst>
          </p:cNvPr>
          <p:cNvSpPr>
            <a:spLocks noGrp="1"/>
          </p:cNvSpPr>
          <p:nvPr>
            <p:ph sz="half" idx="2"/>
          </p:nvPr>
        </p:nvSpPr>
        <p:spPr>
          <a:xfrm>
            <a:off x="5948550" y="1825625"/>
            <a:ext cx="5994725" cy="4351338"/>
          </a:xfrm>
        </p:spPr>
        <p:txBody>
          <a:bodyPr>
            <a:normAutofit lnSpcReduction="10000"/>
          </a:bodyPr>
          <a:lstStyle/>
          <a:p>
            <a:pPr marL="0" indent="0" algn="l">
              <a:buNone/>
            </a:pPr>
            <a:r>
              <a:rPr lang="en-US" sz="1800" dirty="0">
                <a:solidFill>
                  <a:srgbClr val="1B06BA"/>
                </a:solidFill>
                <a:latin typeface="Consolas" panose="020B0609020204030204" pitchFamily="49" charset="0"/>
              </a:rPr>
              <a:t> public static void main(String[] args) {</a:t>
            </a:r>
          </a:p>
          <a:p>
            <a:pPr marL="0" indent="0" algn="l">
              <a:buNone/>
            </a:pPr>
            <a:endParaRPr lang="en-IN" sz="1800" dirty="0">
              <a:solidFill>
                <a:srgbClr val="1B06BA"/>
              </a:solidFill>
              <a:latin typeface="Consolas" panose="020B0609020204030204" pitchFamily="49" charset="0"/>
            </a:endParaRPr>
          </a:p>
          <a:p>
            <a:pPr marL="0" indent="0" algn="l">
              <a:buNone/>
            </a:pPr>
            <a:r>
              <a:rPr lang="en-IN" sz="1800" dirty="0">
                <a:solidFill>
                  <a:srgbClr val="1B06BA"/>
                </a:solidFill>
                <a:latin typeface="Consolas" panose="020B0609020204030204" pitchFamily="49" charset="0"/>
              </a:rPr>
              <a:t>    </a:t>
            </a:r>
            <a:r>
              <a:rPr lang="en-IN" sz="1800" b="1" dirty="0">
                <a:solidFill>
                  <a:srgbClr val="1B06BA"/>
                </a:solidFill>
                <a:latin typeface="Consolas" panose="020B0609020204030204" pitchFamily="49" charset="0"/>
              </a:rPr>
              <a:t>StrIntf var = (s) -&gt; s + "!";</a:t>
            </a:r>
          </a:p>
          <a:p>
            <a:pPr marL="0" indent="0" algn="l">
              <a:buNone/>
            </a:pPr>
            <a:r>
              <a:rPr lang="en-IN" sz="1800" dirty="0">
                <a:solidFill>
                  <a:srgbClr val="1B06BA"/>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i="1" dirty="0">
                <a:solidFill>
                  <a:srgbClr val="1B06BA"/>
                </a:solidFill>
                <a:latin typeface="Consolas" panose="020B0609020204030204" pitchFamily="49" charset="0"/>
              </a:rPr>
              <a:t>func("Hello", var);</a:t>
            </a:r>
            <a:endParaRPr lang="en-IN" sz="1800" dirty="0">
              <a:solidFill>
                <a:srgbClr val="1B06BA"/>
              </a:solidFill>
              <a:latin typeface="Consolas" panose="020B0609020204030204" pitchFamily="49" charset="0"/>
            </a:endParaRPr>
          </a:p>
          <a:p>
            <a:pPr marL="0" indent="0" algn="l">
              <a:buNone/>
            </a:pPr>
            <a:r>
              <a:rPr lang="en-IN" sz="1800" dirty="0">
                <a:solidFill>
                  <a:srgbClr val="1B06BA"/>
                </a:solidFill>
                <a:latin typeface="Consolas" panose="020B0609020204030204" pitchFamily="49" charset="0"/>
              </a:rPr>
              <a:t> </a:t>
            </a:r>
            <a:r>
              <a:rPr lang="en-IN" sz="1800" b="1" dirty="0">
                <a:solidFill>
                  <a:srgbClr val="1B06BA"/>
                </a:solidFill>
                <a:latin typeface="Consolas" panose="020B0609020204030204" pitchFamily="49" charset="0"/>
              </a:rPr>
              <a:t> </a:t>
            </a:r>
            <a:r>
              <a:rPr lang="en-IN" sz="1800" dirty="0">
                <a:solidFill>
                  <a:srgbClr val="1B06BA"/>
                </a:solidFill>
                <a:latin typeface="Consolas" panose="020B0609020204030204" pitchFamily="49" charset="0"/>
              </a:rPr>
              <a:t>}</a:t>
            </a:r>
          </a:p>
          <a:p>
            <a:pPr marL="0" indent="0" algn="l">
              <a:buNone/>
            </a:pPr>
            <a:endParaRPr lang="en-IN" sz="1800" b="1" dirty="0">
              <a:solidFill>
                <a:srgbClr val="1B06BA"/>
              </a:solidFill>
              <a:latin typeface="Consolas" panose="020B0609020204030204" pitchFamily="49" charset="0"/>
            </a:endParaRPr>
          </a:p>
          <a:p>
            <a:pPr marL="0" indent="0" algn="l">
              <a:buNone/>
            </a:pPr>
            <a:r>
              <a:rPr lang="en-US" sz="1800" dirty="0">
                <a:solidFill>
                  <a:srgbClr val="1B06BA"/>
                </a:solidFill>
                <a:latin typeface="Consolas" panose="020B0609020204030204" pitchFamily="49" charset="0"/>
              </a:rPr>
              <a:t>public static void func(String str, </a:t>
            </a:r>
            <a:r>
              <a:rPr lang="en-US" sz="1800" b="1" dirty="0">
                <a:solidFill>
                  <a:srgbClr val="1B06BA"/>
                </a:solidFill>
                <a:latin typeface="Consolas" panose="020B0609020204030204" pitchFamily="49" charset="0"/>
              </a:rPr>
              <a:t>StrIntf f</a:t>
            </a:r>
            <a:r>
              <a:rPr lang="en-US" sz="1800" dirty="0">
                <a:solidFill>
                  <a:srgbClr val="1B06BA"/>
                </a:solidFill>
                <a:latin typeface="Consolas" panose="020B0609020204030204" pitchFamily="49" charset="0"/>
              </a:rPr>
              <a:t>) </a:t>
            </a:r>
          </a:p>
          <a:p>
            <a:pPr marL="0" indent="0" algn="l">
              <a:buNone/>
            </a:pPr>
            <a:r>
              <a:rPr lang="en-US" sz="1800" dirty="0">
                <a:solidFill>
                  <a:srgbClr val="1B06BA"/>
                </a:solidFill>
                <a:latin typeface="Consolas" panose="020B0609020204030204" pitchFamily="49" charset="0"/>
              </a:rPr>
              <a:t>{</a:t>
            </a:r>
          </a:p>
          <a:p>
            <a:pPr marL="0" indent="0" algn="l">
              <a:buNone/>
            </a:pPr>
            <a:r>
              <a:rPr lang="en-US" sz="1800" b="1" dirty="0">
                <a:solidFill>
                  <a:srgbClr val="1B06BA"/>
                </a:solidFill>
                <a:latin typeface="Consolas" panose="020B0609020204030204" pitchFamily="49" charset="0"/>
              </a:rPr>
              <a:t>    </a:t>
            </a:r>
            <a:r>
              <a:rPr lang="en-IN" sz="1800" dirty="0">
                <a:solidFill>
                  <a:srgbClr val="1B06BA"/>
                </a:solidFill>
                <a:latin typeface="Consolas" panose="020B0609020204030204" pitchFamily="49" charset="0"/>
              </a:rPr>
              <a:t>String result = </a:t>
            </a:r>
            <a:r>
              <a:rPr lang="en-IN" sz="1800" b="1" dirty="0">
                <a:solidFill>
                  <a:srgbClr val="1B06BA"/>
                </a:solidFill>
                <a:latin typeface="Consolas" panose="020B0609020204030204" pitchFamily="49" charset="0"/>
              </a:rPr>
              <a:t>f.run(str);</a:t>
            </a:r>
          </a:p>
          <a:p>
            <a:pPr marL="0" indent="0" algn="l">
              <a:buNone/>
            </a:pPr>
            <a:r>
              <a:rPr lang="en-IN" sz="1800" dirty="0">
                <a:solidFill>
                  <a:srgbClr val="1B06BA"/>
                </a:solidFill>
                <a:latin typeface="Consolas" panose="020B0609020204030204" pitchFamily="49" charset="0"/>
              </a:rPr>
              <a:t>    System.</a:t>
            </a:r>
            <a:r>
              <a:rPr lang="en-IN" sz="1800" i="1" dirty="0">
                <a:solidFill>
                  <a:srgbClr val="1B06BA"/>
                </a:solidFill>
                <a:latin typeface="Consolas" panose="020B0609020204030204" pitchFamily="49" charset="0"/>
              </a:rPr>
              <a:t>out.println(result);</a:t>
            </a:r>
          </a:p>
          <a:p>
            <a:pPr marL="0" indent="0" algn="l">
              <a:buNone/>
            </a:pPr>
            <a:endParaRPr lang="en-IN" sz="1800" b="1" i="1" dirty="0">
              <a:solidFill>
                <a:srgbClr val="1B06BA"/>
              </a:solidFill>
              <a:latin typeface="Consolas" panose="020B0609020204030204" pitchFamily="49" charset="0"/>
            </a:endParaRPr>
          </a:p>
          <a:p>
            <a:pPr marL="0" indent="0" algn="l">
              <a:buNone/>
            </a:pPr>
            <a:r>
              <a:rPr lang="en-IN" sz="1800" dirty="0">
                <a:solidFill>
                  <a:srgbClr val="1B06BA"/>
                </a:solidFill>
                <a:latin typeface="Consolas" panose="020B0609020204030204" pitchFamily="49" charset="0"/>
              </a:rPr>
              <a:t>  }</a:t>
            </a:r>
            <a:endParaRPr lang="en-IN" dirty="0">
              <a:solidFill>
                <a:srgbClr val="1B06BA"/>
              </a:solidFill>
            </a:endParaRPr>
          </a:p>
        </p:txBody>
      </p:sp>
    </p:spTree>
    <p:extLst>
      <p:ext uri="{BB962C8B-B14F-4D97-AF65-F5344CB8AC3E}">
        <p14:creationId xmlns:p14="http://schemas.microsoft.com/office/powerpoint/2010/main" val="355328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262A3-1F1A-40C6-A0CB-311A982E51DF}"/>
              </a:ext>
            </a:extLst>
          </p:cNvPr>
          <p:cNvSpPr>
            <a:spLocks noGrp="1"/>
          </p:cNvSpPr>
          <p:nvPr>
            <p:ph type="title"/>
          </p:nvPr>
        </p:nvSpPr>
        <p:spPr/>
        <p:txBody>
          <a:bodyPr>
            <a:normAutofit fontScale="90000"/>
          </a:bodyPr>
          <a:lstStyle/>
          <a:p>
            <a:br>
              <a:rPr lang="en-US" b="0" i="0" dirty="0">
                <a:solidFill>
                  <a:srgbClr val="333333"/>
                </a:solidFill>
                <a:effectLst/>
                <a:latin typeface="Raleway" pitchFamily="2" charset="0"/>
              </a:rPr>
            </a:br>
            <a:r>
              <a:rPr lang="en-US" sz="4900" dirty="0"/>
              <a:t>Default Methods in Interfaces</a:t>
            </a:r>
            <a:br>
              <a:rPr lang="en-US" b="0" i="0" dirty="0">
                <a:solidFill>
                  <a:srgbClr val="333333"/>
                </a:solidFill>
                <a:effectLst/>
                <a:latin typeface="Raleway" pitchFamily="2" charset="0"/>
              </a:rPr>
            </a:br>
            <a:endParaRPr lang="en-IN" dirty="0"/>
          </a:p>
        </p:txBody>
      </p:sp>
      <p:sp>
        <p:nvSpPr>
          <p:cNvPr id="6" name="Content Placeholder 5">
            <a:extLst>
              <a:ext uri="{FF2B5EF4-FFF2-40B4-BE49-F238E27FC236}">
                <a16:creationId xmlns:a16="http://schemas.microsoft.com/office/drawing/2014/main" id="{E1EC9305-D298-4476-89AF-FB41B7C88793}"/>
              </a:ext>
            </a:extLst>
          </p:cNvPr>
          <p:cNvSpPr>
            <a:spLocks noGrp="1"/>
          </p:cNvSpPr>
          <p:nvPr>
            <p:ph idx="1"/>
          </p:nvPr>
        </p:nvSpPr>
        <p:spPr/>
        <p:txBody>
          <a:bodyPr/>
          <a:lstStyle/>
          <a:p>
            <a:pPr marL="0" indent="0">
              <a:buNone/>
            </a:pPr>
            <a:r>
              <a:rPr lang="en-IN" b="1" i="0" dirty="0">
                <a:solidFill>
                  <a:srgbClr val="1B06BA"/>
                </a:solidFill>
                <a:effectLst/>
                <a:latin typeface="Source Code Pro" panose="020B0604020202020204" pitchFamily="49" charset="0"/>
              </a:rPr>
              <a:t>public</a:t>
            </a:r>
            <a:r>
              <a:rPr lang="en-IN" b="0" i="0" dirty="0">
                <a:solidFill>
                  <a:srgbClr val="1B06BA"/>
                </a:solidFill>
                <a:effectLst/>
                <a:latin typeface="Source Code Pro" panose="020B0604020202020204" pitchFamily="49" charset="0"/>
              </a:rPr>
              <a:t> </a:t>
            </a:r>
            <a:r>
              <a:rPr lang="en-IN" b="1" i="0" dirty="0">
                <a:solidFill>
                  <a:srgbClr val="1B06BA"/>
                </a:solidFill>
                <a:effectLst/>
                <a:latin typeface="Source Code Pro" panose="020B0604020202020204" pitchFamily="49" charset="0"/>
              </a:rPr>
              <a:t>interface</a:t>
            </a:r>
            <a:r>
              <a:rPr lang="en-IN" b="0" i="0" dirty="0">
                <a:solidFill>
                  <a:srgbClr val="1B06BA"/>
                </a:solidFill>
                <a:effectLst/>
                <a:latin typeface="Source Code Pro" panose="020B0604020202020204" pitchFamily="49" charset="0"/>
              </a:rPr>
              <a:t> </a:t>
            </a:r>
            <a:r>
              <a:rPr lang="en-IN" b="1" i="0" dirty="0">
                <a:solidFill>
                  <a:srgbClr val="1B06BA"/>
                </a:solidFill>
                <a:effectLst/>
                <a:latin typeface="Source Code Pro" panose="020B0604020202020204" pitchFamily="49" charset="0"/>
              </a:rPr>
              <a:t>MyInterface</a:t>
            </a:r>
            <a:r>
              <a:rPr lang="en-IN" b="0" i="0" dirty="0">
                <a:solidFill>
                  <a:srgbClr val="1B06BA"/>
                </a:solidFill>
                <a:effectLst/>
                <a:latin typeface="Source Code Pro" panose="020B0604020202020204" pitchFamily="49" charset="0"/>
              </a:rPr>
              <a:t> </a:t>
            </a:r>
            <a:r>
              <a:rPr lang="en-IN" b="0" i="0" dirty="0">
                <a:solidFill>
                  <a:srgbClr val="000000"/>
                </a:solidFill>
                <a:effectLst/>
                <a:latin typeface="Source Code Pro" panose="020B0604020202020204" pitchFamily="49" charset="0"/>
              </a:rPr>
              <a:t>{ </a:t>
            </a:r>
          </a:p>
          <a:p>
            <a:pPr marL="0" indent="0">
              <a:buNone/>
            </a:pPr>
            <a:endParaRPr lang="en-IN" b="0" i="0" dirty="0">
              <a:solidFill>
                <a:srgbClr val="000000"/>
              </a:solidFill>
              <a:effectLst/>
              <a:latin typeface="Source Code Pro" panose="020B0604020202020204" pitchFamily="49" charset="0"/>
            </a:endParaRPr>
          </a:p>
          <a:p>
            <a:pPr marL="0" indent="0">
              <a:buNone/>
            </a:pPr>
            <a:r>
              <a:rPr lang="en-IN" b="0" i="0" dirty="0">
                <a:solidFill>
                  <a:srgbClr val="888888"/>
                </a:solidFill>
                <a:effectLst/>
                <a:latin typeface="Source Code Pro" panose="020B0604020202020204" pitchFamily="49" charset="0"/>
              </a:rPr>
              <a:t>    // regular interface methods</a:t>
            </a:r>
            <a:r>
              <a:rPr lang="en-IN" b="0" i="0" dirty="0">
                <a:solidFill>
                  <a:srgbClr val="000000"/>
                </a:solidFill>
                <a:effectLst/>
                <a:latin typeface="Source Code Pro" panose="020B0604020202020204" pitchFamily="49" charset="0"/>
              </a:rPr>
              <a:t> </a:t>
            </a:r>
          </a:p>
          <a:p>
            <a:pPr marL="0" indent="0">
              <a:buNone/>
            </a:pPr>
            <a:endParaRPr lang="en-IN" b="0" i="0" dirty="0">
              <a:solidFill>
                <a:srgbClr val="000000"/>
              </a:solidFill>
              <a:effectLst/>
              <a:latin typeface="Source Code Pro" panose="020B0604020202020204" pitchFamily="49" charset="0"/>
            </a:endParaRPr>
          </a:p>
          <a:p>
            <a:pPr marL="0" indent="0">
              <a:buNone/>
            </a:pPr>
            <a:r>
              <a:rPr lang="en-IN" dirty="0">
                <a:solidFill>
                  <a:srgbClr val="000000"/>
                </a:solidFill>
                <a:latin typeface="Source Code Pro" panose="020B0604020202020204" pitchFamily="49" charset="0"/>
              </a:rPr>
              <a:t>    </a:t>
            </a:r>
            <a:r>
              <a:rPr lang="en-IN" b="1" i="0" dirty="0">
                <a:solidFill>
                  <a:srgbClr val="1B06BA"/>
                </a:solidFill>
                <a:effectLst/>
                <a:latin typeface="Source Code Pro" panose="020B0604020202020204" pitchFamily="49" charset="0"/>
              </a:rPr>
              <a:t>default</a:t>
            </a:r>
            <a:r>
              <a:rPr lang="en-IN" b="0" i="0" dirty="0">
                <a:solidFill>
                  <a:srgbClr val="1B06BA"/>
                </a:solidFill>
                <a:effectLst/>
                <a:latin typeface="Source Code Pro" panose="020B0604020202020204" pitchFamily="49" charset="0"/>
              </a:rPr>
              <a:t> </a:t>
            </a:r>
            <a:r>
              <a:rPr lang="en-IN" b="1" i="0" dirty="0">
                <a:solidFill>
                  <a:srgbClr val="1B06BA"/>
                </a:solidFill>
                <a:effectLst/>
                <a:latin typeface="Source Code Pro" panose="020B0604020202020204" pitchFamily="49" charset="0"/>
              </a:rPr>
              <a:t>void</a:t>
            </a:r>
            <a:r>
              <a:rPr lang="en-IN" b="0" i="0" dirty="0">
                <a:solidFill>
                  <a:srgbClr val="1B06BA"/>
                </a:solidFill>
                <a:effectLst/>
                <a:latin typeface="Source Code Pro" panose="020B0604020202020204" pitchFamily="49" charset="0"/>
              </a:rPr>
              <a:t> </a:t>
            </a:r>
            <a:r>
              <a:rPr lang="en-IN" b="1" i="0" dirty="0">
                <a:solidFill>
                  <a:srgbClr val="1B06BA"/>
                </a:solidFill>
                <a:effectLst/>
                <a:latin typeface="Source Code Pro" panose="020B0604020202020204" pitchFamily="49" charset="0"/>
              </a:rPr>
              <a:t>defaultMethod</a:t>
            </a:r>
            <a:r>
              <a:rPr lang="en-IN" b="0" i="0" dirty="0">
                <a:solidFill>
                  <a:srgbClr val="1B06BA"/>
                </a:solidFill>
                <a:effectLst/>
                <a:latin typeface="Source Code Pro" panose="020B0604020202020204" pitchFamily="49" charset="0"/>
              </a:rPr>
              <a:t>(</a:t>
            </a:r>
            <a:r>
              <a:rPr lang="en-IN" b="0" i="0" dirty="0">
                <a:solidFill>
                  <a:srgbClr val="000000"/>
                </a:solidFill>
                <a:effectLst/>
                <a:latin typeface="Source Code Pro" panose="020B0604020202020204" pitchFamily="49" charset="0"/>
              </a:rPr>
              <a:t>) </a:t>
            </a:r>
          </a:p>
          <a:p>
            <a:pPr marL="0" indent="0">
              <a:buNone/>
            </a:pPr>
            <a:r>
              <a:rPr lang="en-IN" dirty="0">
                <a:solidFill>
                  <a:srgbClr val="000000"/>
                </a:solidFill>
                <a:latin typeface="Source Code Pro" panose="020B0604020202020204" pitchFamily="49" charset="0"/>
              </a:rPr>
              <a:t>    </a:t>
            </a:r>
            <a:r>
              <a:rPr lang="en-IN" b="0" i="0" dirty="0">
                <a:solidFill>
                  <a:srgbClr val="000000"/>
                </a:solidFill>
                <a:effectLst/>
                <a:latin typeface="Source Code Pro" panose="020B0604020202020204" pitchFamily="49" charset="0"/>
              </a:rPr>
              <a:t>{   </a:t>
            </a:r>
            <a:r>
              <a:rPr lang="en-IN" b="0" i="0" dirty="0">
                <a:solidFill>
                  <a:srgbClr val="888888"/>
                </a:solidFill>
                <a:effectLst/>
                <a:latin typeface="Source Code Pro" panose="020B0604020202020204" pitchFamily="49" charset="0"/>
              </a:rPr>
              <a:t>// default method implementation</a:t>
            </a:r>
            <a:r>
              <a:rPr lang="en-IN" b="0" i="0" dirty="0">
                <a:solidFill>
                  <a:srgbClr val="000000"/>
                </a:solidFill>
                <a:effectLst/>
                <a:latin typeface="Source Code Pro" panose="020B0604020202020204" pitchFamily="49" charset="0"/>
              </a:rPr>
              <a:t> </a:t>
            </a:r>
          </a:p>
          <a:p>
            <a:pPr marL="0" indent="0">
              <a:buNone/>
            </a:pPr>
            <a:r>
              <a:rPr lang="en-IN" dirty="0">
                <a:solidFill>
                  <a:srgbClr val="000000"/>
                </a:solidFill>
                <a:latin typeface="Source Code Pro" panose="020B0604020202020204" pitchFamily="49" charset="0"/>
              </a:rPr>
              <a:t>    </a:t>
            </a:r>
            <a:r>
              <a:rPr lang="en-IN" b="0" i="0" dirty="0">
                <a:solidFill>
                  <a:srgbClr val="000000"/>
                </a:solidFill>
                <a:effectLst/>
                <a:latin typeface="Source Code Pro" panose="020B0604020202020204" pitchFamily="49" charset="0"/>
              </a:rPr>
              <a:t>}</a:t>
            </a:r>
          </a:p>
          <a:p>
            <a:pPr marL="0" indent="0">
              <a:buNone/>
            </a:pPr>
            <a:r>
              <a:rPr lang="en-IN" b="0" i="0" dirty="0">
                <a:solidFill>
                  <a:srgbClr val="000000"/>
                </a:solidFill>
                <a:effectLst/>
                <a:latin typeface="Source Code Pro" panose="020B0604020202020204" pitchFamily="49" charset="0"/>
              </a:rPr>
              <a:t> }</a:t>
            </a:r>
            <a:endParaRPr lang="en-IN" dirty="0"/>
          </a:p>
        </p:txBody>
      </p:sp>
    </p:spTree>
    <p:extLst>
      <p:ext uri="{BB962C8B-B14F-4D97-AF65-F5344CB8AC3E}">
        <p14:creationId xmlns:p14="http://schemas.microsoft.com/office/powerpoint/2010/main" val="418739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262A3-1F1A-40C6-A0CB-311A982E51DF}"/>
              </a:ext>
            </a:extLst>
          </p:cNvPr>
          <p:cNvSpPr>
            <a:spLocks noGrp="1"/>
          </p:cNvSpPr>
          <p:nvPr>
            <p:ph type="title"/>
          </p:nvPr>
        </p:nvSpPr>
        <p:spPr/>
        <p:txBody>
          <a:bodyPr>
            <a:normAutofit fontScale="90000"/>
          </a:bodyPr>
          <a:lstStyle/>
          <a:p>
            <a:br>
              <a:rPr lang="en-US" b="0" i="0" dirty="0">
                <a:solidFill>
                  <a:srgbClr val="333333"/>
                </a:solidFill>
                <a:effectLst/>
                <a:latin typeface="Raleway" pitchFamily="2" charset="0"/>
              </a:rPr>
            </a:br>
            <a:r>
              <a:rPr lang="en-US" sz="4900" dirty="0"/>
              <a:t>Default Methods in Interfaces</a:t>
            </a:r>
            <a:br>
              <a:rPr lang="en-US" sz="4900" dirty="0"/>
            </a:br>
            <a:endParaRPr lang="en-IN" sz="4900" dirty="0"/>
          </a:p>
        </p:txBody>
      </p:sp>
      <p:sp>
        <p:nvSpPr>
          <p:cNvPr id="6" name="Content Placeholder 5">
            <a:extLst>
              <a:ext uri="{FF2B5EF4-FFF2-40B4-BE49-F238E27FC236}">
                <a16:creationId xmlns:a16="http://schemas.microsoft.com/office/drawing/2014/main" id="{E1EC9305-D298-4476-89AF-FB41B7C88793}"/>
              </a:ext>
            </a:extLst>
          </p:cNvPr>
          <p:cNvSpPr>
            <a:spLocks noGrp="1"/>
          </p:cNvSpPr>
          <p:nvPr>
            <p:ph sz="half" idx="1"/>
          </p:nvPr>
        </p:nvSpPr>
        <p:spPr>
          <a:xfrm>
            <a:off x="838200" y="1567543"/>
            <a:ext cx="5181600" cy="4609420"/>
          </a:xfrm>
        </p:spPr>
        <p:txBody>
          <a:bodyPr>
            <a:normAutofit fontScale="55000" lnSpcReduction="20000"/>
          </a:bodyPr>
          <a:lstStyle/>
          <a:p>
            <a:pPr marL="0" indent="0" algn="ctr">
              <a:lnSpc>
                <a:spcPct val="120000"/>
              </a:lnSpc>
              <a:buNone/>
            </a:pPr>
            <a:r>
              <a:rPr lang="en-IN" sz="2900" b="1" i="0" dirty="0">
                <a:solidFill>
                  <a:srgbClr val="1B06BA"/>
                </a:solidFill>
                <a:effectLst/>
                <a:latin typeface="Verdana" panose="020B0604030504040204" pitchFamily="34" charset="0"/>
                <a:ea typeface="Verdana" panose="020B0604030504040204" pitchFamily="34" charset="0"/>
              </a:rPr>
              <a:t>Reason why Java 8 included default methods in an interface </a:t>
            </a:r>
          </a:p>
          <a:p>
            <a:pPr marL="0" indent="0">
              <a:buNone/>
            </a:pPr>
            <a:endParaRPr lang="en-IN" sz="2000" b="1" i="0" dirty="0">
              <a:solidFill>
                <a:srgbClr val="1B06BA"/>
              </a:solidFill>
              <a:effectLst/>
              <a:latin typeface="Verdana" panose="020B0604030504040204" pitchFamily="34" charset="0"/>
              <a:ea typeface="Verdana" panose="020B0604030504040204" pitchFamily="34" charset="0"/>
            </a:endParaRPr>
          </a:p>
          <a:p>
            <a:pPr>
              <a:lnSpc>
                <a:spcPct val="120000"/>
              </a:lnSpc>
            </a:pPr>
            <a:r>
              <a:rPr lang="en-US" sz="2900" b="0" i="0" dirty="0">
                <a:solidFill>
                  <a:srgbClr val="000000"/>
                </a:solidFill>
                <a:effectLst/>
                <a:latin typeface="Verdana" panose="020B0604030504040204" pitchFamily="34" charset="0"/>
                <a:ea typeface="Verdana" panose="020B0604030504040204" pitchFamily="34" charset="0"/>
              </a:rPr>
              <a:t>It’s a Java rule that class implementing the interface should implement all of it’s abstract methods else compiler gives an error</a:t>
            </a:r>
          </a:p>
          <a:p>
            <a:pPr marL="0" indent="0">
              <a:lnSpc>
                <a:spcPct val="120000"/>
              </a:lnSpc>
              <a:buNone/>
            </a:pPr>
            <a:endParaRPr lang="en-US" sz="2900" b="0" i="0" dirty="0">
              <a:solidFill>
                <a:srgbClr val="000000"/>
              </a:solidFill>
              <a:effectLst/>
              <a:latin typeface="Verdana" panose="020B0604030504040204" pitchFamily="34" charset="0"/>
              <a:ea typeface="Verdana" panose="020B0604030504040204" pitchFamily="34" charset="0"/>
            </a:endParaRPr>
          </a:p>
          <a:p>
            <a:pPr>
              <a:lnSpc>
                <a:spcPct val="120000"/>
              </a:lnSpc>
            </a:pPr>
            <a:r>
              <a:rPr lang="en-US" sz="2900" dirty="0">
                <a:solidFill>
                  <a:srgbClr val="000000"/>
                </a:solidFill>
                <a:latin typeface="Verdana" panose="020B0604030504040204" pitchFamily="34" charset="0"/>
                <a:ea typeface="Verdana" panose="020B0604030504040204" pitchFamily="34" charset="0"/>
              </a:rPr>
              <a:t>If tomorrow new abstract method is added to an interface then all implementation classes will have to implement that abstract method so that there is no compiler error.</a:t>
            </a:r>
          </a:p>
          <a:p>
            <a:pPr marL="0" indent="0">
              <a:lnSpc>
                <a:spcPct val="120000"/>
              </a:lnSpc>
              <a:buNone/>
            </a:pPr>
            <a:endParaRPr lang="en-US" sz="2900" dirty="0">
              <a:solidFill>
                <a:srgbClr val="000000"/>
              </a:solidFill>
              <a:latin typeface="Verdana" panose="020B0604030504040204" pitchFamily="34" charset="0"/>
              <a:ea typeface="Verdana" panose="020B0604030504040204" pitchFamily="34" charset="0"/>
            </a:endParaRPr>
          </a:p>
          <a:p>
            <a:pPr>
              <a:lnSpc>
                <a:spcPct val="120000"/>
              </a:lnSpc>
            </a:pPr>
            <a:r>
              <a:rPr lang="en-US" sz="2900" dirty="0">
                <a:solidFill>
                  <a:srgbClr val="000000"/>
                </a:solidFill>
                <a:latin typeface="Verdana" panose="020B0604030504040204" pitchFamily="34" charset="0"/>
                <a:ea typeface="Verdana" panose="020B0604030504040204" pitchFamily="34" charset="0"/>
              </a:rPr>
              <a:t>This is really cumbersome and default interface methods are an efficient way to deal with above issue.</a:t>
            </a:r>
          </a:p>
          <a:p>
            <a:pPr marL="0" indent="0">
              <a:lnSpc>
                <a:spcPct val="120000"/>
              </a:lnSpc>
              <a:buNone/>
            </a:pPr>
            <a:endParaRPr lang="en-US" sz="2900" dirty="0">
              <a:solidFill>
                <a:srgbClr val="000000"/>
              </a:solidFill>
              <a:latin typeface="Verdana" panose="020B0604030504040204" pitchFamily="34" charset="0"/>
              <a:ea typeface="Verdana" panose="020B0604030504040204" pitchFamily="34" charset="0"/>
            </a:endParaRPr>
          </a:p>
          <a:p>
            <a:pPr marL="0" indent="0">
              <a:buNone/>
            </a:pPr>
            <a:endParaRPr lang="en-IN" sz="2000" dirty="0">
              <a:latin typeface="Verdana" panose="020B0604030504040204" pitchFamily="34" charset="0"/>
              <a:ea typeface="Verdana" panose="020B0604030504040204" pitchFamily="34" charset="0"/>
            </a:endParaRPr>
          </a:p>
        </p:txBody>
      </p:sp>
      <p:sp>
        <p:nvSpPr>
          <p:cNvPr id="2" name="Content Placeholder 1">
            <a:extLst>
              <a:ext uri="{FF2B5EF4-FFF2-40B4-BE49-F238E27FC236}">
                <a16:creationId xmlns:a16="http://schemas.microsoft.com/office/drawing/2014/main" id="{1130173E-0A29-4B5B-A066-EC10368A3128}"/>
              </a:ext>
            </a:extLst>
          </p:cNvPr>
          <p:cNvSpPr>
            <a:spLocks noGrp="1"/>
          </p:cNvSpPr>
          <p:nvPr>
            <p:ph sz="half" idx="2"/>
          </p:nvPr>
        </p:nvSpPr>
        <p:spPr>
          <a:xfrm>
            <a:off x="6172200" y="1365662"/>
            <a:ext cx="5181600" cy="4811301"/>
          </a:xfrm>
        </p:spPr>
        <p:txBody>
          <a:bodyPr>
            <a:normAutofit fontScale="55000" lnSpcReduction="20000"/>
          </a:bodyPr>
          <a:lstStyle/>
          <a:p>
            <a:pPr>
              <a:lnSpc>
                <a:spcPct val="120000"/>
              </a:lnSpc>
            </a:pPr>
            <a:endParaRPr lang="en-US" sz="2800" dirty="0">
              <a:solidFill>
                <a:srgbClr val="000000"/>
              </a:solidFill>
              <a:latin typeface="Verdana" panose="020B0604030504040204" pitchFamily="34" charset="0"/>
              <a:ea typeface="Verdana" panose="020B0604030504040204" pitchFamily="34" charset="0"/>
            </a:endParaRPr>
          </a:p>
          <a:p>
            <a:pPr>
              <a:lnSpc>
                <a:spcPct val="120000"/>
              </a:lnSpc>
            </a:pPr>
            <a:endParaRPr lang="en-US" sz="2800" dirty="0">
              <a:solidFill>
                <a:srgbClr val="000000"/>
              </a:solidFill>
              <a:latin typeface="Verdana" panose="020B0604030504040204" pitchFamily="34" charset="0"/>
              <a:ea typeface="Verdana" panose="020B0604030504040204" pitchFamily="34" charset="0"/>
            </a:endParaRPr>
          </a:p>
          <a:p>
            <a:pPr>
              <a:lnSpc>
                <a:spcPct val="120000"/>
              </a:lnSpc>
            </a:pPr>
            <a:endParaRPr lang="en-US" sz="2800" dirty="0">
              <a:solidFill>
                <a:srgbClr val="000000"/>
              </a:solidFill>
              <a:latin typeface="Verdana" panose="020B0604030504040204" pitchFamily="34" charset="0"/>
              <a:ea typeface="Verdana" panose="020B0604030504040204" pitchFamily="34" charset="0"/>
            </a:endParaRPr>
          </a:p>
          <a:p>
            <a:pPr>
              <a:lnSpc>
                <a:spcPct val="120000"/>
              </a:lnSpc>
            </a:pPr>
            <a:r>
              <a:rPr lang="en-US" sz="2800" dirty="0">
                <a:solidFill>
                  <a:srgbClr val="000000"/>
                </a:solidFill>
                <a:latin typeface="Verdana" panose="020B0604030504040204" pitchFamily="34" charset="0"/>
                <a:ea typeface="Verdana" panose="020B0604030504040204" pitchFamily="34" charset="0"/>
              </a:rPr>
              <a:t>They allow us to add new (non-abstract) methods to an interface that are automatically available in the implementations. Hence, we don't need to modify the implementing classes.</a:t>
            </a:r>
          </a:p>
          <a:p>
            <a:pPr marL="0" indent="0">
              <a:lnSpc>
                <a:spcPct val="120000"/>
              </a:lnSpc>
              <a:buNone/>
            </a:pPr>
            <a:endParaRPr lang="en-US" sz="2800" dirty="0">
              <a:solidFill>
                <a:srgbClr val="000000"/>
              </a:solidFill>
              <a:latin typeface="Verdana" panose="020B0604030504040204" pitchFamily="34" charset="0"/>
              <a:ea typeface="Verdana" panose="020B0604030504040204" pitchFamily="34" charset="0"/>
            </a:endParaRPr>
          </a:p>
          <a:p>
            <a:pPr>
              <a:lnSpc>
                <a:spcPct val="120000"/>
              </a:lnSpc>
            </a:pPr>
            <a:r>
              <a:rPr lang="en-US" sz="2800" dirty="0">
                <a:solidFill>
                  <a:srgbClr val="000000"/>
                </a:solidFill>
                <a:latin typeface="Verdana" panose="020B0604030504040204" pitchFamily="34" charset="0"/>
                <a:ea typeface="Verdana" panose="020B0604030504040204" pitchFamily="34" charset="0"/>
              </a:rPr>
              <a:t>In this way, backward compatibility is preserved without having to refactor the implementing classes.</a:t>
            </a:r>
          </a:p>
          <a:p>
            <a:endParaRPr lang="en-IN" dirty="0"/>
          </a:p>
        </p:txBody>
      </p:sp>
    </p:spTree>
    <p:extLst>
      <p:ext uri="{BB962C8B-B14F-4D97-AF65-F5344CB8AC3E}">
        <p14:creationId xmlns:p14="http://schemas.microsoft.com/office/powerpoint/2010/main" val="227480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FFE9-6069-4F07-BBA9-448161F3EF5E}"/>
              </a:ext>
            </a:extLst>
          </p:cNvPr>
          <p:cNvSpPr>
            <a:spLocks noGrp="1"/>
          </p:cNvSpPr>
          <p:nvPr>
            <p:ph type="title"/>
          </p:nvPr>
        </p:nvSpPr>
        <p:spPr/>
        <p:txBody>
          <a:bodyPr/>
          <a:lstStyle/>
          <a:p>
            <a:r>
              <a:rPr lang="en-US" dirty="0"/>
              <a:t>Default Methods in Interfaces</a:t>
            </a:r>
            <a:endParaRPr lang="en-IN" dirty="0"/>
          </a:p>
        </p:txBody>
      </p:sp>
      <p:pic>
        <p:nvPicPr>
          <p:cNvPr id="8" name="Picture 7">
            <a:extLst>
              <a:ext uri="{FF2B5EF4-FFF2-40B4-BE49-F238E27FC236}">
                <a16:creationId xmlns:a16="http://schemas.microsoft.com/office/drawing/2014/main" id="{D7CB3E74-C628-4138-AE5E-6DF01653A869}"/>
              </a:ext>
            </a:extLst>
          </p:cNvPr>
          <p:cNvPicPr>
            <a:picLocks noChangeAspect="1"/>
          </p:cNvPicPr>
          <p:nvPr/>
        </p:nvPicPr>
        <p:blipFill>
          <a:blip r:embed="rId3"/>
          <a:stretch>
            <a:fillRect/>
          </a:stretch>
        </p:blipFill>
        <p:spPr>
          <a:xfrm>
            <a:off x="1011575" y="1373187"/>
            <a:ext cx="8801401" cy="5119688"/>
          </a:xfrm>
          <a:prstGeom prst="rect">
            <a:avLst/>
          </a:prstGeom>
        </p:spPr>
      </p:pic>
    </p:spTree>
    <p:extLst>
      <p:ext uri="{BB962C8B-B14F-4D97-AF65-F5344CB8AC3E}">
        <p14:creationId xmlns:p14="http://schemas.microsoft.com/office/powerpoint/2010/main" val="149074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FFE9-6069-4F07-BBA9-448161F3EF5E}"/>
              </a:ext>
            </a:extLst>
          </p:cNvPr>
          <p:cNvSpPr>
            <a:spLocks noGrp="1"/>
          </p:cNvSpPr>
          <p:nvPr>
            <p:ph type="title"/>
          </p:nvPr>
        </p:nvSpPr>
        <p:spPr/>
        <p:txBody>
          <a:bodyPr/>
          <a:lstStyle/>
          <a:p>
            <a:r>
              <a:rPr lang="en-US" sz="4400" dirty="0"/>
              <a:t>Default Methods in Interfaces</a:t>
            </a:r>
            <a:endParaRPr lang="en-IN" dirty="0"/>
          </a:p>
        </p:txBody>
      </p:sp>
      <p:pic>
        <p:nvPicPr>
          <p:cNvPr id="4" name="Picture 3">
            <a:extLst>
              <a:ext uri="{FF2B5EF4-FFF2-40B4-BE49-F238E27FC236}">
                <a16:creationId xmlns:a16="http://schemas.microsoft.com/office/drawing/2014/main" id="{5A028260-DF85-41AE-B550-5E9379DDAF0E}"/>
              </a:ext>
            </a:extLst>
          </p:cNvPr>
          <p:cNvPicPr>
            <a:picLocks noChangeAspect="1"/>
          </p:cNvPicPr>
          <p:nvPr/>
        </p:nvPicPr>
        <p:blipFill>
          <a:blip r:embed="rId3"/>
          <a:stretch>
            <a:fillRect/>
          </a:stretch>
        </p:blipFill>
        <p:spPr>
          <a:xfrm>
            <a:off x="1177079" y="1690688"/>
            <a:ext cx="6767513" cy="2998156"/>
          </a:xfrm>
          <a:prstGeom prst="rect">
            <a:avLst/>
          </a:prstGeom>
        </p:spPr>
      </p:pic>
      <p:sp>
        <p:nvSpPr>
          <p:cNvPr id="5" name="TextBox 4">
            <a:extLst>
              <a:ext uri="{FF2B5EF4-FFF2-40B4-BE49-F238E27FC236}">
                <a16:creationId xmlns:a16="http://schemas.microsoft.com/office/drawing/2014/main" id="{F0FE1184-5019-4691-84F8-6774D34FE22B}"/>
              </a:ext>
            </a:extLst>
          </p:cNvPr>
          <p:cNvSpPr txBox="1"/>
          <p:nvPr/>
        </p:nvSpPr>
        <p:spPr>
          <a:xfrm flipH="1">
            <a:off x="1222798" y="4688844"/>
            <a:ext cx="9286864" cy="646331"/>
          </a:xfrm>
          <a:prstGeom prst="rect">
            <a:avLst/>
          </a:prstGeom>
          <a:noFill/>
        </p:spPr>
        <p:txBody>
          <a:bodyPr wrap="square" rtlCol="0">
            <a:spAutoFit/>
          </a:bodyPr>
          <a:lstStyle/>
          <a:p>
            <a:r>
              <a:rPr lang="en-US" dirty="0"/>
              <a:t>Please notice how default method showRollFactor() from Rollable interface is automatically available to implementation class FootBall.</a:t>
            </a:r>
            <a:endParaRPr lang="en-IN" dirty="0"/>
          </a:p>
        </p:txBody>
      </p:sp>
    </p:spTree>
    <p:extLst>
      <p:ext uri="{BB962C8B-B14F-4D97-AF65-F5344CB8AC3E}">
        <p14:creationId xmlns:p14="http://schemas.microsoft.com/office/powerpoint/2010/main" val="1808955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FFE9-6069-4F07-BBA9-448161F3EF5E}"/>
              </a:ext>
            </a:extLst>
          </p:cNvPr>
          <p:cNvSpPr>
            <a:spLocks noGrp="1"/>
          </p:cNvSpPr>
          <p:nvPr>
            <p:ph type="title"/>
          </p:nvPr>
        </p:nvSpPr>
        <p:spPr/>
        <p:txBody>
          <a:bodyPr/>
          <a:lstStyle/>
          <a:p>
            <a:r>
              <a:rPr lang="en-US" sz="4400" dirty="0"/>
              <a:t>Default Methods in Interfaces</a:t>
            </a:r>
            <a:endParaRPr lang="en-IN" dirty="0"/>
          </a:p>
        </p:txBody>
      </p:sp>
      <p:sp>
        <p:nvSpPr>
          <p:cNvPr id="3" name="Content Placeholder 2">
            <a:extLst>
              <a:ext uri="{FF2B5EF4-FFF2-40B4-BE49-F238E27FC236}">
                <a16:creationId xmlns:a16="http://schemas.microsoft.com/office/drawing/2014/main" id="{29307420-7975-403E-8398-9D4E08D706E7}"/>
              </a:ext>
            </a:extLst>
          </p:cNvPr>
          <p:cNvSpPr>
            <a:spLocks noGrp="1"/>
          </p:cNvSpPr>
          <p:nvPr>
            <p:ph idx="1"/>
          </p:nvPr>
        </p:nvSpPr>
        <p:spPr/>
        <p:txBody>
          <a:bodyPr>
            <a:normAutofit fontScale="70000" lnSpcReduction="20000"/>
          </a:bodyPr>
          <a:lstStyle/>
          <a:p>
            <a:pPr>
              <a:lnSpc>
                <a:spcPct val="120000"/>
              </a:lnSpc>
            </a:pPr>
            <a:r>
              <a:rPr lang="en-US" dirty="0"/>
              <a:t>The most common use of interface default methods is to incrementally provide additional functionality to a given interface type without breaking down the implementing classes.</a:t>
            </a:r>
          </a:p>
          <a:p>
            <a:pPr>
              <a:lnSpc>
                <a:spcPct val="120000"/>
              </a:lnSpc>
            </a:pPr>
            <a:endParaRPr lang="en-US" dirty="0"/>
          </a:p>
          <a:p>
            <a:pPr>
              <a:lnSpc>
                <a:spcPct val="120000"/>
              </a:lnSpc>
            </a:pPr>
            <a:r>
              <a:rPr lang="en-US" dirty="0"/>
              <a:t>It can also be used to provide </a:t>
            </a:r>
            <a:r>
              <a:rPr lang="en-US" dirty="0">
                <a:highlight>
                  <a:srgbClr val="FFFF00"/>
                </a:highlight>
              </a:rPr>
              <a:t>additional functionality around an existing abstract method</a:t>
            </a:r>
            <a:r>
              <a:rPr lang="en-US" dirty="0"/>
              <a:t>:</a:t>
            </a:r>
          </a:p>
          <a:p>
            <a:pPr marL="457200" lvl="1" indent="0">
              <a:buNone/>
            </a:pPr>
            <a:r>
              <a:rPr lang="en-US" sz="2300" dirty="0">
                <a:solidFill>
                  <a:srgbClr val="1B06BA"/>
                </a:solidFill>
                <a:latin typeface="Consolas" panose="020B0609020204030204" pitchFamily="49" charset="0"/>
              </a:rPr>
              <a:t>public interface Drivable {</a:t>
            </a:r>
          </a:p>
          <a:p>
            <a:pPr marL="457200" lvl="1" indent="0">
              <a:buNone/>
            </a:pPr>
            <a:r>
              <a:rPr lang="en-US" sz="2300" dirty="0">
                <a:solidFill>
                  <a:srgbClr val="1B06BA"/>
                </a:solidFill>
                <a:latin typeface="Consolas" panose="020B0609020204030204" pitchFamily="49" charset="0"/>
              </a:rPr>
              <a:t>    </a:t>
            </a:r>
          </a:p>
          <a:p>
            <a:pPr marL="457200" lvl="1" indent="0">
              <a:buNone/>
            </a:pPr>
            <a:r>
              <a:rPr lang="en-US" sz="2300" dirty="0">
                <a:solidFill>
                  <a:srgbClr val="1B06BA"/>
                </a:solidFill>
                <a:latin typeface="Consolas" panose="020B0609020204030204" pitchFamily="49" charset="0"/>
              </a:rPr>
              <a:t>    // additional interface methods </a:t>
            </a:r>
          </a:p>
          <a:p>
            <a:pPr marL="457200" lvl="1" indent="0">
              <a:buNone/>
            </a:pPr>
            <a:r>
              <a:rPr lang="en-US" sz="2300" dirty="0">
                <a:solidFill>
                  <a:srgbClr val="1B06BA"/>
                </a:solidFill>
                <a:latin typeface="Consolas" panose="020B0609020204030204" pitchFamily="49" charset="0"/>
              </a:rPr>
              <a:t>    </a:t>
            </a:r>
          </a:p>
          <a:p>
            <a:pPr marL="457200" lvl="1" indent="0">
              <a:buNone/>
            </a:pPr>
            <a:r>
              <a:rPr lang="en-US" sz="2300" dirty="0">
                <a:solidFill>
                  <a:srgbClr val="1B06BA"/>
                </a:solidFill>
                <a:latin typeface="Consolas" panose="020B0609020204030204" pitchFamily="49" charset="0"/>
              </a:rPr>
              <a:t>    double getSpeed();</a:t>
            </a:r>
          </a:p>
          <a:p>
            <a:pPr marL="457200" lvl="1" indent="0">
              <a:buNone/>
            </a:pPr>
            <a:r>
              <a:rPr lang="en-US" sz="2300" dirty="0">
                <a:solidFill>
                  <a:srgbClr val="1B06BA"/>
                </a:solidFill>
                <a:latin typeface="Consolas" panose="020B0609020204030204" pitchFamily="49" charset="0"/>
              </a:rPr>
              <a:t>    </a:t>
            </a:r>
          </a:p>
          <a:p>
            <a:pPr marL="457200" lvl="1" indent="0">
              <a:buNone/>
            </a:pPr>
            <a:r>
              <a:rPr lang="en-US" sz="2300" dirty="0">
                <a:solidFill>
                  <a:srgbClr val="1B06BA"/>
                </a:solidFill>
                <a:latin typeface="Consolas" panose="020B0609020204030204" pitchFamily="49" charset="0"/>
              </a:rPr>
              <a:t>    default double getSpeedInKMH(double speed) {</a:t>
            </a:r>
          </a:p>
          <a:p>
            <a:pPr marL="457200" lvl="1" indent="0">
              <a:buNone/>
            </a:pPr>
            <a:r>
              <a:rPr lang="en-US" sz="2300" dirty="0">
                <a:solidFill>
                  <a:srgbClr val="1B06BA"/>
                </a:solidFill>
                <a:latin typeface="Consolas" panose="020B0609020204030204" pitchFamily="49" charset="0"/>
              </a:rPr>
              <a:t>       // conversion      </a:t>
            </a:r>
          </a:p>
          <a:p>
            <a:pPr marL="457200" lvl="1" indent="0">
              <a:buNone/>
            </a:pPr>
            <a:r>
              <a:rPr lang="en-US" sz="2300" dirty="0">
                <a:solidFill>
                  <a:srgbClr val="1B06BA"/>
                </a:solidFill>
                <a:latin typeface="Consolas" panose="020B0609020204030204" pitchFamily="49" charset="0"/>
              </a:rPr>
              <a:t>    }</a:t>
            </a:r>
          </a:p>
          <a:p>
            <a:pPr marL="457200" lvl="1" indent="0">
              <a:buNone/>
            </a:pPr>
            <a:r>
              <a:rPr lang="en-US" sz="2300" dirty="0">
                <a:solidFill>
                  <a:srgbClr val="1B06BA"/>
                </a:solidFill>
                <a:latin typeface="Consolas" panose="020B0609020204030204" pitchFamily="49" charset="0"/>
              </a:rPr>
              <a:t>}</a:t>
            </a:r>
            <a:endParaRPr lang="en-IN" sz="2300" dirty="0">
              <a:solidFill>
                <a:srgbClr val="1B06BA"/>
              </a:solidFill>
              <a:latin typeface="Consolas" panose="020B0609020204030204" pitchFamily="49" charset="0"/>
            </a:endParaRPr>
          </a:p>
        </p:txBody>
      </p:sp>
    </p:spTree>
    <p:extLst>
      <p:ext uri="{BB962C8B-B14F-4D97-AF65-F5344CB8AC3E}">
        <p14:creationId xmlns:p14="http://schemas.microsoft.com/office/powerpoint/2010/main" val="43343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FFE9-6069-4F07-BBA9-448161F3EF5E}"/>
              </a:ext>
            </a:extLst>
          </p:cNvPr>
          <p:cNvSpPr>
            <a:spLocks noGrp="1"/>
          </p:cNvSpPr>
          <p:nvPr>
            <p:ph type="title"/>
          </p:nvPr>
        </p:nvSpPr>
        <p:spPr/>
        <p:txBody>
          <a:bodyPr/>
          <a:lstStyle/>
          <a:p>
            <a:r>
              <a:rPr lang="en-US" sz="4400" dirty="0"/>
              <a:t>Default Methods in Interfaces</a:t>
            </a:r>
            <a:endParaRPr lang="en-IN" dirty="0"/>
          </a:p>
        </p:txBody>
      </p:sp>
      <p:sp>
        <p:nvSpPr>
          <p:cNvPr id="3" name="Content Placeholder 2">
            <a:extLst>
              <a:ext uri="{FF2B5EF4-FFF2-40B4-BE49-F238E27FC236}">
                <a16:creationId xmlns:a16="http://schemas.microsoft.com/office/drawing/2014/main" id="{29307420-7975-403E-8398-9D4E08D706E7}"/>
              </a:ext>
            </a:extLst>
          </p:cNvPr>
          <p:cNvSpPr>
            <a:spLocks noGrp="1"/>
          </p:cNvSpPr>
          <p:nvPr>
            <p:ph idx="1"/>
          </p:nvPr>
        </p:nvSpPr>
        <p:spPr>
          <a:xfrm>
            <a:off x="838200" y="1538868"/>
            <a:ext cx="10515600" cy="4638095"/>
          </a:xfrm>
        </p:spPr>
        <p:txBody>
          <a:bodyPr>
            <a:normAutofit/>
          </a:bodyPr>
          <a:lstStyle/>
          <a:p>
            <a:pPr>
              <a:lnSpc>
                <a:spcPct val="120000"/>
              </a:lnSpc>
            </a:pPr>
            <a:r>
              <a:rPr lang="en-US" sz="2000" dirty="0"/>
              <a:t>Diamond problem – Multiple interface inheritance rule :- </a:t>
            </a:r>
            <a:r>
              <a:rPr lang="en-US" sz="2000" dirty="0">
                <a:solidFill>
                  <a:srgbClr val="1B06BA"/>
                </a:solidFill>
              </a:rPr>
              <a:t>what happens when a class implements several interfaces that define the same default methods?</a:t>
            </a:r>
          </a:p>
        </p:txBody>
      </p:sp>
      <p:pic>
        <p:nvPicPr>
          <p:cNvPr id="5" name="Picture 4">
            <a:extLst>
              <a:ext uri="{FF2B5EF4-FFF2-40B4-BE49-F238E27FC236}">
                <a16:creationId xmlns:a16="http://schemas.microsoft.com/office/drawing/2014/main" id="{E49C38E8-7FD2-470A-8C8B-E2F35734F9E2}"/>
              </a:ext>
            </a:extLst>
          </p:cNvPr>
          <p:cNvPicPr>
            <a:picLocks noChangeAspect="1"/>
          </p:cNvPicPr>
          <p:nvPr/>
        </p:nvPicPr>
        <p:blipFill>
          <a:blip r:embed="rId3"/>
          <a:stretch>
            <a:fillRect/>
          </a:stretch>
        </p:blipFill>
        <p:spPr>
          <a:xfrm>
            <a:off x="1186813" y="2605605"/>
            <a:ext cx="6574435" cy="3610854"/>
          </a:xfrm>
          <a:prstGeom prst="rect">
            <a:avLst/>
          </a:prstGeom>
        </p:spPr>
      </p:pic>
      <p:pic>
        <p:nvPicPr>
          <p:cNvPr id="9" name="Picture 8">
            <a:extLst>
              <a:ext uri="{FF2B5EF4-FFF2-40B4-BE49-F238E27FC236}">
                <a16:creationId xmlns:a16="http://schemas.microsoft.com/office/drawing/2014/main" id="{A8BB7856-107A-46AE-B765-FF17EAAC49AC}"/>
              </a:ext>
            </a:extLst>
          </p:cNvPr>
          <p:cNvPicPr>
            <a:picLocks noChangeAspect="1"/>
          </p:cNvPicPr>
          <p:nvPr/>
        </p:nvPicPr>
        <p:blipFill>
          <a:blip r:embed="rId4"/>
          <a:stretch>
            <a:fillRect/>
          </a:stretch>
        </p:blipFill>
        <p:spPr>
          <a:xfrm>
            <a:off x="4474029" y="5557377"/>
            <a:ext cx="7294217" cy="619586"/>
          </a:xfrm>
          <a:prstGeom prst="rect">
            <a:avLst/>
          </a:prstGeom>
        </p:spPr>
      </p:pic>
      <p:sp>
        <p:nvSpPr>
          <p:cNvPr id="10" name="TextBox 9">
            <a:extLst>
              <a:ext uri="{FF2B5EF4-FFF2-40B4-BE49-F238E27FC236}">
                <a16:creationId xmlns:a16="http://schemas.microsoft.com/office/drawing/2014/main" id="{FB77E307-697F-45C8-A063-45F82D34823A}"/>
              </a:ext>
            </a:extLst>
          </p:cNvPr>
          <p:cNvSpPr txBox="1"/>
          <p:nvPr/>
        </p:nvSpPr>
        <p:spPr>
          <a:xfrm>
            <a:off x="5832088" y="4003287"/>
            <a:ext cx="5936157" cy="923330"/>
          </a:xfrm>
          <a:prstGeom prst="rect">
            <a:avLst/>
          </a:prstGeom>
          <a:noFill/>
        </p:spPr>
        <p:txBody>
          <a:bodyPr wrap="square" rtlCol="0">
            <a:spAutoFit/>
          </a:bodyPr>
          <a:lstStyle/>
          <a:p>
            <a:r>
              <a:rPr lang="en-US" i="0" dirty="0">
                <a:solidFill>
                  <a:srgbClr val="1B06BA"/>
                </a:solidFill>
                <a:effectLst/>
                <a:latin typeface="Raleway" pitchFamily="2" charset="0"/>
              </a:rPr>
              <a:t>In this case, the code simply won't compile, as there's a conflict caused by multiple interface inheritance</a:t>
            </a:r>
            <a:r>
              <a:rPr lang="en-US" i="0" dirty="0">
                <a:solidFill>
                  <a:srgbClr val="000000"/>
                </a:solidFill>
                <a:effectLst/>
                <a:latin typeface="Raleway" pitchFamily="2" charset="0"/>
              </a:rPr>
              <a:t> </a:t>
            </a:r>
            <a:r>
              <a:rPr lang="en-US" b="0" i="0" dirty="0">
                <a:solidFill>
                  <a:srgbClr val="000000"/>
                </a:solidFill>
                <a:effectLst/>
                <a:latin typeface="Raleway" pitchFamily="2" charset="0"/>
              </a:rPr>
              <a:t>(a.k.a the </a:t>
            </a:r>
            <a:r>
              <a:rPr lang="en-US" b="0" i="0" u="none" strike="noStrike" dirty="0">
                <a:solidFill>
                  <a:srgbClr val="267438"/>
                </a:solidFill>
                <a:effectLst/>
                <a:latin typeface="Raleway" pitchFamily="2" charset="0"/>
              </a:rPr>
              <a:t>Diamond Problem</a:t>
            </a:r>
            <a:r>
              <a:rPr lang="en-US" b="0" i="0" dirty="0">
                <a:solidFill>
                  <a:srgbClr val="000000"/>
                </a:solidFill>
                <a:effectLst/>
                <a:latin typeface="Raleway" pitchFamily="2" charset="0"/>
              </a:rPr>
              <a:t>).</a:t>
            </a:r>
            <a:endParaRPr lang="en-IN" dirty="0"/>
          </a:p>
        </p:txBody>
      </p:sp>
    </p:spTree>
    <p:extLst>
      <p:ext uri="{BB962C8B-B14F-4D97-AF65-F5344CB8AC3E}">
        <p14:creationId xmlns:p14="http://schemas.microsoft.com/office/powerpoint/2010/main" val="3902105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FFE9-6069-4F07-BBA9-448161F3EF5E}"/>
              </a:ext>
            </a:extLst>
          </p:cNvPr>
          <p:cNvSpPr>
            <a:spLocks noGrp="1"/>
          </p:cNvSpPr>
          <p:nvPr>
            <p:ph type="title"/>
          </p:nvPr>
        </p:nvSpPr>
        <p:spPr/>
        <p:txBody>
          <a:bodyPr/>
          <a:lstStyle/>
          <a:p>
            <a:r>
              <a:rPr lang="en-US" sz="4400" dirty="0"/>
              <a:t>Default Methods in Interfaces</a:t>
            </a:r>
            <a:endParaRPr lang="en-IN" dirty="0"/>
          </a:p>
        </p:txBody>
      </p:sp>
      <p:sp>
        <p:nvSpPr>
          <p:cNvPr id="3" name="Content Placeholder 2">
            <a:extLst>
              <a:ext uri="{FF2B5EF4-FFF2-40B4-BE49-F238E27FC236}">
                <a16:creationId xmlns:a16="http://schemas.microsoft.com/office/drawing/2014/main" id="{29307420-7975-403E-8398-9D4E08D706E7}"/>
              </a:ext>
            </a:extLst>
          </p:cNvPr>
          <p:cNvSpPr>
            <a:spLocks noGrp="1"/>
          </p:cNvSpPr>
          <p:nvPr>
            <p:ph idx="1"/>
          </p:nvPr>
        </p:nvSpPr>
        <p:spPr>
          <a:xfrm>
            <a:off x="838200" y="1538868"/>
            <a:ext cx="10515600" cy="4638095"/>
          </a:xfrm>
        </p:spPr>
        <p:txBody>
          <a:bodyPr>
            <a:normAutofit/>
          </a:bodyPr>
          <a:lstStyle/>
          <a:p>
            <a:pPr>
              <a:lnSpc>
                <a:spcPct val="120000"/>
              </a:lnSpc>
            </a:pPr>
            <a:r>
              <a:rPr lang="en-US" sz="2000" dirty="0"/>
              <a:t>Diamond problem – Multiple interface inheritance rule :- </a:t>
            </a:r>
            <a:r>
              <a:rPr lang="en-US" sz="2000" dirty="0">
                <a:solidFill>
                  <a:srgbClr val="1B06BA"/>
                </a:solidFill>
              </a:rPr>
              <a:t>what happens when a class implements several interfaces that define the same default methods?</a:t>
            </a:r>
          </a:p>
          <a:p>
            <a:r>
              <a:rPr lang="en-US" sz="2000" dirty="0"/>
              <a:t>When there's a conflict caused by multiple interface inheritance (a.k.a the Diamond Problem) and code won’t compile, solve this ambiguity by explicitly providing an implementation for the methods</a:t>
            </a:r>
            <a:endParaRPr lang="en-IN" sz="2000" dirty="0"/>
          </a:p>
          <a:p>
            <a:pPr>
              <a:lnSpc>
                <a:spcPct val="120000"/>
              </a:lnSpc>
            </a:pPr>
            <a:endParaRPr lang="en-US" sz="2000" dirty="0">
              <a:solidFill>
                <a:srgbClr val="1B06BA"/>
              </a:solidFill>
            </a:endParaRPr>
          </a:p>
        </p:txBody>
      </p:sp>
      <p:pic>
        <p:nvPicPr>
          <p:cNvPr id="6" name="Picture 5">
            <a:extLst>
              <a:ext uri="{FF2B5EF4-FFF2-40B4-BE49-F238E27FC236}">
                <a16:creationId xmlns:a16="http://schemas.microsoft.com/office/drawing/2014/main" id="{D379F6AA-B746-4910-AED1-08260373995D}"/>
              </a:ext>
            </a:extLst>
          </p:cNvPr>
          <p:cNvPicPr>
            <a:picLocks noChangeAspect="1"/>
          </p:cNvPicPr>
          <p:nvPr/>
        </p:nvPicPr>
        <p:blipFill>
          <a:blip r:embed="rId3"/>
          <a:stretch>
            <a:fillRect/>
          </a:stretch>
        </p:blipFill>
        <p:spPr>
          <a:xfrm>
            <a:off x="1387221" y="3413943"/>
            <a:ext cx="5810135" cy="3280236"/>
          </a:xfrm>
          <a:prstGeom prst="rect">
            <a:avLst/>
          </a:prstGeom>
        </p:spPr>
      </p:pic>
    </p:spTree>
    <p:extLst>
      <p:ext uri="{BB962C8B-B14F-4D97-AF65-F5344CB8AC3E}">
        <p14:creationId xmlns:p14="http://schemas.microsoft.com/office/powerpoint/2010/main" val="1130616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F7B2-D426-473B-988D-BA84643ACE3A}"/>
              </a:ext>
            </a:extLst>
          </p:cNvPr>
          <p:cNvSpPr>
            <a:spLocks noGrp="1"/>
          </p:cNvSpPr>
          <p:nvPr>
            <p:ph type="title"/>
          </p:nvPr>
        </p:nvSpPr>
        <p:spPr/>
        <p:txBody>
          <a:bodyPr/>
          <a:lstStyle/>
          <a:p>
            <a:r>
              <a:rPr lang="en-US" dirty="0"/>
              <a:t>Static Method in Interface</a:t>
            </a:r>
            <a:endParaRPr lang="en-IN" dirty="0"/>
          </a:p>
        </p:txBody>
      </p:sp>
      <p:sp>
        <p:nvSpPr>
          <p:cNvPr id="3" name="Content Placeholder 2">
            <a:extLst>
              <a:ext uri="{FF2B5EF4-FFF2-40B4-BE49-F238E27FC236}">
                <a16:creationId xmlns:a16="http://schemas.microsoft.com/office/drawing/2014/main" id="{DA38177D-6DA7-4E1C-ABA7-6FABA3E888A6}"/>
              </a:ext>
            </a:extLst>
          </p:cNvPr>
          <p:cNvSpPr>
            <a:spLocks noGrp="1"/>
          </p:cNvSpPr>
          <p:nvPr>
            <p:ph idx="1"/>
          </p:nvPr>
        </p:nvSpPr>
        <p:spPr>
          <a:xfrm>
            <a:off x="838200" y="1463858"/>
            <a:ext cx="10515600" cy="4351338"/>
          </a:xfrm>
        </p:spPr>
        <p:txBody>
          <a:bodyPr>
            <a:noAutofit/>
          </a:bodyPr>
          <a:lstStyle/>
          <a:p>
            <a:r>
              <a:rPr lang="en-US" sz="1800" dirty="0"/>
              <a:t>Java 8 also allows us to define and implement static methods in interfaces (in addition to default methods).</a:t>
            </a:r>
          </a:p>
          <a:p>
            <a:r>
              <a:rPr lang="en-US" sz="1800" dirty="0"/>
              <a:t>Static methods don't belong to a particular object, so they don’t belong to the classes implementing the interface.</a:t>
            </a:r>
          </a:p>
          <a:p>
            <a:r>
              <a:rPr lang="en-US" sz="1800" dirty="0"/>
              <a:t>They have to be called by using the interface name preceding the method name.</a:t>
            </a:r>
          </a:p>
          <a:p>
            <a:r>
              <a:rPr lang="en-US" sz="1800" dirty="0"/>
              <a:t>To understand how static methods work in interfaces, let's refactor the Drivable interface and add a static utility method to it:</a:t>
            </a:r>
          </a:p>
          <a:p>
            <a:pPr marL="0" indent="0">
              <a:buNone/>
            </a:pPr>
            <a:endParaRPr lang="en-US" sz="1800" dirty="0"/>
          </a:p>
          <a:p>
            <a:pPr marL="457200" lvl="1" indent="0">
              <a:buNone/>
            </a:pPr>
            <a:r>
              <a:rPr lang="en-US" sz="1800" dirty="0">
                <a:solidFill>
                  <a:srgbClr val="1B06BA"/>
                </a:solidFill>
              </a:rPr>
              <a:t>public interface Drivable {</a:t>
            </a:r>
          </a:p>
          <a:p>
            <a:pPr marL="457200" lvl="1" indent="0">
              <a:buNone/>
            </a:pPr>
            <a:r>
              <a:rPr lang="en-US" sz="1800" dirty="0">
                <a:solidFill>
                  <a:srgbClr val="0066FF"/>
                </a:solidFill>
              </a:rPr>
              <a:t>                  // regular / default interface methods</a:t>
            </a:r>
          </a:p>
          <a:p>
            <a:pPr marL="457200" lvl="1" indent="0">
              <a:buNone/>
            </a:pPr>
            <a:r>
              <a:rPr lang="en-US" sz="1800" dirty="0">
                <a:solidFill>
                  <a:srgbClr val="1B06BA"/>
                </a:solidFill>
              </a:rPr>
              <a:t>       </a:t>
            </a:r>
            <a:r>
              <a:rPr lang="en-US" sz="1800" dirty="0">
                <a:solidFill>
                  <a:srgbClr val="0066FF"/>
                </a:solidFill>
              </a:rPr>
              <a:t>          static  </a:t>
            </a:r>
            <a:r>
              <a:rPr lang="en-US" sz="1800" dirty="0">
                <a:solidFill>
                  <a:srgbClr val="1B06BA"/>
                </a:solidFill>
              </a:rPr>
              <a:t>int  getHorsePower(int rpm, int torque) {</a:t>
            </a:r>
          </a:p>
          <a:p>
            <a:pPr marL="457200" lvl="1" indent="0">
              <a:buNone/>
            </a:pPr>
            <a:r>
              <a:rPr lang="en-US" sz="1800" dirty="0">
                <a:solidFill>
                  <a:srgbClr val="1B06BA"/>
                </a:solidFill>
              </a:rPr>
              <a:t>     		   return (rpm * torque) / 5252;</a:t>
            </a:r>
          </a:p>
          <a:p>
            <a:pPr marL="457200" lvl="1" indent="0">
              <a:buNone/>
            </a:pPr>
            <a:r>
              <a:rPr lang="en-US" sz="1800" dirty="0">
                <a:solidFill>
                  <a:srgbClr val="1B06BA"/>
                </a:solidFill>
              </a:rPr>
              <a:t>    		}</a:t>
            </a:r>
          </a:p>
          <a:p>
            <a:pPr marL="457200" lvl="1" indent="0">
              <a:buNone/>
            </a:pPr>
            <a:r>
              <a:rPr lang="en-US" sz="1800" dirty="0">
                <a:solidFill>
                  <a:srgbClr val="1B06BA"/>
                </a:solidFill>
              </a:rPr>
              <a:t>                    }</a:t>
            </a:r>
          </a:p>
          <a:p>
            <a:pPr marL="457200" lvl="1" indent="0">
              <a:buNone/>
            </a:pPr>
            <a:endParaRPr lang="en-US" sz="1800" dirty="0">
              <a:solidFill>
                <a:srgbClr val="1B06BA"/>
              </a:solidFill>
            </a:endParaRPr>
          </a:p>
        </p:txBody>
      </p:sp>
      <p:sp>
        <p:nvSpPr>
          <p:cNvPr id="4" name="TextBox 3">
            <a:extLst>
              <a:ext uri="{FF2B5EF4-FFF2-40B4-BE49-F238E27FC236}">
                <a16:creationId xmlns:a16="http://schemas.microsoft.com/office/drawing/2014/main" id="{27CBCE45-1693-498A-BD28-434874030A96}"/>
              </a:ext>
            </a:extLst>
          </p:cNvPr>
          <p:cNvSpPr txBox="1"/>
          <p:nvPr/>
        </p:nvSpPr>
        <p:spPr>
          <a:xfrm>
            <a:off x="7590408" y="4279037"/>
            <a:ext cx="3690400" cy="1200329"/>
          </a:xfrm>
          <a:prstGeom prst="rect">
            <a:avLst/>
          </a:prstGeom>
          <a:noFill/>
        </p:spPr>
        <p:txBody>
          <a:bodyPr wrap="square" rtlCol="0">
            <a:spAutoFit/>
          </a:bodyPr>
          <a:lstStyle/>
          <a:p>
            <a:r>
              <a:rPr lang="en-IN" dirty="0"/>
              <a:t>Syntax to invoke static method is:-  </a:t>
            </a:r>
          </a:p>
          <a:p>
            <a:r>
              <a:rPr lang="en-IN" dirty="0"/>
              <a:t>  interfaceName.staticMethName()</a:t>
            </a:r>
          </a:p>
          <a:p>
            <a:endParaRPr lang="en-IN" dirty="0"/>
          </a:p>
          <a:p>
            <a:r>
              <a:rPr lang="en-IN" dirty="0">
                <a:solidFill>
                  <a:srgbClr val="1B06BA"/>
                </a:solidFill>
              </a:rPr>
              <a:t> Drivable.getHorsePower(2500, 480));</a:t>
            </a:r>
          </a:p>
        </p:txBody>
      </p:sp>
    </p:spTree>
    <p:extLst>
      <p:ext uri="{BB962C8B-B14F-4D97-AF65-F5344CB8AC3E}">
        <p14:creationId xmlns:p14="http://schemas.microsoft.com/office/powerpoint/2010/main" val="422058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465B-13E5-4992-8294-ABB14E88D08B}"/>
              </a:ext>
            </a:extLst>
          </p:cNvPr>
          <p:cNvSpPr>
            <a:spLocks noGrp="1"/>
          </p:cNvSpPr>
          <p:nvPr>
            <p:ph type="title"/>
          </p:nvPr>
        </p:nvSpPr>
        <p:spPr/>
        <p:txBody>
          <a:bodyPr/>
          <a:lstStyle/>
          <a:p>
            <a:r>
              <a:rPr lang="en-US" dirty="0"/>
              <a:t> forEach method</a:t>
            </a:r>
            <a:endParaRPr lang="en-IN" dirty="0"/>
          </a:p>
        </p:txBody>
      </p:sp>
      <p:sp>
        <p:nvSpPr>
          <p:cNvPr id="3" name="Content Placeholder 2">
            <a:extLst>
              <a:ext uri="{FF2B5EF4-FFF2-40B4-BE49-F238E27FC236}">
                <a16:creationId xmlns:a16="http://schemas.microsoft.com/office/drawing/2014/main" id="{7411FC21-8E88-46C6-A182-7E60CE5AD540}"/>
              </a:ext>
            </a:extLst>
          </p:cNvPr>
          <p:cNvSpPr>
            <a:spLocks noGrp="1"/>
          </p:cNvSpPr>
          <p:nvPr>
            <p:ph idx="1"/>
          </p:nvPr>
        </p:nvSpPr>
        <p:spPr/>
        <p:txBody>
          <a:bodyPr>
            <a:normAutofit fontScale="85000" lnSpcReduction="20000"/>
          </a:bodyPr>
          <a:lstStyle/>
          <a:p>
            <a:pPr algn="l">
              <a:lnSpc>
                <a:spcPct val="120000"/>
              </a:lnSpc>
            </a:pPr>
            <a:r>
              <a:rPr lang="en-US" b="0" i="0" dirty="0">
                <a:solidFill>
                  <a:srgbClr val="000000"/>
                </a:solidFill>
                <a:effectLst/>
                <a:latin typeface="Verdana" panose="020B0604030504040204" pitchFamily="34" charset="0"/>
              </a:rPr>
              <a:t>Java 8 introduced forEach method to iterate over the collections and Streams in Java. </a:t>
            </a:r>
          </a:p>
          <a:p>
            <a:pPr marL="0" indent="0" algn="l">
              <a:lnSpc>
                <a:spcPct val="120000"/>
              </a:lnSpc>
              <a:buNone/>
            </a:pPr>
            <a:endParaRPr lang="en-US" b="0" i="0" dirty="0">
              <a:solidFill>
                <a:srgbClr val="000000"/>
              </a:solidFill>
              <a:effectLst/>
              <a:latin typeface="Verdana" panose="020B0604030504040204" pitchFamily="34" charset="0"/>
            </a:endParaRPr>
          </a:p>
          <a:p>
            <a:pPr algn="l">
              <a:lnSpc>
                <a:spcPct val="120000"/>
              </a:lnSpc>
            </a:pPr>
            <a:r>
              <a:rPr lang="en-US" b="0" i="0" dirty="0">
                <a:solidFill>
                  <a:srgbClr val="000000"/>
                </a:solidFill>
                <a:effectLst/>
                <a:latin typeface="Verdana" panose="020B0604030504040204" pitchFamily="34" charset="0"/>
              </a:rPr>
              <a:t>It is defined in Iterable and Stream interface. </a:t>
            </a:r>
          </a:p>
          <a:p>
            <a:pPr marL="0" indent="0" algn="l">
              <a:lnSpc>
                <a:spcPct val="120000"/>
              </a:lnSpc>
              <a:buNone/>
            </a:pPr>
            <a:endParaRPr lang="en-US" b="0" i="0" dirty="0">
              <a:solidFill>
                <a:srgbClr val="000000"/>
              </a:solidFill>
              <a:effectLst/>
              <a:latin typeface="Verdana" panose="020B0604030504040204" pitchFamily="34" charset="0"/>
            </a:endParaRPr>
          </a:p>
          <a:p>
            <a:pPr algn="l">
              <a:lnSpc>
                <a:spcPct val="120000"/>
              </a:lnSpc>
            </a:pPr>
            <a:r>
              <a:rPr lang="en-US" b="0" i="0" dirty="0">
                <a:solidFill>
                  <a:srgbClr val="000000"/>
                </a:solidFill>
                <a:effectLst/>
                <a:latin typeface="Verdana" panose="020B0604030504040204" pitchFamily="34" charset="0"/>
              </a:rPr>
              <a:t>It is a default method defined in the java.lang.Iterable interface. </a:t>
            </a:r>
          </a:p>
          <a:p>
            <a:pPr marL="0" indent="0" algn="l">
              <a:lnSpc>
                <a:spcPct val="120000"/>
              </a:lnSpc>
              <a:buNone/>
            </a:pPr>
            <a:endParaRPr lang="en-US" b="0" i="0" dirty="0">
              <a:solidFill>
                <a:srgbClr val="000000"/>
              </a:solidFill>
              <a:effectLst/>
              <a:latin typeface="Verdana" panose="020B0604030504040204" pitchFamily="34" charset="0"/>
            </a:endParaRPr>
          </a:p>
          <a:p>
            <a:pPr algn="l">
              <a:lnSpc>
                <a:spcPct val="120000"/>
              </a:lnSpc>
            </a:pPr>
            <a:r>
              <a:rPr lang="en-US" b="0" i="0" dirty="0">
                <a:solidFill>
                  <a:srgbClr val="000000"/>
                </a:solidFill>
                <a:effectLst/>
                <a:latin typeface="Verdana" panose="020B0604030504040204" pitchFamily="34" charset="0"/>
              </a:rPr>
              <a:t>Collection classes which extends Iterable interface can use forEach loop to iterate elements.</a:t>
            </a:r>
            <a:endParaRPr lang="fr-FR" b="1" i="0" dirty="0">
              <a:solidFill>
                <a:srgbClr val="2C4557"/>
              </a:solidFill>
              <a:effectLst/>
              <a:latin typeface="DejaVu Sans"/>
            </a:endParaRPr>
          </a:p>
          <a:p>
            <a:endParaRPr lang="en-IN" dirty="0"/>
          </a:p>
        </p:txBody>
      </p:sp>
    </p:spTree>
    <p:extLst>
      <p:ext uri="{BB962C8B-B14F-4D97-AF65-F5344CB8AC3E}">
        <p14:creationId xmlns:p14="http://schemas.microsoft.com/office/powerpoint/2010/main" val="280097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F7B2-D426-473B-988D-BA84643ACE3A}"/>
              </a:ext>
            </a:extLst>
          </p:cNvPr>
          <p:cNvSpPr>
            <a:spLocks noGrp="1"/>
          </p:cNvSpPr>
          <p:nvPr>
            <p:ph type="title"/>
          </p:nvPr>
        </p:nvSpPr>
        <p:spPr/>
        <p:txBody>
          <a:bodyPr/>
          <a:lstStyle/>
          <a:p>
            <a:r>
              <a:rPr lang="en-US" dirty="0"/>
              <a:t>Static Method in Interface</a:t>
            </a:r>
            <a:endParaRPr lang="en-IN" dirty="0"/>
          </a:p>
        </p:txBody>
      </p:sp>
      <p:sp>
        <p:nvSpPr>
          <p:cNvPr id="3" name="Content Placeholder 2">
            <a:extLst>
              <a:ext uri="{FF2B5EF4-FFF2-40B4-BE49-F238E27FC236}">
                <a16:creationId xmlns:a16="http://schemas.microsoft.com/office/drawing/2014/main" id="{DA38177D-6DA7-4E1C-ABA7-6FABA3E888A6}"/>
              </a:ext>
            </a:extLst>
          </p:cNvPr>
          <p:cNvSpPr>
            <a:spLocks noGrp="1"/>
          </p:cNvSpPr>
          <p:nvPr>
            <p:ph idx="1"/>
          </p:nvPr>
        </p:nvSpPr>
        <p:spPr>
          <a:xfrm>
            <a:off x="838200" y="1714115"/>
            <a:ext cx="10515600" cy="4351338"/>
          </a:xfrm>
        </p:spPr>
        <p:txBody>
          <a:bodyPr>
            <a:noAutofit/>
          </a:bodyPr>
          <a:lstStyle/>
          <a:p>
            <a:r>
              <a:rPr lang="en-US" sz="2000" dirty="0"/>
              <a:t>Java 8 included static interface methods so as to allow putting all related methods together in one single place without having to create extra class as placeholders for these static methods.</a:t>
            </a:r>
          </a:p>
          <a:p>
            <a:pPr marL="0" indent="0">
              <a:buNone/>
            </a:pPr>
            <a:endParaRPr lang="en-US" sz="2000" dirty="0"/>
          </a:p>
          <a:p>
            <a:r>
              <a:rPr lang="en-US" sz="2000" dirty="0"/>
              <a:t>This improves the cohesion of the design. </a:t>
            </a:r>
          </a:p>
          <a:p>
            <a:pPr marL="0" indent="0">
              <a:buNone/>
            </a:pPr>
            <a:endParaRPr lang="en-US" sz="2000" dirty="0"/>
          </a:p>
          <a:p>
            <a:r>
              <a:rPr lang="en-US" sz="2000" dirty="0"/>
              <a:t>Thus, static methods in interfaces make it possible to group related utility methods, without having to create artificial utility classes as placeholders for these static methods.</a:t>
            </a:r>
          </a:p>
          <a:p>
            <a:pPr marL="0" indent="0">
              <a:buNone/>
            </a:pPr>
            <a:endParaRPr lang="en-US" sz="2000" dirty="0"/>
          </a:p>
          <a:p>
            <a:r>
              <a:rPr lang="en-US" sz="2000" dirty="0"/>
              <a:t>Defining a static method within an interface is identical to defining one in a class. </a:t>
            </a:r>
          </a:p>
          <a:p>
            <a:pPr marL="0" indent="0">
              <a:buNone/>
            </a:pPr>
            <a:endParaRPr lang="en-US" sz="2000" dirty="0"/>
          </a:p>
          <a:p>
            <a:r>
              <a:rPr lang="en-US" sz="2000" dirty="0"/>
              <a:t>A static method can be invoked within other static and default methods.</a:t>
            </a:r>
          </a:p>
          <a:p>
            <a:pPr marL="0" indent="0">
              <a:buNone/>
            </a:pPr>
            <a:endParaRPr lang="en-US" sz="2000" dirty="0"/>
          </a:p>
          <a:p>
            <a:endParaRPr lang="en-US" sz="2000" dirty="0"/>
          </a:p>
          <a:p>
            <a:endParaRPr lang="en-US" sz="2000" dirty="0"/>
          </a:p>
          <a:p>
            <a:endParaRPr lang="en-US" sz="2000" dirty="0"/>
          </a:p>
          <a:p>
            <a:pPr marL="0" indent="0">
              <a:buNone/>
            </a:pPr>
            <a:endParaRPr lang="en-US" sz="1400" dirty="0">
              <a:solidFill>
                <a:srgbClr val="1B06BA"/>
              </a:solidFill>
            </a:endParaRPr>
          </a:p>
          <a:p>
            <a:pPr marL="0" indent="0">
              <a:buNone/>
            </a:pPr>
            <a:r>
              <a:rPr lang="en-US" sz="1400" dirty="0">
                <a:solidFill>
                  <a:srgbClr val="1B06BA"/>
                </a:solidFill>
              </a:rPr>
              <a:t>      Note: cohesion refers to the degree to which the elements inside a module/class/interface belong together</a:t>
            </a:r>
            <a:endParaRPr lang="en-IN" sz="1400" dirty="0">
              <a:solidFill>
                <a:srgbClr val="1B06BA"/>
              </a:solidFill>
            </a:endParaRPr>
          </a:p>
        </p:txBody>
      </p:sp>
    </p:spTree>
    <p:extLst>
      <p:ext uri="{BB962C8B-B14F-4D97-AF65-F5344CB8AC3E}">
        <p14:creationId xmlns:p14="http://schemas.microsoft.com/office/powerpoint/2010/main" val="2239959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D21D-FADE-424B-9BB6-B722D5700BE1}"/>
              </a:ext>
            </a:extLst>
          </p:cNvPr>
          <p:cNvSpPr>
            <a:spLocks noGrp="1"/>
          </p:cNvSpPr>
          <p:nvPr>
            <p:ph type="title"/>
          </p:nvPr>
        </p:nvSpPr>
        <p:spPr/>
        <p:txBody>
          <a:bodyPr/>
          <a:lstStyle/>
          <a:p>
            <a:r>
              <a:rPr lang="en-US" dirty="0"/>
              <a:t>Default &amp; Static methods in Java 8</a:t>
            </a:r>
            <a:endParaRPr lang="en-IN" dirty="0"/>
          </a:p>
        </p:txBody>
      </p:sp>
      <p:sp>
        <p:nvSpPr>
          <p:cNvPr id="3" name="Content Placeholder 2">
            <a:extLst>
              <a:ext uri="{FF2B5EF4-FFF2-40B4-BE49-F238E27FC236}">
                <a16:creationId xmlns:a16="http://schemas.microsoft.com/office/drawing/2014/main" id="{4981C961-EFDB-4A2C-A39D-B5546D0513B7}"/>
              </a:ext>
            </a:extLst>
          </p:cNvPr>
          <p:cNvSpPr>
            <a:spLocks noGrp="1"/>
          </p:cNvSpPr>
          <p:nvPr>
            <p:ph idx="1"/>
          </p:nvPr>
        </p:nvSpPr>
        <p:spPr/>
        <p:txBody>
          <a:bodyPr/>
          <a:lstStyle/>
          <a:p>
            <a:pPr marL="0" lvl="1" indent="0">
              <a:spcBef>
                <a:spcPts val="1000"/>
              </a:spcBef>
              <a:buNone/>
            </a:pPr>
            <a:r>
              <a:rPr lang="en-US" sz="2800" dirty="0"/>
              <a:t>Summary:-</a:t>
            </a:r>
          </a:p>
          <a:p>
            <a:pPr marL="228600" lvl="1">
              <a:spcBef>
                <a:spcPts val="1000"/>
              </a:spcBef>
            </a:pPr>
            <a:r>
              <a:rPr lang="en-US" sz="2800" dirty="0"/>
              <a:t>We have covered use of static and default interface methods in Java 8</a:t>
            </a:r>
          </a:p>
          <a:p>
            <a:r>
              <a:rPr lang="en-US" dirty="0"/>
              <a:t>From Object Oriented perspective, interfaces shouldn't encapsulate behavior and should only be used for defining the public API of a certain type.</a:t>
            </a:r>
          </a:p>
          <a:p>
            <a:pPr marL="0" indent="0">
              <a:buNone/>
            </a:pPr>
            <a:r>
              <a:rPr lang="en-US" dirty="0"/>
              <a:t>                                           but..</a:t>
            </a:r>
          </a:p>
          <a:p>
            <a:r>
              <a:rPr lang="en-US" dirty="0"/>
              <a:t>When it comes to maintaining backward compatibility with existing code, static and default methods are a good trade-off.</a:t>
            </a:r>
            <a:endParaRPr lang="en-IN" dirty="0"/>
          </a:p>
        </p:txBody>
      </p:sp>
    </p:spTree>
    <p:extLst>
      <p:ext uri="{BB962C8B-B14F-4D97-AF65-F5344CB8AC3E}">
        <p14:creationId xmlns:p14="http://schemas.microsoft.com/office/powerpoint/2010/main" val="379659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p:txBody>
          <a:bodyPr/>
          <a:lstStyle/>
          <a:p>
            <a:pPr algn="l"/>
            <a:endParaRPr lang="en-US" sz="2000" b="0" i="0" dirty="0">
              <a:solidFill>
                <a:srgbClr val="000000"/>
              </a:solidFill>
              <a:effectLst/>
              <a:latin typeface="Verdana" panose="020B0604030504040204" pitchFamily="34" charset="0"/>
            </a:endParaRPr>
          </a:p>
          <a:p>
            <a:pPr algn="l"/>
            <a:r>
              <a:rPr lang="en-US" sz="2000" b="0" i="0" dirty="0">
                <a:solidFill>
                  <a:srgbClr val="000000"/>
                </a:solidFill>
                <a:effectLst/>
                <a:latin typeface="Verdana" panose="020B0604030504040204" pitchFamily="34" charset="0"/>
              </a:rPr>
              <a:t>Functional Interface is an interface with only single abstract method. </a:t>
            </a:r>
          </a:p>
          <a:p>
            <a:endParaRPr lang="en-US" sz="2000" b="0" i="0" dirty="0">
              <a:solidFill>
                <a:srgbClr val="000000"/>
              </a:solidFill>
              <a:effectLst/>
              <a:latin typeface="Verdana" panose="020B0604030504040204" pitchFamily="34" charset="0"/>
            </a:endParaRPr>
          </a:p>
          <a:p>
            <a:r>
              <a:rPr lang="en-US" sz="2000" b="0" i="0" dirty="0">
                <a:solidFill>
                  <a:srgbClr val="000000"/>
                </a:solidFill>
                <a:effectLst/>
                <a:latin typeface="Verdana" panose="020B0604030504040204" pitchFamily="34" charset="0"/>
              </a:rPr>
              <a:t>Along with the one abstract method, it can have any number of default and static methods. It can also have methods of Object class.</a:t>
            </a:r>
          </a:p>
          <a:p>
            <a:pPr marL="0" indent="0" algn="l">
              <a:buNone/>
            </a:pPr>
            <a:endParaRPr lang="en-US" sz="2000" b="0" i="0" dirty="0">
              <a:solidFill>
                <a:srgbClr val="000000"/>
              </a:solidFill>
              <a:effectLst/>
              <a:latin typeface="Verdana" panose="020B0604030504040204" pitchFamily="34" charset="0"/>
            </a:endParaRPr>
          </a:p>
          <a:p>
            <a:pPr algn="l"/>
            <a:r>
              <a:rPr lang="en-US" sz="2000" b="0" i="0" dirty="0">
                <a:solidFill>
                  <a:srgbClr val="000000"/>
                </a:solidFill>
                <a:effectLst/>
                <a:latin typeface="Verdana" panose="020B0604030504040204" pitchFamily="34" charset="0"/>
              </a:rPr>
              <a:t>As it can have only one abstract method it is also known as Single Abstract Method Interfaces or SAM Interfaces. </a:t>
            </a:r>
          </a:p>
          <a:p>
            <a:pPr marL="0" indent="0" algn="l">
              <a:buNone/>
            </a:pPr>
            <a:endParaRPr lang="en-US" sz="2000" b="0" i="0" dirty="0">
              <a:solidFill>
                <a:srgbClr val="000000"/>
              </a:solidFill>
              <a:effectLst/>
              <a:latin typeface="Verdana" panose="020B0604030504040204" pitchFamily="34" charset="0"/>
            </a:endParaRPr>
          </a:p>
          <a:p>
            <a:pPr algn="l"/>
            <a:r>
              <a:rPr lang="en-US" sz="2000" b="0" i="0" dirty="0">
                <a:solidFill>
                  <a:srgbClr val="000000"/>
                </a:solidFill>
                <a:effectLst/>
                <a:latin typeface="Verdana" panose="020B0604030504040204" pitchFamily="34" charset="0"/>
              </a:rPr>
              <a:t>We can either create our own functional interface or can use predefined functional interfaces provided by java.</a:t>
            </a:r>
          </a:p>
          <a:p>
            <a:endParaRPr lang="en-IN" dirty="0"/>
          </a:p>
        </p:txBody>
      </p:sp>
    </p:spTree>
    <p:extLst>
      <p:ext uri="{BB962C8B-B14F-4D97-AF65-F5344CB8AC3E}">
        <p14:creationId xmlns:p14="http://schemas.microsoft.com/office/powerpoint/2010/main" val="4189309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p:txBody>
          <a:bodyPr/>
          <a:lstStyle/>
          <a:p>
            <a:pPr algn="l"/>
            <a:r>
              <a:rPr lang="en-US" sz="2000" b="0" i="0" dirty="0">
                <a:solidFill>
                  <a:srgbClr val="000000"/>
                </a:solidFill>
                <a:effectLst/>
                <a:latin typeface="Verdana" panose="020B0604030504040204" pitchFamily="34" charset="0"/>
              </a:rPr>
              <a:t>A functional interface can extends another interface only when it does not have any abstract method.</a:t>
            </a:r>
          </a:p>
          <a:p>
            <a:pPr marL="0" indent="0" algn="l">
              <a:buNone/>
            </a:pPr>
            <a:endParaRPr lang="en-US" sz="2000" b="0" i="0" dirty="0">
              <a:solidFill>
                <a:srgbClr val="000000"/>
              </a:solidFill>
              <a:effectLst/>
              <a:latin typeface="Verdana" panose="020B0604030504040204" pitchFamily="34" charset="0"/>
            </a:endParaRPr>
          </a:p>
          <a:p>
            <a:r>
              <a:rPr lang="en-US" sz="2000" dirty="0">
                <a:solidFill>
                  <a:srgbClr val="000000"/>
                </a:solidFill>
                <a:latin typeface="Verdana" panose="020B0604030504040204" pitchFamily="34" charset="0"/>
              </a:rPr>
              <a:t>On creating your own functional interface mark it using @FunctionalInterface annotation. </a:t>
            </a:r>
          </a:p>
          <a:p>
            <a:endParaRPr lang="en-US" sz="2000" dirty="0">
              <a:solidFill>
                <a:srgbClr val="000000"/>
              </a:solidFill>
              <a:latin typeface="Verdana" panose="020B0604030504040204" pitchFamily="34" charset="0"/>
            </a:endParaRPr>
          </a:p>
          <a:p>
            <a:r>
              <a:rPr lang="en-US" sz="2000" dirty="0">
                <a:solidFill>
                  <a:srgbClr val="000000"/>
                </a:solidFill>
                <a:latin typeface="Verdana" panose="020B0604030504040204" pitchFamily="34" charset="0"/>
              </a:rPr>
              <a:t>It is not mandatory to use @FunctionalInterface annotation, but it gives compile time error if more than one abstract method is added in a functional interface.</a:t>
            </a:r>
          </a:p>
          <a:p>
            <a:pPr marL="0" indent="0">
              <a:buNone/>
            </a:pPr>
            <a:endParaRPr lang="en-IN" dirty="0"/>
          </a:p>
        </p:txBody>
      </p:sp>
    </p:spTree>
    <p:extLst>
      <p:ext uri="{BB962C8B-B14F-4D97-AF65-F5344CB8AC3E}">
        <p14:creationId xmlns:p14="http://schemas.microsoft.com/office/powerpoint/2010/main" val="3342443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p:txBody>
          <a:bodyPr>
            <a:noAutofit/>
          </a:bodyPr>
          <a:lstStyle/>
          <a:p>
            <a:pPr marL="0" indent="0">
              <a:buNone/>
            </a:pPr>
            <a:r>
              <a:rPr lang="en-IN" sz="1600" dirty="0">
                <a:solidFill>
                  <a:srgbClr val="1B06BA"/>
                </a:solidFill>
                <a:latin typeface="Consolas" panose="020B0609020204030204" pitchFamily="49" charset="0"/>
              </a:rPr>
              <a:t>@FunctionalInterface  </a:t>
            </a:r>
          </a:p>
          <a:p>
            <a:pPr marL="0" indent="0">
              <a:buNone/>
            </a:pPr>
            <a:r>
              <a:rPr lang="en-IN" sz="1600" dirty="0">
                <a:latin typeface="Consolas" panose="020B0609020204030204" pitchFamily="49" charset="0"/>
              </a:rPr>
              <a:t>interface AddInterface{  </a:t>
            </a:r>
          </a:p>
          <a:p>
            <a:pPr marL="0" indent="0">
              <a:buNone/>
            </a:pPr>
            <a:r>
              <a:rPr lang="en-IN" sz="1600" dirty="0">
                <a:latin typeface="Consolas" panose="020B0609020204030204" pitchFamily="49" charset="0"/>
              </a:rPr>
              <a:t>    void add(int a, int b);  </a:t>
            </a:r>
          </a:p>
          <a:p>
            <a:pPr marL="0" indent="0">
              <a:buNone/>
            </a:pPr>
            <a:r>
              <a:rPr lang="en-IN" sz="1600" dirty="0">
                <a:latin typeface="Consolas" panose="020B0609020204030204" pitchFamily="49" charset="0"/>
              </a:rPr>
              <a:t>}  </a:t>
            </a:r>
          </a:p>
          <a:p>
            <a:pPr marL="0" indent="0">
              <a:buNone/>
            </a:pPr>
            <a:r>
              <a:rPr lang="en-IN" sz="1600" dirty="0">
                <a:latin typeface="Consolas" panose="020B0609020204030204" pitchFamily="49" charset="0"/>
              </a:rPr>
              <a:t> public class FunctionalInterfaceExample implements AddInterface {</a:t>
            </a:r>
          </a:p>
          <a:p>
            <a:pPr marL="0" indent="0">
              <a:buNone/>
            </a:pPr>
            <a:r>
              <a:rPr lang="en-IN" sz="1600" dirty="0">
                <a:latin typeface="Consolas" panose="020B0609020204030204" pitchFamily="49" charset="0"/>
              </a:rPr>
              <a:t>	public void add(int a, int b){  </a:t>
            </a:r>
          </a:p>
          <a:p>
            <a:pPr marL="0" indent="0">
              <a:buNone/>
            </a:pPr>
            <a:r>
              <a:rPr lang="en-IN" sz="1600" dirty="0">
                <a:latin typeface="Consolas" panose="020B0609020204030204" pitchFamily="49" charset="0"/>
              </a:rPr>
              <a:t>             System.out.println(a+b);  </a:t>
            </a:r>
          </a:p>
          <a:p>
            <a:pPr marL="0" indent="0">
              <a:buNone/>
            </a:pPr>
            <a:r>
              <a:rPr lang="en-IN" sz="1600" dirty="0">
                <a:latin typeface="Consolas" panose="020B0609020204030204" pitchFamily="49" charset="0"/>
              </a:rPr>
              <a:t>         } </a:t>
            </a:r>
          </a:p>
          <a:p>
            <a:pPr marL="0" indent="0">
              <a:buNone/>
            </a:pPr>
            <a:r>
              <a:rPr lang="en-IN" sz="1600" dirty="0">
                <a:latin typeface="Consolas" panose="020B0609020204030204" pitchFamily="49" charset="0"/>
              </a:rPr>
              <a:t>	public static void main(String args[]){</a:t>
            </a:r>
          </a:p>
          <a:p>
            <a:pPr marL="0" indent="0">
              <a:buNone/>
            </a:pPr>
            <a:r>
              <a:rPr lang="en-IN" sz="1600" dirty="0">
                <a:latin typeface="Consolas" panose="020B0609020204030204" pitchFamily="49" charset="0"/>
              </a:rPr>
              <a:t>	   FunctionalInterfaceExample fie = new FunctionalInterfaceExample();  </a:t>
            </a:r>
          </a:p>
          <a:p>
            <a:pPr marL="0" indent="0">
              <a:buNone/>
            </a:pPr>
            <a:r>
              <a:rPr lang="en-IN" sz="1600" dirty="0">
                <a:latin typeface="Consolas" panose="020B0609020204030204" pitchFamily="49" charset="0"/>
              </a:rPr>
              <a:t>           fie.add(10, 20);  </a:t>
            </a:r>
          </a:p>
          <a:p>
            <a:pPr marL="0" indent="0">
              <a:buNone/>
            </a:pPr>
            <a:r>
              <a:rPr lang="en-IN" sz="1600" dirty="0">
                <a:latin typeface="Consolas" panose="020B0609020204030204" pitchFamily="49" charset="0"/>
              </a:rPr>
              <a:t>	}</a:t>
            </a:r>
          </a:p>
          <a:p>
            <a:pPr marL="0" indent="0">
              <a:buNone/>
            </a:pPr>
            <a:r>
              <a:rPr lang="en-IN" sz="1600" dirty="0">
                <a:latin typeface="Consolas" panose="020B0609020204030204" pitchFamily="49" charset="0"/>
              </a:rPr>
              <a:t>}</a:t>
            </a:r>
          </a:p>
        </p:txBody>
      </p:sp>
    </p:spTree>
    <p:extLst>
      <p:ext uri="{BB962C8B-B14F-4D97-AF65-F5344CB8AC3E}">
        <p14:creationId xmlns:p14="http://schemas.microsoft.com/office/powerpoint/2010/main" val="817781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p:txBody>
          <a:bodyPr>
            <a:noAutofit/>
          </a:bodyPr>
          <a:lstStyle/>
          <a:p>
            <a:pPr marL="0" indent="0">
              <a:buNone/>
            </a:pPr>
            <a:r>
              <a:rPr lang="en-US" sz="2000" b="0" i="0" dirty="0">
                <a:solidFill>
                  <a:srgbClr val="1B06BA"/>
                </a:solidFill>
                <a:effectLst/>
                <a:latin typeface="Verdana" panose="020B0604030504040204" pitchFamily="34" charset="0"/>
              </a:rPr>
              <a:t>A functional interface can have methods of object class.</a:t>
            </a:r>
          </a:p>
          <a:p>
            <a:pPr marL="0" indent="0">
              <a:buNone/>
            </a:pPr>
            <a:endParaRPr lang="en-IN" sz="1600" dirty="0">
              <a:solidFill>
                <a:srgbClr val="1B06BA"/>
              </a:solidFill>
              <a:latin typeface="Consolas" panose="020B0609020204030204" pitchFamily="49" charset="0"/>
            </a:endParaRPr>
          </a:p>
          <a:p>
            <a:pPr marL="0" indent="0">
              <a:buNone/>
            </a:pPr>
            <a:r>
              <a:rPr lang="en-IN" sz="1600" dirty="0">
                <a:solidFill>
                  <a:srgbClr val="1B06BA"/>
                </a:solidFill>
                <a:latin typeface="Consolas" panose="020B0609020204030204" pitchFamily="49" charset="0"/>
              </a:rPr>
              <a:t>@FunctionalInterface  </a:t>
            </a:r>
          </a:p>
          <a:p>
            <a:pPr marL="0" indent="0">
              <a:buNone/>
            </a:pPr>
            <a:r>
              <a:rPr lang="en-IN" sz="1600" dirty="0">
                <a:latin typeface="Consolas" panose="020B0609020204030204" pitchFamily="49" charset="0"/>
              </a:rPr>
              <a:t>interface AddInterface{  </a:t>
            </a:r>
          </a:p>
          <a:p>
            <a:pPr marL="0" indent="0">
              <a:buNone/>
            </a:pPr>
            <a:r>
              <a:rPr lang="en-IN" sz="1600" dirty="0">
                <a:latin typeface="Consolas" panose="020B0609020204030204" pitchFamily="49" charset="0"/>
              </a:rPr>
              <a:t>    void add(int a, int b);  </a:t>
            </a:r>
          </a:p>
          <a:p>
            <a:pPr marL="0" indent="0">
              <a:buNone/>
            </a:pPr>
            <a:r>
              <a:rPr lang="en-IN" sz="1600" dirty="0">
                <a:latin typeface="Consolas" panose="020B0609020204030204" pitchFamily="49" charset="0"/>
              </a:rPr>
              <a:t> </a:t>
            </a:r>
          </a:p>
          <a:p>
            <a:pPr marL="0" indent="0">
              <a:buNone/>
            </a:pPr>
            <a:r>
              <a:rPr lang="en-IN" sz="1600" dirty="0">
                <a:latin typeface="Consolas" panose="020B0609020204030204" pitchFamily="49" charset="0"/>
              </a:rPr>
              <a:t>    </a:t>
            </a:r>
            <a:r>
              <a:rPr lang="en-IN" sz="1600" dirty="0">
                <a:solidFill>
                  <a:srgbClr val="1B06BA"/>
                </a:solidFill>
                <a:latin typeface="Consolas" panose="020B0609020204030204" pitchFamily="49" charset="0"/>
              </a:rPr>
              <a:t>//It can contain any number of Object class methods.  </a:t>
            </a:r>
          </a:p>
          <a:p>
            <a:pPr marL="0" indent="0">
              <a:buNone/>
            </a:pPr>
            <a:r>
              <a:rPr lang="en-IN" sz="1600" dirty="0">
                <a:latin typeface="Consolas" panose="020B0609020204030204" pitchFamily="49" charset="0"/>
              </a:rPr>
              <a:t>    int </a:t>
            </a:r>
            <a:r>
              <a:rPr lang="en-IN" sz="1600" dirty="0" err="1">
                <a:latin typeface="Consolas" panose="020B0609020204030204" pitchFamily="49" charset="0"/>
              </a:rPr>
              <a:t>hashCode</a:t>
            </a:r>
            <a:r>
              <a:rPr lang="en-IN" sz="1600" dirty="0">
                <a:latin typeface="Consolas" panose="020B0609020204030204" pitchFamily="49" charset="0"/>
              </a:rPr>
              <a:t>();  </a:t>
            </a:r>
          </a:p>
          <a:p>
            <a:pPr marL="0" indent="0">
              <a:buNone/>
            </a:pPr>
            <a:r>
              <a:rPr lang="en-IN" sz="1600" dirty="0">
                <a:latin typeface="Consolas" panose="020B0609020204030204" pitchFamily="49" charset="0"/>
              </a:rPr>
              <a:t>    String </a:t>
            </a:r>
            <a:r>
              <a:rPr lang="en-IN" sz="1600" dirty="0" err="1">
                <a:latin typeface="Consolas" panose="020B0609020204030204" pitchFamily="49" charset="0"/>
              </a:rPr>
              <a:t>toString</a:t>
            </a:r>
            <a:r>
              <a:rPr lang="en-IN" sz="1600" dirty="0">
                <a:latin typeface="Consolas" panose="020B0609020204030204" pitchFamily="49" charset="0"/>
              </a:rPr>
              <a:t>();  </a:t>
            </a:r>
          </a:p>
          <a:p>
            <a:pPr marL="0" indent="0">
              <a:buNone/>
            </a:pPr>
            <a:r>
              <a:rPr lang="en-IN" sz="1600" dirty="0">
                <a:latin typeface="Consolas" panose="020B0609020204030204" pitchFamily="49" charset="0"/>
              </a:rPr>
              <a:t>    </a:t>
            </a:r>
            <a:r>
              <a:rPr lang="en-IN" sz="1600" dirty="0" err="1">
                <a:latin typeface="Consolas" panose="020B0609020204030204" pitchFamily="49" charset="0"/>
              </a:rPr>
              <a:t>boolean</a:t>
            </a:r>
            <a:r>
              <a:rPr lang="en-IN" sz="1600" dirty="0">
                <a:latin typeface="Consolas" panose="020B0609020204030204" pitchFamily="49" charset="0"/>
              </a:rPr>
              <a:t> equals(Object </a:t>
            </a:r>
            <a:r>
              <a:rPr lang="en-IN" sz="1600" dirty="0" err="1">
                <a:latin typeface="Consolas" panose="020B0609020204030204" pitchFamily="49" charset="0"/>
              </a:rPr>
              <a:t>obj</a:t>
            </a:r>
            <a:r>
              <a:rPr lang="en-IN" sz="1600" dirty="0">
                <a:latin typeface="Consolas" panose="020B0609020204030204" pitchFamily="49" charset="0"/>
              </a:rPr>
              <a:t>);  </a:t>
            </a:r>
          </a:p>
          <a:p>
            <a:pPr marL="0" indent="0">
              <a:buNone/>
            </a:pPr>
            <a:r>
              <a:rPr lang="en-IN" sz="1600" dirty="0">
                <a:latin typeface="Consolas" panose="020B0609020204030204" pitchFamily="49" charset="0"/>
              </a:rPr>
              <a:t>}  </a:t>
            </a:r>
          </a:p>
          <a:p>
            <a:pPr marL="0" indent="0">
              <a:buNone/>
            </a:pPr>
            <a:r>
              <a:rPr lang="en-IN" sz="1600" dirty="0">
                <a:latin typeface="Consolas" panose="020B0609020204030204" pitchFamily="49" charset="0"/>
              </a:rPr>
              <a:t> </a:t>
            </a:r>
          </a:p>
        </p:txBody>
      </p:sp>
    </p:spTree>
    <p:extLst>
      <p:ext uri="{BB962C8B-B14F-4D97-AF65-F5344CB8AC3E}">
        <p14:creationId xmlns:p14="http://schemas.microsoft.com/office/powerpoint/2010/main" val="4156110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p:txBody>
          <a:bodyPr>
            <a:noAutofit/>
          </a:bodyPr>
          <a:lstStyle/>
          <a:p>
            <a:r>
              <a:rPr lang="en-US" sz="2000" dirty="0">
                <a:solidFill>
                  <a:srgbClr val="000000"/>
                </a:solidFill>
                <a:latin typeface="Verdana" panose="020B0604030504040204" pitchFamily="34" charset="0"/>
              </a:rPr>
              <a:t>In Java 8 there are 4 main functional interfaces which could be used in different scenarios. These are given below.</a:t>
            </a:r>
          </a:p>
          <a:p>
            <a:pPr marL="800100" lvl="1" indent="-342900">
              <a:buFont typeface="+mj-lt"/>
              <a:buAutoNum type="arabicPeriod"/>
            </a:pPr>
            <a:r>
              <a:rPr lang="en-US" sz="1600" dirty="0">
                <a:solidFill>
                  <a:srgbClr val="1B06BA"/>
                </a:solidFill>
                <a:latin typeface="Verdana" panose="020B0604030504040204" pitchFamily="34" charset="0"/>
              </a:rPr>
              <a:t>Consumer</a:t>
            </a:r>
          </a:p>
          <a:p>
            <a:pPr marL="800100" lvl="1" indent="-342900">
              <a:buFont typeface="+mj-lt"/>
              <a:buAutoNum type="arabicPeriod"/>
            </a:pPr>
            <a:r>
              <a:rPr lang="en-US" sz="1600" dirty="0">
                <a:solidFill>
                  <a:srgbClr val="1B06BA"/>
                </a:solidFill>
                <a:latin typeface="Verdana" panose="020B0604030504040204" pitchFamily="34" charset="0"/>
              </a:rPr>
              <a:t>Predicate</a:t>
            </a:r>
          </a:p>
          <a:p>
            <a:pPr marL="800100" lvl="1" indent="-342900">
              <a:buFont typeface="+mj-lt"/>
              <a:buAutoNum type="arabicPeriod"/>
            </a:pPr>
            <a:r>
              <a:rPr lang="en-US" sz="1600" dirty="0">
                <a:solidFill>
                  <a:srgbClr val="1B06BA"/>
                </a:solidFill>
                <a:latin typeface="Verdana" panose="020B0604030504040204" pitchFamily="34" charset="0"/>
              </a:rPr>
              <a:t>Function</a:t>
            </a:r>
          </a:p>
          <a:p>
            <a:pPr marL="800100" lvl="1" indent="-342900">
              <a:buFont typeface="+mj-lt"/>
              <a:buAutoNum type="arabicPeriod"/>
            </a:pPr>
            <a:r>
              <a:rPr lang="en-US" sz="1600" dirty="0">
                <a:solidFill>
                  <a:srgbClr val="1B06BA"/>
                </a:solidFill>
                <a:latin typeface="Verdana" panose="020B0604030504040204" pitchFamily="34" charset="0"/>
              </a:rPr>
              <a:t>Supplier</a:t>
            </a:r>
          </a:p>
          <a:p>
            <a:pPr algn="just"/>
            <a:endParaRPr lang="en-US" sz="2000" dirty="0">
              <a:solidFill>
                <a:srgbClr val="000000"/>
              </a:solidFill>
              <a:latin typeface="Verdana" panose="020B0604030504040204" pitchFamily="34" charset="0"/>
            </a:endParaRPr>
          </a:p>
          <a:p>
            <a:pPr algn="just"/>
            <a:r>
              <a:rPr lang="en-US" sz="2000" dirty="0">
                <a:solidFill>
                  <a:srgbClr val="000000"/>
                </a:solidFill>
                <a:latin typeface="Verdana" panose="020B0604030504040204" pitchFamily="34" charset="0"/>
              </a:rPr>
              <a:t>Among the above four interfaces, the first three interfaces also have extensions also which are given below.</a:t>
            </a:r>
          </a:p>
          <a:p>
            <a:pPr lvl="1"/>
            <a:r>
              <a:rPr lang="en-US" sz="1600" dirty="0">
                <a:solidFill>
                  <a:srgbClr val="1B06BA"/>
                </a:solidFill>
                <a:latin typeface="Verdana" panose="020B0604030504040204" pitchFamily="34" charset="0"/>
              </a:rPr>
              <a:t>Consumer - BiConsumer</a:t>
            </a:r>
          </a:p>
          <a:p>
            <a:pPr lvl="1"/>
            <a:r>
              <a:rPr lang="en-US" sz="1600" dirty="0">
                <a:solidFill>
                  <a:srgbClr val="1B06BA"/>
                </a:solidFill>
                <a:latin typeface="Verdana" panose="020B0604030504040204" pitchFamily="34" charset="0"/>
              </a:rPr>
              <a:t>Predicate – BiPredicate</a:t>
            </a:r>
          </a:p>
          <a:p>
            <a:pPr lvl="1"/>
            <a:r>
              <a:rPr lang="en-US" sz="1600" dirty="0">
                <a:solidFill>
                  <a:srgbClr val="1B06BA"/>
                </a:solidFill>
                <a:latin typeface="Verdana" panose="020B0604030504040204" pitchFamily="34" charset="0"/>
              </a:rPr>
              <a:t>Function – BiFunction, UnaryOperator, BinaryOperator</a:t>
            </a:r>
          </a:p>
          <a:p>
            <a:pPr marL="457200" lvl="1" indent="0">
              <a:buNone/>
            </a:pPr>
            <a:endParaRPr lang="en-US" sz="1600" dirty="0">
              <a:solidFill>
                <a:srgbClr val="1B06BA"/>
              </a:solidFill>
              <a:latin typeface="Verdana" panose="020B0604030504040204" pitchFamily="34" charset="0"/>
            </a:endParaRPr>
          </a:p>
        </p:txBody>
      </p:sp>
    </p:spTree>
    <p:extLst>
      <p:ext uri="{BB962C8B-B14F-4D97-AF65-F5344CB8AC3E}">
        <p14:creationId xmlns:p14="http://schemas.microsoft.com/office/powerpoint/2010/main" val="2546245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p:txBody>
          <a:bodyPr>
            <a:noAutofit/>
          </a:bodyPr>
          <a:lstStyle/>
          <a:p>
            <a:r>
              <a:rPr lang="en-US" sz="2000" dirty="0">
                <a:solidFill>
                  <a:srgbClr val="000000"/>
                </a:solidFill>
                <a:latin typeface="Verdana" panose="020B0604030504040204" pitchFamily="34" charset="0"/>
              </a:rPr>
              <a:t>CONSUMER :- Let’s discuss about Consumer:-</a:t>
            </a:r>
          </a:p>
          <a:p>
            <a:pPr marL="800100" lvl="1" indent="-342900">
              <a:buFont typeface="+mj-lt"/>
              <a:buAutoNum type="arabicPeriod"/>
            </a:pPr>
            <a:r>
              <a:rPr lang="en-US" sz="1800" dirty="0">
                <a:solidFill>
                  <a:srgbClr val="000000"/>
                </a:solidFill>
                <a:latin typeface="Verdana" panose="020B0604030504040204" pitchFamily="34" charset="0"/>
              </a:rPr>
              <a:t>The consumer interface accepts one argument but there is no return value.</a:t>
            </a:r>
          </a:p>
          <a:p>
            <a:pPr marL="800100" lvl="1" indent="-342900">
              <a:buFont typeface="+mj-lt"/>
              <a:buAutoNum type="arabicPeriod"/>
            </a:pPr>
            <a:r>
              <a:rPr lang="en-US" sz="1800" dirty="0">
                <a:solidFill>
                  <a:srgbClr val="000000"/>
                </a:solidFill>
                <a:latin typeface="Verdana" panose="020B0604030504040204" pitchFamily="34" charset="0"/>
              </a:rPr>
              <a:t>The name of function inside this interface is accept.</a:t>
            </a: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r>
              <a:rPr lang="en-US" sz="2000" dirty="0">
                <a:solidFill>
                  <a:srgbClr val="000000"/>
                </a:solidFill>
                <a:latin typeface="Verdana" panose="020B0604030504040204" pitchFamily="34" charset="0"/>
              </a:rPr>
              <a:t>Output: FUNCTIONAL INTERFACE</a:t>
            </a:r>
          </a:p>
          <a:p>
            <a:pPr marL="0" indent="0">
              <a:buNone/>
            </a:pPr>
            <a:endParaRPr lang="en-US" sz="2000" dirty="0">
              <a:solidFill>
                <a:srgbClr val="000000"/>
              </a:solidFill>
              <a:latin typeface="Verdana" panose="020B0604030504040204" pitchFamily="34" charset="0"/>
            </a:endParaRPr>
          </a:p>
          <a:p>
            <a:endParaRPr lang="en-US" sz="1600" dirty="0">
              <a:solidFill>
                <a:srgbClr val="1B06BA"/>
              </a:solidFill>
              <a:latin typeface="Verdana" panose="020B0604030504040204" pitchFamily="34" charset="0"/>
            </a:endParaRPr>
          </a:p>
        </p:txBody>
      </p:sp>
      <p:pic>
        <p:nvPicPr>
          <p:cNvPr id="3" name="Picture 2">
            <a:extLst>
              <a:ext uri="{FF2B5EF4-FFF2-40B4-BE49-F238E27FC236}">
                <a16:creationId xmlns:a16="http://schemas.microsoft.com/office/drawing/2014/main" id="{E979E226-1166-459C-80BC-4AAF6A5F99FF}"/>
              </a:ext>
            </a:extLst>
          </p:cNvPr>
          <p:cNvPicPr>
            <a:picLocks noChangeAspect="1"/>
          </p:cNvPicPr>
          <p:nvPr/>
        </p:nvPicPr>
        <p:blipFill>
          <a:blip r:embed="rId2"/>
          <a:stretch>
            <a:fillRect/>
          </a:stretch>
        </p:blipFill>
        <p:spPr>
          <a:xfrm>
            <a:off x="1294410" y="3245753"/>
            <a:ext cx="8249392" cy="1930308"/>
          </a:xfrm>
          <a:prstGeom prst="rect">
            <a:avLst/>
          </a:prstGeom>
        </p:spPr>
      </p:pic>
    </p:spTree>
    <p:extLst>
      <p:ext uri="{BB962C8B-B14F-4D97-AF65-F5344CB8AC3E}">
        <p14:creationId xmlns:p14="http://schemas.microsoft.com/office/powerpoint/2010/main" val="3697468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p:txBody>
          <a:bodyPr>
            <a:noAutofit/>
          </a:bodyPr>
          <a:lstStyle/>
          <a:p>
            <a:r>
              <a:rPr lang="en-US" sz="2000" dirty="0">
                <a:solidFill>
                  <a:srgbClr val="000000"/>
                </a:solidFill>
                <a:latin typeface="Verdana" panose="020B0604030504040204" pitchFamily="34" charset="0"/>
              </a:rPr>
              <a:t>The extension of the Consumer which is BiConsumer accepts two arguments and return nothing.</a:t>
            </a:r>
          </a:p>
          <a:p>
            <a:r>
              <a:rPr lang="en-US" sz="2000" dirty="0">
                <a:solidFill>
                  <a:srgbClr val="000000"/>
                </a:solidFill>
                <a:latin typeface="Verdana" panose="020B0604030504040204" pitchFamily="34" charset="0"/>
              </a:rPr>
              <a:t>The name of method inside interface is ‘accept()’.</a:t>
            </a: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r>
              <a:rPr lang="en-US" sz="2000" dirty="0">
                <a:solidFill>
                  <a:srgbClr val="000000"/>
                </a:solidFill>
                <a:latin typeface="Verdana" panose="020B0604030504040204" pitchFamily="34" charset="0"/>
              </a:rPr>
              <a:t>Output: SUN &amp; MOON</a:t>
            </a:r>
          </a:p>
          <a:p>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endParaRPr lang="en-US" sz="1600" dirty="0">
              <a:solidFill>
                <a:srgbClr val="1B06BA"/>
              </a:solidFill>
              <a:latin typeface="Verdana" panose="020B0604030504040204" pitchFamily="34" charset="0"/>
            </a:endParaRPr>
          </a:p>
        </p:txBody>
      </p:sp>
      <p:pic>
        <p:nvPicPr>
          <p:cNvPr id="4" name="Picture 3">
            <a:extLst>
              <a:ext uri="{FF2B5EF4-FFF2-40B4-BE49-F238E27FC236}">
                <a16:creationId xmlns:a16="http://schemas.microsoft.com/office/drawing/2014/main" id="{D005DDBF-43B8-42BD-851B-AFFF67B3DA3C}"/>
              </a:ext>
            </a:extLst>
          </p:cNvPr>
          <p:cNvPicPr>
            <a:picLocks noChangeAspect="1"/>
          </p:cNvPicPr>
          <p:nvPr/>
        </p:nvPicPr>
        <p:blipFill>
          <a:blip r:embed="rId2"/>
          <a:stretch>
            <a:fillRect/>
          </a:stretch>
        </p:blipFill>
        <p:spPr>
          <a:xfrm>
            <a:off x="1215023" y="2918590"/>
            <a:ext cx="8860077" cy="3101349"/>
          </a:xfrm>
          <a:prstGeom prst="rect">
            <a:avLst/>
          </a:prstGeom>
        </p:spPr>
      </p:pic>
    </p:spTree>
    <p:extLst>
      <p:ext uri="{BB962C8B-B14F-4D97-AF65-F5344CB8AC3E}">
        <p14:creationId xmlns:p14="http://schemas.microsoft.com/office/powerpoint/2010/main" val="1762469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p:txBody>
          <a:bodyPr>
            <a:noAutofit/>
          </a:bodyPr>
          <a:lstStyle/>
          <a:p>
            <a:r>
              <a:rPr lang="en-US" sz="2000" dirty="0">
                <a:solidFill>
                  <a:srgbClr val="000000"/>
                </a:solidFill>
                <a:latin typeface="Verdana" panose="020B0604030504040204" pitchFamily="34" charset="0"/>
              </a:rPr>
              <a:t> PREDICATE:- Let’s discuss about Predicate:-</a:t>
            </a:r>
          </a:p>
          <a:p>
            <a:pPr marL="800100" lvl="1" indent="-342900">
              <a:buFont typeface="+mj-lt"/>
              <a:buAutoNum type="arabicPeriod"/>
            </a:pPr>
            <a:r>
              <a:rPr lang="en-US" sz="1800" dirty="0">
                <a:solidFill>
                  <a:srgbClr val="000000"/>
                </a:solidFill>
                <a:latin typeface="Verdana" panose="020B0604030504040204" pitchFamily="34" charset="0"/>
              </a:rPr>
              <a:t>Predicate interface has single abstract method called as test() which accepts one argument, do some processing and then return boolean</a:t>
            </a:r>
          </a:p>
          <a:p>
            <a:pPr marL="0" indent="0">
              <a:buNone/>
            </a:pPr>
            <a:endParaRPr lang="en-US" sz="2000" dirty="0">
              <a:solidFill>
                <a:srgbClr val="000000"/>
              </a:solidFill>
              <a:latin typeface="Verdana" panose="020B0604030504040204" pitchFamily="34" charset="0"/>
            </a:endParaRPr>
          </a:p>
          <a:p>
            <a:endParaRPr lang="en-US" sz="1600" dirty="0">
              <a:solidFill>
                <a:srgbClr val="1B06BA"/>
              </a:solidFill>
              <a:latin typeface="Verdana" panose="020B0604030504040204" pitchFamily="34" charset="0"/>
            </a:endParaRPr>
          </a:p>
        </p:txBody>
      </p:sp>
      <p:pic>
        <p:nvPicPr>
          <p:cNvPr id="4" name="Picture 3">
            <a:extLst>
              <a:ext uri="{FF2B5EF4-FFF2-40B4-BE49-F238E27FC236}">
                <a16:creationId xmlns:a16="http://schemas.microsoft.com/office/drawing/2014/main" id="{869EF8B7-D58C-47B6-868D-F9FF7322EEDC}"/>
              </a:ext>
            </a:extLst>
          </p:cNvPr>
          <p:cNvPicPr>
            <a:picLocks noChangeAspect="1"/>
          </p:cNvPicPr>
          <p:nvPr/>
        </p:nvPicPr>
        <p:blipFill>
          <a:blip r:embed="rId3"/>
          <a:stretch>
            <a:fillRect/>
          </a:stretch>
        </p:blipFill>
        <p:spPr>
          <a:xfrm>
            <a:off x="1753643" y="2829473"/>
            <a:ext cx="4920289" cy="3791024"/>
          </a:xfrm>
          <a:prstGeom prst="rect">
            <a:avLst/>
          </a:prstGeom>
        </p:spPr>
      </p:pic>
    </p:spTree>
    <p:extLst>
      <p:ext uri="{BB962C8B-B14F-4D97-AF65-F5344CB8AC3E}">
        <p14:creationId xmlns:p14="http://schemas.microsoft.com/office/powerpoint/2010/main" val="2724731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465B-13E5-4992-8294-ABB14E88D08B}"/>
              </a:ext>
            </a:extLst>
          </p:cNvPr>
          <p:cNvSpPr>
            <a:spLocks noGrp="1"/>
          </p:cNvSpPr>
          <p:nvPr>
            <p:ph type="title"/>
          </p:nvPr>
        </p:nvSpPr>
        <p:spPr/>
        <p:txBody>
          <a:bodyPr/>
          <a:lstStyle/>
          <a:p>
            <a:r>
              <a:rPr lang="en-US" dirty="0"/>
              <a:t> forEach method</a:t>
            </a:r>
            <a:endParaRPr lang="en-IN" dirty="0"/>
          </a:p>
        </p:txBody>
      </p:sp>
      <p:sp>
        <p:nvSpPr>
          <p:cNvPr id="3" name="Content Placeholder 2">
            <a:extLst>
              <a:ext uri="{FF2B5EF4-FFF2-40B4-BE49-F238E27FC236}">
                <a16:creationId xmlns:a16="http://schemas.microsoft.com/office/drawing/2014/main" id="{7411FC21-8E88-46C6-A182-7E60CE5AD540}"/>
              </a:ext>
            </a:extLst>
          </p:cNvPr>
          <p:cNvSpPr>
            <a:spLocks noGrp="1"/>
          </p:cNvSpPr>
          <p:nvPr>
            <p:ph idx="1"/>
          </p:nvPr>
        </p:nvSpPr>
        <p:spPr/>
        <p:txBody>
          <a:bodyPr>
            <a:normAutofit/>
          </a:bodyPr>
          <a:lstStyle/>
          <a:p>
            <a:pPr marL="0" indent="0" algn="l">
              <a:buNone/>
            </a:pPr>
            <a:r>
              <a:rPr lang="en-IN" sz="1800" dirty="0">
                <a:solidFill>
                  <a:srgbClr val="1B06BA"/>
                </a:solidFill>
                <a:latin typeface="Consolas" panose="020B0609020204030204" pitchFamily="49" charset="0"/>
              </a:rPr>
              <a:t>    ArrayList&lt;Integer&gt; arrLst = </a:t>
            </a:r>
            <a:r>
              <a:rPr lang="en-IN" sz="1800" b="1" dirty="0">
                <a:solidFill>
                  <a:srgbClr val="1B06BA"/>
                </a:solidFill>
                <a:latin typeface="Consolas" panose="020B0609020204030204" pitchFamily="49" charset="0"/>
              </a:rPr>
              <a:t>new ArrayList&lt;Integer&gt;();</a:t>
            </a:r>
          </a:p>
          <a:p>
            <a:pPr marL="0" indent="0" algn="l">
              <a:buNone/>
            </a:pPr>
            <a:r>
              <a:rPr lang="en-IN" sz="1800" dirty="0">
                <a:solidFill>
                  <a:srgbClr val="1B06BA"/>
                </a:solidFill>
                <a:latin typeface="Consolas" panose="020B0609020204030204" pitchFamily="49" charset="0"/>
              </a:rPr>
              <a:t>   </a:t>
            </a:r>
          </a:p>
          <a:p>
            <a:pPr marL="0" indent="0" algn="l">
              <a:buNone/>
            </a:pPr>
            <a:r>
              <a:rPr lang="en-IN" sz="1800" dirty="0">
                <a:solidFill>
                  <a:srgbClr val="1B06BA"/>
                </a:solidFill>
                <a:latin typeface="Consolas" panose="020B0609020204030204" pitchFamily="49" charset="0"/>
              </a:rPr>
              <a:t>    arrLst.add(5);</a:t>
            </a:r>
          </a:p>
          <a:p>
            <a:pPr marL="0" indent="0" algn="l">
              <a:buNone/>
            </a:pPr>
            <a:r>
              <a:rPr lang="en-IN" sz="1800" dirty="0">
                <a:solidFill>
                  <a:srgbClr val="1B06BA"/>
                </a:solidFill>
                <a:latin typeface="Consolas" panose="020B0609020204030204" pitchFamily="49" charset="0"/>
              </a:rPr>
              <a:t>    arrLst.add(9);</a:t>
            </a:r>
          </a:p>
          <a:p>
            <a:pPr marL="0" indent="0" algn="l">
              <a:buNone/>
            </a:pPr>
            <a:r>
              <a:rPr lang="en-IN" sz="1800" dirty="0">
                <a:solidFill>
                  <a:srgbClr val="1B06BA"/>
                </a:solidFill>
                <a:latin typeface="Consolas" panose="020B0609020204030204" pitchFamily="49" charset="0"/>
              </a:rPr>
              <a:t>    arrLst.add(8);</a:t>
            </a:r>
          </a:p>
          <a:p>
            <a:pPr marL="0" indent="0" algn="l">
              <a:buNone/>
            </a:pPr>
            <a:r>
              <a:rPr lang="en-IN" sz="1800" dirty="0">
                <a:solidFill>
                  <a:srgbClr val="1B06BA"/>
                </a:solidFill>
                <a:latin typeface="Consolas" panose="020B0609020204030204" pitchFamily="49" charset="0"/>
              </a:rPr>
              <a:t>    arrLst.add(1);</a:t>
            </a:r>
          </a:p>
          <a:p>
            <a:pPr marL="0" indent="0" algn="l">
              <a:buNone/>
            </a:pPr>
            <a:r>
              <a:rPr lang="en-IN" sz="1800" dirty="0">
                <a:solidFill>
                  <a:srgbClr val="1B06BA"/>
                </a:solidFill>
                <a:latin typeface="Consolas" panose="020B0609020204030204" pitchFamily="49" charset="0"/>
              </a:rPr>
              <a:t>    </a:t>
            </a:r>
          </a:p>
          <a:p>
            <a:pPr marL="0" indent="0" algn="l">
              <a:buNone/>
            </a:pPr>
            <a:r>
              <a:rPr lang="en-IN" sz="1800" dirty="0">
                <a:solidFill>
                  <a:srgbClr val="1B06BA"/>
                </a:solidFill>
                <a:latin typeface="Consolas" panose="020B0609020204030204" pitchFamily="49" charset="0"/>
              </a:rPr>
              <a:t>    arrLst.forEach( (n) -&gt;  System.</a:t>
            </a:r>
            <a:r>
              <a:rPr lang="en-IN" sz="1800" b="1" i="1" dirty="0">
                <a:solidFill>
                  <a:srgbClr val="1B06BA"/>
                </a:solidFill>
                <a:latin typeface="Consolas" panose="020B0609020204030204" pitchFamily="49" charset="0"/>
              </a:rPr>
              <a:t>out.println(n));</a:t>
            </a:r>
            <a:endParaRPr lang="en-IN" sz="1800" dirty="0">
              <a:solidFill>
                <a:srgbClr val="1B06BA"/>
              </a:solidFill>
            </a:endParaRPr>
          </a:p>
        </p:txBody>
      </p:sp>
    </p:spTree>
    <p:extLst>
      <p:ext uri="{BB962C8B-B14F-4D97-AF65-F5344CB8AC3E}">
        <p14:creationId xmlns:p14="http://schemas.microsoft.com/office/powerpoint/2010/main" val="1699088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p:txBody>
          <a:bodyPr>
            <a:noAutofit/>
          </a:bodyPr>
          <a:lstStyle/>
          <a:p>
            <a:r>
              <a:rPr lang="en-US" sz="2000" dirty="0">
                <a:solidFill>
                  <a:srgbClr val="000000"/>
                </a:solidFill>
                <a:latin typeface="Verdana" panose="020B0604030504040204" pitchFamily="34" charset="0"/>
              </a:rPr>
              <a:t> BIPREDICATE:- Let’s discuss about Predicate:-</a:t>
            </a:r>
          </a:p>
          <a:p>
            <a:pPr marL="800100" lvl="1" indent="-342900">
              <a:buFont typeface="+mj-lt"/>
              <a:buAutoNum type="arabicPeriod"/>
            </a:pPr>
            <a:r>
              <a:rPr lang="en-US" sz="1800" dirty="0">
                <a:solidFill>
                  <a:srgbClr val="000000"/>
                </a:solidFill>
                <a:latin typeface="Verdana" panose="020B0604030504040204" pitchFamily="34" charset="0"/>
              </a:rPr>
              <a:t>Instead of one argument BiPredicate will accept two arguments and return nothing. The abstract method name is ‘test’.</a:t>
            </a:r>
            <a:endParaRPr lang="en-US" sz="2000" dirty="0">
              <a:solidFill>
                <a:srgbClr val="000000"/>
              </a:solidFill>
              <a:latin typeface="Verdana" panose="020B0604030504040204" pitchFamily="34" charset="0"/>
            </a:endParaRPr>
          </a:p>
          <a:p>
            <a:endParaRPr lang="en-US" sz="1600" dirty="0">
              <a:solidFill>
                <a:srgbClr val="1B06BA"/>
              </a:solidFill>
              <a:latin typeface="Verdana" panose="020B0604030504040204" pitchFamily="34" charset="0"/>
            </a:endParaRPr>
          </a:p>
        </p:txBody>
      </p:sp>
      <p:pic>
        <p:nvPicPr>
          <p:cNvPr id="3" name="Picture 2">
            <a:extLst>
              <a:ext uri="{FF2B5EF4-FFF2-40B4-BE49-F238E27FC236}">
                <a16:creationId xmlns:a16="http://schemas.microsoft.com/office/drawing/2014/main" id="{D8869A8E-2995-4606-9CA5-3BA9F6E68523}"/>
              </a:ext>
            </a:extLst>
          </p:cNvPr>
          <p:cNvPicPr>
            <a:picLocks noChangeAspect="1"/>
          </p:cNvPicPr>
          <p:nvPr/>
        </p:nvPicPr>
        <p:blipFill>
          <a:blip r:embed="rId3"/>
          <a:stretch>
            <a:fillRect/>
          </a:stretch>
        </p:blipFill>
        <p:spPr>
          <a:xfrm>
            <a:off x="1708810" y="2893477"/>
            <a:ext cx="7494567" cy="3154279"/>
          </a:xfrm>
          <a:prstGeom prst="rect">
            <a:avLst/>
          </a:prstGeom>
        </p:spPr>
      </p:pic>
    </p:spTree>
    <p:extLst>
      <p:ext uri="{BB962C8B-B14F-4D97-AF65-F5344CB8AC3E}">
        <p14:creationId xmlns:p14="http://schemas.microsoft.com/office/powerpoint/2010/main" val="3246564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a:xfrm>
            <a:off x="838200" y="1611873"/>
            <a:ext cx="10515600" cy="4351338"/>
          </a:xfrm>
        </p:spPr>
        <p:txBody>
          <a:bodyPr>
            <a:noAutofit/>
          </a:bodyPr>
          <a:lstStyle/>
          <a:p>
            <a:r>
              <a:rPr lang="en-US" sz="2000" dirty="0">
                <a:solidFill>
                  <a:srgbClr val="000000"/>
                </a:solidFill>
                <a:latin typeface="Verdana" panose="020B0604030504040204" pitchFamily="34" charset="0"/>
              </a:rPr>
              <a:t> FUNCTION:- Let’s discuss about FUNCTION interface type -</a:t>
            </a:r>
          </a:p>
          <a:p>
            <a:pPr marL="800100" lvl="1" indent="-342900">
              <a:buFont typeface="+mj-lt"/>
              <a:buAutoNum type="arabicPeriod"/>
            </a:pPr>
            <a:r>
              <a:rPr lang="en-US" sz="1800" dirty="0">
                <a:solidFill>
                  <a:srgbClr val="000000"/>
                </a:solidFill>
                <a:latin typeface="Verdana" panose="020B0604030504040204" pitchFamily="34" charset="0"/>
              </a:rPr>
              <a:t>This interface accepts one argument and return a value after the required processing. </a:t>
            </a:r>
          </a:p>
          <a:p>
            <a:pPr marL="800100" lvl="1" indent="-342900">
              <a:buFont typeface="+mj-lt"/>
              <a:buAutoNum type="arabicPeriod"/>
            </a:pPr>
            <a:r>
              <a:rPr lang="en-US" sz="1800" dirty="0">
                <a:solidFill>
                  <a:srgbClr val="000000"/>
                </a:solidFill>
                <a:latin typeface="Verdana" panose="020B0604030504040204" pitchFamily="34" charset="0"/>
              </a:rPr>
              <a:t>It is defined as below. </a:t>
            </a:r>
          </a:p>
          <a:p>
            <a:pPr marL="800100" lvl="1" indent="-342900">
              <a:buFont typeface="+mj-lt"/>
              <a:buAutoNum type="arabicPeriod"/>
            </a:pPr>
            <a:r>
              <a:rPr lang="en-US" sz="1800" dirty="0">
                <a:solidFill>
                  <a:srgbClr val="000000"/>
                </a:solidFill>
                <a:latin typeface="Verdana" panose="020B0604030504040204" pitchFamily="34" charset="0"/>
              </a:rPr>
              <a:t>The required processing logic will be executed on invocation of the ‘apply’ method.</a:t>
            </a:r>
            <a:endParaRPr lang="en-US" sz="1600" dirty="0">
              <a:solidFill>
                <a:srgbClr val="1B06BA"/>
              </a:solidFill>
              <a:latin typeface="Verdana" panose="020B0604030504040204" pitchFamily="34" charset="0"/>
            </a:endParaRPr>
          </a:p>
        </p:txBody>
      </p:sp>
      <p:pic>
        <p:nvPicPr>
          <p:cNvPr id="8" name="Picture 7">
            <a:extLst>
              <a:ext uri="{FF2B5EF4-FFF2-40B4-BE49-F238E27FC236}">
                <a16:creationId xmlns:a16="http://schemas.microsoft.com/office/drawing/2014/main" id="{BA28DFDE-47A2-4BD1-A97B-3AE866E7C085}"/>
              </a:ext>
            </a:extLst>
          </p:cNvPr>
          <p:cNvPicPr>
            <a:picLocks noChangeAspect="1"/>
          </p:cNvPicPr>
          <p:nvPr/>
        </p:nvPicPr>
        <p:blipFill>
          <a:blip r:embed="rId3"/>
          <a:stretch>
            <a:fillRect/>
          </a:stretch>
        </p:blipFill>
        <p:spPr>
          <a:xfrm>
            <a:off x="2827009" y="3357175"/>
            <a:ext cx="5675725" cy="3488950"/>
          </a:xfrm>
          <a:prstGeom prst="rect">
            <a:avLst/>
          </a:prstGeom>
        </p:spPr>
      </p:pic>
    </p:spTree>
    <p:extLst>
      <p:ext uri="{BB962C8B-B14F-4D97-AF65-F5344CB8AC3E}">
        <p14:creationId xmlns:p14="http://schemas.microsoft.com/office/powerpoint/2010/main" val="1191580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a:xfrm>
            <a:off x="838200" y="1611873"/>
            <a:ext cx="10515600" cy="4351338"/>
          </a:xfrm>
        </p:spPr>
        <p:txBody>
          <a:bodyPr>
            <a:noAutofit/>
          </a:bodyPr>
          <a:lstStyle/>
          <a:p>
            <a:r>
              <a:rPr lang="en-US" sz="2000" dirty="0">
                <a:solidFill>
                  <a:srgbClr val="000000"/>
                </a:solidFill>
                <a:latin typeface="Verdana" panose="020B0604030504040204" pitchFamily="34" charset="0"/>
              </a:rPr>
              <a:t> FUNCTION:- Let’s discuss about FUNCTION interface type -</a:t>
            </a:r>
          </a:p>
          <a:p>
            <a:pPr marL="800100" lvl="1" indent="-342900">
              <a:buFont typeface="+mj-lt"/>
              <a:buAutoNum type="arabicPeriod"/>
            </a:pPr>
            <a:r>
              <a:rPr lang="en-US" sz="1800" dirty="0">
                <a:solidFill>
                  <a:srgbClr val="000000"/>
                </a:solidFill>
                <a:latin typeface="Verdana" panose="020B0604030504040204" pitchFamily="34" charset="0"/>
              </a:rPr>
              <a:t>Method 2: andThen() - It returns a composed function wherein the parameterized function will be executed after the first one. If evaluation of either function throws an error, it is relayed to the caller of the composed function.</a:t>
            </a:r>
            <a:endParaRPr lang="en-US" sz="1600" dirty="0">
              <a:solidFill>
                <a:srgbClr val="1B06BA"/>
              </a:solidFill>
              <a:latin typeface="Verdana" panose="020B0604030504040204" pitchFamily="34" charset="0"/>
            </a:endParaRPr>
          </a:p>
        </p:txBody>
      </p:sp>
      <p:pic>
        <p:nvPicPr>
          <p:cNvPr id="4" name="Picture 3">
            <a:extLst>
              <a:ext uri="{FF2B5EF4-FFF2-40B4-BE49-F238E27FC236}">
                <a16:creationId xmlns:a16="http://schemas.microsoft.com/office/drawing/2014/main" id="{6E9758CB-4A25-40C7-B380-E0F159164F8C}"/>
              </a:ext>
            </a:extLst>
          </p:cNvPr>
          <p:cNvPicPr>
            <a:picLocks noChangeAspect="1"/>
          </p:cNvPicPr>
          <p:nvPr/>
        </p:nvPicPr>
        <p:blipFill>
          <a:blip r:embed="rId3"/>
          <a:stretch>
            <a:fillRect/>
          </a:stretch>
        </p:blipFill>
        <p:spPr>
          <a:xfrm>
            <a:off x="1769424" y="2937436"/>
            <a:ext cx="7196447" cy="3678312"/>
          </a:xfrm>
          <a:prstGeom prst="rect">
            <a:avLst/>
          </a:prstGeom>
        </p:spPr>
      </p:pic>
    </p:spTree>
    <p:extLst>
      <p:ext uri="{BB962C8B-B14F-4D97-AF65-F5344CB8AC3E}">
        <p14:creationId xmlns:p14="http://schemas.microsoft.com/office/powerpoint/2010/main" val="2601778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a:xfrm>
            <a:off x="838200" y="1611873"/>
            <a:ext cx="10515600" cy="4351338"/>
          </a:xfrm>
        </p:spPr>
        <p:txBody>
          <a:bodyPr>
            <a:noAutofit/>
          </a:bodyPr>
          <a:lstStyle/>
          <a:p>
            <a:r>
              <a:rPr lang="en-US" sz="2000" dirty="0">
                <a:solidFill>
                  <a:srgbClr val="000000"/>
                </a:solidFill>
                <a:latin typeface="Verdana" panose="020B0604030504040204" pitchFamily="34" charset="0"/>
              </a:rPr>
              <a:t> FUNCTION:- Let’s discuss about FUNCTION interface type -</a:t>
            </a:r>
          </a:p>
          <a:p>
            <a:pPr marL="800100" lvl="1" indent="-342900">
              <a:buFont typeface="+mj-lt"/>
              <a:buAutoNum type="arabicPeriod"/>
            </a:pPr>
            <a:r>
              <a:rPr lang="en-US" sz="1800" dirty="0">
                <a:solidFill>
                  <a:srgbClr val="000000"/>
                </a:solidFill>
                <a:latin typeface="Verdana" panose="020B0604030504040204" pitchFamily="34" charset="0"/>
              </a:rPr>
              <a:t>Method 2: andThen() - It returns a composed function wherein the parameterized function will be executed after the first one. If evaluation of either function throws an error, it is relayed to the caller of the composed function.</a:t>
            </a:r>
            <a:endParaRPr lang="en-US" sz="1600" dirty="0">
              <a:solidFill>
                <a:srgbClr val="1B06BA"/>
              </a:solidFill>
              <a:latin typeface="Verdana" panose="020B0604030504040204" pitchFamily="34" charset="0"/>
            </a:endParaRPr>
          </a:p>
        </p:txBody>
      </p:sp>
      <p:pic>
        <p:nvPicPr>
          <p:cNvPr id="8" name="Picture 7">
            <a:extLst>
              <a:ext uri="{FF2B5EF4-FFF2-40B4-BE49-F238E27FC236}">
                <a16:creationId xmlns:a16="http://schemas.microsoft.com/office/drawing/2014/main" id="{A47A1FAD-7C2B-48CC-82B5-E9FABFCD10E7}"/>
              </a:ext>
            </a:extLst>
          </p:cNvPr>
          <p:cNvPicPr>
            <a:picLocks noChangeAspect="1"/>
          </p:cNvPicPr>
          <p:nvPr/>
        </p:nvPicPr>
        <p:blipFill>
          <a:blip r:embed="rId3"/>
          <a:stretch>
            <a:fillRect/>
          </a:stretch>
        </p:blipFill>
        <p:spPr>
          <a:xfrm>
            <a:off x="1686296" y="2937436"/>
            <a:ext cx="7229289" cy="3758253"/>
          </a:xfrm>
          <a:prstGeom prst="rect">
            <a:avLst/>
          </a:prstGeom>
        </p:spPr>
      </p:pic>
    </p:spTree>
    <p:extLst>
      <p:ext uri="{BB962C8B-B14F-4D97-AF65-F5344CB8AC3E}">
        <p14:creationId xmlns:p14="http://schemas.microsoft.com/office/powerpoint/2010/main" val="3962687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a:xfrm>
            <a:off x="838200" y="1611873"/>
            <a:ext cx="10515600" cy="4351338"/>
          </a:xfrm>
        </p:spPr>
        <p:txBody>
          <a:bodyPr>
            <a:noAutofit/>
          </a:bodyPr>
          <a:lstStyle/>
          <a:p>
            <a:r>
              <a:rPr lang="en-US" sz="2000" dirty="0">
                <a:solidFill>
                  <a:srgbClr val="000000"/>
                </a:solidFill>
                <a:latin typeface="Verdana" panose="020B0604030504040204" pitchFamily="34" charset="0"/>
              </a:rPr>
              <a:t> FUNCTION:- Let’s discuss about FUNCTION interface type -</a:t>
            </a:r>
          </a:p>
          <a:p>
            <a:pPr marL="800100" lvl="1" indent="-342900">
              <a:buFont typeface="+mj-lt"/>
              <a:buAutoNum type="arabicPeriod"/>
            </a:pPr>
            <a:r>
              <a:rPr lang="en-US" sz="1800" dirty="0">
                <a:solidFill>
                  <a:srgbClr val="000000"/>
                </a:solidFill>
                <a:latin typeface="Verdana" panose="020B0604030504040204" pitchFamily="34" charset="0"/>
              </a:rPr>
              <a:t>Method 3: compose() :- It returns a composed function wherein the parameterized function will be executed first and then the first one i.e. Function. If evaluation of either function throws an error, it is relayed to the caller of the composed function.</a:t>
            </a:r>
            <a:endParaRPr lang="en-US" sz="1600" dirty="0">
              <a:solidFill>
                <a:srgbClr val="1B06BA"/>
              </a:solidFill>
              <a:latin typeface="Verdana" panose="020B0604030504040204" pitchFamily="34" charset="0"/>
            </a:endParaRPr>
          </a:p>
        </p:txBody>
      </p:sp>
      <p:pic>
        <p:nvPicPr>
          <p:cNvPr id="8" name="Picture 7">
            <a:extLst>
              <a:ext uri="{FF2B5EF4-FFF2-40B4-BE49-F238E27FC236}">
                <a16:creationId xmlns:a16="http://schemas.microsoft.com/office/drawing/2014/main" id="{713B4447-70EE-467F-AE6C-B2562B243197}"/>
              </a:ext>
            </a:extLst>
          </p:cNvPr>
          <p:cNvPicPr>
            <a:picLocks noChangeAspect="1"/>
          </p:cNvPicPr>
          <p:nvPr/>
        </p:nvPicPr>
        <p:blipFill>
          <a:blip r:embed="rId3"/>
          <a:stretch>
            <a:fillRect/>
          </a:stretch>
        </p:blipFill>
        <p:spPr>
          <a:xfrm>
            <a:off x="1749769" y="3147963"/>
            <a:ext cx="6776714" cy="3474074"/>
          </a:xfrm>
          <a:prstGeom prst="rect">
            <a:avLst/>
          </a:prstGeom>
        </p:spPr>
      </p:pic>
    </p:spTree>
    <p:extLst>
      <p:ext uri="{BB962C8B-B14F-4D97-AF65-F5344CB8AC3E}">
        <p14:creationId xmlns:p14="http://schemas.microsoft.com/office/powerpoint/2010/main" val="4177640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a:xfrm>
            <a:off x="838200" y="1611873"/>
            <a:ext cx="10515600" cy="4351338"/>
          </a:xfrm>
        </p:spPr>
        <p:txBody>
          <a:bodyPr>
            <a:noAutofit/>
          </a:bodyPr>
          <a:lstStyle/>
          <a:p>
            <a:r>
              <a:rPr lang="en-US" sz="2000" dirty="0">
                <a:solidFill>
                  <a:srgbClr val="000000"/>
                </a:solidFill>
                <a:latin typeface="Verdana" panose="020B0604030504040204" pitchFamily="34" charset="0"/>
              </a:rPr>
              <a:t> BIFUNCTION, UnaryOperator, BinaryOperator:-</a:t>
            </a:r>
          </a:p>
          <a:p>
            <a:pPr marL="0" indent="0">
              <a:buNone/>
            </a:pPr>
            <a:endParaRPr lang="en-US" sz="2000" dirty="0">
              <a:solidFill>
                <a:srgbClr val="000000"/>
              </a:solidFill>
              <a:latin typeface="Verdana" panose="020B0604030504040204" pitchFamily="34" charset="0"/>
            </a:endParaRPr>
          </a:p>
          <a:p>
            <a:pPr marL="800100" lvl="1" indent="-342900">
              <a:buFont typeface="+mj-lt"/>
              <a:buAutoNum type="arabicPeriod"/>
            </a:pPr>
            <a:r>
              <a:rPr lang="en-US" sz="1800" dirty="0">
                <a:solidFill>
                  <a:srgbClr val="000000"/>
                </a:solidFill>
                <a:latin typeface="Verdana" panose="020B0604030504040204" pitchFamily="34" charset="0"/>
              </a:rPr>
              <a:t>The BiFunction is similar to Function except it accepts two inputs whereas Function accepts one argument</a:t>
            </a:r>
          </a:p>
          <a:p>
            <a:pPr marL="800100" lvl="1" indent="-342900">
              <a:buFont typeface="+mj-lt"/>
              <a:buAutoNum type="arabicPeriod"/>
            </a:pPr>
            <a:endParaRPr lang="en-US" sz="1800" dirty="0">
              <a:solidFill>
                <a:srgbClr val="000000"/>
              </a:solidFill>
              <a:latin typeface="Verdana" panose="020B0604030504040204" pitchFamily="34" charset="0"/>
            </a:endParaRPr>
          </a:p>
          <a:p>
            <a:pPr marL="800100" lvl="1" indent="-342900">
              <a:buFont typeface="+mj-lt"/>
              <a:buAutoNum type="arabicPeriod"/>
            </a:pPr>
            <a:r>
              <a:rPr lang="en-US" sz="1800" dirty="0">
                <a:solidFill>
                  <a:srgbClr val="000000"/>
                </a:solidFill>
                <a:latin typeface="Verdana" panose="020B0604030504040204" pitchFamily="34" charset="0"/>
              </a:rPr>
              <a:t>UnaryOperator extends from Function interface accepts a single argument and return a single argument similar to Function but both the input and output argument should be of similar type.</a:t>
            </a:r>
          </a:p>
          <a:p>
            <a:pPr marL="800100" lvl="1" indent="-342900">
              <a:buFont typeface="+mj-lt"/>
              <a:buAutoNum type="arabicPeriod"/>
            </a:pPr>
            <a:endParaRPr lang="en-US" sz="1800" dirty="0">
              <a:solidFill>
                <a:srgbClr val="000000"/>
              </a:solidFill>
              <a:latin typeface="Verdana" panose="020B0604030504040204" pitchFamily="34" charset="0"/>
            </a:endParaRPr>
          </a:p>
          <a:p>
            <a:pPr marL="800100" lvl="1" indent="-342900">
              <a:buFont typeface="+mj-lt"/>
              <a:buAutoNum type="arabicPeriod"/>
            </a:pPr>
            <a:r>
              <a:rPr lang="en-US" sz="1800" dirty="0">
                <a:solidFill>
                  <a:srgbClr val="000000"/>
                </a:solidFill>
                <a:latin typeface="Verdana" panose="020B0604030504040204" pitchFamily="34" charset="0"/>
              </a:rPr>
              <a:t>BinaryOperator extends from BiFunction and accepts two arguments and return one argument similar to BiFunction but all the input and output argument should be of similar type.</a:t>
            </a:r>
          </a:p>
        </p:txBody>
      </p:sp>
    </p:spTree>
    <p:extLst>
      <p:ext uri="{BB962C8B-B14F-4D97-AF65-F5344CB8AC3E}">
        <p14:creationId xmlns:p14="http://schemas.microsoft.com/office/powerpoint/2010/main" val="3014973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a:xfrm>
            <a:off x="838200" y="1611873"/>
            <a:ext cx="10515600" cy="4351338"/>
          </a:xfrm>
        </p:spPr>
        <p:txBody>
          <a:bodyPr>
            <a:noAutofit/>
          </a:bodyPr>
          <a:lstStyle/>
          <a:p>
            <a:r>
              <a:rPr lang="en-US" sz="2000" dirty="0">
                <a:solidFill>
                  <a:srgbClr val="000000"/>
                </a:solidFill>
                <a:latin typeface="Verdana" panose="020B0604030504040204" pitchFamily="34" charset="0"/>
              </a:rPr>
              <a:t> BIFUNCTION, UnaryOperator, BinaryOperator:-</a:t>
            </a:r>
          </a:p>
          <a:p>
            <a:pPr marL="0" indent="0">
              <a:buNone/>
            </a:pPr>
            <a:endParaRPr lang="en-US" sz="2000" dirty="0">
              <a:solidFill>
                <a:srgbClr val="000000"/>
              </a:solidFill>
              <a:latin typeface="Verdana" panose="020B0604030504040204" pitchFamily="34" charset="0"/>
            </a:endParaRPr>
          </a:p>
          <a:p>
            <a:pPr marL="457200" lvl="1" indent="0">
              <a:buNone/>
            </a:pPr>
            <a:r>
              <a:rPr lang="fr-FR" sz="1800" dirty="0">
                <a:solidFill>
                  <a:srgbClr val="1B06BA"/>
                </a:solidFill>
                <a:latin typeface="Verdana" panose="020B0604030504040204" pitchFamily="34" charset="0"/>
              </a:rPr>
              <a:t>@FunctionalInterface</a:t>
            </a:r>
          </a:p>
          <a:p>
            <a:pPr marL="457200" lvl="1" indent="0">
              <a:buNone/>
            </a:pPr>
            <a:r>
              <a:rPr lang="fr-FR" sz="1800" dirty="0">
                <a:solidFill>
                  <a:srgbClr val="1B06BA"/>
                </a:solidFill>
                <a:latin typeface="Verdana" panose="020B0604030504040204" pitchFamily="34" charset="0"/>
              </a:rPr>
              <a:t>public interface BiFunction&lt;T, U, R&gt; {</a:t>
            </a:r>
          </a:p>
          <a:p>
            <a:pPr marL="457200" lvl="1" indent="0">
              <a:buNone/>
            </a:pPr>
            <a:endParaRPr lang="fr-FR" sz="1800" dirty="0">
              <a:solidFill>
                <a:srgbClr val="1B06BA"/>
              </a:solidFill>
              <a:latin typeface="Verdana" panose="020B0604030504040204" pitchFamily="34" charset="0"/>
            </a:endParaRPr>
          </a:p>
          <a:p>
            <a:pPr marL="457200" lvl="1" indent="0">
              <a:buNone/>
            </a:pPr>
            <a:r>
              <a:rPr lang="fr-FR" sz="1800" dirty="0">
                <a:solidFill>
                  <a:srgbClr val="1B06BA"/>
                </a:solidFill>
                <a:latin typeface="Verdana" panose="020B0604030504040204" pitchFamily="34" charset="0"/>
              </a:rPr>
              <a:t>      R apply(T </a:t>
            </a:r>
            <a:r>
              <a:rPr lang="fr-FR" sz="1800" dirty="0" err="1">
                <a:solidFill>
                  <a:srgbClr val="1B06BA"/>
                </a:solidFill>
                <a:latin typeface="Verdana" panose="020B0604030504040204" pitchFamily="34" charset="0"/>
              </a:rPr>
              <a:t>t</a:t>
            </a:r>
            <a:r>
              <a:rPr lang="fr-FR" sz="1800" dirty="0">
                <a:solidFill>
                  <a:srgbClr val="1B06BA"/>
                </a:solidFill>
                <a:latin typeface="Verdana" panose="020B0604030504040204" pitchFamily="34" charset="0"/>
              </a:rPr>
              <a:t>, U </a:t>
            </a:r>
            <a:r>
              <a:rPr lang="fr-FR" sz="1800" dirty="0" err="1">
                <a:solidFill>
                  <a:srgbClr val="1B06BA"/>
                </a:solidFill>
                <a:latin typeface="Verdana" panose="020B0604030504040204" pitchFamily="34" charset="0"/>
              </a:rPr>
              <a:t>u</a:t>
            </a:r>
            <a:r>
              <a:rPr lang="fr-FR" sz="1800" dirty="0">
                <a:solidFill>
                  <a:srgbClr val="1B06BA"/>
                </a:solidFill>
                <a:latin typeface="Verdana" panose="020B0604030504040204" pitchFamily="34" charset="0"/>
              </a:rPr>
              <a:t>);</a:t>
            </a:r>
          </a:p>
          <a:p>
            <a:pPr marL="457200" lvl="1" indent="0">
              <a:buNone/>
            </a:pPr>
            <a:endParaRPr lang="fr-FR" sz="1800" dirty="0">
              <a:solidFill>
                <a:srgbClr val="1B06BA"/>
              </a:solidFill>
              <a:latin typeface="Verdana" panose="020B0604030504040204" pitchFamily="34" charset="0"/>
            </a:endParaRPr>
          </a:p>
          <a:p>
            <a:pPr marL="457200" lvl="1" indent="0">
              <a:buNone/>
            </a:pPr>
            <a:r>
              <a:rPr lang="fr-FR" sz="1800" dirty="0">
                <a:solidFill>
                  <a:srgbClr val="1B06BA"/>
                </a:solidFill>
                <a:latin typeface="Verdana" panose="020B0604030504040204" pitchFamily="34" charset="0"/>
              </a:rPr>
              <a:t>}</a:t>
            </a:r>
            <a:endParaRPr lang="en-US" sz="1800" dirty="0">
              <a:solidFill>
                <a:srgbClr val="1B06BA"/>
              </a:solidFill>
              <a:latin typeface="Verdana" panose="020B0604030504040204" pitchFamily="34" charset="0"/>
            </a:endParaRPr>
          </a:p>
        </p:txBody>
      </p:sp>
    </p:spTree>
    <p:extLst>
      <p:ext uri="{BB962C8B-B14F-4D97-AF65-F5344CB8AC3E}">
        <p14:creationId xmlns:p14="http://schemas.microsoft.com/office/powerpoint/2010/main" val="3542457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a:xfrm>
            <a:off x="838200" y="1611873"/>
            <a:ext cx="10515600" cy="4351338"/>
          </a:xfrm>
        </p:spPr>
        <p:txBody>
          <a:bodyPr>
            <a:noAutofit/>
          </a:bodyPr>
          <a:lstStyle/>
          <a:p>
            <a:r>
              <a:rPr lang="en-US" sz="2000" dirty="0">
                <a:solidFill>
                  <a:srgbClr val="000000"/>
                </a:solidFill>
                <a:latin typeface="Verdana" panose="020B0604030504040204" pitchFamily="34" charset="0"/>
              </a:rPr>
              <a:t> BIFUNCTION, UnaryOperator, BinaryOperator:-</a:t>
            </a:r>
          </a:p>
          <a:p>
            <a:pPr marL="0" indent="0">
              <a:buNone/>
            </a:pPr>
            <a:endParaRPr lang="en-US" sz="2000" dirty="0">
              <a:solidFill>
                <a:srgbClr val="000000"/>
              </a:solidFill>
              <a:latin typeface="Verdana" panose="020B0604030504040204" pitchFamily="34" charset="0"/>
            </a:endParaRPr>
          </a:p>
        </p:txBody>
      </p:sp>
      <p:pic>
        <p:nvPicPr>
          <p:cNvPr id="4" name="Picture 3">
            <a:extLst>
              <a:ext uri="{FF2B5EF4-FFF2-40B4-BE49-F238E27FC236}">
                <a16:creationId xmlns:a16="http://schemas.microsoft.com/office/drawing/2014/main" id="{76316FD7-A805-4C82-A996-A90716437906}"/>
              </a:ext>
            </a:extLst>
          </p:cNvPr>
          <p:cNvPicPr>
            <a:picLocks noChangeAspect="1"/>
          </p:cNvPicPr>
          <p:nvPr/>
        </p:nvPicPr>
        <p:blipFill>
          <a:blip r:embed="rId3"/>
          <a:stretch>
            <a:fillRect/>
          </a:stretch>
        </p:blipFill>
        <p:spPr>
          <a:xfrm>
            <a:off x="1270660" y="2048386"/>
            <a:ext cx="9270670" cy="4309085"/>
          </a:xfrm>
          <a:prstGeom prst="rect">
            <a:avLst/>
          </a:prstGeom>
        </p:spPr>
      </p:pic>
    </p:spTree>
    <p:extLst>
      <p:ext uri="{BB962C8B-B14F-4D97-AF65-F5344CB8AC3E}">
        <p14:creationId xmlns:p14="http://schemas.microsoft.com/office/powerpoint/2010/main" val="2881039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a:xfrm>
            <a:off x="838200" y="1611873"/>
            <a:ext cx="10515600" cy="4351338"/>
          </a:xfrm>
        </p:spPr>
        <p:txBody>
          <a:bodyPr>
            <a:noAutofit/>
          </a:bodyPr>
          <a:lstStyle/>
          <a:p>
            <a:r>
              <a:rPr lang="en-US" sz="2000" dirty="0">
                <a:solidFill>
                  <a:srgbClr val="000000"/>
                </a:solidFill>
                <a:latin typeface="Verdana" panose="020B0604030504040204" pitchFamily="34" charset="0"/>
              </a:rPr>
              <a:t> BIFUNCTION:-</a:t>
            </a:r>
          </a:p>
          <a:p>
            <a:pPr marL="0" indent="0">
              <a:buNone/>
            </a:pPr>
            <a:endParaRPr lang="en-US" sz="2000" dirty="0">
              <a:solidFill>
                <a:srgbClr val="000000"/>
              </a:solidFill>
              <a:latin typeface="Verdana" panose="020B0604030504040204" pitchFamily="34" charset="0"/>
            </a:endParaRPr>
          </a:p>
        </p:txBody>
      </p:sp>
      <p:pic>
        <p:nvPicPr>
          <p:cNvPr id="7" name="Picture 6">
            <a:extLst>
              <a:ext uri="{FF2B5EF4-FFF2-40B4-BE49-F238E27FC236}">
                <a16:creationId xmlns:a16="http://schemas.microsoft.com/office/drawing/2014/main" id="{B3B9421C-CFFA-46CF-AF91-2E4D2A9D958E}"/>
              </a:ext>
            </a:extLst>
          </p:cNvPr>
          <p:cNvPicPr>
            <a:picLocks noChangeAspect="1"/>
          </p:cNvPicPr>
          <p:nvPr/>
        </p:nvPicPr>
        <p:blipFill>
          <a:blip r:embed="rId3"/>
          <a:stretch>
            <a:fillRect/>
          </a:stretch>
        </p:blipFill>
        <p:spPr>
          <a:xfrm>
            <a:off x="725384" y="2246402"/>
            <a:ext cx="10628416" cy="3608587"/>
          </a:xfrm>
          <a:prstGeom prst="rect">
            <a:avLst/>
          </a:prstGeom>
        </p:spPr>
      </p:pic>
    </p:spTree>
    <p:extLst>
      <p:ext uri="{BB962C8B-B14F-4D97-AF65-F5344CB8AC3E}">
        <p14:creationId xmlns:p14="http://schemas.microsoft.com/office/powerpoint/2010/main" val="2495055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a:xfrm>
            <a:off x="838200" y="1611873"/>
            <a:ext cx="10515600" cy="4351338"/>
          </a:xfrm>
        </p:spPr>
        <p:txBody>
          <a:bodyPr>
            <a:noAutofit/>
          </a:bodyPr>
          <a:lstStyle/>
          <a:p>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BinaryOperator</a:t>
            </a:r>
            <a:r>
              <a:rPr lang="en-US" sz="2000" dirty="0">
                <a:solidFill>
                  <a:srgbClr val="000000"/>
                </a:solidFill>
                <a:latin typeface="Verdana" panose="020B0604030504040204" pitchFamily="34" charset="0"/>
              </a:rPr>
              <a:t>:-</a:t>
            </a:r>
          </a:p>
          <a:p>
            <a:pPr marL="0" indent="0">
              <a:buNone/>
            </a:pPr>
            <a:r>
              <a:rPr lang="en-US" sz="1400" dirty="0">
                <a:solidFill>
                  <a:srgbClr val="000000"/>
                </a:solidFill>
                <a:latin typeface="Verdana" panose="020B0604030504040204" pitchFamily="34" charset="0"/>
              </a:rPr>
              <a:t>             </a:t>
            </a:r>
            <a:r>
              <a:rPr lang="en-US" sz="1400" dirty="0">
                <a:solidFill>
                  <a:srgbClr val="1B06BA"/>
                </a:solidFill>
                <a:latin typeface="Verdana" panose="020B0604030504040204" pitchFamily="34" charset="0"/>
              </a:rPr>
              <a:t>@FunctionalInterface</a:t>
            </a:r>
          </a:p>
          <a:p>
            <a:pPr marL="0" indent="0">
              <a:buNone/>
            </a:pPr>
            <a:r>
              <a:rPr lang="en-US" sz="1400" dirty="0">
                <a:solidFill>
                  <a:srgbClr val="1B06BA"/>
                </a:solidFill>
                <a:latin typeface="Verdana" panose="020B0604030504040204" pitchFamily="34" charset="0"/>
              </a:rPr>
              <a:t>	public interface </a:t>
            </a:r>
            <a:r>
              <a:rPr lang="en-US" sz="1400" dirty="0" err="1">
                <a:solidFill>
                  <a:srgbClr val="1B06BA"/>
                </a:solidFill>
                <a:latin typeface="Verdana" panose="020B0604030504040204" pitchFamily="34" charset="0"/>
              </a:rPr>
              <a:t>BinaryOperator</a:t>
            </a:r>
            <a:r>
              <a:rPr lang="en-US" sz="1400" dirty="0">
                <a:solidFill>
                  <a:srgbClr val="1B06BA"/>
                </a:solidFill>
                <a:latin typeface="Verdana" panose="020B0604030504040204" pitchFamily="34" charset="0"/>
              </a:rPr>
              <a:t>&lt;T&gt; extends </a:t>
            </a:r>
            <a:r>
              <a:rPr lang="en-US" sz="1400" dirty="0" err="1">
                <a:solidFill>
                  <a:srgbClr val="1B06BA"/>
                </a:solidFill>
                <a:latin typeface="Verdana" panose="020B0604030504040204" pitchFamily="34" charset="0"/>
              </a:rPr>
              <a:t>BiFunction</a:t>
            </a:r>
            <a:r>
              <a:rPr lang="en-US" sz="1400" dirty="0">
                <a:solidFill>
                  <a:srgbClr val="1B06BA"/>
                </a:solidFill>
                <a:latin typeface="Verdana" panose="020B0604030504040204" pitchFamily="34" charset="0"/>
              </a:rPr>
              <a:t>&lt;T,T,T&gt; {}</a:t>
            </a:r>
          </a:p>
        </p:txBody>
      </p:sp>
      <p:pic>
        <p:nvPicPr>
          <p:cNvPr id="3" name="Picture 2">
            <a:extLst>
              <a:ext uri="{FF2B5EF4-FFF2-40B4-BE49-F238E27FC236}">
                <a16:creationId xmlns:a16="http://schemas.microsoft.com/office/drawing/2014/main" id="{EB39351A-725E-41C0-8D7D-FD7C6899E66E}"/>
              </a:ext>
            </a:extLst>
          </p:cNvPr>
          <p:cNvPicPr>
            <a:picLocks noChangeAspect="1"/>
          </p:cNvPicPr>
          <p:nvPr/>
        </p:nvPicPr>
        <p:blipFill>
          <a:blip r:embed="rId3"/>
          <a:stretch>
            <a:fillRect/>
          </a:stretch>
        </p:blipFill>
        <p:spPr>
          <a:xfrm>
            <a:off x="1751484" y="2711810"/>
            <a:ext cx="7416265" cy="3818003"/>
          </a:xfrm>
          <a:prstGeom prst="rect">
            <a:avLst/>
          </a:prstGeom>
        </p:spPr>
      </p:pic>
    </p:spTree>
    <p:extLst>
      <p:ext uri="{BB962C8B-B14F-4D97-AF65-F5344CB8AC3E}">
        <p14:creationId xmlns:p14="http://schemas.microsoft.com/office/powerpoint/2010/main" val="358177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564B-9BC1-4075-9400-FB552D9BB773}"/>
              </a:ext>
            </a:extLst>
          </p:cNvPr>
          <p:cNvSpPr>
            <a:spLocks noGrp="1"/>
          </p:cNvSpPr>
          <p:nvPr>
            <p:ph type="title"/>
          </p:nvPr>
        </p:nvSpPr>
        <p:spPr/>
        <p:txBody>
          <a:bodyPr/>
          <a:lstStyle/>
          <a:p>
            <a:r>
              <a:rPr lang="hi-IN" dirty="0"/>
              <a:t>Lam</a:t>
            </a:r>
            <a:r>
              <a:rPr lang="en-US" dirty="0"/>
              <a:t>b</a:t>
            </a:r>
            <a:r>
              <a:rPr lang="hi-IN" dirty="0"/>
              <a:t>da Expression </a:t>
            </a:r>
            <a:endParaRPr lang="en-IN" dirty="0"/>
          </a:p>
        </p:txBody>
      </p:sp>
      <p:sp>
        <p:nvSpPr>
          <p:cNvPr id="3" name="Content Placeholder 2">
            <a:extLst>
              <a:ext uri="{FF2B5EF4-FFF2-40B4-BE49-F238E27FC236}">
                <a16:creationId xmlns:a16="http://schemas.microsoft.com/office/drawing/2014/main" id="{7DE6BE8A-0938-4FC7-A882-E858E01F9577}"/>
              </a:ext>
            </a:extLst>
          </p:cNvPr>
          <p:cNvSpPr>
            <a:spLocks noGrp="1"/>
          </p:cNvSpPr>
          <p:nvPr>
            <p:ph idx="1"/>
          </p:nvPr>
        </p:nvSpPr>
        <p:spPr/>
        <p:txBody>
          <a:bodyPr>
            <a:normAutofit lnSpcReduction="10000"/>
          </a:bodyPr>
          <a:lstStyle/>
          <a:p>
            <a:pPr algn="l">
              <a:lnSpc>
                <a:spcPct val="100000"/>
              </a:lnSpc>
            </a:pPr>
            <a:r>
              <a:rPr lang="en-US" sz="2400" b="0" i="0" dirty="0">
                <a:solidFill>
                  <a:srgbClr val="000000"/>
                </a:solidFill>
                <a:effectLst/>
                <a:latin typeface="Verdana" panose="020B0604030504040204" pitchFamily="34" charset="0"/>
              </a:rPr>
              <a:t>Lambda Expressions were added in Java 8.</a:t>
            </a:r>
          </a:p>
          <a:p>
            <a:pPr marL="0" indent="0" algn="l">
              <a:lnSpc>
                <a:spcPct val="100000"/>
              </a:lnSpc>
              <a:buNone/>
            </a:pPr>
            <a:endParaRPr lang="en-US" sz="2400" b="0" i="0" dirty="0">
              <a:solidFill>
                <a:srgbClr val="000000"/>
              </a:solidFill>
              <a:effectLst/>
              <a:latin typeface="Verdana" panose="020B0604030504040204" pitchFamily="34" charset="0"/>
            </a:endParaRPr>
          </a:p>
          <a:p>
            <a:pPr algn="l">
              <a:lnSpc>
                <a:spcPct val="100000"/>
              </a:lnSpc>
            </a:pPr>
            <a:r>
              <a:rPr lang="en-US" sz="2400" b="0" i="0" dirty="0">
                <a:solidFill>
                  <a:srgbClr val="000000"/>
                </a:solidFill>
                <a:effectLst/>
                <a:latin typeface="Verdana" panose="020B0604030504040204" pitchFamily="34" charset="0"/>
              </a:rPr>
              <a:t>A lambda expression is a short block of code which takes in parameters and returns a value. </a:t>
            </a:r>
          </a:p>
          <a:p>
            <a:pPr marL="0" indent="0" algn="l">
              <a:lnSpc>
                <a:spcPct val="100000"/>
              </a:lnSpc>
              <a:buNone/>
            </a:pPr>
            <a:endParaRPr lang="en-US" sz="2400" b="0" i="0" dirty="0">
              <a:solidFill>
                <a:srgbClr val="000000"/>
              </a:solidFill>
              <a:effectLst/>
              <a:latin typeface="Verdana" panose="020B0604030504040204" pitchFamily="34" charset="0"/>
            </a:endParaRPr>
          </a:p>
          <a:p>
            <a:pPr algn="l">
              <a:lnSpc>
                <a:spcPct val="100000"/>
              </a:lnSpc>
            </a:pPr>
            <a:r>
              <a:rPr lang="en-US" sz="2400" b="0" i="0" dirty="0">
                <a:solidFill>
                  <a:srgbClr val="000000"/>
                </a:solidFill>
                <a:effectLst/>
                <a:latin typeface="Verdana" panose="020B0604030504040204" pitchFamily="34" charset="0"/>
              </a:rPr>
              <a:t>Lambda expressions are similar to methods, but they do not need a name </a:t>
            </a:r>
          </a:p>
          <a:p>
            <a:pPr marL="0" indent="0" algn="l">
              <a:lnSpc>
                <a:spcPct val="100000"/>
              </a:lnSpc>
              <a:buNone/>
            </a:pPr>
            <a:endParaRPr lang="en-US" sz="2400" b="0" i="0" dirty="0">
              <a:solidFill>
                <a:srgbClr val="000000"/>
              </a:solidFill>
              <a:effectLst/>
              <a:latin typeface="Verdana" panose="020B0604030504040204" pitchFamily="34" charset="0"/>
            </a:endParaRPr>
          </a:p>
          <a:p>
            <a:pPr algn="l">
              <a:lnSpc>
                <a:spcPct val="100000"/>
              </a:lnSpc>
            </a:pPr>
            <a:r>
              <a:rPr lang="en-US" sz="2400" dirty="0">
                <a:solidFill>
                  <a:srgbClr val="000000"/>
                </a:solidFill>
                <a:latin typeface="Verdana" panose="020B0604030504040204" pitchFamily="34" charset="0"/>
              </a:rPr>
              <a:t>Instead of writing full method with name and body you can replace it with lambda expression which is compact and precise.</a:t>
            </a:r>
            <a:endParaRPr lang="en-IN" sz="2400" dirty="0"/>
          </a:p>
        </p:txBody>
      </p:sp>
    </p:spTree>
    <p:extLst>
      <p:ext uri="{BB962C8B-B14F-4D97-AF65-F5344CB8AC3E}">
        <p14:creationId xmlns:p14="http://schemas.microsoft.com/office/powerpoint/2010/main" val="2419029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061B69-2869-4604-AF55-5E1109DBCF07}"/>
              </a:ext>
            </a:extLst>
          </p:cNvPr>
          <p:cNvSpPr>
            <a:spLocks noGrp="1"/>
          </p:cNvSpPr>
          <p:nvPr>
            <p:ph type="title"/>
          </p:nvPr>
        </p:nvSpPr>
        <p:spPr/>
        <p:txBody>
          <a:bodyPr/>
          <a:lstStyle/>
          <a:p>
            <a:r>
              <a:rPr lang="en-US" dirty="0"/>
              <a:t>Functional Interface</a:t>
            </a:r>
            <a:endParaRPr lang="en-IN" dirty="0"/>
          </a:p>
        </p:txBody>
      </p:sp>
      <p:sp>
        <p:nvSpPr>
          <p:cNvPr id="6" name="Content Placeholder 5">
            <a:extLst>
              <a:ext uri="{FF2B5EF4-FFF2-40B4-BE49-F238E27FC236}">
                <a16:creationId xmlns:a16="http://schemas.microsoft.com/office/drawing/2014/main" id="{AF322DDC-59F2-4F9D-8814-95ADF8066738}"/>
              </a:ext>
            </a:extLst>
          </p:cNvPr>
          <p:cNvSpPr>
            <a:spLocks noGrp="1"/>
          </p:cNvSpPr>
          <p:nvPr>
            <p:ph idx="1"/>
          </p:nvPr>
        </p:nvSpPr>
        <p:spPr>
          <a:xfrm>
            <a:off x="838200" y="1611873"/>
            <a:ext cx="10515600" cy="4351338"/>
          </a:xfrm>
        </p:spPr>
        <p:txBody>
          <a:bodyPr>
            <a:noAutofit/>
          </a:bodyPr>
          <a:lstStyle/>
          <a:p>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UnaryOperator</a:t>
            </a:r>
            <a:r>
              <a:rPr lang="en-US" sz="2000" dirty="0">
                <a:solidFill>
                  <a:srgbClr val="000000"/>
                </a:solidFill>
                <a:latin typeface="Verdana" panose="020B0604030504040204" pitchFamily="34" charset="0"/>
              </a:rPr>
              <a:t>:-</a:t>
            </a:r>
          </a:p>
          <a:p>
            <a:pPr marL="0" indent="0">
              <a:buNone/>
            </a:pPr>
            <a:r>
              <a:rPr lang="en-US" sz="1400" dirty="0">
                <a:solidFill>
                  <a:srgbClr val="1B06BA"/>
                </a:solidFill>
                <a:latin typeface="Verdana" panose="020B0604030504040204" pitchFamily="34" charset="0"/>
              </a:rPr>
              <a:t>             @FunctionalInterface</a:t>
            </a:r>
          </a:p>
          <a:p>
            <a:pPr marL="0" indent="0">
              <a:buNone/>
            </a:pPr>
            <a:r>
              <a:rPr lang="en-US" sz="1400" dirty="0">
                <a:solidFill>
                  <a:srgbClr val="1B06BA"/>
                </a:solidFill>
                <a:latin typeface="Verdana" panose="020B0604030504040204" pitchFamily="34" charset="0"/>
              </a:rPr>
              <a:t>	public interface </a:t>
            </a:r>
            <a:r>
              <a:rPr lang="en-US" sz="1400" dirty="0" err="1">
                <a:solidFill>
                  <a:srgbClr val="1B06BA"/>
                </a:solidFill>
                <a:latin typeface="Verdana" panose="020B0604030504040204" pitchFamily="34" charset="0"/>
              </a:rPr>
              <a:t>UnaryOperator</a:t>
            </a:r>
            <a:r>
              <a:rPr lang="en-US" sz="1400" dirty="0">
                <a:solidFill>
                  <a:srgbClr val="1B06BA"/>
                </a:solidFill>
                <a:latin typeface="Verdana" panose="020B0604030504040204" pitchFamily="34" charset="0"/>
              </a:rPr>
              <a:t>&lt;T&gt; extends Function&lt;T,T,&gt; {}</a:t>
            </a:r>
          </a:p>
        </p:txBody>
      </p:sp>
      <p:pic>
        <p:nvPicPr>
          <p:cNvPr id="4" name="Picture 3">
            <a:extLst>
              <a:ext uri="{FF2B5EF4-FFF2-40B4-BE49-F238E27FC236}">
                <a16:creationId xmlns:a16="http://schemas.microsoft.com/office/drawing/2014/main" id="{C3F0DFD1-6231-4466-8FE6-9030496C3F90}"/>
              </a:ext>
            </a:extLst>
          </p:cNvPr>
          <p:cNvPicPr>
            <a:picLocks noChangeAspect="1"/>
          </p:cNvPicPr>
          <p:nvPr/>
        </p:nvPicPr>
        <p:blipFill>
          <a:blip r:embed="rId3"/>
          <a:stretch>
            <a:fillRect/>
          </a:stretch>
        </p:blipFill>
        <p:spPr>
          <a:xfrm>
            <a:off x="1802018" y="2799793"/>
            <a:ext cx="5381625" cy="3514725"/>
          </a:xfrm>
          <a:prstGeom prst="rect">
            <a:avLst/>
          </a:prstGeom>
        </p:spPr>
      </p:pic>
    </p:spTree>
    <p:extLst>
      <p:ext uri="{BB962C8B-B14F-4D97-AF65-F5344CB8AC3E}">
        <p14:creationId xmlns:p14="http://schemas.microsoft.com/office/powerpoint/2010/main" val="666431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2E521-FC39-46F7-B540-ABA34EBBA688}"/>
              </a:ext>
            </a:extLst>
          </p:cNvPr>
          <p:cNvSpPr>
            <a:spLocks noGrp="1"/>
          </p:cNvSpPr>
          <p:nvPr>
            <p:ph type="title"/>
          </p:nvPr>
        </p:nvSpPr>
        <p:spPr/>
        <p:txBody>
          <a:bodyPr/>
          <a:lstStyle/>
          <a:p>
            <a:r>
              <a:rPr lang="en-IN" dirty="0"/>
              <a:t>Functional Interface</a:t>
            </a:r>
          </a:p>
        </p:txBody>
      </p:sp>
      <p:sp>
        <p:nvSpPr>
          <p:cNvPr id="3" name="Content Placeholder 2">
            <a:extLst>
              <a:ext uri="{FF2B5EF4-FFF2-40B4-BE49-F238E27FC236}">
                <a16:creationId xmlns:a16="http://schemas.microsoft.com/office/drawing/2014/main" id="{75DA00AB-41AC-41E2-A1A1-F8C08C313EC0}"/>
              </a:ext>
            </a:extLst>
          </p:cNvPr>
          <p:cNvSpPr>
            <a:spLocks noGrp="1"/>
          </p:cNvSpPr>
          <p:nvPr>
            <p:ph idx="1"/>
          </p:nvPr>
        </p:nvSpPr>
        <p:spPr/>
        <p:txBody>
          <a:bodyPr>
            <a:normAutofit/>
          </a:bodyPr>
          <a:lstStyle/>
          <a:p>
            <a:r>
              <a:rPr lang="en-US" dirty="0"/>
              <a:t>Supplier:- It is a functional interface; it takes no arguments and returns a result.</a:t>
            </a:r>
          </a:p>
          <a:p>
            <a:pPr marL="457200" lvl="1" indent="0">
              <a:buNone/>
            </a:pPr>
            <a:r>
              <a:rPr lang="en-US" dirty="0">
                <a:solidFill>
                  <a:srgbClr val="1B06BA"/>
                </a:solidFill>
              </a:rPr>
              <a:t>@FunctionalInterface</a:t>
            </a:r>
          </a:p>
          <a:p>
            <a:pPr marL="457200" lvl="1" indent="0">
              <a:buNone/>
            </a:pPr>
            <a:r>
              <a:rPr lang="en-US" dirty="0">
                <a:solidFill>
                  <a:srgbClr val="1B06BA"/>
                </a:solidFill>
              </a:rPr>
              <a:t>public interface Supplier&lt;T&gt; {</a:t>
            </a:r>
          </a:p>
          <a:p>
            <a:pPr marL="457200" lvl="1" indent="0">
              <a:buNone/>
            </a:pPr>
            <a:r>
              <a:rPr lang="en-US" dirty="0">
                <a:solidFill>
                  <a:srgbClr val="1B06BA"/>
                </a:solidFill>
              </a:rPr>
              <a:t>    T get();</a:t>
            </a:r>
          </a:p>
          <a:p>
            <a:pPr marL="457200" lvl="1" indent="0">
              <a:buNone/>
            </a:pPr>
            <a:r>
              <a:rPr lang="en-US" dirty="0">
                <a:solidFill>
                  <a:srgbClr val="1B06BA"/>
                </a:solidFill>
              </a:rPr>
              <a:t>}</a:t>
            </a:r>
            <a:endParaRPr lang="en-IN" dirty="0">
              <a:solidFill>
                <a:srgbClr val="1B06BA"/>
              </a:solidFill>
            </a:endParaRPr>
          </a:p>
        </p:txBody>
      </p:sp>
    </p:spTree>
    <p:extLst>
      <p:ext uri="{BB962C8B-B14F-4D97-AF65-F5344CB8AC3E}">
        <p14:creationId xmlns:p14="http://schemas.microsoft.com/office/powerpoint/2010/main" val="1679308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2E521-FC39-46F7-B540-ABA34EBBA688}"/>
              </a:ext>
            </a:extLst>
          </p:cNvPr>
          <p:cNvSpPr>
            <a:spLocks noGrp="1"/>
          </p:cNvSpPr>
          <p:nvPr>
            <p:ph type="title"/>
          </p:nvPr>
        </p:nvSpPr>
        <p:spPr/>
        <p:txBody>
          <a:bodyPr/>
          <a:lstStyle/>
          <a:p>
            <a:r>
              <a:rPr lang="en-IN" dirty="0"/>
              <a:t>Functional Interface</a:t>
            </a:r>
          </a:p>
        </p:txBody>
      </p:sp>
      <p:sp>
        <p:nvSpPr>
          <p:cNvPr id="3" name="Content Placeholder 2">
            <a:extLst>
              <a:ext uri="{FF2B5EF4-FFF2-40B4-BE49-F238E27FC236}">
                <a16:creationId xmlns:a16="http://schemas.microsoft.com/office/drawing/2014/main" id="{75DA00AB-41AC-41E2-A1A1-F8C08C313EC0}"/>
              </a:ext>
            </a:extLst>
          </p:cNvPr>
          <p:cNvSpPr>
            <a:spLocks noGrp="1"/>
          </p:cNvSpPr>
          <p:nvPr>
            <p:ph idx="1"/>
          </p:nvPr>
        </p:nvSpPr>
        <p:spPr>
          <a:xfrm>
            <a:off x="838200" y="1433741"/>
            <a:ext cx="10515600" cy="4351338"/>
          </a:xfrm>
        </p:spPr>
        <p:txBody>
          <a:bodyPr>
            <a:normAutofit/>
          </a:bodyPr>
          <a:lstStyle/>
          <a:p>
            <a:r>
              <a:rPr lang="en-US" dirty="0"/>
              <a:t>Supplier:- It is a functional interface; it takes no arguments and returns a result.</a:t>
            </a:r>
          </a:p>
        </p:txBody>
      </p:sp>
      <p:pic>
        <p:nvPicPr>
          <p:cNvPr id="5" name="Picture 4">
            <a:extLst>
              <a:ext uri="{FF2B5EF4-FFF2-40B4-BE49-F238E27FC236}">
                <a16:creationId xmlns:a16="http://schemas.microsoft.com/office/drawing/2014/main" id="{3955CDE1-84AF-451B-8FAF-487472E91956}"/>
              </a:ext>
            </a:extLst>
          </p:cNvPr>
          <p:cNvPicPr>
            <a:picLocks noChangeAspect="1"/>
          </p:cNvPicPr>
          <p:nvPr/>
        </p:nvPicPr>
        <p:blipFill>
          <a:blip r:embed="rId2"/>
          <a:stretch>
            <a:fillRect/>
          </a:stretch>
        </p:blipFill>
        <p:spPr>
          <a:xfrm>
            <a:off x="1692251" y="2265228"/>
            <a:ext cx="6715479" cy="4398716"/>
          </a:xfrm>
          <a:prstGeom prst="rect">
            <a:avLst/>
          </a:prstGeom>
        </p:spPr>
      </p:pic>
    </p:spTree>
    <p:extLst>
      <p:ext uri="{BB962C8B-B14F-4D97-AF65-F5344CB8AC3E}">
        <p14:creationId xmlns:p14="http://schemas.microsoft.com/office/powerpoint/2010/main" val="3467808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1330-6295-478A-AC9F-CFAD6605D54E}"/>
              </a:ext>
            </a:extLst>
          </p:cNvPr>
          <p:cNvSpPr>
            <a:spLocks noGrp="1"/>
          </p:cNvSpPr>
          <p:nvPr>
            <p:ph type="title"/>
          </p:nvPr>
        </p:nvSpPr>
        <p:spPr/>
        <p:txBody>
          <a:bodyPr/>
          <a:lstStyle/>
          <a:p>
            <a:r>
              <a:rPr lang="en-US" dirty="0"/>
              <a:t>Stream</a:t>
            </a:r>
            <a:endParaRPr lang="en-IN" dirty="0"/>
          </a:p>
        </p:txBody>
      </p:sp>
      <p:sp>
        <p:nvSpPr>
          <p:cNvPr id="3" name="Content Placeholder 2">
            <a:extLst>
              <a:ext uri="{FF2B5EF4-FFF2-40B4-BE49-F238E27FC236}">
                <a16:creationId xmlns:a16="http://schemas.microsoft.com/office/drawing/2014/main" id="{CEE17613-990B-45AB-B310-13A8CDFCF932}"/>
              </a:ext>
            </a:extLst>
          </p:cNvPr>
          <p:cNvSpPr>
            <a:spLocks noGrp="1"/>
          </p:cNvSpPr>
          <p:nvPr>
            <p:ph idx="1"/>
          </p:nvPr>
        </p:nvSpPr>
        <p:spPr/>
        <p:txBody>
          <a:bodyPr>
            <a:normAutofit/>
          </a:bodyPr>
          <a:lstStyle/>
          <a:p>
            <a:pPr>
              <a:lnSpc>
                <a:spcPct val="80000"/>
              </a:lnSpc>
            </a:pPr>
            <a:r>
              <a:rPr lang="en-US" sz="2000" dirty="0"/>
              <a:t>A java.util.Stream represents a sequence of objects from a source, which supports aggregate operations which can be pipelined to produce the desired result.</a:t>
            </a:r>
          </a:p>
          <a:p>
            <a:pPr marL="0" indent="0">
              <a:lnSpc>
                <a:spcPct val="80000"/>
              </a:lnSpc>
              <a:buNone/>
            </a:pPr>
            <a:endParaRPr lang="en-US" sz="2000" dirty="0"/>
          </a:p>
          <a:p>
            <a:pPr>
              <a:lnSpc>
                <a:spcPct val="80000"/>
              </a:lnSpc>
            </a:pPr>
            <a:r>
              <a:rPr lang="en-US" sz="2000" dirty="0"/>
              <a:t>Stream API is introduces in Java8 to process collection of objects</a:t>
            </a:r>
          </a:p>
          <a:p>
            <a:pPr marL="0" indent="0">
              <a:lnSpc>
                <a:spcPct val="80000"/>
              </a:lnSpc>
              <a:buNone/>
            </a:pPr>
            <a:endParaRPr lang="en-US" sz="2000" dirty="0"/>
          </a:p>
          <a:p>
            <a:pPr>
              <a:lnSpc>
                <a:spcPct val="80000"/>
              </a:lnSpc>
            </a:pPr>
            <a:r>
              <a:rPr lang="en-US" sz="2000" dirty="0"/>
              <a:t>It supports declarative style of programming.</a:t>
            </a:r>
          </a:p>
          <a:p>
            <a:pPr marL="0" indent="0">
              <a:lnSpc>
                <a:spcPct val="80000"/>
              </a:lnSpc>
              <a:buNone/>
            </a:pPr>
            <a:endParaRPr lang="en-US" sz="2000" dirty="0"/>
          </a:p>
          <a:p>
            <a:pPr>
              <a:lnSpc>
                <a:spcPct val="80000"/>
              </a:lnSpc>
            </a:pPr>
            <a:r>
              <a:rPr lang="en-US" sz="2000" dirty="0"/>
              <a:t>Stream support aggregate operations map-reduce-filter transformations on collections.</a:t>
            </a:r>
          </a:p>
          <a:p>
            <a:pPr marL="0" indent="0">
              <a:lnSpc>
                <a:spcPct val="80000"/>
              </a:lnSpc>
              <a:buNone/>
            </a:pPr>
            <a:endParaRPr lang="en-US" sz="2000" dirty="0"/>
          </a:p>
          <a:p>
            <a:pPr>
              <a:lnSpc>
                <a:spcPct val="80000"/>
              </a:lnSpc>
            </a:pPr>
            <a:r>
              <a:rPr lang="en-US" sz="2000" dirty="0"/>
              <a:t>It should not be confused with Java I/O streams.</a:t>
            </a:r>
          </a:p>
          <a:p>
            <a:pPr marL="0" indent="0">
              <a:lnSpc>
                <a:spcPct val="80000"/>
              </a:lnSpc>
              <a:buNone/>
            </a:pPr>
            <a:endParaRPr lang="en-US" sz="2000" dirty="0"/>
          </a:p>
          <a:p>
            <a:pPr>
              <a:lnSpc>
                <a:spcPct val="80000"/>
              </a:lnSpc>
            </a:pPr>
            <a:r>
              <a:rPr lang="en-US" sz="2000" dirty="0"/>
              <a:t>A stream is not a data structure. It takes input from the collections, Arrays or I/O channels.</a:t>
            </a:r>
            <a:endParaRPr lang="en-IN" sz="2000" dirty="0"/>
          </a:p>
        </p:txBody>
      </p:sp>
    </p:spTree>
    <p:extLst>
      <p:ext uri="{BB962C8B-B14F-4D97-AF65-F5344CB8AC3E}">
        <p14:creationId xmlns:p14="http://schemas.microsoft.com/office/powerpoint/2010/main" val="3050812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9862-82D3-453E-9905-B259DC9B5A41}"/>
              </a:ext>
            </a:extLst>
          </p:cNvPr>
          <p:cNvSpPr>
            <a:spLocks noGrp="1"/>
          </p:cNvSpPr>
          <p:nvPr>
            <p:ph type="title"/>
          </p:nvPr>
        </p:nvSpPr>
        <p:spPr/>
        <p:txBody>
          <a:bodyPr/>
          <a:lstStyle/>
          <a:p>
            <a:r>
              <a:rPr lang="en-US" dirty="0"/>
              <a:t>Intermediate Operations on Streams</a:t>
            </a:r>
            <a:endParaRPr lang="en-IN" dirty="0"/>
          </a:p>
        </p:txBody>
      </p:sp>
      <p:sp>
        <p:nvSpPr>
          <p:cNvPr id="3" name="Content Placeholder 2">
            <a:extLst>
              <a:ext uri="{FF2B5EF4-FFF2-40B4-BE49-F238E27FC236}">
                <a16:creationId xmlns:a16="http://schemas.microsoft.com/office/drawing/2014/main" id="{68407A80-4A79-41F4-9711-8DC98B0ED0C4}"/>
              </a:ext>
            </a:extLst>
          </p:cNvPr>
          <p:cNvSpPr>
            <a:spLocks noGrp="1"/>
          </p:cNvSpPr>
          <p:nvPr>
            <p:ph idx="1"/>
          </p:nvPr>
        </p:nvSpPr>
        <p:spPr/>
        <p:txBody>
          <a:bodyPr>
            <a:normAutofit/>
          </a:bodyPr>
          <a:lstStyle/>
          <a:p>
            <a:pPr>
              <a:lnSpc>
                <a:spcPct val="110000"/>
              </a:lnSpc>
            </a:pPr>
            <a:r>
              <a:rPr lang="en-US" sz="2000" dirty="0"/>
              <a:t>Map: Returns a stream that resulted after applying the given map function to the elements of the stream.</a:t>
            </a:r>
          </a:p>
          <a:p>
            <a:pPr lvl="1"/>
            <a:r>
              <a:rPr lang="en-IN" sz="1400" dirty="0">
                <a:solidFill>
                  <a:srgbClr val="1B06BA"/>
                </a:solidFill>
                <a:latin typeface="Consolas" panose="020B0609020204030204" pitchFamily="49" charset="0"/>
              </a:rPr>
              <a:t>List&lt;Integer&gt; </a:t>
            </a:r>
            <a:r>
              <a:rPr lang="en-IN" sz="1400" dirty="0" err="1">
                <a:solidFill>
                  <a:srgbClr val="1B06BA"/>
                </a:solidFill>
                <a:latin typeface="Consolas" panose="020B0609020204030204" pitchFamily="49" charset="0"/>
              </a:rPr>
              <a:t>nums</a:t>
            </a:r>
            <a:r>
              <a:rPr lang="en-IN" sz="1400" dirty="0">
                <a:solidFill>
                  <a:srgbClr val="1B06BA"/>
                </a:solidFill>
                <a:latin typeface="Consolas" panose="020B0609020204030204" pitchFamily="49" charset="0"/>
              </a:rPr>
              <a:t> = </a:t>
            </a:r>
            <a:r>
              <a:rPr lang="en-IN" sz="1400" dirty="0" err="1">
                <a:solidFill>
                  <a:srgbClr val="1B06BA"/>
                </a:solidFill>
                <a:latin typeface="Consolas" panose="020B0609020204030204" pitchFamily="49" charset="0"/>
              </a:rPr>
              <a:t>Arrays.</a:t>
            </a:r>
            <a:r>
              <a:rPr lang="en-IN" sz="1400" i="1" dirty="0" err="1">
                <a:solidFill>
                  <a:srgbClr val="1B06BA"/>
                </a:solidFill>
                <a:latin typeface="Consolas" panose="020B0609020204030204" pitchFamily="49" charset="0"/>
              </a:rPr>
              <a:t>asList</a:t>
            </a:r>
            <a:r>
              <a:rPr lang="en-IN" sz="1400" i="1" dirty="0">
                <a:solidFill>
                  <a:srgbClr val="1B06BA"/>
                </a:solidFill>
                <a:latin typeface="Consolas" panose="020B0609020204030204" pitchFamily="49" charset="0"/>
              </a:rPr>
              <a:t>(2,3,4,5,6);</a:t>
            </a:r>
          </a:p>
          <a:p>
            <a:pPr lvl="1"/>
            <a:r>
              <a:rPr lang="en-US" sz="1400" dirty="0">
                <a:solidFill>
                  <a:srgbClr val="1B06BA"/>
                </a:solidFill>
                <a:latin typeface="Consolas" panose="020B0609020204030204" pitchFamily="49" charset="0"/>
              </a:rPr>
              <a:t>List&lt;Integer&gt; </a:t>
            </a:r>
            <a:r>
              <a:rPr lang="en-US" sz="1400" dirty="0" err="1">
                <a:solidFill>
                  <a:srgbClr val="1B06BA"/>
                </a:solidFill>
                <a:latin typeface="Consolas" panose="020B0609020204030204" pitchFamily="49" charset="0"/>
              </a:rPr>
              <a:t>sqnums</a:t>
            </a:r>
            <a:r>
              <a:rPr lang="en-US" sz="1400" dirty="0">
                <a:solidFill>
                  <a:srgbClr val="1B06BA"/>
                </a:solidFill>
                <a:latin typeface="Consolas" panose="020B0609020204030204" pitchFamily="49" charset="0"/>
              </a:rPr>
              <a:t> = </a:t>
            </a:r>
            <a:r>
              <a:rPr lang="en-US" sz="1400" dirty="0" err="1">
                <a:solidFill>
                  <a:srgbClr val="1B06BA"/>
                </a:solidFill>
                <a:latin typeface="Consolas" panose="020B0609020204030204" pitchFamily="49" charset="0"/>
              </a:rPr>
              <a:t>nums.stream</a:t>
            </a:r>
            <a:r>
              <a:rPr lang="en-US" sz="1400" dirty="0">
                <a:solidFill>
                  <a:srgbClr val="1B06BA"/>
                </a:solidFill>
                <a:latin typeface="Consolas" panose="020B0609020204030204" pitchFamily="49" charset="0"/>
              </a:rPr>
              <a:t>().map(x-&gt;x*x).collect(</a:t>
            </a:r>
            <a:r>
              <a:rPr lang="en-US" sz="1400" dirty="0" err="1">
                <a:solidFill>
                  <a:srgbClr val="1B06BA"/>
                </a:solidFill>
                <a:latin typeface="Consolas" panose="020B0609020204030204" pitchFamily="49" charset="0"/>
              </a:rPr>
              <a:t>Collectors.</a:t>
            </a:r>
            <a:r>
              <a:rPr lang="en-US" sz="1400" i="1" dirty="0" err="1">
                <a:solidFill>
                  <a:srgbClr val="1B06BA"/>
                </a:solidFill>
                <a:latin typeface="Consolas" panose="020B0609020204030204" pitchFamily="49" charset="0"/>
              </a:rPr>
              <a:t>toList</a:t>
            </a:r>
            <a:r>
              <a:rPr lang="en-US" sz="1400" i="1" dirty="0">
                <a:solidFill>
                  <a:srgbClr val="1B06BA"/>
                </a:solidFill>
                <a:latin typeface="Consolas" panose="020B0609020204030204" pitchFamily="49" charset="0"/>
              </a:rPr>
              <a:t>());</a:t>
            </a:r>
          </a:p>
          <a:p>
            <a:pPr>
              <a:lnSpc>
                <a:spcPct val="110000"/>
              </a:lnSpc>
            </a:pPr>
            <a:r>
              <a:rPr lang="en-US" sz="2000" dirty="0"/>
              <a:t>Map can be used to extract particular field of Collection object - from employees collection extract only all employees name in uppercase</a:t>
            </a:r>
          </a:p>
          <a:p>
            <a:pPr lvl="1"/>
            <a:r>
              <a:rPr lang="en-US" sz="1400" dirty="0">
                <a:solidFill>
                  <a:srgbClr val="1B06BA"/>
                </a:solidFill>
                <a:latin typeface="Consolas" panose="020B0609020204030204" pitchFamily="49" charset="0"/>
              </a:rPr>
              <a:t>Set&lt;String&gt; names = </a:t>
            </a:r>
            <a:r>
              <a:rPr lang="en-US" sz="1400" dirty="0" err="1">
                <a:solidFill>
                  <a:srgbClr val="1B06BA"/>
                </a:solidFill>
                <a:latin typeface="Consolas" panose="020B0609020204030204" pitchFamily="49" charset="0"/>
              </a:rPr>
              <a:t>employees.stream</a:t>
            </a:r>
            <a:r>
              <a:rPr lang="en-US" sz="1400" dirty="0">
                <a:solidFill>
                  <a:srgbClr val="1B06BA"/>
                </a:solidFill>
                <a:latin typeface="Consolas" panose="020B0609020204030204" pitchFamily="49" charset="0"/>
              </a:rPr>
              <a:t>()</a:t>
            </a:r>
          </a:p>
          <a:p>
            <a:pPr marL="457200" lvl="1" indent="0">
              <a:buNone/>
            </a:pPr>
            <a:r>
              <a:rPr lang="en-US" sz="1400" dirty="0">
                <a:solidFill>
                  <a:srgbClr val="1B06BA"/>
                </a:solidFill>
                <a:latin typeface="Consolas" panose="020B0609020204030204" pitchFamily="49" charset="0"/>
              </a:rPr>
              <a:t>			.map(Employee::</a:t>
            </a:r>
            <a:r>
              <a:rPr lang="en-US" sz="1400" dirty="0" err="1">
                <a:solidFill>
                  <a:srgbClr val="1B06BA"/>
                </a:solidFill>
                <a:latin typeface="Consolas" panose="020B0609020204030204" pitchFamily="49" charset="0"/>
              </a:rPr>
              <a:t>getName</a:t>
            </a:r>
            <a:r>
              <a:rPr lang="en-US" sz="1400" dirty="0">
                <a:solidFill>
                  <a:srgbClr val="1B06BA"/>
                </a:solidFill>
                <a:latin typeface="Consolas" panose="020B0609020204030204" pitchFamily="49" charset="0"/>
              </a:rPr>
              <a:t>)</a:t>
            </a:r>
          </a:p>
          <a:p>
            <a:pPr marL="457200" lvl="1" indent="0">
              <a:buNone/>
            </a:pPr>
            <a:r>
              <a:rPr lang="en-IN" sz="1400" dirty="0">
                <a:solidFill>
                  <a:srgbClr val="1B06BA"/>
                </a:solidFill>
                <a:latin typeface="Consolas" panose="020B0609020204030204" pitchFamily="49" charset="0"/>
              </a:rPr>
              <a:t>                       .map(String::</a:t>
            </a:r>
            <a:r>
              <a:rPr lang="en-IN" sz="1400" dirty="0" err="1">
                <a:solidFill>
                  <a:srgbClr val="1B06BA"/>
                </a:solidFill>
                <a:latin typeface="Consolas" panose="020B0609020204030204" pitchFamily="49" charset="0"/>
              </a:rPr>
              <a:t>toUpperCase</a:t>
            </a:r>
            <a:r>
              <a:rPr lang="en-IN" sz="1400" dirty="0">
                <a:solidFill>
                  <a:srgbClr val="1B06BA"/>
                </a:solidFill>
                <a:latin typeface="Consolas" panose="020B0609020204030204" pitchFamily="49" charset="0"/>
              </a:rPr>
              <a:t>)</a:t>
            </a:r>
          </a:p>
          <a:p>
            <a:pPr marL="457200" lvl="1" indent="0">
              <a:buNone/>
            </a:pPr>
            <a:r>
              <a:rPr lang="en-IN" sz="1400" dirty="0">
                <a:solidFill>
                  <a:srgbClr val="1B06BA"/>
                </a:solidFill>
                <a:latin typeface="Consolas" panose="020B0609020204030204" pitchFamily="49" charset="0"/>
              </a:rPr>
              <a:t>                       .collect(</a:t>
            </a:r>
            <a:r>
              <a:rPr lang="en-IN" sz="1400" dirty="0" err="1">
                <a:solidFill>
                  <a:srgbClr val="1B06BA"/>
                </a:solidFill>
                <a:latin typeface="Consolas" panose="020B0609020204030204" pitchFamily="49" charset="0"/>
              </a:rPr>
              <a:t>Collectors.toSet</a:t>
            </a:r>
            <a:r>
              <a:rPr lang="en-IN" sz="1400" dirty="0">
                <a:solidFill>
                  <a:srgbClr val="1B06BA"/>
                </a:solidFill>
                <a:latin typeface="Consolas" panose="020B0609020204030204" pitchFamily="49" charset="0"/>
              </a:rPr>
              <a:t>());</a:t>
            </a:r>
            <a:endParaRPr lang="en-US" sz="1400" dirty="0">
              <a:solidFill>
                <a:srgbClr val="1B06BA"/>
              </a:solidFill>
              <a:latin typeface="Consolas" panose="020B0609020204030204" pitchFamily="49" charset="0"/>
            </a:endParaRPr>
          </a:p>
          <a:p>
            <a:pPr>
              <a:lnSpc>
                <a:spcPct val="110000"/>
              </a:lnSpc>
            </a:pPr>
            <a:r>
              <a:rPr lang="en-US" sz="2000" dirty="0"/>
              <a:t>Filter: The filter method is used to filter the results based on predicate passed to the filter</a:t>
            </a:r>
          </a:p>
          <a:p>
            <a:pPr lvl="1"/>
            <a:r>
              <a:rPr lang="en-IN" sz="1400" dirty="0">
                <a:solidFill>
                  <a:srgbClr val="1B06BA"/>
                </a:solidFill>
                <a:latin typeface="Consolas" panose="020B0609020204030204" pitchFamily="49" charset="0"/>
              </a:rPr>
              <a:t>List&lt;String&gt; names = </a:t>
            </a:r>
            <a:r>
              <a:rPr lang="en-IN" sz="1400" dirty="0" err="1">
                <a:solidFill>
                  <a:srgbClr val="1B06BA"/>
                </a:solidFill>
                <a:latin typeface="Consolas" panose="020B0609020204030204" pitchFamily="49" charset="0"/>
              </a:rPr>
              <a:t>Arrays.asList</a:t>
            </a:r>
            <a:r>
              <a:rPr lang="en-IN" sz="1400" dirty="0">
                <a:solidFill>
                  <a:srgbClr val="1B06BA"/>
                </a:solidFill>
                <a:latin typeface="Consolas" panose="020B0609020204030204" pitchFamily="49" charset="0"/>
              </a:rPr>
              <a:t>("Radha","Sita","Rajesh","Anuj","</a:t>
            </a:r>
            <a:r>
              <a:rPr lang="en-IN" sz="1400" dirty="0" err="1">
                <a:solidFill>
                  <a:srgbClr val="1B06BA"/>
                </a:solidFill>
                <a:latin typeface="Consolas" panose="020B0609020204030204" pitchFamily="49" charset="0"/>
              </a:rPr>
              <a:t>Suyash</a:t>
            </a:r>
            <a:r>
              <a:rPr lang="en-IN" sz="1400" dirty="0">
                <a:solidFill>
                  <a:srgbClr val="1B06BA"/>
                </a:solidFill>
                <a:latin typeface="Consolas" panose="020B0609020204030204" pitchFamily="49" charset="0"/>
              </a:rPr>
              <a:t>");</a:t>
            </a:r>
          </a:p>
          <a:p>
            <a:pPr lvl="1"/>
            <a:r>
              <a:rPr lang="en-US" sz="1400" dirty="0">
                <a:solidFill>
                  <a:srgbClr val="1B06BA"/>
                </a:solidFill>
                <a:latin typeface="Consolas" panose="020B0609020204030204" pitchFamily="49" charset="0"/>
              </a:rPr>
              <a:t>List&lt;String&gt; </a:t>
            </a:r>
            <a:r>
              <a:rPr lang="en-US" sz="1400" dirty="0" err="1">
                <a:solidFill>
                  <a:srgbClr val="1B06BA"/>
                </a:solidFill>
                <a:latin typeface="Consolas" panose="020B0609020204030204" pitchFamily="49" charset="0"/>
              </a:rPr>
              <a:t>rnames</a:t>
            </a:r>
            <a:r>
              <a:rPr lang="en-US" sz="1400" dirty="0">
                <a:solidFill>
                  <a:srgbClr val="1B06BA"/>
                </a:solidFill>
                <a:latin typeface="Consolas" panose="020B0609020204030204" pitchFamily="49" charset="0"/>
              </a:rPr>
              <a:t>= </a:t>
            </a:r>
            <a:r>
              <a:rPr lang="en-US" sz="1400" dirty="0" err="1">
                <a:solidFill>
                  <a:srgbClr val="1B06BA"/>
                </a:solidFill>
                <a:latin typeface="Consolas" panose="020B0609020204030204" pitchFamily="49" charset="0"/>
              </a:rPr>
              <a:t>names.stream</a:t>
            </a:r>
            <a:r>
              <a:rPr lang="en-US" sz="1400" dirty="0">
                <a:solidFill>
                  <a:srgbClr val="1B06BA"/>
                </a:solidFill>
                <a:latin typeface="Consolas" panose="020B0609020204030204" pitchFamily="49" charset="0"/>
              </a:rPr>
              <a:t>().filter(x-&gt;</a:t>
            </a:r>
            <a:r>
              <a:rPr lang="en-US" sz="1400" dirty="0" err="1">
                <a:solidFill>
                  <a:srgbClr val="1B06BA"/>
                </a:solidFill>
                <a:latin typeface="Consolas" panose="020B0609020204030204" pitchFamily="49" charset="0"/>
              </a:rPr>
              <a:t>x.startsWith</a:t>
            </a:r>
            <a:r>
              <a:rPr lang="en-US" sz="1400" dirty="0">
                <a:solidFill>
                  <a:srgbClr val="1B06BA"/>
                </a:solidFill>
                <a:latin typeface="Consolas" panose="020B0609020204030204" pitchFamily="49" charset="0"/>
              </a:rPr>
              <a:t>("R")).collect(</a:t>
            </a:r>
            <a:r>
              <a:rPr lang="en-US" sz="1400" dirty="0" err="1">
                <a:solidFill>
                  <a:srgbClr val="1B06BA"/>
                </a:solidFill>
                <a:latin typeface="Consolas" panose="020B0609020204030204" pitchFamily="49" charset="0"/>
              </a:rPr>
              <a:t>Collectors.toList</a:t>
            </a:r>
            <a:r>
              <a:rPr lang="en-US" sz="1400" dirty="0">
                <a:solidFill>
                  <a:srgbClr val="1B06BA"/>
                </a:solidFill>
                <a:latin typeface="Consolas" panose="020B0609020204030204" pitchFamily="49" charset="0"/>
              </a:rPr>
              <a:t>());</a:t>
            </a:r>
            <a:endParaRPr lang="en-IN" sz="1400" dirty="0">
              <a:solidFill>
                <a:srgbClr val="1B06BA"/>
              </a:solidFill>
              <a:latin typeface="Consolas" panose="020B0609020204030204" pitchFamily="49" charset="0"/>
            </a:endParaRPr>
          </a:p>
        </p:txBody>
      </p:sp>
    </p:spTree>
    <p:extLst>
      <p:ext uri="{BB962C8B-B14F-4D97-AF65-F5344CB8AC3E}">
        <p14:creationId xmlns:p14="http://schemas.microsoft.com/office/powerpoint/2010/main" val="1435457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241F-C5E8-4DF9-BAE6-4CF6B81569E9}"/>
              </a:ext>
            </a:extLst>
          </p:cNvPr>
          <p:cNvSpPr>
            <a:spLocks noGrp="1"/>
          </p:cNvSpPr>
          <p:nvPr>
            <p:ph type="title"/>
          </p:nvPr>
        </p:nvSpPr>
        <p:spPr/>
        <p:txBody>
          <a:bodyPr/>
          <a:lstStyle/>
          <a:p>
            <a:r>
              <a:rPr lang="en-US" dirty="0"/>
              <a:t>Intermediate Operations on Streams</a:t>
            </a:r>
            <a:endParaRPr lang="en-IN" dirty="0"/>
          </a:p>
        </p:txBody>
      </p:sp>
      <p:sp>
        <p:nvSpPr>
          <p:cNvPr id="3" name="Content Placeholder 2">
            <a:extLst>
              <a:ext uri="{FF2B5EF4-FFF2-40B4-BE49-F238E27FC236}">
                <a16:creationId xmlns:a16="http://schemas.microsoft.com/office/drawing/2014/main" id="{34ADF493-3FB3-436B-95FA-454E2D6392C3}"/>
              </a:ext>
            </a:extLst>
          </p:cNvPr>
          <p:cNvSpPr>
            <a:spLocks noGrp="1"/>
          </p:cNvSpPr>
          <p:nvPr>
            <p:ph idx="1"/>
          </p:nvPr>
        </p:nvSpPr>
        <p:spPr/>
        <p:txBody>
          <a:bodyPr>
            <a:normAutofit/>
          </a:bodyPr>
          <a:lstStyle/>
          <a:p>
            <a:pPr>
              <a:lnSpc>
                <a:spcPct val="70000"/>
              </a:lnSpc>
            </a:pPr>
            <a:r>
              <a:rPr lang="en-US" sz="2000" dirty="0"/>
              <a:t>Sorted: The sorted method is used to sort the stream based on comparator.</a:t>
            </a:r>
          </a:p>
          <a:p>
            <a:pPr marL="0" indent="0">
              <a:lnSpc>
                <a:spcPct val="70000"/>
              </a:lnSpc>
              <a:buNone/>
            </a:pPr>
            <a:endParaRPr lang="en-US" sz="2000" dirty="0"/>
          </a:p>
          <a:p>
            <a:pPr lvl="1"/>
            <a:r>
              <a:rPr lang="en-US" sz="1400" dirty="0">
                <a:solidFill>
                  <a:srgbClr val="1B06BA"/>
                </a:solidFill>
                <a:latin typeface="Consolas" panose="020B0609020204030204" pitchFamily="49" charset="0"/>
              </a:rPr>
              <a:t>List&lt;Employee&gt; sortemp1 = </a:t>
            </a:r>
            <a:r>
              <a:rPr lang="en-US" sz="1400" dirty="0" err="1">
                <a:solidFill>
                  <a:srgbClr val="1B06BA"/>
                </a:solidFill>
                <a:latin typeface="Consolas" panose="020B0609020204030204" pitchFamily="49" charset="0"/>
              </a:rPr>
              <a:t>employees.stream</a:t>
            </a:r>
            <a:r>
              <a:rPr lang="en-US" sz="1400" dirty="0">
                <a:solidFill>
                  <a:srgbClr val="1B06BA"/>
                </a:solidFill>
                <a:latin typeface="Consolas" panose="020B0609020204030204" pitchFamily="49" charset="0"/>
              </a:rPr>
              <a:t>()</a:t>
            </a:r>
          </a:p>
          <a:p>
            <a:pPr marL="457200" lvl="1" indent="0">
              <a:buNone/>
            </a:pPr>
            <a:r>
              <a:rPr lang="en-US" sz="1400" dirty="0">
                <a:solidFill>
                  <a:srgbClr val="1B06BA"/>
                </a:solidFill>
                <a:latin typeface="Consolas" panose="020B0609020204030204" pitchFamily="49" charset="0"/>
              </a:rPr>
              <a:t>                            .sorted(</a:t>
            </a:r>
            <a:r>
              <a:rPr lang="en-IN" sz="1400" dirty="0">
                <a:solidFill>
                  <a:srgbClr val="1B06BA"/>
                </a:solidFill>
                <a:latin typeface="Consolas" panose="020B0609020204030204" pitchFamily="49" charset="0"/>
              </a:rPr>
              <a:t>(e1,e2)-&gt;(int)(e2.getSalary()-e1.getSalary())</a:t>
            </a:r>
            <a:r>
              <a:rPr lang="en-US" sz="1400" dirty="0">
                <a:solidFill>
                  <a:srgbClr val="1B06BA"/>
                </a:solidFill>
                <a:latin typeface="Consolas" panose="020B0609020204030204" pitchFamily="49" charset="0"/>
              </a:rPr>
              <a:t>)</a:t>
            </a:r>
          </a:p>
          <a:p>
            <a:pPr marL="457200" lvl="1" indent="0">
              <a:buNone/>
            </a:pPr>
            <a:r>
              <a:rPr lang="en-US" sz="1400" dirty="0">
                <a:solidFill>
                  <a:srgbClr val="1B06BA"/>
                </a:solidFill>
                <a:latin typeface="Consolas" panose="020B0609020204030204" pitchFamily="49" charset="0"/>
              </a:rPr>
              <a:t>                            .collect(</a:t>
            </a:r>
            <a:r>
              <a:rPr lang="en-US" sz="1400" dirty="0" err="1">
                <a:solidFill>
                  <a:srgbClr val="1B06BA"/>
                </a:solidFill>
                <a:latin typeface="Consolas" panose="020B0609020204030204" pitchFamily="49" charset="0"/>
              </a:rPr>
              <a:t>Collectors.toList</a:t>
            </a:r>
            <a:r>
              <a:rPr lang="en-US" sz="1400" dirty="0">
                <a:solidFill>
                  <a:srgbClr val="1B06BA"/>
                </a:solidFill>
                <a:latin typeface="Consolas" panose="020B0609020204030204" pitchFamily="49" charset="0"/>
              </a:rPr>
              <a:t>());</a:t>
            </a:r>
          </a:p>
          <a:p>
            <a:pPr lvl="1"/>
            <a:r>
              <a:rPr lang="en-US" sz="1400" dirty="0">
                <a:solidFill>
                  <a:srgbClr val="1B06BA"/>
                </a:solidFill>
                <a:latin typeface="Consolas" panose="020B0609020204030204" pitchFamily="49" charset="0"/>
              </a:rPr>
              <a:t>List&lt;String&gt; </a:t>
            </a:r>
            <a:r>
              <a:rPr lang="en-US" sz="1400" dirty="0" err="1">
                <a:solidFill>
                  <a:srgbClr val="1B06BA"/>
                </a:solidFill>
                <a:latin typeface="Consolas" panose="020B0609020204030204" pitchFamily="49" charset="0"/>
              </a:rPr>
              <a:t>sortnames</a:t>
            </a:r>
            <a:r>
              <a:rPr lang="en-US" sz="1400" dirty="0">
                <a:solidFill>
                  <a:srgbClr val="1B06BA"/>
                </a:solidFill>
                <a:latin typeface="Consolas" panose="020B0609020204030204" pitchFamily="49" charset="0"/>
              </a:rPr>
              <a:t>= </a:t>
            </a:r>
            <a:r>
              <a:rPr lang="en-US" sz="1400" dirty="0" err="1">
                <a:solidFill>
                  <a:srgbClr val="1B06BA"/>
                </a:solidFill>
                <a:latin typeface="Consolas" panose="020B0609020204030204" pitchFamily="49" charset="0"/>
              </a:rPr>
              <a:t>names.stream</a:t>
            </a:r>
            <a:r>
              <a:rPr lang="en-US" sz="1400" dirty="0">
                <a:solidFill>
                  <a:srgbClr val="1B06BA"/>
                </a:solidFill>
                <a:latin typeface="Consolas" panose="020B0609020204030204" pitchFamily="49" charset="0"/>
              </a:rPr>
              <a:t>()</a:t>
            </a:r>
          </a:p>
          <a:p>
            <a:pPr marL="457200" lvl="1" indent="0">
              <a:buNone/>
            </a:pPr>
            <a:r>
              <a:rPr lang="en-US" sz="1400" dirty="0">
                <a:solidFill>
                  <a:srgbClr val="1B06BA"/>
                </a:solidFill>
                <a:latin typeface="Consolas" panose="020B0609020204030204" pitchFamily="49" charset="0"/>
              </a:rPr>
              <a:t>                          .sorted()</a:t>
            </a:r>
          </a:p>
          <a:p>
            <a:pPr marL="457200" lvl="1" indent="0">
              <a:buNone/>
            </a:pPr>
            <a:r>
              <a:rPr lang="en-US" sz="1400" dirty="0">
                <a:solidFill>
                  <a:srgbClr val="1B06BA"/>
                </a:solidFill>
                <a:latin typeface="Consolas" panose="020B0609020204030204" pitchFamily="49" charset="0"/>
              </a:rPr>
              <a:t>                          .collect(</a:t>
            </a:r>
            <a:r>
              <a:rPr lang="en-US" sz="1400" dirty="0" err="1">
                <a:solidFill>
                  <a:srgbClr val="1B06BA"/>
                </a:solidFill>
                <a:latin typeface="Consolas" panose="020B0609020204030204" pitchFamily="49" charset="0"/>
              </a:rPr>
              <a:t>Collectors.toList</a:t>
            </a:r>
            <a:r>
              <a:rPr lang="en-US" sz="1400" dirty="0">
                <a:solidFill>
                  <a:srgbClr val="1B06BA"/>
                </a:solidFill>
                <a:latin typeface="Consolas" panose="020B0609020204030204" pitchFamily="49" charset="0"/>
              </a:rPr>
              <a:t>());</a:t>
            </a:r>
          </a:p>
          <a:p>
            <a:pPr marL="457200" lvl="1" indent="0">
              <a:buNone/>
            </a:pPr>
            <a:endParaRPr lang="en-US" sz="1400" dirty="0">
              <a:solidFill>
                <a:srgbClr val="1B06BA"/>
              </a:solidFill>
              <a:latin typeface="Consolas" panose="020B0609020204030204" pitchFamily="49" charset="0"/>
            </a:endParaRPr>
          </a:p>
          <a:p>
            <a:pPr lvl="1"/>
            <a:r>
              <a:rPr lang="en-US" sz="1400" dirty="0">
                <a:solidFill>
                  <a:srgbClr val="1B06BA"/>
                </a:solidFill>
                <a:latin typeface="Consolas" panose="020B0609020204030204" pitchFamily="49" charset="0"/>
              </a:rPr>
              <a:t>List&lt;String&gt; </a:t>
            </a:r>
            <a:r>
              <a:rPr lang="en-US" sz="1400" dirty="0" err="1">
                <a:solidFill>
                  <a:srgbClr val="1B06BA"/>
                </a:solidFill>
                <a:latin typeface="Consolas" panose="020B0609020204030204" pitchFamily="49" charset="0"/>
              </a:rPr>
              <a:t>sortnamesdesc</a:t>
            </a:r>
            <a:r>
              <a:rPr lang="en-US" sz="1400" dirty="0">
                <a:solidFill>
                  <a:srgbClr val="1B06BA"/>
                </a:solidFill>
                <a:latin typeface="Consolas" panose="020B0609020204030204" pitchFamily="49" charset="0"/>
              </a:rPr>
              <a:t>= </a:t>
            </a:r>
            <a:r>
              <a:rPr lang="en-US" sz="1400" dirty="0" err="1">
                <a:solidFill>
                  <a:srgbClr val="1B06BA"/>
                </a:solidFill>
                <a:latin typeface="Consolas" panose="020B0609020204030204" pitchFamily="49" charset="0"/>
              </a:rPr>
              <a:t>names.stream</a:t>
            </a:r>
            <a:r>
              <a:rPr lang="en-US" sz="1400" dirty="0">
                <a:solidFill>
                  <a:srgbClr val="1B06BA"/>
                </a:solidFill>
                <a:latin typeface="Consolas" panose="020B0609020204030204" pitchFamily="49" charset="0"/>
              </a:rPr>
              <a:t>()</a:t>
            </a:r>
          </a:p>
          <a:p>
            <a:pPr marL="457200" lvl="1" indent="0">
              <a:buNone/>
            </a:pPr>
            <a:r>
              <a:rPr lang="en-US" sz="1400" dirty="0">
                <a:solidFill>
                  <a:srgbClr val="1B06BA"/>
                </a:solidFill>
                <a:latin typeface="Consolas" panose="020B0609020204030204" pitchFamily="49" charset="0"/>
              </a:rPr>
              <a:t>                              .sorted((o1,o2)-&gt;o2.compareTo(o1))</a:t>
            </a:r>
          </a:p>
          <a:p>
            <a:pPr marL="457200" lvl="1" indent="0">
              <a:buNone/>
            </a:pPr>
            <a:r>
              <a:rPr lang="en-US" sz="1400" dirty="0">
                <a:solidFill>
                  <a:srgbClr val="1B06BA"/>
                </a:solidFill>
                <a:latin typeface="Consolas" panose="020B0609020204030204" pitchFamily="49" charset="0"/>
              </a:rPr>
              <a:t>                              .collect(</a:t>
            </a:r>
            <a:r>
              <a:rPr lang="en-US" sz="1400" dirty="0" err="1">
                <a:solidFill>
                  <a:srgbClr val="1B06BA"/>
                </a:solidFill>
                <a:latin typeface="Consolas" panose="020B0609020204030204" pitchFamily="49" charset="0"/>
              </a:rPr>
              <a:t>Collectors.toList</a:t>
            </a:r>
            <a:r>
              <a:rPr lang="en-US" sz="1400" dirty="0">
                <a:solidFill>
                  <a:srgbClr val="1B06BA"/>
                </a:solidFill>
                <a:latin typeface="Consolas" panose="020B0609020204030204" pitchFamily="49" charset="0"/>
              </a:rPr>
              <a:t>());</a:t>
            </a:r>
          </a:p>
          <a:p>
            <a:pPr marL="457200" lvl="1" indent="0">
              <a:buNone/>
            </a:pPr>
            <a:endParaRPr lang="en-IN" sz="1400" dirty="0">
              <a:solidFill>
                <a:srgbClr val="1B06BA"/>
              </a:solidFill>
              <a:latin typeface="Consolas" panose="020B0609020204030204" pitchFamily="49" charset="0"/>
            </a:endParaRPr>
          </a:p>
          <a:p>
            <a:pPr lvl="1"/>
            <a:r>
              <a:rPr lang="en-US" sz="1400" dirty="0">
                <a:solidFill>
                  <a:srgbClr val="1B06BA"/>
                </a:solidFill>
                <a:latin typeface="Consolas" panose="020B0609020204030204" pitchFamily="49" charset="0"/>
              </a:rPr>
              <a:t>List&lt;String&gt; sortnamesdesc1= </a:t>
            </a:r>
            <a:r>
              <a:rPr lang="en-US" sz="1400" dirty="0" err="1">
                <a:solidFill>
                  <a:srgbClr val="1B06BA"/>
                </a:solidFill>
                <a:latin typeface="Consolas" panose="020B0609020204030204" pitchFamily="49" charset="0"/>
              </a:rPr>
              <a:t>names.stream</a:t>
            </a:r>
            <a:r>
              <a:rPr lang="en-US" sz="1400" dirty="0">
                <a:solidFill>
                  <a:srgbClr val="1B06BA"/>
                </a:solidFill>
                <a:latin typeface="Consolas" panose="020B0609020204030204" pitchFamily="49" charset="0"/>
              </a:rPr>
              <a:t>()</a:t>
            </a:r>
          </a:p>
          <a:p>
            <a:pPr marL="457200" lvl="1" indent="0">
              <a:buNone/>
            </a:pPr>
            <a:r>
              <a:rPr lang="en-US" sz="1400" dirty="0">
                <a:solidFill>
                  <a:srgbClr val="1B06BA"/>
                </a:solidFill>
                <a:latin typeface="Consolas" panose="020B0609020204030204" pitchFamily="49" charset="0"/>
              </a:rPr>
              <a:t>                               .sorted(</a:t>
            </a:r>
            <a:r>
              <a:rPr lang="en-US" sz="1400" dirty="0" err="1">
                <a:solidFill>
                  <a:srgbClr val="1B06BA"/>
                </a:solidFill>
                <a:latin typeface="Consolas" panose="020B0609020204030204" pitchFamily="49" charset="0"/>
              </a:rPr>
              <a:t>Comparator.reverseOrder</a:t>
            </a:r>
            <a:r>
              <a:rPr lang="en-US" sz="1400" dirty="0">
                <a:solidFill>
                  <a:srgbClr val="1B06BA"/>
                </a:solidFill>
                <a:latin typeface="Consolas" panose="020B0609020204030204" pitchFamily="49" charset="0"/>
              </a:rPr>
              <a:t>())</a:t>
            </a:r>
          </a:p>
          <a:p>
            <a:pPr marL="457200" lvl="1" indent="0">
              <a:buNone/>
            </a:pPr>
            <a:r>
              <a:rPr lang="en-US" sz="1400" dirty="0">
                <a:solidFill>
                  <a:srgbClr val="1B06BA"/>
                </a:solidFill>
                <a:latin typeface="Consolas" panose="020B0609020204030204" pitchFamily="49" charset="0"/>
              </a:rPr>
              <a:t>                               .collect(</a:t>
            </a:r>
            <a:r>
              <a:rPr lang="en-US" sz="1400" dirty="0" err="1">
                <a:solidFill>
                  <a:srgbClr val="1B06BA"/>
                </a:solidFill>
                <a:latin typeface="Consolas" panose="020B0609020204030204" pitchFamily="49" charset="0"/>
              </a:rPr>
              <a:t>Collectors.toList</a:t>
            </a:r>
            <a:r>
              <a:rPr lang="en-US" sz="1400" dirty="0">
                <a:solidFill>
                  <a:srgbClr val="1B06BA"/>
                </a:solidFill>
                <a:latin typeface="Consolas" panose="020B0609020204030204" pitchFamily="49" charset="0"/>
              </a:rPr>
              <a:t>());</a:t>
            </a:r>
          </a:p>
        </p:txBody>
      </p:sp>
    </p:spTree>
    <p:extLst>
      <p:ext uri="{BB962C8B-B14F-4D97-AF65-F5344CB8AC3E}">
        <p14:creationId xmlns:p14="http://schemas.microsoft.com/office/powerpoint/2010/main" val="1226259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ADEB-B678-4EA4-8E91-A20CA7168159}"/>
              </a:ext>
            </a:extLst>
          </p:cNvPr>
          <p:cNvSpPr>
            <a:spLocks noGrp="1"/>
          </p:cNvSpPr>
          <p:nvPr>
            <p:ph type="title"/>
          </p:nvPr>
        </p:nvSpPr>
        <p:spPr/>
        <p:txBody>
          <a:bodyPr/>
          <a:lstStyle/>
          <a:p>
            <a:r>
              <a:rPr lang="en-US" dirty="0"/>
              <a:t>Terminal Operations on Streams</a:t>
            </a:r>
            <a:endParaRPr lang="en-IN" dirty="0"/>
          </a:p>
        </p:txBody>
      </p:sp>
      <p:sp>
        <p:nvSpPr>
          <p:cNvPr id="3" name="Content Placeholder 2">
            <a:extLst>
              <a:ext uri="{FF2B5EF4-FFF2-40B4-BE49-F238E27FC236}">
                <a16:creationId xmlns:a16="http://schemas.microsoft.com/office/drawing/2014/main" id="{40F303D1-018A-4B72-831A-7A17A888628E}"/>
              </a:ext>
            </a:extLst>
          </p:cNvPr>
          <p:cNvSpPr>
            <a:spLocks noGrp="1"/>
          </p:cNvSpPr>
          <p:nvPr>
            <p:ph idx="1"/>
          </p:nvPr>
        </p:nvSpPr>
        <p:spPr/>
        <p:txBody>
          <a:bodyPr>
            <a:normAutofit fontScale="77500" lnSpcReduction="20000"/>
          </a:bodyPr>
          <a:lstStyle/>
          <a:p>
            <a:r>
              <a:rPr lang="en-US" sz="2600" dirty="0"/>
              <a:t>Terminal operations on streams produces a non-stream results such as a primitive value, a collection or a no value at all.</a:t>
            </a:r>
          </a:p>
          <a:p>
            <a:pPr marL="0" indent="0">
              <a:buNone/>
            </a:pPr>
            <a:endParaRPr lang="en-US" sz="2600" dirty="0"/>
          </a:p>
          <a:p>
            <a:r>
              <a:rPr lang="en-US" sz="2200" dirty="0"/>
              <a:t>collect – the collect method is used to return the result of the terminal operations performed on the stream.</a:t>
            </a:r>
          </a:p>
          <a:p>
            <a:pPr lvl="1">
              <a:lnSpc>
                <a:spcPct val="110000"/>
              </a:lnSpc>
            </a:pPr>
            <a:r>
              <a:rPr lang="en-IN" sz="1500" dirty="0">
                <a:solidFill>
                  <a:srgbClr val="1B06BA"/>
                </a:solidFill>
                <a:latin typeface="Consolas" panose="020B0609020204030204" pitchFamily="49" charset="0"/>
              </a:rPr>
              <a:t>List&lt;String&gt; names = </a:t>
            </a:r>
            <a:r>
              <a:rPr lang="en-IN" sz="1500" dirty="0" err="1">
                <a:solidFill>
                  <a:srgbClr val="1B06BA"/>
                </a:solidFill>
                <a:latin typeface="Consolas" panose="020B0609020204030204" pitchFamily="49" charset="0"/>
              </a:rPr>
              <a:t>Arrays.asList</a:t>
            </a:r>
            <a:r>
              <a:rPr lang="en-IN" sz="1500" dirty="0">
                <a:solidFill>
                  <a:srgbClr val="1B06BA"/>
                </a:solidFill>
                <a:latin typeface="Consolas" panose="020B0609020204030204" pitchFamily="49" charset="0"/>
              </a:rPr>
              <a:t>("Radha","Sita","Rajesh","Anuj","</a:t>
            </a:r>
            <a:r>
              <a:rPr lang="en-IN" sz="1500" dirty="0" err="1">
                <a:solidFill>
                  <a:srgbClr val="1B06BA"/>
                </a:solidFill>
                <a:latin typeface="Consolas" panose="020B0609020204030204" pitchFamily="49" charset="0"/>
              </a:rPr>
              <a:t>Suyash</a:t>
            </a:r>
            <a:r>
              <a:rPr lang="en-IN" sz="1500" dirty="0">
                <a:solidFill>
                  <a:srgbClr val="1B06BA"/>
                </a:solidFill>
                <a:latin typeface="Consolas" panose="020B0609020204030204" pitchFamily="49" charset="0"/>
              </a:rPr>
              <a:t>");</a:t>
            </a:r>
            <a:endParaRPr lang="en-US" sz="1500" dirty="0">
              <a:solidFill>
                <a:srgbClr val="1B06BA"/>
              </a:solidFill>
              <a:latin typeface="Consolas" panose="020B0609020204030204" pitchFamily="49" charset="0"/>
            </a:endParaRPr>
          </a:p>
          <a:p>
            <a:pPr lvl="1">
              <a:lnSpc>
                <a:spcPct val="110000"/>
              </a:lnSpc>
            </a:pPr>
            <a:r>
              <a:rPr lang="en-US" sz="1500" dirty="0">
                <a:solidFill>
                  <a:srgbClr val="1B06BA"/>
                </a:solidFill>
                <a:latin typeface="Consolas" panose="020B0609020204030204" pitchFamily="49" charset="0"/>
              </a:rPr>
              <a:t>List&lt;String&gt; </a:t>
            </a:r>
            <a:r>
              <a:rPr lang="en-US" sz="1500" dirty="0" err="1">
                <a:solidFill>
                  <a:srgbClr val="1B06BA"/>
                </a:solidFill>
                <a:latin typeface="Consolas" panose="020B0609020204030204" pitchFamily="49" charset="0"/>
              </a:rPr>
              <a:t>sortnames</a:t>
            </a:r>
            <a:r>
              <a:rPr lang="en-US" sz="1500" dirty="0">
                <a:solidFill>
                  <a:srgbClr val="1B06BA"/>
                </a:solidFill>
                <a:latin typeface="Consolas" panose="020B0609020204030204" pitchFamily="49" charset="0"/>
              </a:rPr>
              <a:t>= names.stream().sorted().collect(</a:t>
            </a:r>
            <a:r>
              <a:rPr lang="en-US" sz="1500" dirty="0" err="1">
                <a:solidFill>
                  <a:srgbClr val="1B06BA"/>
                </a:solidFill>
                <a:latin typeface="Consolas" panose="020B0609020204030204" pitchFamily="49" charset="0"/>
              </a:rPr>
              <a:t>Collectors.toList</a:t>
            </a:r>
            <a:r>
              <a:rPr lang="en-US" sz="1500" dirty="0">
                <a:solidFill>
                  <a:srgbClr val="1B06BA"/>
                </a:solidFill>
                <a:latin typeface="Consolas" panose="020B0609020204030204" pitchFamily="49" charset="0"/>
              </a:rPr>
              <a:t>());</a:t>
            </a:r>
          </a:p>
          <a:p>
            <a:pPr marL="457200" lvl="1" indent="0">
              <a:lnSpc>
                <a:spcPct val="110000"/>
              </a:lnSpc>
              <a:buNone/>
            </a:pPr>
            <a:endParaRPr lang="en-US" sz="1500" dirty="0">
              <a:solidFill>
                <a:srgbClr val="1B06BA"/>
              </a:solidFill>
              <a:latin typeface="Consolas" panose="020B0609020204030204" pitchFamily="49" charset="0"/>
            </a:endParaRPr>
          </a:p>
          <a:p>
            <a:r>
              <a:rPr lang="en-US" sz="2200" dirty="0"/>
              <a:t>forEach – it is used to iterate over the stream.</a:t>
            </a:r>
          </a:p>
          <a:p>
            <a:pPr lvl="1">
              <a:lnSpc>
                <a:spcPct val="110000"/>
              </a:lnSpc>
            </a:pPr>
            <a:r>
              <a:rPr lang="en-IN" sz="1500" dirty="0">
                <a:solidFill>
                  <a:srgbClr val="1B06BA"/>
                </a:solidFill>
                <a:latin typeface="Consolas" panose="020B0609020204030204" pitchFamily="49" charset="0"/>
              </a:rPr>
              <a:t>List&lt;String&gt; names = </a:t>
            </a:r>
            <a:r>
              <a:rPr lang="en-IN" sz="1500" dirty="0" err="1">
                <a:solidFill>
                  <a:srgbClr val="1B06BA"/>
                </a:solidFill>
                <a:latin typeface="Consolas" panose="020B0609020204030204" pitchFamily="49" charset="0"/>
              </a:rPr>
              <a:t>Arrays.asList</a:t>
            </a:r>
            <a:r>
              <a:rPr lang="en-IN" sz="1500" dirty="0">
                <a:solidFill>
                  <a:srgbClr val="1B06BA"/>
                </a:solidFill>
                <a:latin typeface="Consolas" panose="020B0609020204030204" pitchFamily="49" charset="0"/>
              </a:rPr>
              <a:t>("Radha","Sita","Rajesh","Anuj","</a:t>
            </a:r>
            <a:r>
              <a:rPr lang="en-IN" sz="1500" dirty="0" err="1">
                <a:solidFill>
                  <a:srgbClr val="1B06BA"/>
                </a:solidFill>
                <a:latin typeface="Consolas" panose="020B0609020204030204" pitchFamily="49" charset="0"/>
              </a:rPr>
              <a:t>Suyash</a:t>
            </a:r>
            <a:r>
              <a:rPr lang="en-IN" sz="1500" dirty="0">
                <a:solidFill>
                  <a:srgbClr val="1B06BA"/>
                </a:solidFill>
                <a:latin typeface="Consolas" panose="020B0609020204030204" pitchFamily="49" charset="0"/>
              </a:rPr>
              <a:t>");</a:t>
            </a:r>
            <a:endParaRPr lang="en-US" sz="1500" dirty="0">
              <a:solidFill>
                <a:srgbClr val="1B06BA"/>
              </a:solidFill>
              <a:latin typeface="Consolas" panose="020B0609020204030204" pitchFamily="49" charset="0"/>
            </a:endParaRPr>
          </a:p>
          <a:p>
            <a:pPr marL="457200" lvl="1" indent="0">
              <a:lnSpc>
                <a:spcPct val="110000"/>
              </a:lnSpc>
              <a:buNone/>
            </a:pPr>
            <a:r>
              <a:rPr lang="en-US" sz="1500" dirty="0">
                <a:solidFill>
                  <a:srgbClr val="1B06BA"/>
                </a:solidFill>
                <a:latin typeface="Consolas" panose="020B0609020204030204" pitchFamily="49" charset="0"/>
              </a:rPr>
              <a:t>  names.stream().sorted().forEach(n-&gt;</a:t>
            </a:r>
            <a:r>
              <a:rPr lang="en-US" sz="1500" dirty="0" err="1">
                <a:solidFill>
                  <a:srgbClr val="1B06BA"/>
                </a:solidFill>
                <a:latin typeface="Consolas" panose="020B0609020204030204" pitchFamily="49" charset="0"/>
              </a:rPr>
              <a:t>System.out.println</a:t>
            </a:r>
            <a:r>
              <a:rPr lang="en-US" sz="1500" dirty="0">
                <a:solidFill>
                  <a:srgbClr val="1B06BA"/>
                </a:solidFill>
                <a:latin typeface="Consolas" panose="020B0609020204030204" pitchFamily="49" charset="0"/>
              </a:rPr>
              <a:t>(n));</a:t>
            </a:r>
          </a:p>
          <a:p>
            <a:pPr marL="457200" lvl="1" indent="0">
              <a:lnSpc>
                <a:spcPct val="110000"/>
              </a:lnSpc>
              <a:buNone/>
            </a:pPr>
            <a:endParaRPr lang="en-US" sz="1500" dirty="0">
              <a:solidFill>
                <a:srgbClr val="1B06BA"/>
              </a:solidFill>
              <a:latin typeface="Consolas" panose="020B0609020204030204" pitchFamily="49" charset="0"/>
            </a:endParaRPr>
          </a:p>
          <a:p>
            <a:r>
              <a:rPr lang="en-US" sz="2200" dirty="0"/>
              <a:t>reduce – it performs a reduction on the element of the stream.</a:t>
            </a:r>
          </a:p>
          <a:p>
            <a:pPr lvl="1">
              <a:lnSpc>
                <a:spcPct val="110000"/>
              </a:lnSpc>
            </a:pPr>
            <a:r>
              <a:rPr lang="en-IN" sz="1500" dirty="0">
                <a:solidFill>
                  <a:srgbClr val="1B06BA"/>
                </a:solidFill>
                <a:latin typeface="Consolas" panose="020B0609020204030204" pitchFamily="49" charset="0"/>
              </a:rPr>
              <a:t> List&lt;Integer&gt; </a:t>
            </a:r>
            <a:r>
              <a:rPr lang="en-IN" sz="1500" dirty="0" err="1">
                <a:solidFill>
                  <a:srgbClr val="1B06BA"/>
                </a:solidFill>
                <a:latin typeface="Consolas" panose="020B0609020204030204" pitchFamily="49" charset="0"/>
              </a:rPr>
              <a:t>lints</a:t>
            </a:r>
            <a:r>
              <a:rPr lang="en-IN" sz="1500" dirty="0">
                <a:solidFill>
                  <a:srgbClr val="1B06BA"/>
                </a:solidFill>
                <a:latin typeface="Consolas" panose="020B0609020204030204" pitchFamily="49" charset="0"/>
              </a:rPr>
              <a:t> = </a:t>
            </a:r>
            <a:r>
              <a:rPr lang="en-IN" sz="1500" dirty="0" err="1">
                <a:solidFill>
                  <a:srgbClr val="1B06BA"/>
                </a:solidFill>
                <a:latin typeface="Consolas" panose="020B0609020204030204" pitchFamily="49" charset="0"/>
              </a:rPr>
              <a:t>Arrays.asList</a:t>
            </a:r>
            <a:r>
              <a:rPr lang="en-IN" sz="1500" dirty="0">
                <a:solidFill>
                  <a:srgbClr val="1B06BA"/>
                </a:solidFill>
                <a:latin typeface="Consolas" panose="020B0609020204030204" pitchFamily="49" charset="0"/>
              </a:rPr>
              <a:t>(1,2,3,4,5);</a:t>
            </a:r>
          </a:p>
          <a:p>
            <a:pPr marL="457200" lvl="1" indent="0">
              <a:lnSpc>
                <a:spcPct val="110000"/>
              </a:lnSpc>
              <a:buNone/>
            </a:pPr>
            <a:r>
              <a:rPr lang="en-IN" sz="1500" dirty="0">
                <a:solidFill>
                  <a:srgbClr val="1B06BA"/>
                </a:solidFill>
                <a:latin typeface="Consolas" panose="020B0609020204030204" pitchFamily="49" charset="0"/>
              </a:rPr>
              <a:t>   Integer sum = </a:t>
            </a:r>
            <a:r>
              <a:rPr lang="en-IN" sz="1500" dirty="0" err="1">
                <a:solidFill>
                  <a:srgbClr val="1B06BA"/>
                </a:solidFill>
                <a:latin typeface="Consolas" panose="020B0609020204030204" pitchFamily="49" charset="0"/>
              </a:rPr>
              <a:t>lints.stream</a:t>
            </a:r>
            <a:r>
              <a:rPr lang="en-IN" sz="1500" dirty="0">
                <a:solidFill>
                  <a:srgbClr val="1B06BA"/>
                </a:solidFill>
                <a:latin typeface="Consolas" panose="020B0609020204030204" pitchFamily="49" charset="0"/>
              </a:rPr>
              <a:t>().reduce(0, (</a:t>
            </a:r>
            <a:r>
              <a:rPr lang="en-IN" sz="1500" dirty="0" err="1">
                <a:solidFill>
                  <a:srgbClr val="1B06BA"/>
                </a:solidFill>
                <a:latin typeface="Consolas" panose="020B0609020204030204" pitchFamily="49" charset="0"/>
              </a:rPr>
              <a:t>a,b</a:t>
            </a:r>
            <a:r>
              <a:rPr lang="en-IN" sz="1500" dirty="0">
                <a:solidFill>
                  <a:srgbClr val="1B06BA"/>
                </a:solidFill>
                <a:latin typeface="Consolas" panose="020B0609020204030204" pitchFamily="49" charset="0"/>
              </a:rPr>
              <a:t>)-&gt;</a:t>
            </a:r>
            <a:r>
              <a:rPr lang="en-IN" sz="1500" dirty="0" err="1">
                <a:solidFill>
                  <a:srgbClr val="1B06BA"/>
                </a:solidFill>
                <a:latin typeface="Consolas" panose="020B0609020204030204" pitchFamily="49" charset="0"/>
              </a:rPr>
              <a:t>a+b</a:t>
            </a:r>
            <a:r>
              <a:rPr lang="en-IN" sz="1500" dirty="0">
                <a:solidFill>
                  <a:srgbClr val="1B06BA"/>
                </a:solidFill>
                <a:latin typeface="Consolas" panose="020B0609020204030204" pitchFamily="49" charset="0"/>
              </a:rPr>
              <a:t>);</a:t>
            </a:r>
            <a:endParaRPr lang="en-US" sz="1500" dirty="0">
              <a:solidFill>
                <a:srgbClr val="1B06BA"/>
              </a:solidFill>
              <a:latin typeface="Consolas" panose="020B0609020204030204" pitchFamily="49" charset="0"/>
            </a:endParaRPr>
          </a:p>
          <a:p>
            <a:pPr marL="0" indent="0">
              <a:buNone/>
            </a:pPr>
            <a:r>
              <a:rPr lang="en-US" dirty="0"/>
              <a:t>   </a:t>
            </a:r>
            <a:endParaRPr lang="en-IN" dirty="0"/>
          </a:p>
        </p:txBody>
      </p:sp>
    </p:spTree>
    <p:extLst>
      <p:ext uri="{BB962C8B-B14F-4D97-AF65-F5344CB8AC3E}">
        <p14:creationId xmlns:p14="http://schemas.microsoft.com/office/powerpoint/2010/main" val="2149308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602B-7A88-4B41-A83F-B96BA7D0C210}"/>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3D70D902-4821-4152-B91D-36800924525B}"/>
              </a:ext>
            </a:extLst>
          </p:cNvPr>
          <p:cNvSpPr>
            <a:spLocks noGrp="1"/>
          </p:cNvSpPr>
          <p:nvPr>
            <p:ph idx="1"/>
          </p:nvPr>
        </p:nvSpPr>
        <p:spPr/>
        <p:txBody>
          <a:bodyPr/>
          <a:lstStyle/>
          <a:p>
            <a:r>
              <a:rPr lang="en-US" dirty="0"/>
              <a:t>Create List of Employees</a:t>
            </a:r>
          </a:p>
          <a:p>
            <a:r>
              <a:rPr lang="en-US" dirty="0"/>
              <a:t>Sort them in ascending and descending order of salary</a:t>
            </a:r>
          </a:p>
          <a:p>
            <a:r>
              <a:rPr lang="en-US" dirty="0"/>
              <a:t>Find total salary of all employees</a:t>
            </a:r>
          </a:p>
          <a:p>
            <a:r>
              <a:rPr lang="en-US" dirty="0"/>
              <a:t>Filter employees that are managers and have their  age &gt; 29</a:t>
            </a:r>
          </a:p>
          <a:p>
            <a:r>
              <a:rPr lang="en-US" dirty="0"/>
              <a:t>Filter employees with names starting from letter “P”</a:t>
            </a:r>
            <a:endParaRPr lang="en-IN" dirty="0"/>
          </a:p>
        </p:txBody>
      </p:sp>
    </p:spTree>
    <p:extLst>
      <p:ext uri="{BB962C8B-B14F-4D97-AF65-F5344CB8AC3E}">
        <p14:creationId xmlns:p14="http://schemas.microsoft.com/office/powerpoint/2010/main" val="9353513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8EF4-AC54-46D5-B6F2-E553154B9A70}"/>
              </a:ext>
            </a:extLst>
          </p:cNvPr>
          <p:cNvSpPr>
            <a:spLocks noGrp="1"/>
          </p:cNvSpPr>
          <p:nvPr>
            <p:ph type="title"/>
          </p:nvPr>
        </p:nvSpPr>
        <p:spPr/>
        <p:txBody>
          <a:bodyPr/>
          <a:lstStyle/>
          <a:p>
            <a:r>
              <a:rPr lang="en-US" dirty="0"/>
              <a:t>Assignment Solution</a:t>
            </a:r>
            <a:endParaRPr lang="en-IN" dirty="0"/>
          </a:p>
        </p:txBody>
      </p:sp>
      <p:sp>
        <p:nvSpPr>
          <p:cNvPr id="3" name="Content Placeholder 2">
            <a:extLst>
              <a:ext uri="{FF2B5EF4-FFF2-40B4-BE49-F238E27FC236}">
                <a16:creationId xmlns:a16="http://schemas.microsoft.com/office/drawing/2014/main" id="{4E1C5301-04C1-40C3-9CCC-AA49B5870497}"/>
              </a:ext>
            </a:extLst>
          </p:cNvPr>
          <p:cNvSpPr>
            <a:spLocks noGrp="1"/>
          </p:cNvSpPr>
          <p:nvPr>
            <p:ph sz="half" idx="1"/>
          </p:nvPr>
        </p:nvSpPr>
        <p:spPr/>
        <p:txBody>
          <a:bodyPr>
            <a:noAutofit/>
          </a:bodyPr>
          <a:lstStyle/>
          <a:p>
            <a:pPr marL="0" indent="0" algn="l">
              <a:buNone/>
            </a:pPr>
            <a:r>
              <a:rPr lang="en-US" sz="900" dirty="0">
                <a:solidFill>
                  <a:srgbClr val="000000"/>
                </a:solidFill>
                <a:latin typeface="Consolas" panose="020B0609020204030204" pitchFamily="49" charset="0"/>
              </a:rPr>
              <a:t> </a:t>
            </a:r>
            <a:r>
              <a:rPr lang="en-US" sz="900" dirty="0">
                <a:solidFill>
                  <a:srgbClr val="1B06BA"/>
                </a:solidFill>
                <a:latin typeface="Consolas" panose="020B0609020204030204" pitchFamily="49" charset="0"/>
              </a:rPr>
              <a:t>List &lt; Employee &gt; employees = new ArrayList &lt; Employee &gt; ();</a:t>
            </a:r>
          </a:p>
          <a:p>
            <a:pPr marL="0" indent="0" algn="l">
              <a:buNone/>
            </a:pPr>
            <a:r>
              <a:rPr lang="en-US" sz="900" dirty="0">
                <a:solidFill>
                  <a:srgbClr val="1B06BA"/>
                </a:solidFill>
                <a:latin typeface="Consolas" panose="020B0609020204030204" pitchFamily="49" charset="0"/>
              </a:rPr>
              <a:t> </a:t>
            </a:r>
            <a:r>
              <a:rPr lang="en-US" sz="900" dirty="0" err="1">
                <a:solidFill>
                  <a:srgbClr val="1B06BA"/>
                </a:solidFill>
                <a:latin typeface="Consolas" panose="020B0609020204030204" pitchFamily="49" charset="0"/>
              </a:rPr>
              <a:t>employees.add</a:t>
            </a:r>
            <a:r>
              <a:rPr lang="en-US" sz="900" dirty="0">
                <a:solidFill>
                  <a:srgbClr val="1B06BA"/>
                </a:solidFill>
                <a:latin typeface="Consolas" panose="020B0609020204030204" pitchFamily="49" charset="0"/>
              </a:rPr>
              <a:t>(new Employee(10, "Ramesh", 30, 400000,true));</a:t>
            </a:r>
          </a:p>
          <a:p>
            <a:pPr marL="0" indent="0" algn="l">
              <a:buNone/>
            </a:pPr>
            <a:r>
              <a:rPr lang="en-US" sz="900" dirty="0">
                <a:solidFill>
                  <a:srgbClr val="1B06BA"/>
                </a:solidFill>
                <a:latin typeface="Consolas" panose="020B0609020204030204" pitchFamily="49" charset="0"/>
              </a:rPr>
              <a:t> </a:t>
            </a:r>
            <a:r>
              <a:rPr lang="en-US" sz="900" dirty="0" err="1">
                <a:solidFill>
                  <a:srgbClr val="1B06BA"/>
                </a:solidFill>
                <a:latin typeface="Consolas" panose="020B0609020204030204" pitchFamily="49" charset="0"/>
              </a:rPr>
              <a:t>employees.add</a:t>
            </a:r>
            <a:r>
              <a:rPr lang="en-US" sz="900" dirty="0">
                <a:solidFill>
                  <a:srgbClr val="1B06BA"/>
                </a:solidFill>
                <a:latin typeface="Consolas" panose="020B0609020204030204" pitchFamily="49" charset="0"/>
              </a:rPr>
              <a:t>(new Employee(20, "John", 29, 350000,false));</a:t>
            </a:r>
          </a:p>
          <a:p>
            <a:pPr marL="0" indent="0" algn="l">
              <a:buNone/>
            </a:pPr>
            <a:r>
              <a:rPr lang="en-US" sz="900" dirty="0">
                <a:solidFill>
                  <a:srgbClr val="1B06BA"/>
                </a:solidFill>
                <a:latin typeface="Consolas" panose="020B0609020204030204" pitchFamily="49" charset="0"/>
              </a:rPr>
              <a:t> </a:t>
            </a:r>
            <a:r>
              <a:rPr lang="en-US" sz="900" dirty="0" err="1">
                <a:solidFill>
                  <a:srgbClr val="1B06BA"/>
                </a:solidFill>
                <a:latin typeface="Consolas" panose="020B0609020204030204" pitchFamily="49" charset="0"/>
              </a:rPr>
              <a:t>employees.add</a:t>
            </a:r>
            <a:r>
              <a:rPr lang="en-US" sz="900" dirty="0">
                <a:solidFill>
                  <a:srgbClr val="1B06BA"/>
                </a:solidFill>
                <a:latin typeface="Consolas" panose="020B0609020204030204" pitchFamily="49" charset="0"/>
              </a:rPr>
              <a:t>(new Employee(30, "Tom", 30, 450000,true));</a:t>
            </a:r>
          </a:p>
          <a:p>
            <a:pPr marL="0" indent="0" algn="l">
              <a:buNone/>
            </a:pPr>
            <a:r>
              <a:rPr lang="en-US" sz="900" dirty="0">
                <a:solidFill>
                  <a:srgbClr val="1B06BA"/>
                </a:solidFill>
                <a:latin typeface="Consolas" panose="020B0609020204030204" pitchFamily="49" charset="0"/>
              </a:rPr>
              <a:t> </a:t>
            </a:r>
            <a:r>
              <a:rPr lang="en-US" sz="900" dirty="0" err="1">
                <a:solidFill>
                  <a:srgbClr val="1B06BA"/>
                </a:solidFill>
                <a:latin typeface="Consolas" panose="020B0609020204030204" pitchFamily="49" charset="0"/>
              </a:rPr>
              <a:t>employees.add</a:t>
            </a:r>
            <a:r>
              <a:rPr lang="en-US" sz="900" dirty="0">
                <a:solidFill>
                  <a:srgbClr val="1B06BA"/>
                </a:solidFill>
                <a:latin typeface="Consolas" panose="020B0609020204030204" pitchFamily="49" charset="0"/>
              </a:rPr>
              <a:t>(new Employee(40, "Pramod", 29, 500000,false));</a:t>
            </a:r>
          </a:p>
          <a:p>
            <a:pPr marL="0" indent="0" algn="l">
              <a:buNone/>
            </a:pPr>
            <a:r>
              <a:rPr lang="en-US" sz="900" dirty="0">
                <a:solidFill>
                  <a:srgbClr val="1B06BA"/>
                </a:solidFill>
                <a:latin typeface="Consolas" panose="020B0609020204030204" pitchFamily="49" charset="0"/>
              </a:rPr>
              <a:t> </a:t>
            </a:r>
            <a:r>
              <a:rPr lang="en-US" sz="900" dirty="0" err="1">
                <a:solidFill>
                  <a:srgbClr val="1B06BA"/>
                </a:solidFill>
                <a:latin typeface="Consolas" panose="020B0609020204030204" pitchFamily="49" charset="0"/>
              </a:rPr>
              <a:t>employees.add</a:t>
            </a:r>
            <a:r>
              <a:rPr lang="en-US" sz="900" dirty="0">
                <a:solidFill>
                  <a:srgbClr val="1B06BA"/>
                </a:solidFill>
                <a:latin typeface="Consolas" panose="020B0609020204030204" pitchFamily="49" charset="0"/>
              </a:rPr>
              <a:t>(new Employee(42, "Pritam", 39, 500000,false));</a:t>
            </a:r>
          </a:p>
          <a:p>
            <a:pPr marL="0" indent="0" algn="l">
              <a:buNone/>
            </a:pPr>
            <a:r>
              <a:rPr lang="en-IN" sz="900" dirty="0">
                <a:solidFill>
                  <a:srgbClr val="1B06BA"/>
                </a:solidFill>
                <a:latin typeface="Consolas" panose="020B0609020204030204" pitchFamily="49" charset="0"/>
              </a:rPr>
              <a:t> Predicate&lt;Employee&gt; p1 = (e)-&gt;</a:t>
            </a:r>
            <a:r>
              <a:rPr lang="en-IN" sz="900" dirty="0" err="1">
                <a:solidFill>
                  <a:srgbClr val="1B06BA"/>
                </a:solidFill>
                <a:latin typeface="Consolas" panose="020B0609020204030204" pitchFamily="49" charset="0"/>
              </a:rPr>
              <a:t>e.isManager</a:t>
            </a:r>
            <a:r>
              <a:rPr lang="en-IN" sz="900" dirty="0">
                <a:solidFill>
                  <a:srgbClr val="1B06BA"/>
                </a:solidFill>
                <a:latin typeface="Consolas" panose="020B0609020204030204" pitchFamily="49" charset="0"/>
              </a:rPr>
              <a:t>();</a:t>
            </a:r>
          </a:p>
          <a:p>
            <a:pPr marL="0" indent="0" algn="l">
              <a:buNone/>
            </a:pPr>
            <a:r>
              <a:rPr lang="en-IN" sz="900" dirty="0">
                <a:solidFill>
                  <a:srgbClr val="1B06BA"/>
                </a:solidFill>
                <a:latin typeface="Consolas" panose="020B0609020204030204" pitchFamily="49" charset="0"/>
              </a:rPr>
              <a:t> Predicate&lt;Employee&gt; p2 = (e)-&gt;</a:t>
            </a:r>
            <a:r>
              <a:rPr lang="en-IN" sz="900" dirty="0" err="1">
                <a:solidFill>
                  <a:srgbClr val="1B06BA"/>
                </a:solidFill>
                <a:latin typeface="Consolas" panose="020B0609020204030204" pitchFamily="49" charset="0"/>
              </a:rPr>
              <a:t>e.getAge</a:t>
            </a:r>
            <a:r>
              <a:rPr lang="en-IN" sz="900" dirty="0">
                <a:solidFill>
                  <a:srgbClr val="1B06BA"/>
                </a:solidFill>
                <a:latin typeface="Consolas" panose="020B0609020204030204" pitchFamily="49" charset="0"/>
              </a:rPr>
              <a:t>()&gt;29;</a:t>
            </a:r>
          </a:p>
          <a:p>
            <a:pPr marL="0" indent="0" algn="l">
              <a:buNone/>
            </a:pPr>
            <a:r>
              <a:rPr lang="en-IN" sz="900" dirty="0">
                <a:solidFill>
                  <a:srgbClr val="1B06BA"/>
                </a:solidFill>
                <a:latin typeface="Consolas" panose="020B0609020204030204" pitchFamily="49" charset="0"/>
              </a:rPr>
              <a:t>             </a:t>
            </a:r>
          </a:p>
          <a:p>
            <a:pPr marL="0" indent="0" algn="l">
              <a:lnSpc>
                <a:spcPct val="150000"/>
              </a:lnSpc>
              <a:buNone/>
            </a:pPr>
            <a:r>
              <a:rPr lang="en-IN" sz="900" dirty="0">
                <a:solidFill>
                  <a:srgbClr val="1B06BA"/>
                </a:solidFill>
                <a:latin typeface="Consolas" panose="020B0609020204030204" pitchFamily="49" charset="0"/>
              </a:rPr>
              <a:t> Map&lt;</a:t>
            </a:r>
            <a:r>
              <a:rPr lang="en-IN" sz="900" dirty="0" err="1">
                <a:solidFill>
                  <a:srgbClr val="1B06BA"/>
                </a:solidFill>
                <a:latin typeface="Consolas" panose="020B0609020204030204" pitchFamily="49" charset="0"/>
              </a:rPr>
              <a:t>String,Employee</a:t>
            </a:r>
            <a:r>
              <a:rPr lang="en-IN" sz="900" dirty="0">
                <a:solidFill>
                  <a:srgbClr val="1B06BA"/>
                </a:solidFill>
                <a:latin typeface="Consolas" panose="020B0609020204030204" pitchFamily="49" charset="0"/>
              </a:rPr>
              <a:t>&gt; </a:t>
            </a:r>
            <a:r>
              <a:rPr lang="en-IN" sz="900" dirty="0" err="1">
                <a:solidFill>
                  <a:srgbClr val="1B06BA"/>
                </a:solidFill>
                <a:latin typeface="Consolas" panose="020B0609020204030204" pitchFamily="49" charset="0"/>
              </a:rPr>
              <a:t>mapemp</a:t>
            </a:r>
            <a:r>
              <a:rPr lang="en-IN" sz="900" dirty="0">
                <a:solidFill>
                  <a:srgbClr val="1B06BA"/>
                </a:solidFill>
                <a:latin typeface="Consolas" panose="020B0609020204030204" pitchFamily="49" charset="0"/>
              </a:rPr>
              <a:t> =    </a:t>
            </a:r>
            <a:r>
              <a:rPr lang="en-IN" sz="900" dirty="0" err="1">
                <a:solidFill>
                  <a:srgbClr val="1B06BA"/>
                </a:solidFill>
                <a:latin typeface="Consolas" panose="020B0609020204030204" pitchFamily="49" charset="0"/>
              </a:rPr>
              <a:t>employees.stream</a:t>
            </a:r>
            <a:r>
              <a:rPr lang="en-IN" sz="900" dirty="0">
                <a:solidFill>
                  <a:srgbClr val="1B06BA"/>
                </a:solidFill>
                <a:latin typeface="Consolas" panose="020B0609020204030204" pitchFamily="49" charset="0"/>
              </a:rPr>
              <a:t>().filter(p1).filter(p2)                                     	.collect(</a:t>
            </a:r>
            <a:r>
              <a:rPr lang="en-IN" sz="900" dirty="0" err="1">
                <a:solidFill>
                  <a:srgbClr val="1B06BA"/>
                </a:solidFill>
                <a:latin typeface="Consolas" panose="020B0609020204030204" pitchFamily="49" charset="0"/>
              </a:rPr>
              <a:t>Collectors.toMap</a:t>
            </a:r>
            <a:r>
              <a:rPr lang="en-IN" sz="900" dirty="0">
                <a:solidFill>
                  <a:srgbClr val="1B06BA"/>
                </a:solidFill>
                <a:latin typeface="Consolas" panose="020B0609020204030204" pitchFamily="49" charset="0"/>
              </a:rPr>
              <a:t>(Employee::</a:t>
            </a:r>
            <a:r>
              <a:rPr lang="en-IN" sz="900" dirty="0" err="1">
                <a:solidFill>
                  <a:srgbClr val="1B06BA"/>
                </a:solidFill>
                <a:latin typeface="Consolas" panose="020B0609020204030204" pitchFamily="49" charset="0"/>
              </a:rPr>
              <a:t>getName</a:t>
            </a:r>
            <a:r>
              <a:rPr lang="en-IN" sz="900" dirty="0">
                <a:solidFill>
                  <a:srgbClr val="1B06BA"/>
                </a:solidFill>
                <a:latin typeface="Consolas" panose="020B0609020204030204" pitchFamily="49" charset="0"/>
              </a:rPr>
              <a:t>,(e)-&gt;e));</a:t>
            </a:r>
          </a:p>
          <a:p>
            <a:pPr marL="0" indent="0" algn="l">
              <a:buNone/>
            </a:pPr>
            <a:r>
              <a:rPr lang="en-IN" sz="900" dirty="0">
                <a:solidFill>
                  <a:srgbClr val="1B06BA"/>
                </a:solidFill>
                <a:latin typeface="Consolas" panose="020B0609020204030204" pitchFamily="49" charset="0"/>
              </a:rPr>
              <a:t> </a:t>
            </a:r>
            <a:r>
              <a:rPr lang="en-IN" sz="900" dirty="0" err="1">
                <a:solidFill>
                  <a:srgbClr val="1B06BA"/>
                </a:solidFill>
                <a:latin typeface="Consolas" panose="020B0609020204030204" pitchFamily="49" charset="0"/>
              </a:rPr>
              <a:t>System.</a:t>
            </a:r>
            <a:r>
              <a:rPr lang="en-IN" sz="900" b="1" i="1" dirty="0" err="1">
                <a:solidFill>
                  <a:srgbClr val="1B06BA"/>
                </a:solidFill>
                <a:latin typeface="Consolas" panose="020B0609020204030204" pitchFamily="49" charset="0"/>
              </a:rPr>
              <a:t>out.println</a:t>
            </a:r>
            <a:r>
              <a:rPr lang="en-IN" sz="900" b="1" i="1" dirty="0">
                <a:solidFill>
                  <a:srgbClr val="1B06BA"/>
                </a:solidFill>
                <a:latin typeface="Consolas" panose="020B0609020204030204" pitchFamily="49" charset="0"/>
              </a:rPr>
              <a:t>(</a:t>
            </a:r>
            <a:r>
              <a:rPr lang="en-IN" sz="900" b="1" i="1" dirty="0" err="1">
                <a:solidFill>
                  <a:srgbClr val="1B06BA"/>
                </a:solidFill>
                <a:latin typeface="Consolas" panose="020B0609020204030204" pitchFamily="49" charset="0"/>
              </a:rPr>
              <a:t>mapemp</a:t>
            </a:r>
            <a:r>
              <a:rPr lang="en-IN" sz="900" b="1" i="1" dirty="0">
                <a:solidFill>
                  <a:srgbClr val="1B06BA"/>
                </a:solidFill>
                <a:latin typeface="Consolas" panose="020B0609020204030204" pitchFamily="49" charset="0"/>
              </a:rPr>
              <a:t>);</a:t>
            </a:r>
          </a:p>
          <a:p>
            <a:pPr marL="0" indent="0" algn="l">
              <a:buNone/>
            </a:pPr>
            <a:endParaRPr lang="en-IN" sz="900" b="1" i="1" dirty="0">
              <a:solidFill>
                <a:srgbClr val="1B06BA"/>
              </a:solidFill>
              <a:latin typeface="Consolas" panose="020B0609020204030204" pitchFamily="49" charset="0"/>
            </a:endParaRPr>
          </a:p>
          <a:p>
            <a:pPr marL="0" indent="0" algn="l">
              <a:lnSpc>
                <a:spcPct val="150000"/>
              </a:lnSpc>
              <a:buNone/>
            </a:pPr>
            <a:r>
              <a:rPr lang="en-IN" sz="900" dirty="0">
                <a:solidFill>
                  <a:srgbClr val="1B06BA"/>
                </a:solidFill>
                <a:latin typeface="Consolas" panose="020B0609020204030204" pitchFamily="49" charset="0"/>
              </a:rPr>
              <a:t> Map&lt;</a:t>
            </a:r>
            <a:r>
              <a:rPr lang="en-IN" sz="900" dirty="0" err="1">
                <a:solidFill>
                  <a:srgbClr val="1B06BA"/>
                </a:solidFill>
                <a:latin typeface="Consolas" panose="020B0609020204030204" pitchFamily="49" charset="0"/>
              </a:rPr>
              <a:t>String,Integer</a:t>
            </a:r>
            <a:r>
              <a:rPr lang="en-IN" sz="900" dirty="0">
                <a:solidFill>
                  <a:srgbClr val="1B06BA"/>
                </a:solidFill>
                <a:latin typeface="Consolas" panose="020B0609020204030204" pitchFamily="49" charset="0"/>
              </a:rPr>
              <a:t>&gt; mapemp1 = </a:t>
            </a:r>
            <a:r>
              <a:rPr lang="en-IN" sz="900" dirty="0" err="1">
                <a:solidFill>
                  <a:srgbClr val="1B06BA"/>
                </a:solidFill>
                <a:latin typeface="Consolas" panose="020B0609020204030204" pitchFamily="49" charset="0"/>
              </a:rPr>
              <a:t>employees.stream</a:t>
            </a:r>
            <a:r>
              <a:rPr lang="en-IN" sz="900" dirty="0">
                <a:solidFill>
                  <a:srgbClr val="1B06BA"/>
                </a:solidFill>
                <a:latin typeface="Consolas" panose="020B0609020204030204" pitchFamily="49" charset="0"/>
              </a:rPr>
              <a:t>().filter(p1).filter(p2)                      	.collect(</a:t>
            </a:r>
            <a:r>
              <a:rPr lang="en-IN" sz="900" dirty="0" err="1">
                <a:solidFill>
                  <a:srgbClr val="1B06BA"/>
                </a:solidFill>
                <a:latin typeface="Consolas" panose="020B0609020204030204" pitchFamily="49" charset="0"/>
              </a:rPr>
              <a:t>Collectors.</a:t>
            </a:r>
            <a:r>
              <a:rPr lang="en-IN" sz="900" i="1" dirty="0" err="1">
                <a:solidFill>
                  <a:srgbClr val="1B06BA"/>
                </a:solidFill>
                <a:latin typeface="Consolas" panose="020B0609020204030204" pitchFamily="49" charset="0"/>
              </a:rPr>
              <a:t>toMap</a:t>
            </a:r>
            <a:r>
              <a:rPr lang="en-IN" sz="900" i="1" dirty="0">
                <a:solidFill>
                  <a:srgbClr val="1B06BA"/>
                </a:solidFill>
                <a:latin typeface="Consolas" panose="020B0609020204030204" pitchFamily="49" charset="0"/>
              </a:rPr>
              <a:t>(Employee::</a:t>
            </a:r>
            <a:r>
              <a:rPr lang="en-IN" sz="900" i="1" dirty="0" err="1">
                <a:solidFill>
                  <a:srgbClr val="1B06BA"/>
                </a:solidFill>
                <a:latin typeface="Consolas" panose="020B0609020204030204" pitchFamily="49" charset="0"/>
              </a:rPr>
              <a:t>getName,Employee</a:t>
            </a:r>
            <a:r>
              <a:rPr lang="en-IN" sz="900" i="1" dirty="0">
                <a:solidFill>
                  <a:srgbClr val="1B06BA"/>
                </a:solidFill>
                <a:latin typeface="Consolas" panose="020B0609020204030204" pitchFamily="49" charset="0"/>
              </a:rPr>
              <a:t>::</a:t>
            </a:r>
            <a:r>
              <a:rPr lang="en-IN" sz="900" i="1" dirty="0" err="1">
                <a:solidFill>
                  <a:srgbClr val="1B06BA"/>
                </a:solidFill>
                <a:latin typeface="Consolas" panose="020B0609020204030204" pitchFamily="49" charset="0"/>
              </a:rPr>
              <a:t>getAge</a:t>
            </a:r>
            <a:r>
              <a:rPr lang="en-IN" sz="900" i="1" dirty="0">
                <a:solidFill>
                  <a:srgbClr val="1B06BA"/>
                </a:solidFill>
                <a:latin typeface="Consolas" panose="020B0609020204030204" pitchFamily="49" charset="0"/>
              </a:rPr>
              <a:t>));</a:t>
            </a:r>
          </a:p>
          <a:p>
            <a:pPr marL="0" indent="0" algn="l">
              <a:buNone/>
            </a:pPr>
            <a:r>
              <a:rPr lang="en-IN" sz="900" dirty="0">
                <a:solidFill>
                  <a:srgbClr val="1B06BA"/>
                </a:solidFill>
                <a:latin typeface="Consolas" panose="020B0609020204030204" pitchFamily="49" charset="0"/>
              </a:rPr>
              <a:t> </a:t>
            </a:r>
            <a:r>
              <a:rPr lang="en-IN" sz="900" dirty="0" err="1">
                <a:solidFill>
                  <a:srgbClr val="1B06BA"/>
                </a:solidFill>
                <a:latin typeface="Consolas" panose="020B0609020204030204" pitchFamily="49" charset="0"/>
              </a:rPr>
              <a:t>System.</a:t>
            </a:r>
            <a:r>
              <a:rPr lang="en-IN" sz="900" b="1" i="1" dirty="0" err="1">
                <a:solidFill>
                  <a:srgbClr val="1B06BA"/>
                </a:solidFill>
                <a:latin typeface="Consolas" panose="020B0609020204030204" pitchFamily="49" charset="0"/>
              </a:rPr>
              <a:t>out.println</a:t>
            </a:r>
            <a:r>
              <a:rPr lang="en-IN" sz="900" b="1" i="1" dirty="0">
                <a:solidFill>
                  <a:srgbClr val="1B06BA"/>
                </a:solidFill>
                <a:latin typeface="Consolas" panose="020B0609020204030204" pitchFamily="49" charset="0"/>
              </a:rPr>
              <a:t>(mapemp1);</a:t>
            </a:r>
          </a:p>
          <a:p>
            <a:pPr marL="0" indent="0" algn="l">
              <a:buNone/>
            </a:pPr>
            <a:r>
              <a:rPr lang="en-IN" sz="900" dirty="0">
                <a:solidFill>
                  <a:srgbClr val="1B06BA"/>
                </a:solidFill>
                <a:latin typeface="Consolas" panose="020B0609020204030204" pitchFamily="49" charset="0"/>
              </a:rPr>
              <a:t>        </a:t>
            </a:r>
          </a:p>
          <a:p>
            <a:pPr marL="0" indent="0" algn="l">
              <a:buNone/>
            </a:pPr>
            <a:r>
              <a:rPr lang="en-IN" sz="800" dirty="0">
                <a:solidFill>
                  <a:srgbClr val="1B06BA"/>
                </a:solidFill>
                <a:latin typeface="Consolas" panose="020B0609020204030204" pitchFamily="49" charset="0"/>
              </a:rPr>
              <a:t>        </a:t>
            </a:r>
          </a:p>
        </p:txBody>
      </p:sp>
      <p:sp>
        <p:nvSpPr>
          <p:cNvPr id="4" name="Content Placeholder 3">
            <a:extLst>
              <a:ext uri="{FF2B5EF4-FFF2-40B4-BE49-F238E27FC236}">
                <a16:creationId xmlns:a16="http://schemas.microsoft.com/office/drawing/2014/main" id="{AD0E2E9C-94EB-4795-849D-7D1B1FBBAD12}"/>
              </a:ext>
            </a:extLst>
          </p:cNvPr>
          <p:cNvSpPr>
            <a:spLocks noGrp="1"/>
          </p:cNvSpPr>
          <p:nvPr>
            <p:ph sz="half" idx="2"/>
          </p:nvPr>
        </p:nvSpPr>
        <p:spPr/>
        <p:txBody>
          <a:bodyPr>
            <a:normAutofit/>
          </a:bodyPr>
          <a:lstStyle/>
          <a:p>
            <a:pPr marL="0" indent="0" algn="l">
              <a:buNone/>
            </a:pPr>
            <a:r>
              <a:rPr lang="en-US" sz="900" dirty="0">
                <a:solidFill>
                  <a:srgbClr val="1B06BA"/>
                </a:solidFill>
                <a:latin typeface="Consolas" panose="020B0609020204030204" pitchFamily="49" charset="0"/>
              </a:rPr>
              <a:t>  Long </a:t>
            </a:r>
            <a:r>
              <a:rPr lang="en-US" sz="900" dirty="0" err="1">
                <a:solidFill>
                  <a:srgbClr val="1B06BA"/>
                </a:solidFill>
                <a:latin typeface="Consolas" panose="020B0609020204030204" pitchFamily="49" charset="0"/>
              </a:rPr>
              <a:t>totSal</a:t>
            </a:r>
            <a:r>
              <a:rPr lang="en-US" sz="900" dirty="0">
                <a:solidFill>
                  <a:srgbClr val="1B06BA"/>
                </a:solidFill>
                <a:latin typeface="Consolas" panose="020B0609020204030204" pitchFamily="49" charset="0"/>
              </a:rPr>
              <a:t> = </a:t>
            </a:r>
            <a:r>
              <a:rPr lang="en-US" sz="900" dirty="0" err="1">
                <a:solidFill>
                  <a:srgbClr val="1B06BA"/>
                </a:solidFill>
                <a:latin typeface="Consolas" panose="020B0609020204030204" pitchFamily="49" charset="0"/>
              </a:rPr>
              <a:t>employees.stream</a:t>
            </a:r>
            <a:r>
              <a:rPr lang="en-US" sz="900" dirty="0">
                <a:solidFill>
                  <a:srgbClr val="1B06BA"/>
                </a:solidFill>
                <a:latin typeface="Consolas" panose="020B0609020204030204" pitchFamily="49" charset="0"/>
              </a:rPr>
              <a:t>().map(e-&gt;</a:t>
            </a:r>
            <a:r>
              <a:rPr lang="en-US" sz="900" dirty="0" err="1">
                <a:solidFill>
                  <a:srgbClr val="1B06BA"/>
                </a:solidFill>
                <a:latin typeface="Consolas" panose="020B0609020204030204" pitchFamily="49" charset="0"/>
              </a:rPr>
              <a:t>e.getSalary</a:t>
            </a:r>
            <a:r>
              <a:rPr lang="en-US" sz="900" dirty="0">
                <a:solidFill>
                  <a:srgbClr val="1B06BA"/>
                </a:solidFill>
                <a:latin typeface="Consolas" panose="020B0609020204030204" pitchFamily="49" charset="0"/>
              </a:rPr>
              <a:t>())</a:t>
            </a:r>
          </a:p>
          <a:p>
            <a:pPr marL="0" indent="0" algn="l">
              <a:buNone/>
            </a:pPr>
            <a:r>
              <a:rPr lang="en-US" sz="900" dirty="0">
                <a:solidFill>
                  <a:srgbClr val="1B06BA"/>
                </a:solidFill>
                <a:latin typeface="Consolas" panose="020B0609020204030204" pitchFamily="49" charset="0"/>
              </a:rPr>
              <a:t>                                  .reduce(0L,(</a:t>
            </a:r>
            <a:r>
              <a:rPr lang="en-US" sz="900" dirty="0" err="1">
                <a:solidFill>
                  <a:srgbClr val="1B06BA"/>
                </a:solidFill>
                <a:latin typeface="Consolas" panose="020B0609020204030204" pitchFamily="49" charset="0"/>
              </a:rPr>
              <a:t>a,b</a:t>
            </a:r>
            <a:r>
              <a:rPr lang="en-US" sz="900" dirty="0">
                <a:solidFill>
                  <a:srgbClr val="1B06BA"/>
                </a:solidFill>
                <a:latin typeface="Consolas" panose="020B0609020204030204" pitchFamily="49" charset="0"/>
              </a:rPr>
              <a:t>)-&gt;</a:t>
            </a:r>
            <a:r>
              <a:rPr lang="en-US" sz="900" dirty="0" err="1">
                <a:solidFill>
                  <a:srgbClr val="1B06BA"/>
                </a:solidFill>
                <a:latin typeface="Consolas" panose="020B0609020204030204" pitchFamily="49" charset="0"/>
              </a:rPr>
              <a:t>a+b</a:t>
            </a:r>
            <a:r>
              <a:rPr lang="en-US" sz="900" dirty="0">
                <a:solidFill>
                  <a:srgbClr val="1B06BA"/>
                </a:solidFill>
                <a:latin typeface="Consolas" panose="020B0609020204030204" pitchFamily="49" charset="0"/>
              </a:rPr>
              <a:t>);</a:t>
            </a:r>
          </a:p>
          <a:p>
            <a:pPr marL="0" indent="0" algn="l">
              <a:buNone/>
            </a:pPr>
            <a:r>
              <a:rPr lang="en-IN" sz="900" dirty="0">
                <a:solidFill>
                  <a:srgbClr val="1B06BA"/>
                </a:solidFill>
                <a:latin typeface="Consolas" panose="020B0609020204030204" pitchFamily="49" charset="0"/>
              </a:rPr>
              <a:t>  </a:t>
            </a:r>
            <a:r>
              <a:rPr lang="en-IN" sz="900" dirty="0" err="1">
                <a:solidFill>
                  <a:srgbClr val="1B06BA"/>
                </a:solidFill>
                <a:latin typeface="Consolas" panose="020B0609020204030204" pitchFamily="49" charset="0"/>
              </a:rPr>
              <a:t>System.</a:t>
            </a:r>
            <a:r>
              <a:rPr lang="en-IN" sz="900" b="1" i="1" dirty="0" err="1">
                <a:solidFill>
                  <a:srgbClr val="1B06BA"/>
                </a:solidFill>
                <a:latin typeface="Consolas" panose="020B0609020204030204" pitchFamily="49" charset="0"/>
              </a:rPr>
              <a:t>out.println</a:t>
            </a:r>
            <a:r>
              <a:rPr lang="en-IN" sz="900" b="1" i="1" dirty="0">
                <a:solidFill>
                  <a:srgbClr val="1B06BA"/>
                </a:solidFill>
                <a:latin typeface="Consolas" panose="020B0609020204030204" pitchFamily="49" charset="0"/>
              </a:rPr>
              <a:t>(</a:t>
            </a:r>
            <a:r>
              <a:rPr lang="en-IN" sz="900" b="1" i="1" dirty="0" err="1">
                <a:solidFill>
                  <a:srgbClr val="1B06BA"/>
                </a:solidFill>
                <a:latin typeface="Consolas" panose="020B0609020204030204" pitchFamily="49" charset="0"/>
              </a:rPr>
              <a:t>totSal</a:t>
            </a:r>
            <a:r>
              <a:rPr lang="en-IN" sz="900" b="1" i="1" dirty="0">
                <a:solidFill>
                  <a:srgbClr val="1B06BA"/>
                </a:solidFill>
                <a:latin typeface="Consolas" panose="020B0609020204030204" pitchFamily="49" charset="0"/>
              </a:rPr>
              <a:t>);</a:t>
            </a:r>
            <a:endParaRPr lang="en-US" sz="900" dirty="0">
              <a:solidFill>
                <a:srgbClr val="1B06BA"/>
              </a:solidFill>
              <a:latin typeface="Consolas" panose="020B0609020204030204" pitchFamily="49" charset="0"/>
            </a:endParaRPr>
          </a:p>
          <a:p>
            <a:pPr marL="0" indent="0" algn="l">
              <a:buNone/>
            </a:pPr>
            <a:r>
              <a:rPr lang="en-US" sz="900" dirty="0">
                <a:solidFill>
                  <a:srgbClr val="1B06BA"/>
                </a:solidFill>
                <a:latin typeface="Consolas" panose="020B0609020204030204" pitchFamily="49" charset="0"/>
              </a:rPr>
              <a:t>  List&lt;Employee&gt; </a:t>
            </a:r>
            <a:r>
              <a:rPr lang="en-US" sz="900" dirty="0" err="1">
                <a:solidFill>
                  <a:srgbClr val="1B06BA"/>
                </a:solidFill>
                <a:latin typeface="Consolas" panose="020B0609020204030204" pitchFamily="49" charset="0"/>
              </a:rPr>
              <a:t>sortemp</a:t>
            </a:r>
            <a:r>
              <a:rPr lang="en-US" sz="900" dirty="0">
                <a:solidFill>
                  <a:srgbClr val="1B06BA"/>
                </a:solidFill>
                <a:latin typeface="Consolas" panose="020B0609020204030204" pitchFamily="49" charset="0"/>
              </a:rPr>
              <a:t> = </a:t>
            </a:r>
            <a:r>
              <a:rPr lang="en-US" sz="900" dirty="0" err="1">
                <a:solidFill>
                  <a:srgbClr val="1B06BA"/>
                </a:solidFill>
                <a:latin typeface="Consolas" panose="020B0609020204030204" pitchFamily="49" charset="0"/>
              </a:rPr>
              <a:t>employees.stream</a:t>
            </a:r>
            <a:r>
              <a:rPr lang="en-US" sz="900" dirty="0">
                <a:solidFill>
                  <a:srgbClr val="1B06BA"/>
                </a:solidFill>
                <a:latin typeface="Consolas" panose="020B0609020204030204" pitchFamily="49" charset="0"/>
              </a:rPr>
              <a:t>()</a:t>
            </a:r>
          </a:p>
          <a:p>
            <a:pPr marL="0" indent="0" algn="l">
              <a:buNone/>
            </a:pPr>
            <a:r>
              <a:rPr lang="en-US" sz="900" dirty="0">
                <a:solidFill>
                  <a:srgbClr val="1B06BA"/>
                </a:solidFill>
                <a:latin typeface="Consolas" panose="020B0609020204030204" pitchFamily="49" charset="0"/>
              </a:rPr>
              <a:t>                  .sorted(</a:t>
            </a:r>
            <a:r>
              <a:rPr lang="en-US" sz="900" dirty="0" err="1">
                <a:solidFill>
                  <a:srgbClr val="1B06BA"/>
                </a:solidFill>
                <a:latin typeface="Consolas" panose="020B0609020204030204" pitchFamily="49" charset="0"/>
              </a:rPr>
              <a:t>Comparator.</a:t>
            </a:r>
            <a:r>
              <a:rPr lang="en-US" sz="900" i="1" dirty="0" err="1">
                <a:solidFill>
                  <a:srgbClr val="1B06BA"/>
                </a:solidFill>
                <a:latin typeface="Consolas" panose="020B0609020204030204" pitchFamily="49" charset="0"/>
              </a:rPr>
              <a:t>comparingLong</a:t>
            </a:r>
            <a:r>
              <a:rPr lang="en-US" sz="900" i="1" dirty="0">
                <a:solidFill>
                  <a:srgbClr val="1B06BA"/>
                </a:solidFill>
                <a:latin typeface="Consolas" panose="020B0609020204030204" pitchFamily="49" charset="0"/>
              </a:rPr>
              <a:t>(Employee::</a:t>
            </a:r>
            <a:r>
              <a:rPr lang="en-US" sz="900" i="1" dirty="0" err="1">
                <a:solidFill>
                  <a:srgbClr val="1B06BA"/>
                </a:solidFill>
                <a:latin typeface="Consolas" panose="020B0609020204030204" pitchFamily="49" charset="0"/>
              </a:rPr>
              <a:t>getSalary</a:t>
            </a:r>
            <a:r>
              <a:rPr lang="en-US" sz="900" i="1" dirty="0">
                <a:solidFill>
                  <a:srgbClr val="1B06BA"/>
                </a:solidFill>
                <a:latin typeface="Consolas" panose="020B0609020204030204" pitchFamily="49" charset="0"/>
              </a:rPr>
              <a:t>))</a:t>
            </a:r>
          </a:p>
          <a:p>
            <a:pPr marL="0" indent="0" algn="l">
              <a:buNone/>
            </a:pPr>
            <a:r>
              <a:rPr lang="en-US" sz="900" i="1" dirty="0">
                <a:solidFill>
                  <a:srgbClr val="1B06BA"/>
                </a:solidFill>
                <a:latin typeface="Consolas" panose="020B0609020204030204" pitchFamily="49" charset="0"/>
              </a:rPr>
              <a:t>                  .collect(</a:t>
            </a:r>
            <a:r>
              <a:rPr lang="en-US" sz="900" i="1" dirty="0" err="1">
                <a:solidFill>
                  <a:srgbClr val="1B06BA"/>
                </a:solidFill>
                <a:latin typeface="Consolas" panose="020B0609020204030204" pitchFamily="49" charset="0"/>
              </a:rPr>
              <a:t>Collectors.toList</a:t>
            </a:r>
            <a:r>
              <a:rPr lang="en-US" sz="900" i="1" dirty="0">
                <a:solidFill>
                  <a:srgbClr val="1B06BA"/>
                </a:solidFill>
                <a:latin typeface="Consolas" panose="020B0609020204030204" pitchFamily="49" charset="0"/>
              </a:rPr>
              <a:t>());</a:t>
            </a:r>
          </a:p>
          <a:p>
            <a:pPr marL="0" indent="0" algn="l">
              <a:buNone/>
            </a:pPr>
            <a:r>
              <a:rPr lang="en-US" sz="900" dirty="0">
                <a:solidFill>
                  <a:srgbClr val="1B06BA"/>
                </a:solidFill>
                <a:latin typeface="Consolas" panose="020B0609020204030204" pitchFamily="49" charset="0"/>
              </a:rPr>
              <a:t>  List&lt;Employee&gt; </a:t>
            </a:r>
            <a:r>
              <a:rPr lang="en-US" sz="900" dirty="0" err="1">
                <a:solidFill>
                  <a:srgbClr val="1B06BA"/>
                </a:solidFill>
                <a:latin typeface="Consolas" panose="020B0609020204030204" pitchFamily="49" charset="0"/>
              </a:rPr>
              <a:t>sortempd</a:t>
            </a:r>
            <a:r>
              <a:rPr lang="en-US" sz="900" dirty="0">
                <a:solidFill>
                  <a:srgbClr val="1B06BA"/>
                </a:solidFill>
                <a:latin typeface="Consolas" panose="020B0609020204030204" pitchFamily="49" charset="0"/>
              </a:rPr>
              <a:t> = </a:t>
            </a:r>
            <a:r>
              <a:rPr lang="en-US" sz="900" dirty="0" err="1">
                <a:solidFill>
                  <a:srgbClr val="1B06BA"/>
                </a:solidFill>
                <a:latin typeface="Consolas" panose="020B0609020204030204" pitchFamily="49" charset="0"/>
              </a:rPr>
              <a:t>employees.stream</a:t>
            </a:r>
            <a:r>
              <a:rPr lang="en-US" sz="900" dirty="0">
                <a:solidFill>
                  <a:srgbClr val="1B06BA"/>
                </a:solidFill>
                <a:latin typeface="Consolas" panose="020B0609020204030204" pitchFamily="49" charset="0"/>
              </a:rPr>
              <a:t>()</a:t>
            </a:r>
          </a:p>
          <a:p>
            <a:pPr marL="0" indent="0" algn="l">
              <a:buNone/>
            </a:pPr>
            <a:r>
              <a:rPr lang="en-US" sz="900" dirty="0">
                <a:solidFill>
                  <a:srgbClr val="1B06BA"/>
                </a:solidFill>
                <a:latin typeface="Consolas" panose="020B0609020204030204" pitchFamily="49" charset="0"/>
              </a:rPr>
              <a:t>             .sorted(</a:t>
            </a:r>
            <a:r>
              <a:rPr lang="en-US" sz="900" dirty="0" err="1">
                <a:solidFill>
                  <a:srgbClr val="1B06BA"/>
                </a:solidFill>
                <a:latin typeface="Consolas" panose="020B0609020204030204" pitchFamily="49" charset="0"/>
              </a:rPr>
              <a:t>Comparator.</a:t>
            </a:r>
            <a:r>
              <a:rPr lang="en-US" sz="900" i="1" dirty="0" err="1">
                <a:solidFill>
                  <a:srgbClr val="1B06BA"/>
                </a:solidFill>
                <a:latin typeface="Consolas" panose="020B0609020204030204" pitchFamily="49" charset="0"/>
              </a:rPr>
              <a:t>comparingLong</a:t>
            </a:r>
            <a:r>
              <a:rPr lang="en-US" sz="900" i="1" dirty="0">
                <a:solidFill>
                  <a:srgbClr val="1B06BA"/>
                </a:solidFill>
                <a:latin typeface="Consolas" panose="020B0609020204030204" pitchFamily="49" charset="0"/>
              </a:rPr>
              <a:t>(Employee::</a:t>
            </a:r>
            <a:r>
              <a:rPr lang="en-US" sz="900" i="1" dirty="0" err="1">
                <a:solidFill>
                  <a:srgbClr val="1B06BA"/>
                </a:solidFill>
                <a:latin typeface="Consolas" panose="020B0609020204030204" pitchFamily="49" charset="0"/>
              </a:rPr>
              <a:t>getSalary</a:t>
            </a:r>
            <a:r>
              <a:rPr lang="en-US" sz="900" i="1" dirty="0">
                <a:solidFill>
                  <a:srgbClr val="1B06BA"/>
                </a:solidFill>
                <a:latin typeface="Consolas" panose="020B0609020204030204" pitchFamily="49" charset="0"/>
              </a:rPr>
              <a:t>).reversed())</a:t>
            </a:r>
          </a:p>
          <a:p>
            <a:pPr marL="0" indent="0" algn="l">
              <a:buNone/>
            </a:pPr>
            <a:r>
              <a:rPr lang="en-US" sz="900" i="1" dirty="0">
                <a:solidFill>
                  <a:srgbClr val="1B06BA"/>
                </a:solidFill>
                <a:latin typeface="Consolas" panose="020B0609020204030204" pitchFamily="49" charset="0"/>
              </a:rPr>
              <a:t>             .collect(</a:t>
            </a:r>
            <a:r>
              <a:rPr lang="en-US" sz="900" i="1" dirty="0" err="1">
                <a:solidFill>
                  <a:srgbClr val="1B06BA"/>
                </a:solidFill>
                <a:latin typeface="Consolas" panose="020B0609020204030204" pitchFamily="49" charset="0"/>
              </a:rPr>
              <a:t>Collectors.toList</a:t>
            </a:r>
            <a:r>
              <a:rPr lang="en-US" sz="900" i="1" dirty="0">
                <a:solidFill>
                  <a:srgbClr val="1B06BA"/>
                </a:solidFill>
                <a:latin typeface="Consolas" panose="020B0609020204030204" pitchFamily="49" charset="0"/>
              </a:rPr>
              <a:t>());</a:t>
            </a:r>
          </a:p>
          <a:p>
            <a:pPr marL="0" indent="0" algn="l">
              <a:buNone/>
            </a:pPr>
            <a:r>
              <a:rPr lang="en-IN" sz="900" dirty="0">
                <a:solidFill>
                  <a:srgbClr val="1B06BA"/>
                </a:solidFill>
                <a:latin typeface="Consolas" panose="020B0609020204030204" pitchFamily="49" charset="0"/>
              </a:rPr>
              <a:t>  </a:t>
            </a:r>
            <a:r>
              <a:rPr lang="en-IN" sz="900" dirty="0" err="1">
                <a:solidFill>
                  <a:srgbClr val="1B06BA"/>
                </a:solidFill>
                <a:latin typeface="Consolas" panose="020B0609020204030204" pitchFamily="49" charset="0"/>
              </a:rPr>
              <a:t>System.</a:t>
            </a:r>
            <a:r>
              <a:rPr lang="en-IN" sz="900" b="1" i="1" dirty="0" err="1">
                <a:solidFill>
                  <a:srgbClr val="1B06BA"/>
                </a:solidFill>
                <a:latin typeface="Consolas" panose="020B0609020204030204" pitchFamily="49" charset="0"/>
              </a:rPr>
              <a:t>out.println</a:t>
            </a:r>
            <a:r>
              <a:rPr lang="en-IN" sz="900" b="1" i="1" dirty="0">
                <a:solidFill>
                  <a:srgbClr val="1B06BA"/>
                </a:solidFill>
                <a:latin typeface="Consolas" panose="020B0609020204030204" pitchFamily="49" charset="0"/>
              </a:rPr>
              <a:t>(</a:t>
            </a:r>
            <a:r>
              <a:rPr lang="en-IN" sz="900" b="1" i="1" dirty="0" err="1">
                <a:solidFill>
                  <a:srgbClr val="1B06BA"/>
                </a:solidFill>
                <a:latin typeface="Consolas" panose="020B0609020204030204" pitchFamily="49" charset="0"/>
              </a:rPr>
              <a:t>sortemp</a:t>
            </a:r>
            <a:r>
              <a:rPr lang="en-IN" sz="900" b="1" i="1" dirty="0">
                <a:solidFill>
                  <a:srgbClr val="1B06BA"/>
                </a:solidFill>
                <a:latin typeface="Consolas" panose="020B0609020204030204" pitchFamily="49" charset="0"/>
              </a:rPr>
              <a:t>);</a:t>
            </a:r>
          </a:p>
          <a:p>
            <a:pPr marL="0" indent="0" algn="l">
              <a:buNone/>
            </a:pPr>
            <a:r>
              <a:rPr lang="en-IN" sz="900" dirty="0">
                <a:solidFill>
                  <a:srgbClr val="1B06BA"/>
                </a:solidFill>
                <a:latin typeface="Consolas" panose="020B0609020204030204" pitchFamily="49" charset="0"/>
              </a:rPr>
              <a:t>  </a:t>
            </a:r>
            <a:r>
              <a:rPr lang="en-IN" sz="900" dirty="0" err="1">
                <a:solidFill>
                  <a:srgbClr val="1B06BA"/>
                </a:solidFill>
                <a:latin typeface="Consolas" panose="020B0609020204030204" pitchFamily="49" charset="0"/>
              </a:rPr>
              <a:t>System.</a:t>
            </a:r>
            <a:r>
              <a:rPr lang="en-IN" sz="900" b="1" i="1" dirty="0" err="1">
                <a:solidFill>
                  <a:srgbClr val="1B06BA"/>
                </a:solidFill>
                <a:latin typeface="Consolas" panose="020B0609020204030204" pitchFamily="49" charset="0"/>
              </a:rPr>
              <a:t>out.println</a:t>
            </a:r>
            <a:r>
              <a:rPr lang="en-IN" sz="900" b="1" i="1" dirty="0">
                <a:solidFill>
                  <a:srgbClr val="1B06BA"/>
                </a:solidFill>
                <a:latin typeface="Consolas" panose="020B0609020204030204" pitchFamily="49" charset="0"/>
              </a:rPr>
              <a:t>(</a:t>
            </a:r>
            <a:r>
              <a:rPr lang="en-IN" sz="900" b="1" i="1" dirty="0" err="1">
                <a:solidFill>
                  <a:srgbClr val="1B06BA"/>
                </a:solidFill>
                <a:latin typeface="Consolas" panose="020B0609020204030204" pitchFamily="49" charset="0"/>
              </a:rPr>
              <a:t>sortempd</a:t>
            </a:r>
            <a:r>
              <a:rPr lang="en-IN" sz="900" b="1" i="1" dirty="0">
                <a:solidFill>
                  <a:srgbClr val="1B06BA"/>
                </a:solidFill>
                <a:latin typeface="Consolas" panose="020B0609020204030204" pitchFamily="49" charset="0"/>
              </a:rPr>
              <a:t>);</a:t>
            </a:r>
          </a:p>
          <a:p>
            <a:pPr marL="0" indent="0" algn="l">
              <a:buNone/>
            </a:pPr>
            <a:r>
              <a:rPr lang="en-IN" sz="900" dirty="0">
                <a:solidFill>
                  <a:srgbClr val="1B06BA"/>
                </a:solidFill>
                <a:latin typeface="Consolas" panose="020B0609020204030204" pitchFamily="49" charset="0"/>
              </a:rPr>
              <a:t>        </a:t>
            </a:r>
          </a:p>
          <a:p>
            <a:pPr marL="0" indent="0" algn="l">
              <a:buNone/>
            </a:pPr>
            <a:r>
              <a:rPr lang="en-US" sz="900" dirty="0">
                <a:solidFill>
                  <a:srgbClr val="1B06BA"/>
                </a:solidFill>
                <a:latin typeface="Consolas" panose="020B0609020204030204" pitchFamily="49" charset="0"/>
              </a:rPr>
              <a:t> List&lt;Employee&gt; </a:t>
            </a:r>
            <a:r>
              <a:rPr lang="en-US" sz="900" dirty="0" err="1">
                <a:solidFill>
                  <a:srgbClr val="1B06BA"/>
                </a:solidFill>
                <a:latin typeface="Consolas" panose="020B0609020204030204" pitchFamily="49" charset="0"/>
              </a:rPr>
              <a:t>lemp</a:t>
            </a:r>
            <a:r>
              <a:rPr lang="en-US" sz="900" dirty="0">
                <a:solidFill>
                  <a:srgbClr val="1B06BA"/>
                </a:solidFill>
                <a:latin typeface="Consolas" panose="020B0609020204030204" pitchFamily="49" charset="0"/>
              </a:rPr>
              <a:t> = </a:t>
            </a:r>
            <a:r>
              <a:rPr lang="en-US" sz="900" dirty="0" err="1">
                <a:solidFill>
                  <a:srgbClr val="1B06BA"/>
                </a:solidFill>
                <a:latin typeface="Consolas" panose="020B0609020204030204" pitchFamily="49" charset="0"/>
              </a:rPr>
              <a:t>employees.stream</a:t>
            </a:r>
            <a:r>
              <a:rPr lang="en-US" sz="900" dirty="0">
                <a:solidFill>
                  <a:srgbClr val="1B06BA"/>
                </a:solidFill>
                <a:latin typeface="Consolas" panose="020B0609020204030204" pitchFamily="49" charset="0"/>
              </a:rPr>
              <a:t>()</a:t>
            </a:r>
          </a:p>
          <a:p>
            <a:pPr marL="0" indent="0" algn="l">
              <a:buNone/>
            </a:pPr>
            <a:r>
              <a:rPr lang="en-US" sz="900" dirty="0">
                <a:solidFill>
                  <a:srgbClr val="1B06BA"/>
                </a:solidFill>
                <a:latin typeface="Consolas" panose="020B0609020204030204" pitchFamily="49" charset="0"/>
              </a:rPr>
              <a:t>               .filter(e-&gt;</a:t>
            </a:r>
            <a:r>
              <a:rPr lang="en-US" sz="900" dirty="0" err="1">
                <a:solidFill>
                  <a:srgbClr val="1B06BA"/>
                </a:solidFill>
                <a:latin typeface="Consolas" panose="020B0609020204030204" pitchFamily="49" charset="0"/>
              </a:rPr>
              <a:t>e.getName</a:t>
            </a:r>
            <a:r>
              <a:rPr lang="en-US" sz="900" dirty="0">
                <a:solidFill>
                  <a:srgbClr val="1B06BA"/>
                </a:solidFill>
                <a:latin typeface="Consolas" panose="020B0609020204030204" pitchFamily="49" charset="0"/>
              </a:rPr>
              <a:t>().</a:t>
            </a:r>
            <a:r>
              <a:rPr lang="en-US" sz="900" dirty="0" err="1">
                <a:solidFill>
                  <a:srgbClr val="1B06BA"/>
                </a:solidFill>
                <a:latin typeface="Consolas" panose="020B0609020204030204" pitchFamily="49" charset="0"/>
              </a:rPr>
              <a:t>startsWith</a:t>
            </a:r>
            <a:r>
              <a:rPr lang="en-US" sz="900" dirty="0">
                <a:solidFill>
                  <a:srgbClr val="1B06BA"/>
                </a:solidFill>
                <a:latin typeface="Consolas" panose="020B0609020204030204" pitchFamily="49" charset="0"/>
              </a:rPr>
              <a:t>("P"))</a:t>
            </a:r>
          </a:p>
          <a:p>
            <a:pPr marL="0" indent="0" algn="l">
              <a:buNone/>
            </a:pPr>
            <a:r>
              <a:rPr lang="en-US" sz="900" dirty="0">
                <a:solidFill>
                  <a:srgbClr val="1B06BA"/>
                </a:solidFill>
                <a:latin typeface="Consolas" panose="020B0609020204030204" pitchFamily="49" charset="0"/>
              </a:rPr>
              <a:t>               .collect(</a:t>
            </a:r>
            <a:r>
              <a:rPr lang="en-US" sz="900" dirty="0" err="1">
                <a:solidFill>
                  <a:srgbClr val="1B06BA"/>
                </a:solidFill>
                <a:latin typeface="Consolas" panose="020B0609020204030204" pitchFamily="49" charset="0"/>
              </a:rPr>
              <a:t>Collectors.</a:t>
            </a:r>
            <a:r>
              <a:rPr lang="en-US" sz="900" i="1" dirty="0" err="1">
                <a:solidFill>
                  <a:srgbClr val="1B06BA"/>
                </a:solidFill>
                <a:latin typeface="Consolas" panose="020B0609020204030204" pitchFamily="49" charset="0"/>
              </a:rPr>
              <a:t>toList</a:t>
            </a:r>
            <a:r>
              <a:rPr lang="en-US" sz="900" i="1" dirty="0">
                <a:solidFill>
                  <a:srgbClr val="1B06BA"/>
                </a:solidFill>
                <a:latin typeface="Consolas" panose="020B0609020204030204" pitchFamily="49" charset="0"/>
              </a:rPr>
              <a:t>());</a:t>
            </a:r>
          </a:p>
          <a:p>
            <a:pPr marL="0" indent="0" algn="l">
              <a:buNone/>
            </a:pPr>
            <a:r>
              <a:rPr lang="en-IN" sz="900" dirty="0">
                <a:solidFill>
                  <a:srgbClr val="1B06BA"/>
                </a:solidFill>
                <a:latin typeface="Consolas" panose="020B0609020204030204" pitchFamily="49" charset="0"/>
              </a:rPr>
              <a:t> </a:t>
            </a:r>
            <a:r>
              <a:rPr lang="en-IN" sz="900" dirty="0" err="1">
                <a:solidFill>
                  <a:srgbClr val="1B06BA"/>
                </a:solidFill>
                <a:latin typeface="Consolas" panose="020B0609020204030204" pitchFamily="49" charset="0"/>
              </a:rPr>
              <a:t>System.</a:t>
            </a:r>
            <a:r>
              <a:rPr lang="en-IN" sz="900" b="1" i="1" dirty="0" err="1">
                <a:solidFill>
                  <a:srgbClr val="1B06BA"/>
                </a:solidFill>
                <a:latin typeface="Consolas" panose="020B0609020204030204" pitchFamily="49" charset="0"/>
              </a:rPr>
              <a:t>out.println</a:t>
            </a:r>
            <a:r>
              <a:rPr lang="en-IN" sz="900" b="1" i="1" dirty="0">
                <a:solidFill>
                  <a:srgbClr val="1B06BA"/>
                </a:solidFill>
                <a:latin typeface="Consolas" panose="020B0609020204030204" pitchFamily="49" charset="0"/>
              </a:rPr>
              <a:t>(</a:t>
            </a:r>
            <a:r>
              <a:rPr lang="en-IN" sz="900" b="1" i="1" dirty="0" err="1">
                <a:solidFill>
                  <a:srgbClr val="1B06BA"/>
                </a:solidFill>
                <a:latin typeface="Consolas" panose="020B0609020204030204" pitchFamily="49" charset="0"/>
              </a:rPr>
              <a:t>lemp</a:t>
            </a:r>
            <a:r>
              <a:rPr lang="en-IN" sz="900" b="1" i="1" dirty="0">
                <a:solidFill>
                  <a:srgbClr val="1B06BA"/>
                </a:solidFill>
                <a:latin typeface="Consolas" panose="020B0609020204030204" pitchFamily="49" charset="0"/>
              </a:rPr>
              <a:t>);</a:t>
            </a:r>
            <a:endParaRPr lang="en-IN" sz="900" dirty="0">
              <a:solidFill>
                <a:srgbClr val="1B06BA"/>
              </a:solidFill>
            </a:endParaRPr>
          </a:p>
        </p:txBody>
      </p:sp>
    </p:spTree>
    <p:extLst>
      <p:ext uri="{BB962C8B-B14F-4D97-AF65-F5344CB8AC3E}">
        <p14:creationId xmlns:p14="http://schemas.microsoft.com/office/powerpoint/2010/main" val="957138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6E85-9850-40FF-8E04-E5D906F7C421}"/>
              </a:ext>
            </a:extLst>
          </p:cNvPr>
          <p:cNvSpPr>
            <a:spLocks noGrp="1"/>
          </p:cNvSpPr>
          <p:nvPr>
            <p:ph type="title"/>
          </p:nvPr>
        </p:nvSpPr>
        <p:spPr/>
        <p:txBody>
          <a:bodyPr/>
          <a:lstStyle/>
          <a:p>
            <a:r>
              <a:rPr lang="en-US" dirty="0"/>
              <a:t>Method Reference Operator ::</a:t>
            </a:r>
            <a:endParaRPr lang="en-IN" dirty="0"/>
          </a:p>
        </p:txBody>
      </p:sp>
      <p:sp>
        <p:nvSpPr>
          <p:cNvPr id="3" name="Content Placeholder 2">
            <a:extLst>
              <a:ext uri="{FF2B5EF4-FFF2-40B4-BE49-F238E27FC236}">
                <a16:creationId xmlns:a16="http://schemas.microsoft.com/office/drawing/2014/main" id="{57BE0CDF-E1A9-4C0C-B470-2252C7B32EBC}"/>
              </a:ext>
            </a:extLst>
          </p:cNvPr>
          <p:cNvSpPr>
            <a:spLocks noGrp="1"/>
          </p:cNvSpPr>
          <p:nvPr>
            <p:ph idx="1"/>
          </p:nvPr>
        </p:nvSpPr>
        <p:spPr/>
        <p:txBody>
          <a:bodyPr/>
          <a:lstStyle/>
          <a:p>
            <a:pPr>
              <a:lnSpc>
                <a:spcPct val="70000"/>
              </a:lnSpc>
            </a:pPr>
            <a:r>
              <a:rPr lang="en-US" sz="2000" dirty="0"/>
              <a:t>The double colon (::) operator, also known as method reference operator in Java, is used to call a method by referring to it with the help of its class directly. </a:t>
            </a:r>
          </a:p>
          <a:p>
            <a:pPr marL="0" indent="0">
              <a:lnSpc>
                <a:spcPct val="70000"/>
              </a:lnSpc>
              <a:buNone/>
            </a:pPr>
            <a:endParaRPr lang="en-US" sz="2000" dirty="0"/>
          </a:p>
          <a:p>
            <a:pPr>
              <a:lnSpc>
                <a:spcPct val="70000"/>
              </a:lnSpc>
            </a:pPr>
            <a:r>
              <a:rPr lang="en-US" sz="2000" dirty="0"/>
              <a:t>They behave exactly as the lambda expressions. </a:t>
            </a:r>
          </a:p>
          <a:p>
            <a:pPr marL="0" indent="0">
              <a:lnSpc>
                <a:spcPct val="70000"/>
              </a:lnSpc>
              <a:buNone/>
            </a:pPr>
            <a:endParaRPr lang="en-US" sz="2000" dirty="0"/>
          </a:p>
          <a:p>
            <a:pPr>
              <a:lnSpc>
                <a:spcPct val="70000"/>
              </a:lnSpc>
            </a:pPr>
            <a:r>
              <a:rPr lang="en-US" sz="2000" dirty="0"/>
              <a:t>The only difference it has from lambda expressions is that this uses direct reference to the method by name instead of providing a delegate to the method.</a:t>
            </a:r>
            <a:endParaRPr lang="en-IN" sz="2000" dirty="0"/>
          </a:p>
        </p:txBody>
      </p:sp>
    </p:spTree>
    <p:extLst>
      <p:ext uri="{BB962C8B-B14F-4D97-AF65-F5344CB8AC3E}">
        <p14:creationId xmlns:p14="http://schemas.microsoft.com/office/powerpoint/2010/main" val="711497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564B-9BC1-4075-9400-FB552D9BB773}"/>
              </a:ext>
            </a:extLst>
          </p:cNvPr>
          <p:cNvSpPr>
            <a:spLocks noGrp="1"/>
          </p:cNvSpPr>
          <p:nvPr>
            <p:ph type="title"/>
          </p:nvPr>
        </p:nvSpPr>
        <p:spPr/>
        <p:txBody>
          <a:bodyPr/>
          <a:lstStyle/>
          <a:p>
            <a:r>
              <a:rPr lang="hi-IN" dirty="0"/>
              <a:t>Lam</a:t>
            </a:r>
            <a:r>
              <a:rPr lang="en-US" dirty="0"/>
              <a:t>b</a:t>
            </a:r>
            <a:r>
              <a:rPr lang="hi-IN" dirty="0"/>
              <a:t>da Expression</a:t>
            </a:r>
            <a:r>
              <a:rPr lang="en-US" dirty="0"/>
              <a:t> </a:t>
            </a:r>
            <a:r>
              <a:rPr lang="en-US" sz="3600" dirty="0"/>
              <a:t>- syntax</a:t>
            </a:r>
            <a:r>
              <a:rPr lang="hi-IN" sz="3600" dirty="0"/>
              <a:t> </a:t>
            </a:r>
            <a:endParaRPr lang="en-IN" sz="3600" dirty="0"/>
          </a:p>
        </p:txBody>
      </p:sp>
      <p:sp>
        <p:nvSpPr>
          <p:cNvPr id="3" name="Content Placeholder 2">
            <a:extLst>
              <a:ext uri="{FF2B5EF4-FFF2-40B4-BE49-F238E27FC236}">
                <a16:creationId xmlns:a16="http://schemas.microsoft.com/office/drawing/2014/main" id="{7DE6BE8A-0938-4FC7-A882-E858E01F9577}"/>
              </a:ext>
            </a:extLst>
          </p:cNvPr>
          <p:cNvSpPr>
            <a:spLocks noGrp="1"/>
          </p:cNvSpPr>
          <p:nvPr>
            <p:ph idx="1"/>
          </p:nvPr>
        </p:nvSpPr>
        <p:spPr/>
        <p:txBody>
          <a:bodyPr>
            <a:normAutofit fontScale="92500"/>
          </a:bodyPr>
          <a:lstStyle/>
          <a:p>
            <a:pPr marL="0" indent="0" algn="l">
              <a:buNone/>
            </a:pPr>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The simplest lambda expression contains a single parameter and an expression:</a:t>
            </a:r>
          </a:p>
          <a:p>
            <a:pPr marL="0" indent="0" algn="l">
              <a:buNone/>
            </a:pPr>
            <a:r>
              <a:rPr lang="en-IN" dirty="0"/>
              <a:t>   </a:t>
            </a:r>
            <a:r>
              <a:rPr lang="en-IN" dirty="0">
                <a:solidFill>
                  <a:srgbClr val="1B06BA"/>
                </a:solidFill>
              </a:rPr>
              <a:t>parameter </a:t>
            </a:r>
            <a:r>
              <a:rPr lang="en-IN" dirty="0">
                <a:solidFill>
                  <a:srgbClr val="1B06BA"/>
                </a:solidFill>
                <a:sym typeface="Wingdings" panose="05000000000000000000" pitchFamily="2" charset="2"/>
              </a:rPr>
              <a:t> expression</a:t>
            </a:r>
          </a:p>
          <a:p>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To use more than one parameter wrap them in </a:t>
            </a:r>
            <a:r>
              <a:rPr lang="en-US" dirty="0">
                <a:solidFill>
                  <a:srgbClr val="000000"/>
                </a:solidFill>
                <a:latin typeface="Verdana" panose="020B0604030504040204" pitchFamily="34" charset="0"/>
              </a:rPr>
              <a:t>parentheses</a:t>
            </a:r>
          </a:p>
          <a:p>
            <a:pPr marL="0" indent="0">
              <a:buNone/>
            </a:pPr>
            <a:r>
              <a:rPr lang="en-US" dirty="0">
                <a:solidFill>
                  <a:srgbClr val="000000"/>
                </a:solidFill>
                <a:latin typeface="Verdana" panose="020B0604030504040204" pitchFamily="34" charset="0"/>
              </a:rPr>
              <a:t>  </a:t>
            </a:r>
            <a:r>
              <a:rPr lang="en-US" dirty="0">
                <a:solidFill>
                  <a:srgbClr val="1B06BA"/>
                </a:solidFill>
              </a:rPr>
              <a:t>(parameter1,parameter2) </a:t>
            </a:r>
            <a:r>
              <a:rPr lang="en-US" dirty="0">
                <a:solidFill>
                  <a:srgbClr val="1B06BA"/>
                </a:solidFill>
                <a:sym typeface="Wingdings" panose="05000000000000000000" pitchFamily="2" charset="2"/>
              </a:rPr>
              <a:t> expression</a:t>
            </a:r>
            <a:endParaRPr lang="en-US" dirty="0">
              <a:solidFill>
                <a:srgbClr val="1B06BA"/>
              </a:solidFill>
            </a:endParaRPr>
          </a:p>
          <a:p>
            <a:pPr marL="0" indent="0">
              <a:buNone/>
            </a:pPr>
            <a:r>
              <a:rPr lang="en-IN" dirty="0">
                <a:sym typeface="Wingdings" panose="05000000000000000000" pitchFamily="2" charset="2"/>
              </a:rPr>
              <a:t>   </a:t>
            </a:r>
          </a:p>
          <a:p>
            <a:pPr marL="0" indent="0" algn="l">
              <a:buNone/>
            </a:pPr>
            <a:r>
              <a:rPr lang="en-IN" dirty="0">
                <a:sym typeface="Wingdings" panose="05000000000000000000" pitchFamily="2" charset="2"/>
              </a:rPr>
              <a:t>   </a:t>
            </a:r>
            <a:endParaRPr lang="en-IN" dirty="0"/>
          </a:p>
        </p:txBody>
      </p:sp>
    </p:spTree>
    <p:extLst>
      <p:ext uri="{BB962C8B-B14F-4D97-AF65-F5344CB8AC3E}">
        <p14:creationId xmlns:p14="http://schemas.microsoft.com/office/powerpoint/2010/main" val="10043967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F10A6-0CF7-4A32-9B86-9513BEECFBC0}"/>
              </a:ext>
            </a:extLst>
          </p:cNvPr>
          <p:cNvSpPr>
            <a:spLocks noGrp="1"/>
          </p:cNvSpPr>
          <p:nvPr>
            <p:ph type="title"/>
          </p:nvPr>
        </p:nvSpPr>
        <p:spPr/>
        <p:txBody>
          <a:bodyPr/>
          <a:lstStyle/>
          <a:p>
            <a:r>
              <a:rPr lang="en-US" dirty="0"/>
              <a:t>Collections vs Streams</a:t>
            </a:r>
            <a:endParaRPr lang="en-IN" dirty="0"/>
          </a:p>
        </p:txBody>
      </p:sp>
      <p:graphicFrame>
        <p:nvGraphicFramePr>
          <p:cNvPr id="4" name="Table 4">
            <a:extLst>
              <a:ext uri="{FF2B5EF4-FFF2-40B4-BE49-F238E27FC236}">
                <a16:creationId xmlns:a16="http://schemas.microsoft.com/office/drawing/2014/main" id="{E6A3B367-4069-4F83-92D3-73AE4023DC33}"/>
              </a:ext>
            </a:extLst>
          </p:cNvPr>
          <p:cNvGraphicFramePr>
            <a:graphicFrameLocks noGrp="1"/>
          </p:cNvGraphicFramePr>
          <p:nvPr>
            <p:ph idx="1"/>
            <p:extLst>
              <p:ext uri="{D42A27DB-BD31-4B8C-83A1-F6EECF244321}">
                <p14:modId xmlns:p14="http://schemas.microsoft.com/office/powerpoint/2010/main" val="637460358"/>
              </p:ext>
            </p:extLst>
          </p:nvPr>
        </p:nvGraphicFramePr>
        <p:xfrm>
          <a:off x="838200" y="1395319"/>
          <a:ext cx="10475259" cy="5034280"/>
        </p:xfrm>
        <a:graphic>
          <a:graphicData uri="http://schemas.openxmlformats.org/drawingml/2006/table">
            <a:tbl>
              <a:tblPr firstRow="1" bandRow="1">
                <a:tableStyleId>{5C22544A-7EE6-4342-B048-85BDC9FD1C3A}</a:tableStyleId>
              </a:tblPr>
              <a:tblGrid>
                <a:gridCol w="5217459">
                  <a:extLst>
                    <a:ext uri="{9D8B030D-6E8A-4147-A177-3AD203B41FA5}">
                      <a16:colId xmlns:a16="http://schemas.microsoft.com/office/drawing/2014/main" val="2394873776"/>
                    </a:ext>
                  </a:extLst>
                </a:gridCol>
                <a:gridCol w="5257800">
                  <a:extLst>
                    <a:ext uri="{9D8B030D-6E8A-4147-A177-3AD203B41FA5}">
                      <a16:colId xmlns:a16="http://schemas.microsoft.com/office/drawing/2014/main" val="1693801396"/>
                    </a:ext>
                  </a:extLst>
                </a:gridCol>
              </a:tblGrid>
              <a:tr h="370840">
                <a:tc>
                  <a:txBody>
                    <a:bodyPr/>
                    <a:lstStyle/>
                    <a:p>
                      <a:pPr algn="ctr"/>
                      <a:r>
                        <a:rPr lang="en-US" dirty="0"/>
                        <a:t>Collections</a:t>
                      </a:r>
                      <a:endParaRPr lang="en-IN" dirty="0"/>
                    </a:p>
                  </a:txBody>
                  <a:tcPr/>
                </a:tc>
                <a:tc>
                  <a:txBody>
                    <a:bodyPr/>
                    <a:lstStyle/>
                    <a:p>
                      <a:pPr algn="ctr"/>
                      <a:r>
                        <a:rPr lang="en-US" dirty="0"/>
                        <a:t>Streams</a:t>
                      </a:r>
                      <a:endParaRPr lang="en-IN" dirty="0"/>
                    </a:p>
                  </a:txBody>
                  <a:tcPr/>
                </a:tc>
                <a:extLst>
                  <a:ext uri="{0D108BD9-81ED-4DB2-BD59-A6C34878D82A}">
                    <a16:rowId xmlns:a16="http://schemas.microsoft.com/office/drawing/2014/main" val="1584367699"/>
                  </a:ext>
                </a:extLst>
              </a:tr>
              <a:tr h="370840">
                <a:tc>
                  <a:txBody>
                    <a:bodyPr/>
                    <a:lstStyle/>
                    <a:p>
                      <a:r>
                        <a:rPr lang="en-US" dirty="0"/>
                        <a:t>Are used to store and group the data</a:t>
                      </a:r>
                      <a:endParaRPr lang="en-IN" dirty="0"/>
                    </a:p>
                  </a:txBody>
                  <a:tcPr/>
                </a:tc>
                <a:tc>
                  <a:txBody>
                    <a:bodyPr/>
                    <a:lstStyle/>
                    <a:p>
                      <a:r>
                        <a:rPr lang="en-US" dirty="0"/>
                        <a:t>It is not a data-structure. It takes input from the collections, Arrays or I/O channels and performs operations on them.</a:t>
                      </a:r>
                      <a:endParaRPr lang="en-IN" dirty="0"/>
                    </a:p>
                  </a:txBody>
                  <a:tcPr/>
                </a:tc>
                <a:extLst>
                  <a:ext uri="{0D108BD9-81ED-4DB2-BD59-A6C34878D82A}">
                    <a16:rowId xmlns:a16="http://schemas.microsoft.com/office/drawing/2014/main" val="870122109"/>
                  </a:ext>
                </a:extLst>
              </a:tr>
              <a:tr h="370840">
                <a:tc>
                  <a:txBody>
                    <a:bodyPr/>
                    <a:lstStyle/>
                    <a:p>
                      <a:r>
                        <a:rPr lang="en-US" dirty="0"/>
                        <a:t>You can add or remove elements from collections</a:t>
                      </a:r>
                      <a:endParaRPr lang="en-IN" dirty="0"/>
                    </a:p>
                  </a:txBody>
                  <a:tcPr/>
                </a:tc>
                <a:tc>
                  <a:txBody>
                    <a:bodyPr/>
                    <a:lstStyle/>
                    <a:p>
                      <a:r>
                        <a:rPr lang="en-US" dirty="0"/>
                        <a:t>You can’t add or remove elements from Streams. They are wrapper on top of collections which help us to perform different operations on collections.</a:t>
                      </a:r>
                      <a:endParaRPr lang="en-IN" dirty="0"/>
                    </a:p>
                  </a:txBody>
                  <a:tcPr/>
                </a:tc>
                <a:extLst>
                  <a:ext uri="{0D108BD9-81ED-4DB2-BD59-A6C34878D82A}">
                    <a16:rowId xmlns:a16="http://schemas.microsoft.com/office/drawing/2014/main" val="4288359082"/>
                  </a:ext>
                </a:extLst>
              </a:tr>
              <a:tr h="0">
                <a:tc>
                  <a:txBody>
                    <a:bodyPr/>
                    <a:lstStyle/>
                    <a:p>
                      <a:pPr marL="0" algn="l" defTabSz="914400" rtl="0" eaLnBrk="1" latinLnBrk="0" hangingPunct="1"/>
                      <a:r>
                        <a:rPr lang="en-US" sz="1800" kern="1200" dirty="0">
                          <a:solidFill>
                            <a:schemeClr val="dk1"/>
                          </a:solidFill>
                          <a:latin typeface="+mn-lt"/>
                          <a:ea typeface="+mn-ea"/>
                          <a:cs typeface="+mn-cs"/>
                        </a:rPr>
                        <a:t>Collections have to be iterated externally.</a:t>
                      </a:r>
                    </a:p>
                    <a:p>
                      <a:endParaRPr lang="en-US" dirty="0"/>
                    </a:p>
                    <a:p>
                      <a:r>
                        <a:rPr lang="en-US" dirty="0">
                          <a:solidFill>
                            <a:srgbClr val="1B06BA"/>
                          </a:solidFill>
                        </a:rPr>
                        <a:t>for(String name:names)</a:t>
                      </a:r>
                    </a:p>
                    <a:p>
                      <a:r>
                        <a:rPr lang="en-US" dirty="0">
                          <a:solidFill>
                            <a:srgbClr val="1B06BA"/>
                          </a:solidFill>
                        </a:rPr>
                        <a:t>   System.out.println(name);</a:t>
                      </a:r>
                      <a:endParaRPr lang="en-IN" dirty="0">
                        <a:solidFill>
                          <a:srgbClr val="1B06BA"/>
                        </a:solidFill>
                      </a:endParaRPr>
                    </a:p>
                  </a:txBody>
                  <a:tcPr/>
                </a:tc>
                <a:tc>
                  <a:txBody>
                    <a:bodyPr/>
                    <a:lstStyle/>
                    <a:p>
                      <a:r>
                        <a:rPr lang="en-US" dirty="0"/>
                        <a:t>Streams are internally iterated.</a:t>
                      </a:r>
                    </a:p>
                    <a:p>
                      <a:endParaRPr lang="en-US" dirty="0"/>
                    </a:p>
                    <a:p>
                      <a:r>
                        <a:rPr lang="en-US" dirty="0">
                          <a:solidFill>
                            <a:srgbClr val="1B06BA"/>
                          </a:solidFill>
                        </a:rPr>
                        <a:t>Stream&lt;String&gt; nameStream = names.stream(); </a:t>
                      </a:r>
                    </a:p>
                    <a:p>
                      <a:r>
                        <a:rPr lang="en-US" dirty="0" err="1">
                          <a:solidFill>
                            <a:srgbClr val="1B06BA"/>
                          </a:solidFill>
                        </a:rPr>
                        <a:t>nameStream.forEach</a:t>
                      </a:r>
                      <a:r>
                        <a:rPr lang="en-US" dirty="0">
                          <a:solidFill>
                            <a:srgbClr val="1B06BA"/>
                          </a:solidFill>
                        </a:rPr>
                        <a:t>(System.out::</a:t>
                      </a:r>
                      <a:r>
                        <a:rPr lang="en-US" dirty="0" err="1">
                          <a:solidFill>
                            <a:srgbClr val="1B06BA"/>
                          </a:solidFill>
                        </a:rPr>
                        <a:t>println</a:t>
                      </a:r>
                      <a:r>
                        <a:rPr lang="en-US" dirty="0">
                          <a:solidFill>
                            <a:srgbClr val="1B06BA"/>
                          </a:solidFill>
                        </a:rPr>
                        <a:t>);</a:t>
                      </a:r>
                      <a:endParaRPr lang="en-IN" dirty="0">
                        <a:solidFill>
                          <a:srgbClr val="1B06BA"/>
                        </a:solidFill>
                      </a:endParaRPr>
                    </a:p>
                  </a:txBody>
                  <a:tcPr/>
                </a:tc>
                <a:extLst>
                  <a:ext uri="{0D108BD9-81ED-4DB2-BD59-A6C34878D82A}">
                    <a16:rowId xmlns:a16="http://schemas.microsoft.com/office/drawing/2014/main" val="682125406"/>
                  </a:ext>
                </a:extLst>
              </a:tr>
              <a:tr h="0">
                <a:tc>
                  <a:txBody>
                    <a:bodyPr/>
                    <a:lstStyle/>
                    <a:p>
                      <a:pPr marL="0" algn="l" defTabSz="914400" rtl="0" eaLnBrk="1" latinLnBrk="0" hangingPunct="1"/>
                      <a:r>
                        <a:rPr lang="en-US" sz="1800" kern="1200" dirty="0">
                          <a:solidFill>
                            <a:schemeClr val="dk1"/>
                          </a:solidFill>
                          <a:latin typeface="+mn-lt"/>
                          <a:ea typeface="+mn-ea"/>
                          <a:cs typeface="+mn-cs"/>
                        </a:rPr>
                        <a:t>Collections are eagerly constructed</a:t>
                      </a:r>
                      <a:endParaRPr lang="en-IN"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a:solidFill>
                            <a:schemeClr val="dk1"/>
                          </a:solidFill>
                          <a:latin typeface="+mn-lt"/>
                          <a:ea typeface="+mn-ea"/>
                          <a:cs typeface="+mn-cs"/>
                        </a:rPr>
                        <a:t>Streams are lazily constructed. </a:t>
                      </a:r>
                      <a:r>
                        <a:rPr lang="en-US" sz="1800" kern="1200" dirty="0" err="1">
                          <a:solidFill>
                            <a:schemeClr val="dk1"/>
                          </a:solidFill>
                          <a:latin typeface="+mn-lt"/>
                          <a:ea typeface="+mn-ea"/>
                          <a:cs typeface="+mn-cs"/>
                        </a:rPr>
                        <a:t>Inermediate</a:t>
                      </a:r>
                      <a:r>
                        <a:rPr lang="en-US" sz="1800" kern="1200" dirty="0">
                          <a:solidFill>
                            <a:schemeClr val="dk1"/>
                          </a:solidFill>
                          <a:latin typeface="+mn-lt"/>
                          <a:ea typeface="+mn-ea"/>
                          <a:cs typeface="+mn-cs"/>
                        </a:rPr>
                        <a:t> operations are not evaluated until terminal operation is invoked.</a:t>
                      </a:r>
                      <a:endParaRPr lang="en-IN" sz="1800" kern="1200" dirty="0">
                        <a:solidFill>
                          <a:schemeClr val="dk1"/>
                        </a:solidFill>
                        <a:latin typeface="+mn-lt"/>
                        <a:ea typeface="+mn-ea"/>
                        <a:cs typeface="+mn-cs"/>
                      </a:endParaRPr>
                    </a:p>
                  </a:txBody>
                  <a:tcPr/>
                </a:tc>
                <a:extLst>
                  <a:ext uri="{0D108BD9-81ED-4DB2-BD59-A6C34878D82A}">
                    <a16:rowId xmlns:a16="http://schemas.microsoft.com/office/drawing/2014/main" val="4059409625"/>
                  </a:ext>
                </a:extLst>
              </a:tr>
              <a:tr h="0">
                <a:tc>
                  <a:txBody>
                    <a:bodyPr/>
                    <a:lstStyle/>
                    <a:p>
                      <a:pPr marL="0" algn="l" defTabSz="914400" rtl="0" eaLnBrk="1" latinLnBrk="0" hangingPunct="1"/>
                      <a:r>
                        <a:rPr lang="en-US" sz="1800" kern="1200" dirty="0">
                          <a:solidFill>
                            <a:schemeClr val="dk1"/>
                          </a:solidFill>
                          <a:latin typeface="+mn-lt"/>
                          <a:ea typeface="+mn-ea"/>
                          <a:cs typeface="+mn-cs"/>
                        </a:rPr>
                        <a:t>Collections can be traversed multiple times</a:t>
                      </a:r>
                      <a:endParaRPr lang="en-IN"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a:solidFill>
                            <a:schemeClr val="dk1"/>
                          </a:solidFill>
                          <a:latin typeface="+mn-lt"/>
                          <a:ea typeface="+mn-ea"/>
                          <a:cs typeface="+mn-cs"/>
                        </a:rPr>
                        <a:t>Streams are traversable only once</a:t>
                      </a:r>
                      <a:endParaRPr lang="en-IN" sz="1800" kern="1200" dirty="0">
                        <a:solidFill>
                          <a:schemeClr val="dk1"/>
                        </a:solidFill>
                        <a:latin typeface="+mn-lt"/>
                        <a:ea typeface="+mn-ea"/>
                        <a:cs typeface="+mn-cs"/>
                      </a:endParaRPr>
                    </a:p>
                  </a:txBody>
                  <a:tcPr/>
                </a:tc>
                <a:extLst>
                  <a:ext uri="{0D108BD9-81ED-4DB2-BD59-A6C34878D82A}">
                    <a16:rowId xmlns:a16="http://schemas.microsoft.com/office/drawing/2014/main" val="3254581745"/>
                  </a:ext>
                </a:extLst>
              </a:tr>
              <a:tr h="0">
                <a:tc>
                  <a:txBody>
                    <a:bodyPr/>
                    <a:lstStyle/>
                    <a:p>
                      <a:pPr marL="0" algn="l" defTabSz="914400" rtl="0" eaLnBrk="1" latinLnBrk="0" hangingPunct="1"/>
                      <a:r>
                        <a:rPr lang="en-US" sz="1800" kern="1200" dirty="0">
                          <a:solidFill>
                            <a:schemeClr val="dk1"/>
                          </a:solidFill>
                          <a:latin typeface="+mn-lt"/>
                          <a:ea typeface="+mn-ea"/>
                          <a:cs typeface="+mn-cs"/>
                        </a:rPr>
                        <a:t>Examples: List, Set, Map and implemented classes as ArrayList, Vector, HashMap</a:t>
                      </a:r>
                      <a:endParaRPr lang="en-IN"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a:solidFill>
                            <a:schemeClr val="dk1"/>
                          </a:solidFill>
                          <a:latin typeface="+mn-lt"/>
                          <a:ea typeface="+mn-ea"/>
                          <a:cs typeface="+mn-cs"/>
                        </a:rPr>
                        <a:t>Examples: filter, map, reduce..</a:t>
                      </a:r>
                      <a:endParaRPr lang="en-IN" sz="1800" kern="1200" dirty="0">
                        <a:solidFill>
                          <a:schemeClr val="dk1"/>
                        </a:solidFill>
                        <a:latin typeface="+mn-lt"/>
                        <a:ea typeface="+mn-ea"/>
                        <a:cs typeface="+mn-cs"/>
                      </a:endParaRPr>
                    </a:p>
                  </a:txBody>
                  <a:tcPr/>
                </a:tc>
                <a:extLst>
                  <a:ext uri="{0D108BD9-81ED-4DB2-BD59-A6C34878D82A}">
                    <a16:rowId xmlns:a16="http://schemas.microsoft.com/office/drawing/2014/main" val="1260777082"/>
                  </a:ext>
                </a:extLst>
              </a:tr>
            </a:tbl>
          </a:graphicData>
        </a:graphic>
      </p:graphicFrame>
    </p:spTree>
    <p:extLst>
      <p:ext uri="{BB962C8B-B14F-4D97-AF65-F5344CB8AC3E}">
        <p14:creationId xmlns:p14="http://schemas.microsoft.com/office/powerpoint/2010/main" val="3108033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A31F-8CFC-49F4-A02D-F20432571D17}"/>
              </a:ext>
            </a:extLst>
          </p:cNvPr>
          <p:cNvSpPr>
            <a:spLocks noGrp="1"/>
          </p:cNvSpPr>
          <p:nvPr>
            <p:ph type="title"/>
          </p:nvPr>
        </p:nvSpPr>
        <p:spPr/>
        <p:txBody>
          <a:bodyPr/>
          <a:lstStyle/>
          <a:p>
            <a:r>
              <a:rPr lang="en-US" dirty="0"/>
              <a:t>Stream Operations</a:t>
            </a:r>
            <a:endParaRPr lang="en-IN" dirty="0"/>
          </a:p>
        </p:txBody>
      </p:sp>
      <p:sp>
        <p:nvSpPr>
          <p:cNvPr id="3" name="Content Placeholder 2">
            <a:extLst>
              <a:ext uri="{FF2B5EF4-FFF2-40B4-BE49-F238E27FC236}">
                <a16:creationId xmlns:a16="http://schemas.microsoft.com/office/drawing/2014/main" id="{AFD009B6-B082-43B2-A5C8-40C38BF558D7}"/>
              </a:ext>
            </a:extLst>
          </p:cNvPr>
          <p:cNvSpPr>
            <a:spLocks noGrp="1"/>
          </p:cNvSpPr>
          <p:nvPr>
            <p:ph idx="1"/>
          </p:nvPr>
        </p:nvSpPr>
        <p:spPr/>
        <p:txBody>
          <a:bodyPr>
            <a:normAutofit lnSpcReduction="10000"/>
          </a:bodyPr>
          <a:lstStyle/>
          <a:p>
            <a:r>
              <a:rPr lang="en-US" dirty="0"/>
              <a:t>flatmap()</a:t>
            </a:r>
          </a:p>
          <a:p>
            <a:r>
              <a:rPr lang="en-US" dirty="0"/>
              <a:t>count()</a:t>
            </a:r>
          </a:p>
          <a:p>
            <a:r>
              <a:rPr lang="en-US" dirty="0"/>
              <a:t>distinct()</a:t>
            </a:r>
          </a:p>
          <a:p>
            <a:r>
              <a:rPr lang="en-US" dirty="0"/>
              <a:t>anyMatch()</a:t>
            </a:r>
          </a:p>
          <a:p>
            <a:r>
              <a:rPr lang="en-US" dirty="0"/>
              <a:t>allMatch()</a:t>
            </a:r>
          </a:p>
          <a:p>
            <a:r>
              <a:rPr lang="en-US" dirty="0"/>
              <a:t>sorted()</a:t>
            </a:r>
          </a:p>
          <a:p>
            <a:r>
              <a:rPr lang="en-US" dirty="0"/>
              <a:t>noneMatch()</a:t>
            </a:r>
          </a:p>
          <a:p>
            <a:r>
              <a:rPr lang="en-US" dirty="0"/>
              <a:t>max()</a:t>
            </a:r>
          </a:p>
          <a:p>
            <a:r>
              <a:rPr lang="en-US" dirty="0"/>
              <a:t>min()</a:t>
            </a:r>
            <a:endParaRPr lang="en-IN" dirty="0"/>
          </a:p>
        </p:txBody>
      </p:sp>
    </p:spTree>
    <p:extLst>
      <p:ext uri="{BB962C8B-B14F-4D97-AF65-F5344CB8AC3E}">
        <p14:creationId xmlns:p14="http://schemas.microsoft.com/office/powerpoint/2010/main" val="4092949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7A90-F65C-427D-ABB0-AB60AAA5BE61}"/>
              </a:ext>
            </a:extLst>
          </p:cNvPr>
          <p:cNvSpPr>
            <a:spLocks noGrp="1"/>
          </p:cNvSpPr>
          <p:nvPr>
            <p:ph type="title"/>
          </p:nvPr>
        </p:nvSpPr>
        <p:spPr/>
        <p:txBody>
          <a:bodyPr/>
          <a:lstStyle/>
          <a:p>
            <a:r>
              <a:rPr lang="en-US" dirty="0"/>
              <a:t>Stream Operations</a:t>
            </a:r>
            <a:endParaRPr lang="en-IN" dirty="0"/>
          </a:p>
        </p:txBody>
      </p:sp>
      <p:sp>
        <p:nvSpPr>
          <p:cNvPr id="3" name="Content Placeholder 2">
            <a:extLst>
              <a:ext uri="{FF2B5EF4-FFF2-40B4-BE49-F238E27FC236}">
                <a16:creationId xmlns:a16="http://schemas.microsoft.com/office/drawing/2014/main" id="{DCA52967-5241-4509-BA7A-D2ADB91F7C31}"/>
              </a:ext>
            </a:extLst>
          </p:cNvPr>
          <p:cNvSpPr>
            <a:spLocks noGrp="1"/>
          </p:cNvSpPr>
          <p:nvPr>
            <p:ph idx="1"/>
          </p:nvPr>
        </p:nvSpPr>
        <p:spPr/>
        <p:txBody>
          <a:bodyPr/>
          <a:lstStyle/>
          <a:p>
            <a:r>
              <a:rPr lang="en-US" dirty="0"/>
              <a:t>limit(long n) – limits the stream up to n numbers.</a:t>
            </a:r>
          </a:p>
          <a:p>
            <a:r>
              <a:rPr lang="en-US" dirty="0"/>
              <a:t>skip(long n) – skips 1</a:t>
            </a:r>
            <a:r>
              <a:rPr lang="en-US" baseline="30000" dirty="0"/>
              <a:t>st</a:t>
            </a:r>
            <a:r>
              <a:rPr lang="en-US" dirty="0"/>
              <a:t> n elements of the stream and returns </a:t>
            </a:r>
            <a:r>
              <a:rPr lang="en-US" dirty="0" err="1"/>
              <a:t>restof</a:t>
            </a:r>
            <a:r>
              <a:rPr lang="en-US" dirty="0"/>
              <a:t> the elements.</a:t>
            </a:r>
          </a:p>
          <a:p>
            <a:pPr marL="0" indent="0">
              <a:buNone/>
            </a:pPr>
            <a:endParaRPr lang="en-US" dirty="0"/>
          </a:p>
          <a:p>
            <a:pPr marL="0" indent="0">
              <a:buNone/>
            </a:pPr>
            <a:r>
              <a:rPr lang="en-US" dirty="0"/>
              <a:t>Factory methods to generate streams:-</a:t>
            </a:r>
          </a:p>
          <a:p>
            <a:r>
              <a:rPr lang="en-US" dirty="0"/>
              <a:t>of() </a:t>
            </a:r>
          </a:p>
          <a:p>
            <a:r>
              <a:rPr lang="en-US" dirty="0"/>
              <a:t>Iterate() </a:t>
            </a:r>
          </a:p>
          <a:p>
            <a:r>
              <a:rPr lang="en-US" dirty="0"/>
              <a:t>generate()</a:t>
            </a:r>
            <a:endParaRPr lang="en-IN" dirty="0"/>
          </a:p>
        </p:txBody>
      </p:sp>
    </p:spTree>
    <p:extLst>
      <p:ext uri="{BB962C8B-B14F-4D97-AF65-F5344CB8AC3E}">
        <p14:creationId xmlns:p14="http://schemas.microsoft.com/office/powerpoint/2010/main" val="3764017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A9E4-96F7-49E9-A053-802882524820}"/>
              </a:ext>
            </a:extLst>
          </p:cNvPr>
          <p:cNvSpPr>
            <a:spLocks noGrp="1"/>
          </p:cNvSpPr>
          <p:nvPr>
            <p:ph type="title"/>
          </p:nvPr>
        </p:nvSpPr>
        <p:spPr/>
        <p:txBody>
          <a:bodyPr/>
          <a:lstStyle/>
          <a:p>
            <a:r>
              <a:rPr lang="en-US" dirty="0"/>
              <a:t>Numeric Streams</a:t>
            </a:r>
            <a:endParaRPr lang="en-IN" dirty="0"/>
          </a:p>
        </p:txBody>
      </p:sp>
      <p:sp>
        <p:nvSpPr>
          <p:cNvPr id="3" name="Content Placeholder 2">
            <a:extLst>
              <a:ext uri="{FF2B5EF4-FFF2-40B4-BE49-F238E27FC236}">
                <a16:creationId xmlns:a16="http://schemas.microsoft.com/office/drawing/2014/main" id="{12653BA6-3BDD-45DA-9EF1-C193D9CDC9AD}"/>
              </a:ext>
            </a:extLst>
          </p:cNvPr>
          <p:cNvSpPr>
            <a:spLocks noGrp="1"/>
          </p:cNvSpPr>
          <p:nvPr>
            <p:ph idx="1"/>
          </p:nvPr>
        </p:nvSpPr>
        <p:spPr/>
        <p:txBody>
          <a:bodyPr/>
          <a:lstStyle/>
          <a:p>
            <a:r>
              <a:rPr lang="en-US" dirty="0"/>
              <a:t>IntStream</a:t>
            </a:r>
          </a:p>
          <a:p>
            <a:r>
              <a:rPr lang="en-US" dirty="0"/>
              <a:t>LongStream</a:t>
            </a:r>
          </a:p>
          <a:p>
            <a:r>
              <a:rPr lang="en-US" dirty="0"/>
              <a:t>DoubleStream</a:t>
            </a:r>
          </a:p>
          <a:p>
            <a:pPr marL="0" indent="0">
              <a:buNone/>
            </a:pPr>
            <a:r>
              <a:rPr lang="en-US" dirty="0"/>
              <a:t>Stream aggregate functions:-</a:t>
            </a:r>
          </a:p>
          <a:p>
            <a:r>
              <a:rPr lang="en-US" dirty="0"/>
              <a:t>sum()</a:t>
            </a:r>
          </a:p>
          <a:p>
            <a:r>
              <a:rPr lang="en-US" dirty="0"/>
              <a:t>min()</a:t>
            </a:r>
          </a:p>
          <a:p>
            <a:r>
              <a:rPr lang="en-US" dirty="0"/>
              <a:t>max()</a:t>
            </a:r>
          </a:p>
          <a:p>
            <a:r>
              <a:rPr lang="en-US" dirty="0"/>
              <a:t>average()</a:t>
            </a:r>
          </a:p>
          <a:p>
            <a:endParaRPr lang="en-IN" dirty="0"/>
          </a:p>
        </p:txBody>
      </p:sp>
    </p:spTree>
    <p:extLst>
      <p:ext uri="{BB962C8B-B14F-4D97-AF65-F5344CB8AC3E}">
        <p14:creationId xmlns:p14="http://schemas.microsoft.com/office/powerpoint/2010/main" val="27911062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B92B-FE57-4DDF-8CBE-B25F4FD154AF}"/>
              </a:ext>
            </a:extLst>
          </p:cNvPr>
          <p:cNvSpPr>
            <a:spLocks noGrp="1"/>
          </p:cNvSpPr>
          <p:nvPr>
            <p:ph type="title"/>
          </p:nvPr>
        </p:nvSpPr>
        <p:spPr/>
        <p:txBody>
          <a:bodyPr/>
          <a:lstStyle/>
          <a:p>
            <a:r>
              <a:rPr lang="en-US" dirty="0"/>
              <a:t>Streams – boxing,unboxing</a:t>
            </a:r>
            <a:endParaRPr lang="en-IN" dirty="0"/>
          </a:p>
        </p:txBody>
      </p:sp>
      <p:sp>
        <p:nvSpPr>
          <p:cNvPr id="3" name="Content Placeholder 2">
            <a:extLst>
              <a:ext uri="{FF2B5EF4-FFF2-40B4-BE49-F238E27FC236}">
                <a16:creationId xmlns:a16="http://schemas.microsoft.com/office/drawing/2014/main" id="{562ABB98-503B-4E7F-AD77-B156D3E86325}"/>
              </a:ext>
            </a:extLst>
          </p:cNvPr>
          <p:cNvSpPr>
            <a:spLocks noGrp="1"/>
          </p:cNvSpPr>
          <p:nvPr>
            <p:ph idx="1"/>
          </p:nvPr>
        </p:nvSpPr>
        <p:spPr/>
        <p:txBody>
          <a:bodyPr>
            <a:normAutofit fontScale="62500" lnSpcReduction="20000"/>
          </a:bodyPr>
          <a:lstStyle/>
          <a:p>
            <a:endParaRPr lang="en-IN" sz="1800" dirty="0">
              <a:latin typeface="Consolas" panose="020B0609020204030204" pitchFamily="49" charset="0"/>
            </a:endParaRPr>
          </a:p>
          <a:p>
            <a:pPr marL="0" indent="0" algn="l">
              <a:buNone/>
            </a:pPr>
            <a:r>
              <a:rPr lang="en-IN" sz="1800" dirty="0">
                <a:solidFill>
                  <a:srgbClr val="1B06BA"/>
                </a:solidFill>
                <a:latin typeface="Consolas" panose="020B0609020204030204" pitchFamily="49" charset="0"/>
              </a:rPr>
              <a:t>List&lt;Integer&gt; numbers;</a:t>
            </a:r>
          </a:p>
          <a:p>
            <a:pPr marL="0" indent="0" algn="l">
              <a:buNone/>
            </a:pPr>
            <a:endParaRPr lang="en-IN" sz="1800" dirty="0">
              <a:latin typeface="Consolas" panose="020B0609020204030204" pitchFamily="49" charset="0"/>
            </a:endParaRPr>
          </a:p>
          <a:p>
            <a:pPr marL="0" indent="0" algn="l">
              <a:buNone/>
            </a:pPr>
            <a:r>
              <a:rPr lang="en-US" sz="1800" dirty="0">
                <a:latin typeface="Consolas" panose="020B0609020204030204" pitchFamily="49" charset="0"/>
              </a:rPr>
              <a:t>//Note: IntStream can't be collected directly using </a:t>
            </a:r>
            <a:r>
              <a:rPr lang="en-US" sz="1800" dirty="0" err="1">
                <a:latin typeface="Consolas" panose="020B0609020204030204" pitchFamily="49" charset="0"/>
              </a:rPr>
              <a:t>Collector.toList</a:t>
            </a:r>
            <a:r>
              <a:rPr lang="en-US" sz="1800" dirty="0">
                <a:latin typeface="Consolas" panose="020B0609020204030204" pitchFamily="49" charset="0"/>
              </a:rPr>
              <a:t>, it needs to be </a:t>
            </a:r>
          </a:p>
          <a:p>
            <a:pPr marL="0" indent="0" algn="l">
              <a:buNone/>
            </a:pPr>
            <a:r>
              <a:rPr lang="en-US" sz="1800" dirty="0">
                <a:latin typeface="Consolas" panose="020B0609020204030204" pitchFamily="49" charset="0"/>
              </a:rPr>
              <a:t>//boxed from primitive </a:t>
            </a:r>
            <a:r>
              <a:rPr lang="en-US" sz="1800" u="sng" dirty="0">
                <a:latin typeface="Consolas" panose="020B0609020204030204" pitchFamily="49" charset="0"/>
              </a:rPr>
              <a:t>int to Integer first</a:t>
            </a:r>
          </a:p>
          <a:p>
            <a:pPr marL="0" indent="0" algn="l">
              <a:buNone/>
            </a:pPr>
            <a:endParaRPr lang="en-IN" sz="1800" dirty="0">
              <a:solidFill>
                <a:srgbClr val="1B06BA"/>
              </a:solidFill>
              <a:latin typeface="Consolas" panose="020B0609020204030204" pitchFamily="49" charset="0"/>
            </a:endParaRPr>
          </a:p>
          <a:p>
            <a:pPr marL="0" indent="0" algn="l">
              <a:buNone/>
            </a:pPr>
            <a:r>
              <a:rPr lang="en-US" sz="1800" dirty="0">
                <a:solidFill>
                  <a:srgbClr val="1B06BA"/>
                </a:solidFill>
                <a:latin typeface="Consolas" panose="020B0609020204030204" pitchFamily="49" charset="0"/>
              </a:rPr>
              <a:t>IntStream </a:t>
            </a:r>
            <a:r>
              <a:rPr lang="en-US" sz="1800" dirty="0" err="1">
                <a:solidFill>
                  <a:srgbClr val="1B06BA"/>
                </a:solidFill>
                <a:latin typeface="Consolas" panose="020B0609020204030204" pitchFamily="49" charset="0"/>
              </a:rPr>
              <a:t>numstream</a:t>
            </a:r>
            <a:r>
              <a:rPr lang="en-US" sz="1800" dirty="0">
                <a:solidFill>
                  <a:srgbClr val="1B06BA"/>
                </a:solidFill>
                <a:latin typeface="Consolas" panose="020B0609020204030204" pitchFamily="49" charset="0"/>
              </a:rPr>
              <a:t> = IntStream.</a:t>
            </a:r>
            <a:r>
              <a:rPr lang="en-US" sz="1800" i="1" dirty="0">
                <a:solidFill>
                  <a:srgbClr val="1B06BA"/>
                </a:solidFill>
                <a:latin typeface="Consolas" panose="020B0609020204030204" pitchFamily="49" charset="0"/>
              </a:rPr>
              <a:t>rangeClosed(0,5000);</a:t>
            </a:r>
          </a:p>
          <a:p>
            <a:pPr marL="0" indent="0" algn="l">
              <a:buNone/>
            </a:pPr>
            <a:r>
              <a:rPr lang="en-US" sz="1800" dirty="0">
                <a:solidFill>
                  <a:srgbClr val="1B06BA"/>
                </a:solidFill>
                <a:latin typeface="Consolas" panose="020B0609020204030204" pitchFamily="49" charset="0"/>
              </a:rPr>
              <a:t>numbers = </a:t>
            </a:r>
            <a:r>
              <a:rPr lang="en-US" sz="1800" dirty="0" err="1">
                <a:solidFill>
                  <a:srgbClr val="1B06BA"/>
                </a:solidFill>
                <a:latin typeface="Consolas" panose="020B0609020204030204" pitchFamily="49" charset="0"/>
              </a:rPr>
              <a:t>numstream.boxed</a:t>
            </a:r>
            <a:r>
              <a:rPr lang="en-US" sz="1800" dirty="0">
                <a:solidFill>
                  <a:srgbClr val="1B06BA"/>
                </a:solidFill>
                <a:latin typeface="Consolas" panose="020B0609020204030204" pitchFamily="49" charset="0"/>
              </a:rPr>
              <a:t>().collect(</a:t>
            </a:r>
            <a:r>
              <a:rPr lang="en-US" sz="1800" dirty="0" err="1">
                <a:solidFill>
                  <a:srgbClr val="1B06BA"/>
                </a:solidFill>
                <a:latin typeface="Consolas" panose="020B0609020204030204" pitchFamily="49" charset="0"/>
              </a:rPr>
              <a:t>Collectors.</a:t>
            </a:r>
            <a:r>
              <a:rPr lang="en-US" sz="1800" i="1" dirty="0" err="1">
                <a:solidFill>
                  <a:srgbClr val="1B06BA"/>
                </a:solidFill>
                <a:latin typeface="Consolas" panose="020B0609020204030204" pitchFamily="49" charset="0"/>
              </a:rPr>
              <a:t>toList</a:t>
            </a:r>
            <a:r>
              <a:rPr lang="en-US" sz="1800" i="1" dirty="0">
                <a:solidFill>
                  <a:srgbClr val="1B06BA"/>
                </a:solidFill>
                <a:latin typeface="Consolas" panose="020B0609020204030204" pitchFamily="49" charset="0"/>
              </a:rPr>
              <a:t>());</a:t>
            </a:r>
          </a:p>
          <a:p>
            <a:pPr marL="0" indent="0" algn="l">
              <a:buNone/>
            </a:pPr>
            <a:r>
              <a:rPr lang="en-US" sz="1800" dirty="0" err="1">
                <a:solidFill>
                  <a:srgbClr val="1B06BA"/>
                </a:solidFill>
                <a:latin typeface="Consolas" panose="020B0609020204030204" pitchFamily="49" charset="0"/>
              </a:rPr>
              <a:t>numbers.forEach</a:t>
            </a:r>
            <a:r>
              <a:rPr lang="en-US" sz="1800" dirty="0">
                <a:solidFill>
                  <a:srgbClr val="1B06BA"/>
                </a:solidFill>
                <a:latin typeface="Consolas" panose="020B0609020204030204" pitchFamily="49" charset="0"/>
              </a:rPr>
              <a:t>(System.</a:t>
            </a:r>
            <a:r>
              <a:rPr lang="en-US" sz="1800" b="1" i="1" dirty="0">
                <a:solidFill>
                  <a:srgbClr val="1B06BA"/>
                </a:solidFill>
                <a:latin typeface="Consolas" panose="020B0609020204030204" pitchFamily="49" charset="0"/>
              </a:rPr>
              <a:t>out::</a:t>
            </a:r>
            <a:r>
              <a:rPr lang="en-US" sz="1800" b="1" i="1" dirty="0" err="1">
                <a:solidFill>
                  <a:srgbClr val="1B06BA"/>
                </a:solidFill>
                <a:latin typeface="Consolas" panose="020B0609020204030204" pitchFamily="49" charset="0"/>
              </a:rPr>
              <a:t>println</a:t>
            </a:r>
            <a:r>
              <a:rPr lang="en-US" sz="1800" b="1" i="1" dirty="0">
                <a:solidFill>
                  <a:srgbClr val="1B06BA"/>
                </a:solidFill>
                <a:latin typeface="Consolas" panose="020B0609020204030204" pitchFamily="49" charset="0"/>
              </a:rPr>
              <a:t>);</a:t>
            </a:r>
          </a:p>
          <a:p>
            <a:pPr marL="0" indent="0" algn="l">
              <a:buNone/>
            </a:pPr>
            <a:endParaRPr lang="en-IN" sz="1800" dirty="0">
              <a:latin typeface="Consolas" panose="020B0609020204030204" pitchFamily="49" charset="0"/>
            </a:endParaRPr>
          </a:p>
          <a:p>
            <a:pPr marL="0" indent="0" algn="l">
              <a:buNone/>
            </a:pPr>
            <a:r>
              <a:rPr lang="en-US" sz="1800" dirty="0">
                <a:latin typeface="Consolas" panose="020B0609020204030204" pitchFamily="49" charset="0"/>
              </a:rPr>
              <a:t>//</a:t>
            </a:r>
            <a:r>
              <a:rPr lang="en-US" sz="1800" u="sng" dirty="0">
                <a:latin typeface="Consolas" panose="020B0609020204030204" pitchFamily="49" charset="0"/>
              </a:rPr>
              <a:t>unboxing from Integer to int</a:t>
            </a:r>
          </a:p>
          <a:p>
            <a:pPr marL="0" indent="0" algn="l">
              <a:buNone/>
            </a:pPr>
            <a:r>
              <a:rPr lang="en-US" sz="1800" dirty="0">
                <a:solidFill>
                  <a:srgbClr val="1B06BA"/>
                </a:solidFill>
                <a:latin typeface="Consolas" panose="020B0609020204030204" pitchFamily="49" charset="0"/>
              </a:rPr>
              <a:t>Optional&lt;Integer&gt; sum = </a:t>
            </a:r>
            <a:r>
              <a:rPr lang="en-US" sz="1800" dirty="0" err="1">
                <a:solidFill>
                  <a:srgbClr val="1B06BA"/>
                </a:solidFill>
                <a:latin typeface="Consolas" panose="020B0609020204030204" pitchFamily="49" charset="0"/>
              </a:rPr>
              <a:t>numbers.stream</a:t>
            </a:r>
            <a:r>
              <a:rPr lang="en-US" sz="1800" dirty="0">
                <a:solidFill>
                  <a:srgbClr val="1B06BA"/>
                </a:solidFill>
                <a:latin typeface="Consolas" panose="020B0609020204030204" pitchFamily="49" charset="0"/>
              </a:rPr>
              <a:t>().reduce((</a:t>
            </a:r>
            <a:r>
              <a:rPr lang="en-US" sz="1800" dirty="0" err="1">
                <a:solidFill>
                  <a:srgbClr val="1B06BA"/>
                </a:solidFill>
                <a:latin typeface="Consolas" panose="020B0609020204030204" pitchFamily="49" charset="0"/>
              </a:rPr>
              <a:t>a,b</a:t>
            </a:r>
            <a:r>
              <a:rPr lang="en-US" sz="1800" dirty="0">
                <a:solidFill>
                  <a:srgbClr val="1B06BA"/>
                </a:solidFill>
                <a:latin typeface="Consolas" panose="020B0609020204030204" pitchFamily="49" charset="0"/>
              </a:rPr>
              <a:t>)-&gt;</a:t>
            </a:r>
            <a:r>
              <a:rPr lang="en-US" sz="1800" dirty="0" err="1">
                <a:solidFill>
                  <a:srgbClr val="1B06BA"/>
                </a:solidFill>
                <a:latin typeface="Consolas" panose="020B0609020204030204" pitchFamily="49" charset="0"/>
              </a:rPr>
              <a:t>a+b</a:t>
            </a:r>
            <a:r>
              <a:rPr lang="en-US" sz="1800" dirty="0">
                <a:solidFill>
                  <a:srgbClr val="1B06BA"/>
                </a:solidFill>
                <a:latin typeface="Consolas" panose="020B0609020204030204" pitchFamily="49" charset="0"/>
              </a:rPr>
              <a:t>);</a:t>
            </a:r>
          </a:p>
          <a:p>
            <a:pPr marL="0" indent="0" algn="l">
              <a:buNone/>
            </a:pPr>
            <a:r>
              <a:rPr lang="en-IN" sz="1800" b="1" dirty="0">
                <a:solidFill>
                  <a:srgbClr val="1B06BA"/>
                </a:solidFill>
                <a:latin typeface="Consolas" panose="020B0609020204030204" pitchFamily="49" charset="0"/>
              </a:rPr>
              <a:t>if(</a:t>
            </a:r>
            <a:r>
              <a:rPr lang="en-IN" sz="1800" b="1" dirty="0" err="1">
                <a:solidFill>
                  <a:srgbClr val="1B06BA"/>
                </a:solidFill>
                <a:latin typeface="Consolas" panose="020B0609020204030204" pitchFamily="49" charset="0"/>
              </a:rPr>
              <a:t>sum.isPresent</a:t>
            </a:r>
            <a:r>
              <a:rPr lang="en-IN" sz="1800" b="1" dirty="0">
                <a:solidFill>
                  <a:srgbClr val="1B06BA"/>
                </a:solidFill>
                <a:latin typeface="Consolas" panose="020B0609020204030204" pitchFamily="49" charset="0"/>
              </a:rPr>
              <a:t>())</a:t>
            </a:r>
          </a:p>
          <a:p>
            <a:pPr marL="0" indent="0" algn="l">
              <a:buNone/>
            </a:pPr>
            <a:r>
              <a:rPr lang="en-IN" sz="1800" dirty="0" err="1">
                <a:solidFill>
                  <a:srgbClr val="1B06BA"/>
                </a:solidFill>
                <a:latin typeface="Consolas" panose="020B0609020204030204" pitchFamily="49" charset="0"/>
              </a:rPr>
              <a:t>System.</a:t>
            </a:r>
            <a:r>
              <a:rPr lang="en-IN" sz="1800" b="1" i="1" dirty="0" err="1">
                <a:solidFill>
                  <a:srgbClr val="1B06BA"/>
                </a:solidFill>
                <a:latin typeface="Consolas" panose="020B0609020204030204" pitchFamily="49" charset="0"/>
              </a:rPr>
              <a:t>out.println</a:t>
            </a:r>
            <a:r>
              <a:rPr lang="en-IN" sz="1800" b="1" i="1" dirty="0">
                <a:solidFill>
                  <a:srgbClr val="1B06BA"/>
                </a:solidFill>
                <a:latin typeface="Consolas" panose="020B0609020204030204" pitchFamily="49" charset="0"/>
              </a:rPr>
              <a:t>(</a:t>
            </a:r>
            <a:r>
              <a:rPr lang="en-IN" sz="1800" b="1" i="1" dirty="0" err="1">
                <a:solidFill>
                  <a:srgbClr val="1B06BA"/>
                </a:solidFill>
                <a:latin typeface="Consolas" panose="020B0609020204030204" pitchFamily="49" charset="0"/>
              </a:rPr>
              <a:t>sum.get</a:t>
            </a:r>
            <a:r>
              <a:rPr lang="en-IN" sz="1800" b="1" i="1" dirty="0">
                <a:solidFill>
                  <a:srgbClr val="1B06BA"/>
                </a:solidFill>
                <a:latin typeface="Consolas" panose="020B0609020204030204" pitchFamily="49" charset="0"/>
              </a:rPr>
              <a:t>());</a:t>
            </a:r>
          </a:p>
          <a:p>
            <a:pPr marL="0" indent="0" algn="l">
              <a:buNone/>
            </a:pPr>
            <a:endParaRPr lang="en-IN" sz="1800" dirty="0">
              <a:solidFill>
                <a:srgbClr val="1B06BA"/>
              </a:solidFill>
              <a:latin typeface="Consolas" panose="020B0609020204030204" pitchFamily="49" charset="0"/>
            </a:endParaRPr>
          </a:p>
          <a:p>
            <a:pPr marL="0" indent="0" algn="l">
              <a:buNone/>
            </a:pPr>
            <a:r>
              <a:rPr lang="en-US" sz="1800" b="1" dirty="0">
                <a:solidFill>
                  <a:srgbClr val="1B06BA"/>
                </a:solidFill>
                <a:latin typeface="Consolas" panose="020B0609020204030204" pitchFamily="49" charset="0"/>
              </a:rPr>
              <a:t>int sum1 = </a:t>
            </a:r>
            <a:r>
              <a:rPr lang="en-US" sz="1800" b="1" dirty="0" err="1">
                <a:solidFill>
                  <a:srgbClr val="1B06BA"/>
                </a:solidFill>
                <a:latin typeface="Consolas" panose="020B0609020204030204" pitchFamily="49" charset="0"/>
              </a:rPr>
              <a:t>numbers.stream</a:t>
            </a:r>
            <a:r>
              <a:rPr lang="en-US" sz="1800" b="1" dirty="0">
                <a:solidFill>
                  <a:srgbClr val="1B06BA"/>
                </a:solidFill>
                <a:latin typeface="Consolas" panose="020B0609020204030204" pitchFamily="49" charset="0"/>
              </a:rPr>
              <a:t>().</a:t>
            </a:r>
            <a:r>
              <a:rPr lang="en-US" sz="1800" b="1" dirty="0" err="1">
                <a:solidFill>
                  <a:srgbClr val="1B06BA"/>
                </a:solidFill>
                <a:latin typeface="Consolas" panose="020B0609020204030204" pitchFamily="49" charset="0"/>
              </a:rPr>
              <a:t>mapToInt</a:t>
            </a:r>
            <a:r>
              <a:rPr lang="en-US" sz="1800" b="1" dirty="0">
                <a:solidFill>
                  <a:srgbClr val="1B06BA"/>
                </a:solidFill>
                <a:latin typeface="Consolas" panose="020B0609020204030204" pitchFamily="49" charset="0"/>
              </a:rPr>
              <a:t>(Integer::</a:t>
            </a:r>
            <a:r>
              <a:rPr lang="en-US" sz="1800" b="1" dirty="0" err="1">
                <a:solidFill>
                  <a:srgbClr val="1B06BA"/>
                </a:solidFill>
                <a:latin typeface="Consolas" panose="020B0609020204030204" pitchFamily="49" charset="0"/>
              </a:rPr>
              <a:t>intValue</a:t>
            </a:r>
            <a:r>
              <a:rPr lang="en-US" sz="1800" b="1" dirty="0">
                <a:solidFill>
                  <a:srgbClr val="1B06BA"/>
                </a:solidFill>
                <a:latin typeface="Consolas" panose="020B0609020204030204" pitchFamily="49" charset="0"/>
              </a:rPr>
              <a:t>).sum();</a:t>
            </a:r>
          </a:p>
          <a:p>
            <a:pPr marL="0" indent="0" algn="l">
              <a:buNone/>
            </a:pPr>
            <a:r>
              <a:rPr lang="en-IN" sz="1800" dirty="0" err="1">
                <a:solidFill>
                  <a:srgbClr val="1B06BA"/>
                </a:solidFill>
                <a:latin typeface="Consolas" panose="020B0609020204030204" pitchFamily="49" charset="0"/>
              </a:rPr>
              <a:t>System.</a:t>
            </a:r>
            <a:r>
              <a:rPr lang="en-IN" sz="1800" b="1" i="1" dirty="0" err="1">
                <a:solidFill>
                  <a:srgbClr val="1B06BA"/>
                </a:solidFill>
                <a:latin typeface="Consolas" panose="020B0609020204030204" pitchFamily="49" charset="0"/>
              </a:rPr>
              <a:t>out.println</a:t>
            </a:r>
            <a:r>
              <a:rPr lang="en-IN" sz="1800" b="1" i="1" dirty="0">
                <a:solidFill>
                  <a:srgbClr val="1B06BA"/>
                </a:solidFill>
                <a:latin typeface="Consolas" panose="020B0609020204030204" pitchFamily="49" charset="0"/>
              </a:rPr>
              <a:t>(sum1);</a:t>
            </a:r>
            <a:endParaRPr lang="en-IN" dirty="0">
              <a:solidFill>
                <a:srgbClr val="1B06BA"/>
              </a:solidFill>
            </a:endParaRPr>
          </a:p>
        </p:txBody>
      </p:sp>
    </p:spTree>
    <p:extLst>
      <p:ext uri="{BB962C8B-B14F-4D97-AF65-F5344CB8AC3E}">
        <p14:creationId xmlns:p14="http://schemas.microsoft.com/office/powerpoint/2010/main" val="17335108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459A-4446-4A6B-8235-329E3925CA42}"/>
              </a:ext>
            </a:extLst>
          </p:cNvPr>
          <p:cNvSpPr>
            <a:spLocks noGrp="1"/>
          </p:cNvSpPr>
          <p:nvPr>
            <p:ph type="title"/>
          </p:nvPr>
        </p:nvSpPr>
        <p:spPr/>
        <p:txBody>
          <a:bodyPr>
            <a:normAutofit/>
          </a:bodyPr>
          <a:lstStyle/>
          <a:p>
            <a:r>
              <a:rPr lang="en-US" sz="4000" dirty="0"/>
              <a:t>Stream – mapToObj, mapToLong, mapToDouble</a:t>
            </a:r>
            <a:endParaRPr lang="en-IN" sz="4000" dirty="0"/>
          </a:p>
        </p:txBody>
      </p:sp>
      <p:sp>
        <p:nvSpPr>
          <p:cNvPr id="3" name="Content Placeholder 2">
            <a:extLst>
              <a:ext uri="{FF2B5EF4-FFF2-40B4-BE49-F238E27FC236}">
                <a16:creationId xmlns:a16="http://schemas.microsoft.com/office/drawing/2014/main" id="{91D0C14A-E934-45B7-8531-97686F9E324A}"/>
              </a:ext>
            </a:extLst>
          </p:cNvPr>
          <p:cNvSpPr>
            <a:spLocks noGrp="1"/>
          </p:cNvSpPr>
          <p:nvPr>
            <p:ph idx="1"/>
          </p:nvPr>
        </p:nvSpPr>
        <p:spPr/>
        <p:txBody>
          <a:bodyPr>
            <a:normAutofit/>
          </a:bodyPr>
          <a:lstStyle/>
          <a:p>
            <a:r>
              <a:rPr lang="en-US" sz="2000" dirty="0"/>
              <a:t>mapToObj – The mapToObj() method in Numeric Stream returns an object-valued Stream</a:t>
            </a:r>
          </a:p>
          <a:p>
            <a:pPr marL="0" indent="0">
              <a:buNone/>
            </a:pPr>
            <a:r>
              <a:rPr lang="en-US" sz="2000" dirty="0"/>
              <a:t>    </a:t>
            </a:r>
            <a:r>
              <a:rPr lang="en-US" sz="2000" dirty="0" err="1">
                <a:solidFill>
                  <a:srgbClr val="1B06BA"/>
                </a:solidFill>
              </a:rPr>
              <a:t>intStream.mapToObj</a:t>
            </a:r>
            <a:r>
              <a:rPr lang="en-US" sz="2000" dirty="0">
                <a:solidFill>
                  <a:srgbClr val="1B06BA"/>
                </a:solidFill>
              </a:rPr>
              <a:t>(</a:t>
            </a:r>
            <a:r>
              <a:rPr lang="en-US" sz="2000" dirty="0" err="1">
                <a:solidFill>
                  <a:srgbClr val="1B06BA"/>
                </a:solidFill>
              </a:rPr>
              <a:t>a</a:t>
            </a:r>
            <a:r>
              <a:rPr lang="en-US" sz="2000" dirty="0" err="1">
                <a:solidFill>
                  <a:srgbClr val="1B06BA"/>
                </a:solidFill>
                <a:sym typeface="Wingdings" panose="05000000000000000000" pitchFamily="2" charset="2"/>
              </a:rPr>
              <a:t>Integer.toBinaryString</a:t>
            </a:r>
            <a:r>
              <a:rPr lang="en-US" sz="2000" dirty="0">
                <a:solidFill>
                  <a:srgbClr val="1B06BA"/>
                </a:solidFill>
                <a:sym typeface="Wingdings" panose="05000000000000000000" pitchFamily="2" charset="2"/>
              </a:rPr>
              <a:t>(a));</a:t>
            </a:r>
          </a:p>
          <a:p>
            <a:r>
              <a:rPr lang="en-US" sz="2000" dirty="0">
                <a:sym typeface="Wingdings" panose="05000000000000000000" pitchFamily="2" charset="2"/>
              </a:rPr>
              <a:t>mapToLong – It returns a LongStream consisting of the results of the given function.</a:t>
            </a:r>
          </a:p>
          <a:p>
            <a:pPr marL="0" indent="0">
              <a:buNone/>
            </a:pPr>
            <a:r>
              <a:rPr lang="en-US" sz="2000" dirty="0">
                <a:sym typeface="Wingdings" panose="05000000000000000000" pitchFamily="2" charset="2"/>
              </a:rPr>
              <a:t>    </a:t>
            </a:r>
            <a:r>
              <a:rPr lang="en-US" sz="2000" dirty="0" err="1">
                <a:solidFill>
                  <a:srgbClr val="1B06BA"/>
                </a:solidFill>
                <a:sym typeface="Wingdings" panose="05000000000000000000" pitchFamily="2" charset="2"/>
              </a:rPr>
              <a:t>intStream.mapToLong</a:t>
            </a:r>
            <a:r>
              <a:rPr lang="en-US" sz="2000" dirty="0">
                <a:solidFill>
                  <a:srgbClr val="1B06BA"/>
                </a:solidFill>
                <a:sym typeface="Wingdings" panose="05000000000000000000" pitchFamily="2" charset="2"/>
              </a:rPr>
              <a:t>(num(long)num);</a:t>
            </a:r>
          </a:p>
          <a:p>
            <a:r>
              <a:rPr lang="en-US" sz="2000" dirty="0">
                <a:sym typeface="Wingdings" panose="05000000000000000000" pitchFamily="2" charset="2"/>
              </a:rPr>
              <a:t>mapToDouble- It returns a DoubleStream consisting of the results of the given function</a:t>
            </a:r>
          </a:p>
          <a:p>
            <a:pPr marL="0" indent="0">
              <a:buNone/>
            </a:pPr>
            <a:r>
              <a:rPr lang="en-US" sz="2000" dirty="0">
                <a:sym typeface="Wingdings" panose="05000000000000000000" pitchFamily="2" charset="2"/>
              </a:rPr>
              <a:t>    </a:t>
            </a:r>
            <a:r>
              <a:rPr lang="en-US" sz="2000" dirty="0" err="1">
                <a:solidFill>
                  <a:srgbClr val="1B06BA"/>
                </a:solidFill>
                <a:sym typeface="Wingdings" panose="05000000000000000000" pitchFamily="2" charset="2"/>
              </a:rPr>
              <a:t>LongStream.mapToDouble</a:t>
            </a:r>
            <a:r>
              <a:rPr lang="en-US" sz="2000" dirty="0">
                <a:solidFill>
                  <a:srgbClr val="1B06BA"/>
                </a:solidFill>
                <a:sym typeface="Wingdings" panose="05000000000000000000" pitchFamily="2" charset="2"/>
              </a:rPr>
              <a:t>(num(double)num);</a:t>
            </a:r>
            <a:endParaRPr lang="en-IN" sz="2000" dirty="0">
              <a:solidFill>
                <a:srgbClr val="1B06BA"/>
              </a:solidFill>
            </a:endParaRPr>
          </a:p>
        </p:txBody>
      </p:sp>
    </p:spTree>
    <p:extLst>
      <p:ext uri="{BB962C8B-B14F-4D97-AF65-F5344CB8AC3E}">
        <p14:creationId xmlns:p14="http://schemas.microsoft.com/office/powerpoint/2010/main" val="29134533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8A22-1E84-443B-A2E0-044A9FC26EAF}"/>
              </a:ext>
            </a:extLst>
          </p:cNvPr>
          <p:cNvSpPr>
            <a:spLocks noGrp="1"/>
          </p:cNvSpPr>
          <p:nvPr>
            <p:ph type="title"/>
          </p:nvPr>
        </p:nvSpPr>
        <p:spPr/>
        <p:txBody>
          <a:bodyPr/>
          <a:lstStyle/>
          <a:p>
            <a:r>
              <a:rPr lang="en-US" dirty="0"/>
              <a:t>Collectors groupingBy</a:t>
            </a:r>
            <a:endParaRPr lang="en-IN" dirty="0"/>
          </a:p>
        </p:txBody>
      </p:sp>
      <p:sp>
        <p:nvSpPr>
          <p:cNvPr id="3" name="Content Placeholder 2">
            <a:extLst>
              <a:ext uri="{FF2B5EF4-FFF2-40B4-BE49-F238E27FC236}">
                <a16:creationId xmlns:a16="http://schemas.microsoft.com/office/drawing/2014/main" id="{7B5BEDF6-7F1A-48DF-8C04-92E84F0D8997}"/>
              </a:ext>
            </a:extLst>
          </p:cNvPr>
          <p:cNvSpPr>
            <a:spLocks noGrp="1"/>
          </p:cNvSpPr>
          <p:nvPr>
            <p:ph idx="1"/>
          </p:nvPr>
        </p:nvSpPr>
        <p:spPr/>
        <p:txBody>
          <a:bodyPr>
            <a:normAutofit fontScale="92500" lnSpcReduction="20000"/>
          </a:bodyPr>
          <a:lstStyle/>
          <a:p>
            <a:pPr marL="0" indent="0" algn="l">
              <a:buNone/>
            </a:pPr>
            <a:r>
              <a:rPr lang="en-US" sz="1200" dirty="0">
                <a:solidFill>
                  <a:srgbClr val="1B06BA"/>
                </a:solidFill>
                <a:latin typeface="Consolas" panose="020B0609020204030204" pitchFamily="49" charset="0"/>
              </a:rPr>
              <a:t>Map&lt;</a:t>
            </a:r>
            <a:r>
              <a:rPr lang="en-US" sz="1200" dirty="0" err="1">
                <a:solidFill>
                  <a:srgbClr val="1B06BA"/>
                </a:solidFill>
                <a:latin typeface="Consolas" panose="020B0609020204030204" pitchFamily="49" charset="0"/>
              </a:rPr>
              <a:t>String,List</a:t>
            </a:r>
            <a:r>
              <a:rPr lang="en-US" sz="1200" dirty="0">
                <a:solidFill>
                  <a:srgbClr val="1B06BA"/>
                </a:solidFill>
                <a:latin typeface="Consolas" panose="020B0609020204030204" pitchFamily="49" charset="0"/>
              </a:rPr>
              <a:t>&lt;Employee&gt;&gt; </a:t>
            </a:r>
            <a:r>
              <a:rPr lang="en-US" sz="1200" dirty="0" err="1">
                <a:solidFill>
                  <a:srgbClr val="1B06BA"/>
                </a:solidFill>
                <a:latin typeface="Consolas" panose="020B0609020204030204" pitchFamily="49" charset="0"/>
              </a:rPr>
              <a:t>memp</a:t>
            </a:r>
            <a:r>
              <a:rPr lang="en-US" sz="1200" dirty="0">
                <a:solidFill>
                  <a:srgbClr val="1B06BA"/>
                </a:solidFill>
                <a:latin typeface="Consolas" panose="020B0609020204030204" pitchFamily="49" charset="0"/>
              </a:rPr>
              <a:t> = employees1</a:t>
            </a:r>
          </a:p>
          <a:p>
            <a:pPr marL="0" indent="0" algn="l">
              <a:buNone/>
            </a:pPr>
            <a:r>
              <a:rPr lang="en-US" sz="1200" dirty="0">
                <a:solidFill>
                  <a:srgbClr val="1B06BA"/>
                </a:solidFill>
                <a:latin typeface="Consolas" panose="020B0609020204030204" pitchFamily="49" charset="0"/>
              </a:rPr>
              <a:t>                                  .stream()</a:t>
            </a:r>
          </a:p>
          <a:p>
            <a:pPr marL="0" indent="0" algn="l">
              <a:buNone/>
            </a:pPr>
            <a:r>
              <a:rPr lang="en-US" sz="1200" dirty="0">
                <a:solidFill>
                  <a:srgbClr val="1B06BA"/>
                </a:solidFill>
                <a:latin typeface="Consolas" panose="020B0609020204030204" pitchFamily="49" charset="0"/>
              </a:rPr>
              <a:t>                                  .collect(</a:t>
            </a:r>
            <a:r>
              <a:rPr lang="en-US" sz="1200" b="1" dirty="0" err="1">
                <a:solidFill>
                  <a:srgbClr val="1B06BA"/>
                </a:solidFill>
                <a:latin typeface="Consolas" panose="020B0609020204030204" pitchFamily="49" charset="0"/>
              </a:rPr>
              <a:t>Collectors.</a:t>
            </a:r>
            <a:r>
              <a:rPr lang="en-US" sz="1200" b="1" i="1" dirty="0" err="1">
                <a:solidFill>
                  <a:srgbClr val="1B06BA"/>
                </a:solidFill>
                <a:latin typeface="Consolas" panose="020B0609020204030204" pitchFamily="49" charset="0"/>
              </a:rPr>
              <a:t>groupingBy</a:t>
            </a:r>
            <a:r>
              <a:rPr lang="en-US" sz="1200" i="1" dirty="0">
                <a:solidFill>
                  <a:srgbClr val="1B06BA"/>
                </a:solidFill>
                <a:latin typeface="Consolas" panose="020B0609020204030204" pitchFamily="49" charset="0"/>
              </a:rPr>
              <a:t>(e-&gt;</a:t>
            </a:r>
            <a:r>
              <a:rPr lang="en-US" sz="1200" i="1" dirty="0" err="1">
                <a:solidFill>
                  <a:srgbClr val="1B06BA"/>
                </a:solidFill>
                <a:latin typeface="Consolas" panose="020B0609020204030204" pitchFamily="49" charset="0"/>
              </a:rPr>
              <a:t>e.isManager</a:t>
            </a:r>
            <a:r>
              <a:rPr lang="en-US" sz="1200" i="1" dirty="0">
                <a:solidFill>
                  <a:srgbClr val="1B06BA"/>
                </a:solidFill>
                <a:latin typeface="Consolas" panose="020B0609020204030204" pitchFamily="49" charset="0"/>
              </a:rPr>
              <a:t>()?"Manager":"</a:t>
            </a:r>
            <a:r>
              <a:rPr lang="en-US" sz="1200" i="1" dirty="0" err="1">
                <a:solidFill>
                  <a:srgbClr val="1B06BA"/>
                </a:solidFill>
                <a:latin typeface="Consolas" panose="020B0609020204030204" pitchFamily="49" charset="0"/>
              </a:rPr>
              <a:t>TeamMember</a:t>
            </a:r>
            <a:r>
              <a:rPr lang="en-US" sz="1200" i="1" dirty="0">
                <a:solidFill>
                  <a:srgbClr val="1B06BA"/>
                </a:solidFill>
                <a:latin typeface="Consolas" panose="020B0609020204030204" pitchFamily="49" charset="0"/>
              </a:rPr>
              <a:t>"));</a:t>
            </a:r>
          </a:p>
          <a:p>
            <a:pPr marL="0" indent="0" algn="l">
              <a:buNone/>
            </a:pPr>
            <a:r>
              <a:rPr lang="en-IN" sz="1200" dirty="0" err="1">
                <a:solidFill>
                  <a:srgbClr val="1B06BA"/>
                </a:solidFill>
                <a:latin typeface="Consolas" panose="020B0609020204030204" pitchFamily="49" charset="0"/>
              </a:rPr>
              <a:t>memp.forEach</a:t>
            </a:r>
            <a:r>
              <a:rPr lang="en-IN" sz="1200" dirty="0">
                <a:solidFill>
                  <a:srgbClr val="1B06BA"/>
                </a:solidFill>
                <a:latin typeface="Consolas" panose="020B0609020204030204" pitchFamily="49" charset="0"/>
              </a:rPr>
              <a:t>((</a:t>
            </a:r>
            <a:r>
              <a:rPr lang="en-IN" sz="1200" dirty="0" err="1">
                <a:solidFill>
                  <a:srgbClr val="1B06BA"/>
                </a:solidFill>
                <a:latin typeface="Consolas" panose="020B0609020204030204" pitchFamily="49" charset="0"/>
              </a:rPr>
              <a:t>k,v</a:t>
            </a:r>
            <a:r>
              <a:rPr lang="en-IN" sz="1200" dirty="0">
                <a:solidFill>
                  <a:srgbClr val="1B06BA"/>
                </a:solidFill>
                <a:latin typeface="Consolas" panose="020B0609020204030204" pitchFamily="49" charset="0"/>
              </a:rPr>
              <a:t>)-&gt; { </a:t>
            </a:r>
            <a:r>
              <a:rPr lang="en-US" sz="1200" dirty="0" err="1">
                <a:solidFill>
                  <a:srgbClr val="1B06BA"/>
                </a:solidFill>
                <a:latin typeface="Consolas" panose="020B0609020204030204" pitchFamily="49" charset="0"/>
              </a:rPr>
              <a:t>System.out.println</a:t>
            </a:r>
            <a:r>
              <a:rPr lang="en-US" sz="1200" dirty="0">
                <a:solidFill>
                  <a:srgbClr val="1B06BA"/>
                </a:solidFill>
                <a:latin typeface="Consolas" panose="020B0609020204030204" pitchFamily="49" charset="0"/>
              </a:rPr>
              <a:t>("key-"+</a:t>
            </a:r>
            <a:r>
              <a:rPr lang="en-US" sz="1200" dirty="0" err="1">
                <a:solidFill>
                  <a:srgbClr val="1B06BA"/>
                </a:solidFill>
                <a:latin typeface="Consolas" panose="020B0609020204030204" pitchFamily="49" charset="0"/>
              </a:rPr>
              <a:t>k+",value</a:t>
            </a:r>
            <a:r>
              <a:rPr lang="en-US" sz="1200" dirty="0">
                <a:solidFill>
                  <a:srgbClr val="1B06BA"/>
                </a:solidFill>
                <a:latin typeface="Consolas" panose="020B0609020204030204" pitchFamily="49" charset="0"/>
              </a:rPr>
              <a:t>="+v); </a:t>
            </a:r>
            <a:r>
              <a:rPr lang="en-IN" sz="1200" dirty="0">
                <a:solidFill>
                  <a:srgbClr val="1B06BA"/>
                </a:solidFill>
                <a:latin typeface="Consolas" panose="020B0609020204030204" pitchFamily="49" charset="0"/>
              </a:rPr>
              <a:t>});</a:t>
            </a:r>
          </a:p>
          <a:p>
            <a:pPr marL="0" indent="0">
              <a:buNone/>
            </a:pPr>
            <a:r>
              <a:rPr lang="en-IN" sz="1200" dirty="0">
                <a:solidFill>
                  <a:srgbClr val="1B06BA"/>
                </a:solidFill>
                <a:latin typeface="Consolas" panose="020B0609020204030204" pitchFamily="49" charset="0"/>
              </a:rPr>
              <a:t>--------------------------------------------------------------------------------------------------------------------------------------</a:t>
            </a:r>
          </a:p>
          <a:p>
            <a:pPr marL="0" indent="0" algn="l">
              <a:buNone/>
            </a:pPr>
            <a:r>
              <a:rPr lang="en-US" sz="1200" dirty="0">
                <a:solidFill>
                  <a:srgbClr val="1B06BA"/>
                </a:solidFill>
                <a:latin typeface="Consolas" panose="020B0609020204030204" pitchFamily="49" charset="0"/>
              </a:rPr>
              <a:t>Map&lt;</a:t>
            </a:r>
            <a:r>
              <a:rPr lang="en-US" sz="1200" dirty="0" err="1">
                <a:solidFill>
                  <a:srgbClr val="1B06BA"/>
                </a:solidFill>
                <a:latin typeface="Consolas" panose="020B0609020204030204" pitchFamily="49" charset="0"/>
              </a:rPr>
              <a:t>Boolean,Double</a:t>
            </a:r>
            <a:r>
              <a:rPr lang="en-US" sz="1200" dirty="0">
                <a:solidFill>
                  <a:srgbClr val="1B06BA"/>
                </a:solidFill>
                <a:latin typeface="Consolas" panose="020B0609020204030204" pitchFamily="49" charset="0"/>
              </a:rPr>
              <a:t>&gt; </a:t>
            </a:r>
            <a:r>
              <a:rPr lang="en-US" sz="1200" dirty="0" err="1">
                <a:solidFill>
                  <a:srgbClr val="1B06BA"/>
                </a:solidFill>
                <a:latin typeface="Consolas" panose="020B0609020204030204" pitchFamily="49" charset="0"/>
              </a:rPr>
              <a:t>eavgsal</a:t>
            </a:r>
            <a:r>
              <a:rPr lang="en-US" sz="1200" dirty="0">
                <a:solidFill>
                  <a:srgbClr val="1B06BA"/>
                </a:solidFill>
                <a:latin typeface="Consolas" panose="020B0609020204030204" pitchFamily="49" charset="0"/>
              </a:rPr>
              <a:t> = employees1.stream()</a:t>
            </a:r>
          </a:p>
          <a:p>
            <a:pPr marL="0" indent="0" algn="l">
              <a:buNone/>
            </a:pPr>
            <a:r>
              <a:rPr lang="en-IN" sz="1200" dirty="0">
                <a:solidFill>
                  <a:srgbClr val="1B06BA"/>
                </a:solidFill>
                <a:latin typeface="Consolas" panose="020B0609020204030204" pitchFamily="49" charset="0"/>
              </a:rPr>
              <a:t>                .collect(</a:t>
            </a:r>
          </a:p>
          <a:p>
            <a:pPr marL="0" indent="0" algn="l">
              <a:buNone/>
            </a:pPr>
            <a:r>
              <a:rPr lang="en-IN" sz="1200" dirty="0">
                <a:solidFill>
                  <a:srgbClr val="1B06BA"/>
                </a:solidFill>
                <a:latin typeface="Consolas" panose="020B0609020204030204" pitchFamily="49" charset="0"/>
              </a:rPr>
              <a:t>                </a:t>
            </a:r>
            <a:r>
              <a:rPr lang="en-IN" sz="1200" b="1" dirty="0" err="1">
                <a:solidFill>
                  <a:srgbClr val="1B06BA"/>
                </a:solidFill>
                <a:latin typeface="Consolas" panose="020B0609020204030204" pitchFamily="49" charset="0"/>
              </a:rPr>
              <a:t>Collectors.</a:t>
            </a:r>
            <a:r>
              <a:rPr lang="en-IN" sz="1200" b="1" i="1" dirty="0" err="1">
                <a:solidFill>
                  <a:srgbClr val="1B06BA"/>
                </a:solidFill>
                <a:latin typeface="Consolas" panose="020B0609020204030204" pitchFamily="49" charset="0"/>
              </a:rPr>
              <a:t>groupingBy</a:t>
            </a:r>
            <a:r>
              <a:rPr lang="en-IN" sz="1200" i="1" dirty="0">
                <a:solidFill>
                  <a:srgbClr val="1B06BA"/>
                </a:solidFill>
                <a:latin typeface="Consolas" panose="020B0609020204030204" pitchFamily="49" charset="0"/>
              </a:rPr>
              <a:t>(</a:t>
            </a:r>
          </a:p>
          <a:p>
            <a:pPr marL="0" indent="0" algn="l">
              <a:buNone/>
            </a:pPr>
            <a:r>
              <a:rPr lang="en-IN" sz="1200" dirty="0">
                <a:solidFill>
                  <a:srgbClr val="1B06BA"/>
                </a:solidFill>
                <a:latin typeface="Consolas" panose="020B0609020204030204" pitchFamily="49" charset="0"/>
              </a:rPr>
              <a:t>                   Employee::</a:t>
            </a:r>
            <a:r>
              <a:rPr lang="en-IN" sz="1200" dirty="0" err="1">
                <a:solidFill>
                  <a:srgbClr val="1B06BA"/>
                </a:solidFill>
                <a:latin typeface="Consolas" panose="020B0609020204030204" pitchFamily="49" charset="0"/>
              </a:rPr>
              <a:t>isManager</a:t>
            </a:r>
            <a:r>
              <a:rPr lang="en-IN" sz="1200" dirty="0">
                <a:solidFill>
                  <a:srgbClr val="1B06BA"/>
                </a:solidFill>
                <a:latin typeface="Consolas" panose="020B0609020204030204" pitchFamily="49" charset="0"/>
              </a:rPr>
              <a:t>,</a:t>
            </a:r>
          </a:p>
          <a:p>
            <a:pPr marL="0" indent="0" algn="l">
              <a:buNone/>
            </a:pPr>
            <a:r>
              <a:rPr lang="en-IN" sz="1200" dirty="0">
                <a:solidFill>
                  <a:srgbClr val="1B06BA"/>
                </a:solidFill>
                <a:latin typeface="Consolas" panose="020B0609020204030204" pitchFamily="49" charset="0"/>
              </a:rPr>
              <a:t>                   </a:t>
            </a:r>
            <a:r>
              <a:rPr lang="en-IN" sz="1200" dirty="0" err="1">
                <a:solidFill>
                  <a:srgbClr val="1B06BA"/>
                </a:solidFill>
                <a:latin typeface="Consolas" panose="020B0609020204030204" pitchFamily="49" charset="0"/>
              </a:rPr>
              <a:t>Collectors.</a:t>
            </a:r>
            <a:r>
              <a:rPr lang="en-IN" sz="1200" i="1" dirty="0" err="1">
                <a:solidFill>
                  <a:srgbClr val="1B06BA"/>
                </a:solidFill>
                <a:latin typeface="Consolas" panose="020B0609020204030204" pitchFamily="49" charset="0"/>
              </a:rPr>
              <a:t>averagingLong</a:t>
            </a:r>
            <a:r>
              <a:rPr lang="en-IN" sz="1200" i="1" dirty="0">
                <a:solidFill>
                  <a:srgbClr val="1B06BA"/>
                </a:solidFill>
                <a:latin typeface="Consolas" panose="020B0609020204030204" pitchFamily="49" charset="0"/>
              </a:rPr>
              <a:t>(Employee::</a:t>
            </a:r>
            <a:r>
              <a:rPr lang="en-IN" sz="1200" i="1" dirty="0" err="1">
                <a:solidFill>
                  <a:srgbClr val="1B06BA"/>
                </a:solidFill>
                <a:latin typeface="Consolas" panose="020B0609020204030204" pitchFamily="49" charset="0"/>
              </a:rPr>
              <a:t>getSalary</a:t>
            </a:r>
            <a:r>
              <a:rPr lang="en-IN" sz="1200" i="1" dirty="0">
                <a:solidFill>
                  <a:srgbClr val="1B06BA"/>
                </a:solidFill>
                <a:latin typeface="Consolas" panose="020B0609020204030204" pitchFamily="49" charset="0"/>
              </a:rPr>
              <a:t>)</a:t>
            </a:r>
          </a:p>
          <a:p>
            <a:pPr marL="0" indent="0" algn="l">
              <a:buNone/>
            </a:pPr>
            <a:r>
              <a:rPr lang="en-IN" sz="1200" dirty="0">
                <a:solidFill>
                  <a:srgbClr val="1B06BA"/>
                </a:solidFill>
                <a:latin typeface="Consolas" panose="020B0609020204030204" pitchFamily="49" charset="0"/>
              </a:rPr>
              <a:t>                   )//end of grouping</a:t>
            </a:r>
          </a:p>
          <a:p>
            <a:pPr marL="0" indent="0" algn="l">
              <a:buNone/>
            </a:pPr>
            <a:r>
              <a:rPr lang="en-IN" sz="1200" dirty="0">
                <a:solidFill>
                  <a:srgbClr val="1B06BA"/>
                </a:solidFill>
                <a:latin typeface="Consolas" panose="020B0609020204030204" pitchFamily="49" charset="0"/>
              </a:rPr>
              <a:t>                );//end of collect</a:t>
            </a:r>
          </a:p>
          <a:p>
            <a:pPr marL="0" indent="0" algn="l">
              <a:buNone/>
            </a:pPr>
            <a:endParaRPr lang="en-IN" sz="1200" dirty="0">
              <a:solidFill>
                <a:srgbClr val="1B06BA"/>
              </a:solidFill>
              <a:latin typeface="Consolas" panose="020B0609020204030204" pitchFamily="49" charset="0"/>
            </a:endParaRPr>
          </a:p>
          <a:p>
            <a:pPr marL="0" indent="0">
              <a:buNone/>
            </a:pPr>
            <a:r>
              <a:rPr lang="en-US" sz="1200" dirty="0" err="1">
                <a:solidFill>
                  <a:srgbClr val="1B06BA"/>
                </a:solidFill>
                <a:latin typeface="Consolas" panose="020B0609020204030204" pitchFamily="49" charset="0"/>
              </a:rPr>
              <a:t>System.out.println</a:t>
            </a:r>
            <a:r>
              <a:rPr lang="en-US" sz="1200" dirty="0">
                <a:solidFill>
                  <a:srgbClr val="1B06BA"/>
                </a:solidFill>
                <a:latin typeface="Consolas" panose="020B0609020204030204" pitchFamily="49" charset="0"/>
              </a:rPr>
              <a:t>("group emp based on manager/non manager and find avg salary of all emps in each group:");</a:t>
            </a:r>
          </a:p>
          <a:p>
            <a:pPr marL="0" indent="0">
              <a:buNone/>
            </a:pPr>
            <a:r>
              <a:rPr lang="en-IN" sz="1200" dirty="0" err="1">
                <a:solidFill>
                  <a:srgbClr val="1B06BA"/>
                </a:solidFill>
                <a:latin typeface="Consolas" panose="020B0609020204030204" pitchFamily="49" charset="0"/>
              </a:rPr>
              <a:t>eavgsal.forEach</a:t>
            </a:r>
            <a:r>
              <a:rPr lang="en-IN" sz="1200" dirty="0">
                <a:solidFill>
                  <a:srgbClr val="1B06BA"/>
                </a:solidFill>
                <a:latin typeface="Consolas" panose="020B0609020204030204" pitchFamily="49" charset="0"/>
              </a:rPr>
              <a:t>((</a:t>
            </a:r>
            <a:r>
              <a:rPr lang="en-IN" sz="1200" dirty="0" err="1">
                <a:solidFill>
                  <a:srgbClr val="1B06BA"/>
                </a:solidFill>
                <a:latin typeface="Consolas" panose="020B0609020204030204" pitchFamily="49" charset="0"/>
              </a:rPr>
              <a:t>k,v</a:t>
            </a:r>
            <a:r>
              <a:rPr lang="en-IN" sz="1200" dirty="0">
                <a:solidFill>
                  <a:srgbClr val="1B06BA"/>
                </a:solidFill>
                <a:latin typeface="Consolas" panose="020B0609020204030204" pitchFamily="49" charset="0"/>
              </a:rPr>
              <a:t>)-&gt;{</a:t>
            </a:r>
          </a:p>
          <a:p>
            <a:pPr marL="0" indent="0">
              <a:buNone/>
            </a:pPr>
            <a:r>
              <a:rPr lang="en-US" sz="1200" dirty="0" err="1">
                <a:solidFill>
                  <a:srgbClr val="1B06BA"/>
                </a:solidFill>
                <a:latin typeface="Consolas" panose="020B0609020204030204" pitchFamily="49" charset="0"/>
              </a:rPr>
              <a:t>System.out.println</a:t>
            </a:r>
            <a:r>
              <a:rPr lang="en-US" sz="1200" dirty="0">
                <a:solidFill>
                  <a:srgbClr val="1B06BA"/>
                </a:solidFill>
                <a:latin typeface="Consolas" panose="020B0609020204030204" pitchFamily="49" charset="0"/>
              </a:rPr>
              <a:t>("key:"+k+":value:"+v);</a:t>
            </a:r>
          </a:p>
          <a:p>
            <a:pPr marL="0" indent="0">
              <a:buNone/>
            </a:pPr>
            <a:r>
              <a:rPr lang="en-IN" sz="1200" dirty="0">
                <a:solidFill>
                  <a:srgbClr val="1B06BA"/>
                </a:solidFill>
                <a:latin typeface="Consolas" panose="020B0609020204030204" pitchFamily="49" charset="0"/>
              </a:rPr>
              <a:t>});</a:t>
            </a:r>
          </a:p>
          <a:p>
            <a:pPr marL="0" indent="0">
              <a:buNone/>
            </a:pPr>
            <a:endParaRPr lang="en-IN" sz="1200" dirty="0">
              <a:solidFill>
                <a:srgbClr val="1B06BA"/>
              </a:solidFill>
              <a:latin typeface="Consolas" panose="020B0609020204030204" pitchFamily="49" charset="0"/>
            </a:endParaRPr>
          </a:p>
          <a:p>
            <a:pPr marL="0" indent="0">
              <a:buNone/>
            </a:pPr>
            <a:endParaRPr lang="en-IN" sz="1200" dirty="0">
              <a:solidFill>
                <a:srgbClr val="1B06BA"/>
              </a:solidFill>
              <a:latin typeface="Consolas" panose="020B0609020204030204" pitchFamily="49" charset="0"/>
            </a:endParaRPr>
          </a:p>
          <a:p>
            <a:pPr marL="0" indent="0">
              <a:buNone/>
            </a:pPr>
            <a:endParaRPr lang="en-IN" sz="1200" dirty="0">
              <a:solidFill>
                <a:srgbClr val="1B06BA"/>
              </a:solidFill>
              <a:latin typeface="Consolas" panose="020B0609020204030204" pitchFamily="49" charset="0"/>
            </a:endParaRPr>
          </a:p>
        </p:txBody>
      </p:sp>
    </p:spTree>
    <p:extLst>
      <p:ext uri="{BB962C8B-B14F-4D97-AF65-F5344CB8AC3E}">
        <p14:creationId xmlns:p14="http://schemas.microsoft.com/office/powerpoint/2010/main" val="10059540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1D4A-85F7-4B03-B25A-36F6CEBE3A3B}"/>
              </a:ext>
            </a:extLst>
          </p:cNvPr>
          <p:cNvSpPr>
            <a:spLocks noGrp="1"/>
          </p:cNvSpPr>
          <p:nvPr>
            <p:ph type="title"/>
          </p:nvPr>
        </p:nvSpPr>
        <p:spPr/>
        <p:txBody>
          <a:bodyPr/>
          <a:lstStyle/>
          <a:p>
            <a:r>
              <a:rPr lang="en-US" dirty="0"/>
              <a:t>Collectors groupingBy, </a:t>
            </a:r>
            <a:r>
              <a:rPr lang="en-US" dirty="0" err="1"/>
              <a:t>maxBy</a:t>
            </a:r>
            <a:r>
              <a:rPr lang="en-US" dirty="0"/>
              <a:t>, </a:t>
            </a:r>
            <a:r>
              <a:rPr lang="en-US" dirty="0" err="1"/>
              <a:t>averagingBy</a:t>
            </a:r>
            <a:endParaRPr lang="en-IN" dirty="0"/>
          </a:p>
        </p:txBody>
      </p:sp>
      <p:sp>
        <p:nvSpPr>
          <p:cNvPr id="3" name="Content Placeholder 2">
            <a:extLst>
              <a:ext uri="{FF2B5EF4-FFF2-40B4-BE49-F238E27FC236}">
                <a16:creationId xmlns:a16="http://schemas.microsoft.com/office/drawing/2014/main" id="{47E7050A-9B2E-462C-872E-F3CB11A1F39D}"/>
              </a:ext>
            </a:extLst>
          </p:cNvPr>
          <p:cNvSpPr>
            <a:spLocks noGrp="1"/>
          </p:cNvSpPr>
          <p:nvPr>
            <p:ph idx="1"/>
          </p:nvPr>
        </p:nvSpPr>
        <p:spPr/>
        <p:txBody>
          <a:bodyPr>
            <a:normAutofit/>
          </a:bodyPr>
          <a:lstStyle/>
          <a:p>
            <a:pPr marL="0" indent="0">
              <a:lnSpc>
                <a:spcPct val="110000"/>
              </a:lnSpc>
              <a:buNone/>
            </a:pPr>
            <a:r>
              <a:rPr lang="en-US" sz="1300" dirty="0">
                <a:solidFill>
                  <a:srgbClr val="1B06BA"/>
                </a:solidFill>
                <a:latin typeface="Consolas" panose="020B0609020204030204" pitchFamily="49" charset="0"/>
              </a:rPr>
              <a:t>Map&lt;</a:t>
            </a:r>
            <a:r>
              <a:rPr lang="en-US" sz="1300" dirty="0" err="1">
                <a:solidFill>
                  <a:srgbClr val="1B06BA"/>
                </a:solidFill>
                <a:latin typeface="Consolas" panose="020B0609020204030204" pitchFamily="49" charset="0"/>
              </a:rPr>
              <a:t>Boolean,Optional</a:t>
            </a:r>
            <a:r>
              <a:rPr lang="en-US" sz="1300" dirty="0">
                <a:solidFill>
                  <a:srgbClr val="1B06BA"/>
                </a:solidFill>
                <a:latin typeface="Consolas" panose="020B0609020204030204" pitchFamily="49" charset="0"/>
              </a:rPr>
              <a:t>&lt;Employee&gt;&gt; </a:t>
            </a:r>
            <a:r>
              <a:rPr lang="en-US" sz="1300" dirty="0" err="1">
                <a:solidFill>
                  <a:srgbClr val="1B06BA"/>
                </a:solidFill>
                <a:latin typeface="Consolas" panose="020B0609020204030204" pitchFamily="49" charset="0"/>
              </a:rPr>
              <a:t>emaxmap</a:t>
            </a:r>
            <a:r>
              <a:rPr lang="en-US" sz="1300" dirty="0">
                <a:solidFill>
                  <a:srgbClr val="1B06BA"/>
                </a:solidFill>
                <a:latin typeface="Consolas" panose="020B0609020204030204" pitchFamily="49" charset="0"/>
              </a:rPr>
              <a:t> = employees1.stream()</a:t>
            </a:r>
          </a:p>
          <a:p>
            <a:pPr marL="0" indent="0">
              <a:lnSpc>
                <a:spcPct val="110000"/>
              </a:lnSpc>
              <a:buNone/>
            </a:pPr>
            <a:r>
              <a:rPr lang="en-IN" sz="1300" dirty="0">
                <a:solidFill>
                  <a:srgbClr val="1B06BA"/>
                </a:solidFill>
                <a:latin typeface="Consolas" panose="020B0609020204030204" pitchFamily="49" charset="0"/>
              </a:rPr>
              <a:t>                            .collect(</a:t>
            </a:r>
          </a:p>
          <a:p>
            <a:pPr marL="0" indent="0">
              <a:lnSpc>
                <a:spcPct val="110000"/>
              </a:lnSpc>
              <a:buNone/>
            </a:pPr>
            <a:r>
              <a:rPr lang="en-IN" sz="1300" dirty="0">
                <a:solidFill>
                  <a:srgbClr val="1B06BA"/>
                </a:solidFill>
                <a:latin typeface="Consolas" panose="020B0609020204030204" pitchFamily="49" charset="0"/>
              </a:rPr>
              <a:t>                            </a:t>
            </a:r>
            <a:r>
              <a:rPr lang="en-IN" sz="1300" dirty="0" err="1">
                <a:solidFill>
                  <a:srgbClr val="1B06BA"/>
                </a:solidFill>
                <a:latin typeface="Consolas" panose="020B0609020204030204" pitchFamily="49" charset="0"/>
              </a:rPr>
              <a:t>Collectors.groupingBy</a:t>
            </a:r>
            <a:r>
              <a:rPr lang="en-IN" sz="1300" dirty="0">
                <a:solidFill>
                  <a:srgbClr val="1B06BA"/>
                </a:solidFill>
                <a:latin typeface="Consolas" panose="020B0609020204030204" pitchFamily="49" charset="0"/>
              </a:rPr>
              <a:t>(</a:t>
            </a:r>
          </a:p>
          <a:p>
            <a:pPr marL="0" indent="0">
              <a:lnSpc>
                <a:spcPct val="110000"/>
              </a:lnSpc>
              <a:buNone/>
            </a:pPr>
            <a:r>
              <a:rPr lang="en-IN" sz="1300" dirty="0">
                <a:solidFill>
                  <a:srgbClr val="1B06BA"/>
                </a:solidFill>
                <a:latin typeface="Consolas" panose="020B0609020204030204" pitchFamily="49" charset="0"/>
              </a:rPr>
              <a:t>                                    Employee::</a:t>
            </a:r>
            <a:r>
              <a:rPr lang="en-IN" sz="1300" dirty="0" err="1">
                <a:solidFill>
                  <a:srgbClr val="1B06BA"/>
                </a:solidFill>
                <a:latin typeface="Consolas" panose="020B0609020204030204" pitchFamily="49" charset="0"/>
              </a:rPr>
              <a:t>isManager</a:t>
            </a:r>
            <a:r>
              <a:rPr lang="en-IN" sz="1300" dirty="0">
                <a:solidFill>
                  <a:srgbClr val="1B06BA"/>
                </a:solidFill>
                <a:latin typeface="Consolas" panose="020B0609020204030204" pitchFamily="49" charset="0"/>
              </a:rPr>
              <a:t>,</a:t>
            </a:r>
          </a:p>
          <a:p>
            <a:pPr marL="0" indent="0">
              <a:lnSpc>
                <a:spcPct val="110000"/>
              </a:lnSpc>
              <a:buNone/>
            </a:pPr>
            <a:r>
              <a:rPr lang="en-US" sz="1300" dirty="0">
                <a:solidFill>
                  <a:srgbClr val="1B06BA"/>
                </a:solidFill>
                <a:latin typeface="Consolas" panose="020B0609020204030204" pitchFamily="49" charset="0"/>
              </a:rPr>
              <a:t>                                    </a:t>
            </a:r>
            <a:r>
              <a:rPr lang="en-US" sz="1300" dirty="0" err="1">
                <a:solidFill>
                  <a:srgbClr val="1B06BA"/>
                </a:solidFill>
                <a:latin typeface="Consolas" panose="020B0609020204030204" pitchFamily="49" charset="0"/>
              </a:rPr>
              <a:t>Collectors.maxBy</a:t>
            </a:r>
            <a:r>
              <a:rPr lang="en-US" sz="1300" dirty="0">
                <a:solidFill>
                  <a:srgbClr val="1B06BA"/>
                </a:solidFill>
                <a:latin typeface="Consolas" panose="020B0609020204030204" pitchFamily="49" charset="0"/>
              </a:rPr>
              <a:t>(</a:t>
            </a:r>
            <a:r>
              <a:rPr lang="en-US" sz="1300" dirty="0" err="1">
                <a:solidFill>
                  <a:srgbClr val="1B06BA"/>
                </a:solidFill>
                <a:latin typeface="Consolas" panose="020B0609020204030204" pitchFamily="49" charset="0"/>
              </a:rPr>
              <a:t>Comparator.comparing</a:t>
            </a:r>
            <a:r>
              <a:rPr lang="en-US" sz="1300" dirty="0">
                <a:solidFill>
                  <a:srgbClr val="1B06BA"/>
                </a:solidFill>
                <a:latin typeface="Consolas" panose="020B0609020204030204" pitchFamily="49" charset="0"/>
              </a:rPr>
              <a:t>(Employee::</a:t>
            </a:r>
            <a:r>
              <a:rPr lang="en-US" sz="1300" dirty="0" err="1">
                <a:solidFill>
                  <a:srgbClr val="1B06BA"/>
                </a:solidFill>
                <a:latin typeface="Consolas" panose="020B0609020204030204" pitchFamily="49" charset="0"/>
              </a:rPr>
              <a:t>getSalary</a:t>
            </a:r>
            <a:r>
              <a:rPr lang="en-US" sz="1300" dirty="0">
                <a:solidFill>
                  <a:srgbClr val="1B06BA"/>
                </a:solidFill>
                <a:latin typeface="Consolas" panose="020B0609020204030204" pitchFamily="49" charset="0"/>
              </a:rPr>
              <a:t>))</a:t>
            </a:r>
          </a:p>
          <a:p>
            <a:pPr marL="0" indent="0">
              <a:lnSpc>
                <a:spcPct val="110000"/>
              </a:lnSpc>
              <a:buNone/>
            </a:pPr>
            <a:r>
              <a:rPr lang="en-IN" sz="1300" dirty="0">
                <a:solidFill>
                  <a:srgbClr val="1B06BA"/>
                </a:solidFill>
                <a:latin typeface="Consolas" panose="020B0609020204030204" pitchFamily="49" charset="0"/>
              </a:rPr>
              <a:t>                                    )//end of grouping</a:t>
            </a:r>
          </a:p>
          <a:p>
            <a:pPr marL="0" indent="0">
              <a:lnSpc>
                <a:spcPct val="110000"/>
              </a:lnSpc>
              <a:buNone/>
            </a:pPr>
            <a:r>
              <a:rPr lang="en-IN" sz="1300" dirty="0">
                <a:solidFill>
                  <a:srgbClr val="1B06BA"/>
                </a:solidFill>
                <a:latin typeface="Consolas" panose="020B0609020204030204" pitchFamily="49" charset="0"/>
              </a:rPr>
              <a:t>                                 );//end of collect</a:t>
            </a:r>
          </a:p>
          <a:p>
            <a:pPr marL="0" indent="0">
              <a:lnSpc>
                <a:spcPct val="110000"/>
              </a:lnSpc>
              <a:buNone/>
            </a:pPr>
            <a:endParaRPr lang="en-IN" sz="1300" dirty="0">
              <a:solidFill>
                <a:srgbClr val="1B06BA"/>
              </a:solidFill>
              <a:latin typeface="Consolas" panose="020B0609020204030204" pitchFamily="49" charset="0"/>
            </a:endParaRPr>
          </a:p>
          <a:p>
            <a:pPr marL="0" indent="0">
              <a:lnSpc>
                <a:spcPct val="110000"/>
              </a:lnSpc>
              <a:buNone/>
            </a:pPr>
            <a:r>
              <a:rPr lang="en-US" sz="1300" dirty="0" err="1">
                <a:solidFill>
                  <a:srgbClr val="1B06BA"/>
                </a:solidFill>
                <a:latin typeface="Consolas" panose="020B0609020204030204" pitchFamily="49" charset="0"/>
              </a:rPr>
              <a:t>System.out.println</a:t>
            </a:r>
            <a:r>
              <a:rPr lang="en-US" sz="1300" dirty="0">
                <a:solidFill>
                  <a:srgbClr val="1B06BA"/>
                </a:solidFill>
                <a:latin typeface="Consolas" panose="020B0609020204030204" pitchFamily="49" charset="0"/>
              </a:rPr>
              <a:t>("group emp based on manager/non manager and find emp with highest salary in each group:");</a:t>
            </a:r>
          </a:p>
          <a:p>
            <a:pPr marL="0" indent="0">
              <a:lnSpc>
                <a:spcPct val="110000"/>
              </a:lnSpc>
              <a:buNone/>
            </a:pPr>
            <a:r>
              <a:rPr lang="en-IN" sz="1300" dirty="0" err="1">
                <a:solidFill>
                  <a:srgbClr val="1B06BA"/>
                </a:solidFill>
                <a:latin typeface="Consolas" panose="020B0609020204030204" pitchFamily="49" charset="0"/>
              </a:rPr>
              <a:t>emaxmap.forEach</a:t>
            </a:r>
            <a:r>
              <a:rPr lang="en-IN" sz="1300" dirty="0">
                <a:solidFill>
                  <a:srgbClr val="1B06BA"/>
                </a:solidFill>
                <a:latin typeface="Consolas" panose="020B0609020204030204" pitchFamily="49" charset="0"/>
              </a:rPr>
              <a:t>((</a:t>
            </a:r>
            <a:r>
              <a:rPr lang="en-IN" sz="1300" dirty="0" err="1">
                <a:solidFill>
                  <a:srgbClr val="1B06BA"/>
                </a:solidFill>
                <a:latin typeface="Consolas" panose="020B0609020204030204" pitchFamily="49" charset="0"/>
              </a:rPr>
              <a:t>k,v</a:t>
            </a:r>
            <a:r>
              <a:rPr lang="en-IN" sz="1300" dirty="0">
                <a:solidFill>
                  <a:srgbClr val="1B06BA"/>
                </a:solidFill>
                <a:latin typeface="Consolas" panose="020B0609020204030204" pitchFamily="49" charset="0"/>
              </a:rPr>
              <a:t>)-&gt;{</a:t>
            </a:r>
          </a:p>
          <a:p>
            <a:pPr marL="0" indent="0">
              <a:lnSpc>
                <a:spcPct val="110000"/>
              </a:lnSpc>
              <a:buNone/>
            </a:pPr>
            <a:r>
              <a:rPr lang="en-US" sz="1300" dirty="0">
                <a:solidFill>
                  <a:srgbClr val="1B06BA"/>
                </a:solidFill>
                <a:latin typeface="Consolas" panose="020B0609020204030204" pitchFamily="49" charset="0"/>
              </a:rPr>
              <a:t>    </a:t>
            </a:r>
            <a:r>
              <a:rPr lang="en-US" sz="1300" dirty="0" err="1">
                <a:solidFill>
                  <a:srgbClr val="1B06BA"/>
                </a:solidFill>
                <a:latin typeface="Consolas" panose="020B0609020204030204" pitchFamily="49" charset="0"/>
              </a:rPr>
              <a:t>System.out.println</a:t>
            </a:r>
            <a:r>
              <a:rPr lang="en-US" sz="1300" dirty="0">
                <a:solidFill>
                  <a:srgbClr val="1B06BA"/>
                </a:solidFill>
                <a:latin typeface="Consolas" panose="020B0609020204030204" pitchFamily="49" charset="0"/>
              </a:rPr>
              <a:t>("key:"+k+":value:"+v);</a:t>
            </a:r>
          </a:p>
          <a:p>
            <a:pPr marL="0" indent="0">
              <a:lnSpc>
                <a:spcPct val="110000"/>
              </a:lnSpc>
              <a:buNone/>
            </a:pPr>
            <a:r>
              <a:rPr lang="en-IN" sz="1300" dirty="0">
                <a:solidFill>
                  <a:srgbClr val="1B06BA"/>
                </a:solidFill>
                <a:latin typeface="Consolas" panose="020B0609020204030204" pitchFamily="49" charset="0"/>
              </a:rPr>
              <a:t>});</a:t>
            </a:r>
          </a:p>
          <a:p>
            <a:pPr algn="l"/>
            <a:endParaRPr lang="en-IN" sz="1800" dirty="0">
              <a:latin typeface="Consolas" panose="020B0609020204030204" pitchFamily="49" charset="0"/>
            </a:endParaRPr>
          </a:p>
          <a:p>
            <a:endParaRPr lang="en-IN" dirty="0"/>
          </a:p>
        </p:txBody>
      </p:sp>
    </p:spTree>
    <p:extLst>
      <p:ext uri="{BB962C8B-B14F-4D97-AF65-F5344CB8AC3E}">
        <p14:creationId xmlns:p14="http://schemas.microsoft.com/office/powerpoint/2010/main" val="1990345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1955-AE96-462B-BF8C-F6CFAAB9D58A}"/>
              </a:ext>
            </a:extLst>
          </p:cNvPr>
          <p:cNvSpPr>
            <a:spLocks noGrp="1"/>
          </p:cNvSpPr>
          <p:nvPr>
            <p:ph type="title"/>
          </p:nvPr>
        </p:nvSpPr>
        <p:spPr/>
        <p:txBody>
          <a:bodyPr/>
          <a:lstStyle/>
          <a:p>
            <a:r>
              <a:rPr lang="en-US" dirty="0"/>
              <a:t>Collectors groupingBy</a:t>
            </a:r>
            <a:endParaRPr lang="en-IN" dirty="0"/>
          </a:p>
        </p:txBody>
      </p:sp>
      <p:sp>
        <p:nvSpPr>
          <p:cNvPr id="3" name="Content Placeholder 2">
            <a:extLst>
              <a:ext uri="{FF2B5EF4-FFF2-40B4-BE49-F238E27FC236}">
                <a16:creationId xmlns:a16="http://schemas.microsoft.com/office/drawing/2014/main" id="{9EBBB38D-D161-47CD-8D07-021EDE705F2B}"/>
              </a:ext>
            </a:extLst>
          </p:cNvPr>
          <p:cNvSpPr>
            <a:spLocks noGrp="1"/>
          </p:cNvSpPr>
          <p:nvPr>
            <p:ph idx="1"/>
          </p:nvPr>
        </p:nvSpPr>
        <p:spPr/>
        <p:txBody>
          <a:bodyPr>
            <a:normAutofit fontScale="55000" lnSpcReduction="20000"/>
          </a:bodyPr>
          <a:lstStyle/>
          <a:p>
            <a:pPr marL="0" indent="0">
              <a:lnSpc>
                <a:spcPct val="130000"/>
              </a:lnSpc>
              <a:buNone/>
            </a:pPr>
            <a:r>
              <a:rPr lang="en-US" sz="1900" dirty="0">
                <a:solidFill>
                  <a:srgbClr val="1B06BA"/>
                </a:solidFill>
                <a:latin typeface="Consolas" panose="020B0609020204030204" pitchFamily="49" charset="0"/>
              </a:rPr>
              <a:t>Map&lt;</a:t>
            </a:r>
            <a:r>
              <a:rPr lang="en-US" sz="1900" dirty="0" err="1">
                <a:solidFill>
                  <a:srgbClr val="1B06BA"/>
                </a:solidFill>
                <a:latin typeface="Consolas" panose="020B0609020204030204" pitchFamily="49" charset="0"/>
              </a:rPr>
              <a:t>Boolean,Employee</a:t>
            </a:r>
            <a:r>
              <a:rPr lang="en-US" sz="1900" dirty="0">
                <a:solidFill>
                  <a:srgbClr val="1B06BA"/>
                </a:solidFill>
                <a:latin typeface="Consolas" panose="020B0609020204030204" pitchFamily="49" charset="0"/>
              </a:rPr>
              <a:t>&gt; emaxmap1 = employees1.stream()</a:t>
            </a:r>
          </a:p>
          <a:p>
            <a:pPr marL="0" indent="0">
              <a:lnSpc>
                <a:spcPct val="130000"/>
              </a:lnSpc>
              <a:buNone/>
            </a:pPr>
            <a:r>
              <a:rPr lang="en-IN" sz="1900" dirty="0">
                <a:solidFill>
                  <a:srgbClr val="1B06BA"/>
                </a:solidFill>
                <a:latin typeface="Consolas" panose="020B0609020204030204" pitchFamily="49" charset="0"/>
              </a:rPr>
              <a:t>			       .collect(</a:t>
            </a:r>
          </a:p>
          <a:p>
            <a:pPr marL="0" indent="0">
              <a:lnSpc>
                <a:spcPct val="130000"/>
              </a:lnSpc>
              <a:buNone/>
            </a:pPr>
            <a:r>
              <a:rPr lang="en-IN" sz="1900" dirty="0">
                <a:solidFill>
                  <a:srgbClr val="1B06BA"/>
                </a:solidFill>
                <a:latin typeface="Consolas" panose="020B0609020204030204" pitchFamily="49" charset="0"/>
              </a:rPr>
              <a:t>                                               </a:t>
            </a:r>
            <a:r>
              <a:rPr lang="en-IN" sz="1900" b="1" dirty="0" err="1">
                <a:solidFill>
                  <a:srgbClr val="1B06BA"/>
                </a:solidFill>
                <a:latin typeface="Consolas" panose="020B0609020204030204" pitchFamily="49" charset="0"/>
              </a:rPr>
              <a:t>Collectors.groupingBy</a:t>
            </a:r>
            <a:r>
              <a:rPr lang="en-IN" sz="1900" dirty="0">
                <a:solidFill>
                  <a:srgbClr val="1B06BA"/>
                </a:solidFill>
                <a:latin typeface="Consolas" panose="020B0609020204030204" pitchFamily="49" charset="0"/>
              </a:rPr>
              <a:t>(</a:t>
            </a:r>
          </a:p>
          <a:p>
            <a:pPr marL="0" indent="0">
              <a:lnSpc>
                <a:spcPct val="130000"/>
              </a:lnSpc>
              <a:buNone/>
            </a:pPr>
            <a:r>
              <a:rPr lang="en-IN" sz="1900" dirty="0">
                <a:solidFill>
                  <a:srgbClr val="1B06BA"/>
                </a:solidFill>
                <a:latin typeface="Consolas" panose="020B0609020204030204" pitchFamily="49" charset="0"/>
              </a:rPr>
              <a:t>					Employee::</a:t>
            </a:r>
            <a:r>
              <a:rPr lang="en-IN" sz="1900" dirty="0" err="1">
                <a:solidFill>
                  <a:srgbClr val="1B06BA"/>
                </a:solidFill>
                <a:latin typeface="Consolas" panose="020B0609020204030204" pitchFamily="49" charset="0"/>
              </a:rPr>
              <a:t>isManager</a:t>
            </a:r>
            <a:r>
              <a:rPr lang="en-IN" sz="1900" dirty="0">
                <a:solidFill>
                  <a:srgbClr val="1B06BA"/>
                </a:solidFill>
                <a:latin typeface="Consolas" panose="020B0609020204030204" pitchFamily="49" charset="0"/>
              </a:rPr>
              <a:t>,</a:t>
            </a:r>
          </a:p>
          <a:p>
            <a:pPr marL="0" indent="0">
              <a:lnSpc>
                <a:spcPct val="130000"/>
              </a:lnSpc>
              <a:buNone/>
            </a:pPr>
            <a:r>
              <a:rPr lang="en-IN" sz="1900" dirty="0">
                <a:solidFill>
                  <a:srgbClr val="1B06BA"/>
                </a:solidFill>
                <a:latin typeface="Consolas" panose="020B0609020204030204" pitchFamily="49" charset="0"/>
              </a:rPr>
              <a:t>					</a:t>
            </a:r>
            <a:r>
              <a:rPr lang="en-IN" sz="1900" b="1" dirty="0" err="1">
                <a:solidFill>
                  <a:srgbClr val="1B06BA"/>
                </a:solidFill>
                <a:latin typeface="Consolas" panose="020B0609020204030204" pitchFamily="49" charset="0"/>
              </a:rPr>
              <a:t>Collectors.collectingAndThen</a:t>
            </a:r>
            <a:r>
              <a:rPr lang="en-IN" sz="1900" dirty="0">
                <a:solidFill>
                  <a:srgbClr val="1B06BA"/>
                </a:solidFill>
                <a:latin typeface="Consolas" panose="020B0609020204030204" pitchFamily="49" charset="0"/>
              </a:rPr>
              <a:t>(</a:t>
            </a:r>
          </a:p>
          <a:p>
            <a:pPr marL="0" indent="0">
              <a:lnSpc>
                <a:spcPct val="130000"/>
              </a:lnSpc>
              <a:buNone/>
            </a:pPr>
            <a:r>
              <a:rPr lang="en-US" sz="1900" dirty="0">
                <a:solidFill>
                  <a:srgbClr val="1B06BA"/>
                </a:solidFill>
                <a:latin typeface="Consolas" panose="020B0609020204030204" pitchFamily="49" charset="0"/>
              </a:rPr>
              <a:t>					  </a:t>
            </a:r>
            <a:r>
              <a:rPr lang="en-US" sz="1900" b="1" dirty="0" err="1">
                <a:solidFill>
                  <a:srgbClr val="1B06BA"/>
                </a:solidFill>
                <a:latin typeface="Consolas" panose="020B0609020204030204" pitchFamily="49" charset="0"/>
              </a:rPr>
              <a:t>Collectors.maxBy</a:t>
            </a:r>
            <a:r>
              <a:rPr lang="en-US" sz="1900" dirty="0">
                <a:solidFill>
                  <a:srgbClr val="1B06BA"/>
                </a:solidFill>
                <a:latin typeface="Consolas" panose="020B0609020204030204" pitchFamily="49" charset="0"/>
              </a:rPr>
              <a:t>(</a:t>
            </a:r>
            <a:r>
              <a:rPr lang="en-US" sz="1900" dirty="0" err="1">
                <a:solidFill>
                  <a:srgbClr val="1B06BA"/>
                </a:solidFill>
                <a:latin typeface="Consolas" panose="020B0609020204030204" pitchFamily="49" charset="0"/>
              </a:rPr>
              <a:t>Comparator.comparing</a:t>
            </a:r>
            <a:r>
              <a:rPr lang="en-US" sz="1900" dirty="0">
                <a:solidFill>
                  <a:srgbClr val="1B06BA"/>
                </a:solidFill>
                <a:latin typeface="Consolas" panose="020B0609020204030204" pitchFamily="49" charset="0"/>
              </a:rPr>
              <a:t>(Employee::</a:t>
            </a:r>
            <a:r>
              <a:rPr lang="en-US" sz="1900" dirty="0" err="1">
                <a:solidFill>
                  <a:srgbClr val="1B06BA"/>
                </a:solidFill>
                <a:latin typeface="Consolas" panose="020B0609020204030204" pitchFamily="49" charset="0"/>
              </a:rPr>
              <a:t>getSalary</a:t>
            </a:r>
            <a:r>
              <a:rPr lang="en-US" sz="1900" dirty="0">
                <a:solidFill>
                  <a:srgbClr val="1B06BA"/>
                </a:solidFill>
                <a:latin typeface="Consolas" panose="020B0609020204030204" pitchFamily="49" charset="0"/>
              </a:rPr>
              <a:t>)), </a:t>
            </a:r>
          </a:p>
          <a:p>
            <a:pPr marL="0" indent="0">
              <a:lnSpc>
                <a:spcPct val="130000"/>
              </a:lnSpc>
              <a:buNone/>
            </a:pPr>
            <a:r>
              <a:rPr lang="en-IN" sz="1900" dirty="0">
                <a:solidFill>
                  <a:srgbClr val="1B06BA"/>
                </a:solidFill>
                <a:latin typeface="Consolas" panose="020B0609020204030204" pitchFamily="49" charset="0"/>
              </a:rPr>
              <a:t>						     Optional::get)</a:t>
            </a:r>
          </a:p>
          <a:p>
            <a:pPr marL="0" indent="0">
              <a:lnSpc>
                <a:spcPct val="130000"/>
              </a:lnSpc>
              <a:buNone/>
            </a:pPr>
            <a:r>
              <a:rPr lang="en-IN" sz="1900" dirty="0">
                <a:solidFill>
                  <a:srgbClr val="1B06BA"/>
                </a:solidFill>
                <a:latin typeface="Consolas" panose="020B0609020204030204" pitchFamily="49" charset="0"/>
              </a:rPr>
              <a:t>						)//end of grouping</a:t>
            </a:r>
          </a:p>
          <a:p>
            <a:pPr marL="0" indent="0">
              <a:lnSpc>
                <a:spcPct val="130000"/>
              </a:lnSpc>
              <a:buNone/>
            </a:pPr>
            <a:r>
              <a:rPr lang="en-IN" sz="1900" dirty="0">
                <a:solidFill>
                  <a:srgbClr val="1B06BA"/>
                </a:solidFill>
                <a:latin typeface="Consolas" panose="020B0609020204030204" pitchFamily="49" charset="0"/>
              </a:rPr>
              <a:t>					         ); //end of collect</a:t>
            </a:r>
          </a:p>
          <a:p>
            <a:pPr marL="0" indent="0">
              <a:lnSpc>
                <a:spcPct val="130000"/>
              </a:lnSpc>
              <a:buNone/>
            </a:pPr>
            <a:endParaRPr lang="en-IN" sz="1900" dirty="0">
              <a:solidFill>
                <a:srgbClr val="1B06BA"/>
              </a:solidFill>
              <a:latin typeface="Consolas" panose="020B0609020204030204" pitchFamily="49" charset="0"/>
            </a:endParaRPr>
          </a:p>
          <a:p>
            <a:pPr marL="0" indent="0">
              <a:lnSpc>
                <a:spcPct val="130000"/>
              </a:lnSpc>
              <a:buNone/>
            </a:pPr>
            <a:r>
              <a:rPr lang="en-US" sz="1900" dirty="0" err="1">
                <a:solidFill>
                  <a:srgbClr val="1B06BA"/>
                </a:solidFill>
                <a:latin typeface="Consolas" panose="020B0609020204030204" pitchFamily="49" charset="0"/>
              </a:rPr>
              <a:t>System.out.println</a:t>
            </a:r>
            <a:r>
              <a:rPr lang="en-US" sz="1900" dirty="0">
                <a:solidFill>
                  <a:srgbClr val="1B06BA"/>
                </a:solidFill>
                <a:latin typeface="Consolas" panose="020B0609020204030204" pitchFamily="49" charset="0"/>
              </a:rPr>
              <a:t>("group emp based on manager/non manager and find emp with highest salary in each group:");</a:t>
            </a:r>
          </a:p>
          <a:p>
            <a:pPr marL="0" indent="0">
              <a:lnSpc>
                <a:spcPct val="130000"/>
              </a:lnSpc>
              <a:buNone/>
            </a:pPr>
            <a:r>
              <a:rPr lang="en-IN" sz="1900" dirty="0">
                <a:solidFill>
                  <a:srgbClr val="1B06BA"/>
                </a:solidFill>
                <a:latin typeface="Consolas" panose="020B0609020204030204" pitchFamily="49" charset="0"/>
              </a:rPr>
              <a:t>emaxmap1.forEach((</a:t>
            </a:r>
            <a:r>
              <a:rPr lang="en-IN" sz="1900" dirty="0" err="1">
                <a:solidFill>
                  <a:srgbClr val="1B06BA"/>
                </a:solidFill>
                <a:latin typeface="Consolas" panose="020B0609020204030204" pitchFamily="49" charset="0"/>
              </a:rPr>
              <a:t>k,v</a:t>
            </a:r>
            <a:r>
              <a:rPr lang="en-IN" sz="1900" dirty="0">
                <a:solidFill>
                  <a:srgbClr val="1B06BA"/>
                </a:solidFill>
                <a:latin typeface="Consolas" panose="020B0609020204030204" pitchFamily="49" charset="0"/>
              </a:rPr>
              <a:t>)-&gt;{</a:t>
            </a:r>
          </a:p>
          <a:p>
            <a:pPr marL="0" indent="0">
              <a:lnSpc>
                <a:spcPct val="130000"/>
              </a:lnSpc>
              <a:buNone/>
            </a:pPr>
            <a:r>
              <a:rPr lang="en-US" sz="1900" dirty="0" err="1">
                <a:solidFill>
                  <a:srgbClr val="1B06BA"/>
                </a:solidFill>
                <a:latin typeface="Consolas" panose="020B0609020204030204" pitchFamily="49" charset="0"/>
              </a:rPr>
              <a:t>System.out.println</a:t>
            </a:r>
            <a:r>
              <a:rPr lang="en-US" sz="1900" dirty="0">
                <a:solidFill>
                  <a:srgbClr val="1B06BA"/>
                </a:solidFill>
                <a:latin typeface="Consolas" panose="020B0609020204030204" pitchFamily="49" charset="0"/>
              </a:rPr>
              <a:t>("key:"+k+":value:"+v);</a:t>
            </a:r>
          </a:p>
          <a:p>
            <a:pPr marL="0" indent="0">
              <a:lnSpc>
                <a:spcPct val="130000"/>
              </a:lnSpc>
              <a:buNone/>
            </a:pPr>
            <a:r>
              <a:rPr lang="en-IN" sz="1900" dirty="0">
                <a:solidFill>
                  <a:srgbClr val="1B06BA"/>
                </a:solidFill>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10893876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9483-DE9A-414D-9362-330DA3BBB029}"/>
              </a:ext>
            </a:extLst>
          </p:cNvPr>
          <p:cNvSpPr>
            <a:spLocks noGrp="1"/>
          </p:cNvSpPr>
          <p:nvPr>
            <p:ph type="title"/>
          </p:nvPr>
        </p:nvSpPr>
        <p:spPr/>
        <p:txBody>
          <a:bodyPr/>
          <a:lstStyle/>
          <a:p>
            <a:r>
              <a:rPr lang="en-US" dirty="0"/>
              <a:t>Collectors Statistical Summary </a:t>
            </a:r>
            <a:r>
              <a:rPr lang="en-US" dirty="0" err="1"/>
              <a:t>GroupBy</a:t>
            </a:r>
            <a:endParaRPr lang="en-IN" dirty="0"/>
          </a:p>
        </p:txBody>
      </p:sp>
      <p:sp>
        <p:nvSpPr>
          <p:cNvPr id="3" name="Content Placeholder 2">
            <a:extLst>
              <a:ext uri="{FF2B5EF4-FFF2-40B4-BE49-F238E27FC236}">
                <a16:creationId xmlns:a16="http://schemas.microsoft.com/office/drawing/2014/main" id="{E01D338F-0022-4884-9FFE-E00ABEF2229E}"/>
              </a:ext>
            </a:extLst>
          </p:cNvPr>
          <p:cNvSpPr>
            <a:spLocks noGrp="1"/>
          </p:cNvSpPr>
          <p:nvPr>
            <p:ph idx="1"/>
          </p:nvPr>
        </p:nvSpPr>
        <p:spPr/>
        <p:txBody>
          <a:bodyPr>
            <a:normAutofit/>
          </a:bodyPr>
          <a:lstStyle/>
          <a:p>
            <a:pPr marL="0" indent="0">
              <a:lnSpc>
                <a:spcPct val="130000"/>
              </a:lnSpc>
              <a:buNone/>
            </a:pPr>
            <a:r>
              <a:rPr lang="en-US" sz="1000" dirty="0">
                <a:solidFill>
                  <a:srgbClr val="1B06BA"/>
                </a:solidFill>
                <a:latin typeface="Consolas" panose="020B0609020204030204" pitchFamily="49" charset="0"/>
              </a:rPr>
              <a:t>Map&lt;</a:t>
            </a:r>
            <a:r>
              <a:rPr lang="en-US" sz="1000" dirty="0" err="1">
                <a:solidFill>
                  <a:srgbClr val="1B06BA"/>
                </a:solidFill>
                <a:latin typeface="Consolas" panose="020B0609020204030204" pitchFamily="49" charset="0"/>
              </a:rPr>
              <a:t>Boolean,IntSummaryStatistics</a:t>
            </a:r>
            <a:r>
              <a:rPr lang="en-US" sz="1000" dirty="0">
                <a:solidFill>
                  <a:srgbClr val="1B06BA"/>
                </a:solidFill>
                <a:latin typeface="Consolas" panose="020B0609020204030204" pitchFamily="49" charset="0"/>
              </a:rPr>
              <a:t>&gt; </a:t>
            </a:r>
            <a:r>
              <a:rPr lang="en-US" sz="1000" dirty="0" err="1">
                <a:solidFill>
                  <a:srgbClr val="1B06BA"/>
                </a:solidFill>
                <a:latin typeface="Consolas" panose="020B0609020204030204" pitchFamily="49" charset="0"/>
              </a:rPr>
              <a:t>empsumstats</a:t>
            </a:r>
            <a:r>
              <a:rPr lang="en-US" sz="1000" dirty="0">
                <a:solidFill>
                  <a:srgbClr val="1B06BA"/>
                </a:solidFill>
                <a:latin typeface="Consolas" panose="020B0609020204030204" pitchFamily="49" charset="0"/>
              </a:rPr>
              <a:t> = employees1.stream()</a:t>
            </a:r>
          </a:p>
          <a:p>
            <a:pPr marL="0" indent="0">
              <a:lnSpc>
                <a:spcPct val="130000"/>
              </a:lnSpc>
              <a:buNone/>
            </a:pPr>
            <a:r>
              <a:rPr lang="en-IN" sz="1000" dirty="0">
                <a:solidFill>
                  <a:srgbClr val="1B06BA"/>
                </a:solidFill>
                <a:latin typeface="Consolas" panose="020B0609020204030204" pitchFamily="49" charset="0"/>
              </a:rPr>
              <a:t>                .collect(</a:t>
            </a:r>
          </a:p>
          <a:p>
            <a:pPr marL="0" indent="0">
              <a:lnSpc>
                <a:spcPct val="130000"/>
              </a:lnSpc>
              <a:buNone/>
            </a:pPr>
            <a:r>
              <a:rPr lang="en-IN" sz="1000" dirty="0">
                <a:solidFill>
                  <a:srgbClr val="1B06BA"/>
                </a:solidFill>
                <a:latin typeface="Consolas" panose="020B0609020204030204" pitchFamily="49" charset="0"/>
              </a:rPr>
              <a:t>                </a:t>
            </a:r>
            <a:r>
              <a:rPr lang="en-IN" sz="1000" dirty="0" err="1">
                <a:solidFill>
                  <a:srgbClr val="1B06BA"/>
                </a:solidFill>
                <a:latin typeface="Consolas" panose="020B0609020204030204" pitchFamily="49" charset="0"/>
              </a:rPr>
              <a:t>Collectors.groupingBy</a:t>
            </a:r>
            <a:r>
              <a:rPr lang="en-IN" sz="1000" dirty="0">
                <a:solidFill>
                  <a:srgbClr val="1B06BA"/>
                </a:solidFill>
                <a:latin typeface="Consolas" panose="020B0609020204030204" pitchFamily="49" charset="0"/>
              </a:rPr>
              <a:t>(</a:t>
            </a:r>
          </a:p>
          <a:p>
            <a:pPr marL="0" indent="0">
              <a:lnSpc>
                <a:spcPct val="130000"/>
              </a:lnSpc>
              <a:buNone/>
            </a:pPr>
            <a:r>
              <a:rPr lang="en-IN" sz="1000" dirty="0">
                <a:solidFill>
                  <a:srgbClr val="1B06BA"/>
                </a:solidFill>
                <a:latin typeface="Consolas" panose="020B0609020204030204" pitchFamily="49" charset="0"/>
              </a:rPr>
              <a:t>                   Employee::</a:t>
            </a:r>
            <a:r>
              <a:rPr lang="en-IN" sz="1000" dirty="0" err="1">
                <a:solidFill>
                  <a:srgbClr val="1B06BA"/>
                </a:solidFill>
                <a:latin typeface="Consolas" panose="020B0609020204030204" pitchFamily="49" charset="0"/>
              </a:rPr>
              <a:t>isManager</a:t>
            </a:r>
            <a:r>
              <a:rPr lang="en-IN" sz="1000" dirty="0">
                <a:solidFill>
                  <a:srgbClr val="1B06BA"/>
                </a:solidFill>
                <a:latin typeface="Consolas" panose="020B0609020204030204" pitchFamily="49" charset="0"/>
              </a:rPr>
              <a:t>,</a:t>
            </a:r>
          </a:p>
          <a:p>
            <a:pPr marL="0" indent="0">
              <a:lnSpc>
                <a:spcPct val="130000"/>
              </a:lnSpc>
              <a:buNone/>
            </a:pPr>
            <a:r>
              <a:rPr lang="en-IN" sz="1000" dirty="0">
                <a:solidFill>
                  <a:srgbClr val="1B06BA"/>
                </a:solidFill>
                <a:latin typeface="Consolas" panose="020B0609020204030204" pitchFamily="49" charset="0"/>
              </a:rPr>
              <a:t>                   </a:t>
            </a:r>
            <a:r>
              <a:rPr lang="en-IN" sz="1000" b="1" dirty="0" err="1">
                <a:solidFill>
                  <a:srgbClr val="1B06BA"/>
                </a:solidFill>
                <a:latin typeface="Consolas" panose="020B0609020204030204" pitchFamily="49" charset="0"/>
              </a:rPr>
              <a:t>Collectors.summarizingInt</a:t>
            </a:r>
            <a:r>
              <a:rPr lang="en-IN" sz="1000" dirty="0">
                <a:solidFill>
                  <a:srgbClr val="1B06BA"/>
                </a:solidFill>
                <a:latin typeface="Consolas" panose="020B0609020204030204" pitchFamily="49" charset="0"/>
              </a:rPr>
              <a:t>(Employee::</a:t>
            </a:r>
            <a:r>
              <a:rPr lang="en-IN" sz="1000" dirty="0" err="1">
                <a:solidFill>
                  <a:srgbClr val="1B06BA"/>
                </a:solidFill>
                <a:latin typeface="Consolas" panose="020B0609020204030204" pitchFamily="49" charset="0"/>
              </a:rPr>
              <a:t>getAge</a:t>
            </a:r>
            <a:r>
              <a:rPr lang="en-IN" sz="1000" dirty="0">
                <a:solidFill>
                  <a:srgbClr val="1B06BA"/>
                </a:solidFill>
                <a:latin typeface="Consolas" panose="020B0609020204030204" pitchFamily="49" charset="0"/>
              </a:rPr>
              <a:t>)</a:t>
            </a:r>
          </a:p>
          <a:p>
            <a:pPr marL="0" indent="0">
              <a:lnSpc>
                <a:spcPct val="130000"/>
              </a:lnSpc>
              <a:buNone/>
            </a:pPr>
            <a:r>
              <a:rPr lang="en-IN" sz="1000" dirty="0">
                <a:solidFill>
                  <a:srgbClr val="1B06BA"/>
                </a:solidFill>
                <a:latin typeface="Consolas" panose="020B0609020204030204" pitchFamily="49" charset="0"/>
              </a:rPr>
              <a:t>                   )//end of grouping</a:t>
            </a:r>
          </a:p>
          <a:p>
            <a:pPr marL="0" indent="0">
              <a:lnSpc>
                <a:spcPct val="130000"/>
              </a:lnSpc>
              <a:buNone/>
            </a:pPr>
            <a:r>
              <a:rPr lang="en-IN" sz="1000" dirty="0">
                <a:solidFill>
                  <a:srgbClr val="1B06BA"/>
                </a:solidFill>
                <a:latin typeface="Consolas" panose="020B0609020204030204" pitchFamily="49" charset="0"/>
              </a:rPr>
              <a:t>                );//end of collect</a:t>
            </a:r>
          </a:p>
          <a:p>
            <a:pPr marL="0" indent="0">
              <a:lnSpc>
                <a:spcPct val="130000"/>
              </a:lnSpc>
              <a:buNone/>
            </a:pPr>
            <a:endParaRPr lang="en-IN" sz="1000" dirty="0">
              <a:solidFill>
                <a:srgbClr val="1B06BA"/>
              </a:solidFill>
              <a:latin typeface="Consolas" panose="020B0609020204030204" pitchFamily="49" charset="0"/>
            </a:endParaRPr>
          </a:p>
          <a:p>
            <a:pPr marL="0" indent="0">
              <a:lnSpc>
                <a:spcPct val="130000"/>
              </a:lnSpc>
              <a:buNone/>
            </a:pPr>
            <a:endParaRPr lang="en-IN" sz="1000" dirty="0">
              <a:solidFill>
                <a:srgbClr val="1B06BA"/>
              </a:solidFill>
              <a:latin typeface="Consolas" panose="020B0609020204030204" pitchFamily="49" charset="0"/>
            </a:endParaRPr>
          </a:p>
          <a:p>
            <a:pPr marL="0" indent="0">
              <a:lnSpc>
                <a:spcPct val="130000"/>
              </a:lnSpc>
              <a:buNone/>
            </a:pPr>
            <a:r>
              <a:rPr lang="en-US" sz="1000" dirty="0" err="1">
                <a:solidFill>
                  <a:srgbClr val="1B06BA"/>
                </a:solidFill>
                <a:latin typeface="Consolas" panose="020B0609020204030204" pitchFamily="49" charset="0"/>
              </a:rPr>
              <a:t>System.out.println</a:t>
            </a:r>
            <a:r>
              <a:rPr lang="en-US" sz="1000" dirty="0">
                <a:solidFill>
                  <a:srgbClr val="1B06BA"/>
                </a:solidFill>
                <a:latin typeface="Consolas" panose="020B0609020204030204" pitchFamily="49" charset="0"/>
              </a:rPr>
              <a:t>("group emp based on manager/non manager and find summary statistics of all emps based on their age in each group:");</a:t>
            </a:r>
          </a:p>
          <a:p>
            <a:pPr marL="0" indent="0">
              <a:lnSpc>
                <a:spcPct val="130000"/>
              </a:lnSpc>
              <a:buNone/>
            </a:pPr>
            <a:r>
              <a:rPr lang="en-IN" sz="1000" dirty="0" err="1">
                <a:solidFill>
                  <a:srgbClr val="1B06BA"/>
                </a:solidFill>
                <a:latin typeface="Consolas" panose="020B0609020204030204" pitchFamily="49" charset="0"/>
              </a:rPr>
              <a:t>empsumstats.forEach</a:t>
            </a:r>
            <a:r>
              <a:rPr lang="en-IN" sz="1000" dirty="0">
                <a:solidFill>
                  <a:srgbClr val="1B06BA"/>
                </a:solidFill>
                <a:latin typeface="Consolas" panose="020B0609020204030204" pitchFamily="49" charset="0"/>
              </a:rPr>
              <a:t>((</a:t>
            </a:r>
            <a:r>
              <a:rPr lang="en-IN" sz="1000" dirty="0" err="1">
                <a:solidFill>
                  <a:srgbClr val="1B06BA"/>
                </a:solidFill>
                <a:latin typeface="Consolas" panose="020B0609020204030204" pitchFamily="49" charset="0"/>
              </a:rPr>
              <a:t>k,v</a:t>
            </a:r>
            <a:r>
              <a:rPr lang="en-IN" sz="1000" dirty="0">
                <a:solidFill>
                  <a:srgbClr val="1B06BA"/>
                </a:solidFill>
                <a:latin typeface="Consolas" panose="020B0609020204030204" pitchFamily="49" charset="0"/>
              </a:rPr>
              <a:t>)-&gt;{</a:t>
            </a:r>
          </a:p>
          <a:p>
            <a:pPr marL="0" indent="0">
              <a:lnSpc>
                <a:spcPct val="130000"/>
              </a:lnSpc>
              <a:buNone/>
            </a:pPr>
            <a:r>
              <a:rPr lang="en-US" sz="1000" dirty="0" err="1">
                <a:solidFill>
                  <a:srgbClr val="1B06BA"/>
                </a:solidFill>
                <a:latin typeface="Consolas" panose="020B0609020204030204" pitchFamily="49" charset="0"/>
              </a:rPr>
              <a:t>System.out.println</a:t>
            </a:r>
            <a:r>
              <a:rPr lang="en-US" sz="1000" dirty="0">
                <a:solidFill>
                  <a:srgbClr val="1B06BA"/>
                </a:solidFill>
                <a:latin typeface="Consolas" panose="020B0609020204030204" pitchFamily="49" charset="0"/>
              </a:rPr>
              <a:t>("key:"+k+":value:"+v);</a:t>
            </a:r>
          </a:p>
          <a:p>
            <a:pPr marL="0" indent="0">
              <a:lnSpc>
                <a:spcPct val="130000"/>
              </a:lnSpc>
              <a:buNone/>
            </a:pPr>
            <a:r>
              <a:rPr lang="en-IN" sz="1000" dirty="0">
                <a:solidFill>
                  <a:srgbClr val="1B06BA"/>
                </a:solidFill>
                <a:latin typeface="Consolas" panose="020B0609020204030204" pitchFamily="49" charset="0"/>
              </a:rPr>
              <a:t>});</a:t>
            </a:r>
          </a:p>
        </p:txBody>
      </p:sp>
    </p:spTree>
    <p:extLst>
      <p:ext uri="{BB962C8B-B14F-4D97-AF65-F5344CB8AC3E}">
        <p14:creationId xmlns:p14="http://schemas.microsoft.com/office/powerpoint/2010/main" val="129233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564B-9BC1-4075-9400-FB552D9BB773}"/>
              </a:ext>
            </a:extLst>
          </p:cNvPr>
          <p:cNvSpPr>
            <a:spLocks noGrp="1"/>
          </p:cNvSpPr>
          <p:nvPr>
            <p:ph type="title"/>
          </p:nvPr>
        </p:nvSpPr>
        <p:spPr/>
        <p:txBody>
          <a:bodyPr/>
          <a:lstStyle/>
          <a:p>
            <a:r>
              <a:rPr lang="hi-IN" dirty="0"/>
              <a:t>Lam</a:t>
            </a:r>
            <a:r>
              <a:rPr lang="en-US" dirty="0"/>
              <a:t>b</a:t>
            </a:r>
            <a:r>
              <a:rPr lang="hi-IN" dirty="0"/>
              <a:t>da Expression</a:t>
            </a:r>
            <a:r>
              <a:rPr lang="en-US" dirty="0"/>
              <a:t> </a:t>
            </a:r>
            <a:r>
              <a:rPr lang="en-US" sz="3600" dirty="0"/>
              <a:t>– with body</a:t>
            </a:r>
            <a:r>
              <a:rPr lang="hi-IN" sz="3600" dirty="0"/>
              <a:t> </a:t>
            </a:r>
            <a:endParaRPr lang="en-IN" sz="3600" dirty="0"/>
          </a:p>
        </p:txBody>
      </p:sp>
      <p:sp>
        <p:nvSpPr>
          <p:cNvPr id="3" name="Content Placeholder 2">
            <a:extLst>
              <a:ext uri="{FF2B5EF4-FFF2-40B4-BE49-F238E27FC236}">
                <a16:creationId xmlns:a16="http://schemas.microsoft.com/office/drawing/2014/main" id="{7DE6BE8A-0938-4FC7-A882-E858E01F9577}"/>
              </a:ext>
            </a:extLst>
          </p:cNvPr>
          <p:cNvSpPr>
            <a:spLocks noGrp="1"/>
          </p:cNvSpPr>
          <p:nvPr>
            <p:ph idx="1"/>
          </p:nvPr>
        </p:nvSpPr>
        <p:spPr/>
        <p:txBody>
          <a:bodyPr>
            <a:normAutofit fontScale="92500" lnSpcReduction="10000"/>
          </a:bodyPr>
          <a:lstStyle/>
          <a:p>
            <a:pPr algn="l">
              <a:lnSpc>
                <a:spcPct val="110000"/>
              </a:lnSpc>
            </a:pPr>
            <a:r>
              <a:rPr lang="en-US" sz="2400" dirty="0">
                <a:latin typeface="Verdana" panose="020B0604030504040204" pitchFamily="34" charset="0"/>
                <a:ea typeface="Verdana" panose="020B0604030504040204" pitchFamily="34" charset="0"/>
                <a:sym typeface="Wingdings" panose="05000000000000000000" pitchFamily="2" charset="2"/>
              </a:rPr>
              <a:t>Expressions are limited. They have to immediately return a value, and they cannot contain variables, assignments or statements such as if or for. </a:t>
            </a:r>
          </a:p>
          <a:p>
            <a:pPr marL="0" indent="0" algn="l">
              <a:buNone/>
            </a:pPr>
            <a:endParaRPr lang="en-US" sz="2400" dirty="0">
              <a:latin typeface="Verdana" panose="020B0604030504040204" pitchFamily="34" charset="0"/>
              <a:ea typeface="Verdana" panose="020B0604030504040204" pitchFamily="34" charset="0"/>
              <a:sym typeface="Wingdings" panose="05000000000000000000" pitchFamily="2" charset="2"/>
            </a:endParaRPr>
          </a:p>
          <a:p>
            <a:pPr algn="l">
              <a:lnSpc>
                <a:spcPct val="110000"/>
              </a:lnSpc>
            </a:pPr>
            <a:r>
              <a:rPr lang="en-US" sz="2400" dirty="0">
                <a:latin typeface="Verdana" panose="020B0604030504040204" pitchFamily="34" charset="0"/>
                <a:ea typeface="Verdana" panose="020B0604030504040204" pitchFamily="34" charset="0"/>
                <a:sym typeface="Wingdings" panose="05000000000000000000" pitchFamily="2" charset="2"/>
              </a:rPr>
              <a:t>In order to do more complex operations, a code block can be used with curly braces. </a:t>
            </a:r>
          </a:p>
          <a:p>
            <a:pPr marL="0" indent="0" algn="l">
              <a:buNone/>
            </a:pPr>
            <a:r>
              <a:rPr lang="en-IN" sz="2400" dirty="0">
                <a:latin typeface="Verdana" panose="020B0604030504040204" pitchFamily="34" charset="0"/>
                <a:ea typeface="Verdana" panose="020B0604030504040204" pitchFamily="34" charset="0"/>
                <a:sym typeface="Wingdings" panose="05000000000000000000" pitchFamily="2" charset="2"/>
              </a:rPr>
              <a:t>   </a:t>
            </a:r>
            <a:r>
              <a:rPr lang="en-IN" sz="2000" dirty="0">
                <a:solidFill>
                  <a:srgbClr val="1B06BA"/>
                </a:solidFill>
                <a:latin typeface="Verdana" panose="020B0604030504040204" pitchFamily="34" charset="0"/>
                <a:ea typeface="Verdana" panose="020B0604030504040204" pitchFamily="34" charset="0"/>
                <a:sym typeface="Wingdings" panose="05000000000000000000" pitchFamily="2" charset="2"/>
              </a:rPr>
              <a:t>(parameter1, parameter2) -&gt; { code block }  </a:t>
            </a:r>
          </a:p>
          <a:p>
            <a:pPr marL="0" indent="0" algn="l">
              <a:buNone/>
            </a:pPr>
            <a:endParaRPr lang="en-US" sz="2000" dirty="0">
              <a:solidFill>
                <a:srgbClr val="1B06BA"/>
              </a:solidFill>
              <a:latin typeface="Verdana" panose="020B0604030504040204" pitchFamily="34" charset="0"/>
              <a:ea typeface="Verdana" panose="020B0604030504040204" pitchFamily="34" charset="0"/>
              <a:sym typeface="Wingdings" panose="05000000000000000000" pitchFamily="2" charset="2"/>
            </a:endParaRPr>
          </a:p>
          <a:p>
            <a:pPr algn="l">
              <a:lnSpc>
                <a:spcPct val="110000"/>
              </a:lnSpc>
            </a:pPr>
            <a:r>
              <a:rPr lang="en-US" sz="2400" dirty="0">
                <a:latin typeface="Verdana" panose="020B0604030504040204" pitchFamily="34" charset="0"/>
                <a:ea typeface="Verdana" panose="020B0604030504040204" pitchFamily="34" charset="0"/>
                <a:sym typeface="Wingdings" panose="05000000000000000000" pitchFamily="2" charset="2"/>
              </a:rPr>
              <a:t>If the lambda expression needs to return a value, then the code block should have a return statement.</a:t>
            </a:r>
            <a:endParaRPr lang="en-IN" sz="2400" dirty="0">
              <a:latin typeface="Verdana" panose="020B0604030504040204" pitchFamily="34" charset="0"/>
              <a:ea typeface="Verdana" panose="020B0604030504040204" pitchFamily="34" charset="0"/>
              <a:sym typeface="Wingdings" panose="05000000000000000000" pitchFamily="2" charset="2"/>
            </a:endParaRPr>
          </a:p>
          <a:p>
            <a:pPr marL="0" indent="0" algn="l">
              <a:buNone/>
            </a:pPr>
            <a:r>
              <a:rPr lang="en-IN" dirty="0">
                <a:sym typeface="Wingdings" panose="05000000000000000000" pitchFamily="2" charset="2"/>
              </a:rPr>
              <a:t>   </a:t>
            </a:r>
            <a:endParaRPr lang="en-IN" dirty="0"/>
          </a:p>
        </p:txBody>
      </p:sp>
    </p:spTree>
    <p:extLst>
      <p:ext uri="{BB962C8B-B14F-4D97-AF65-F5344CB8AC3E}">
        <p14:creationId xmlns:p14="http://schemas.microsoft.com/office/powerpoint/2010/main" val="17712857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6070-1C0C-45DD-86C9-7C0F4D02D7B5}"/>
              </a:ext>
            </a:extLst>
          </p:cNvPr>
          <p:cNvSpPr>
            <a:spLocks noGrp="1"/>
          </p:cNvSpPr>
          <p:nvPr>
            <p:ph type="title"/>
          </p:nvPr>
        </p:nvSpPr>
        <p:spPr/>
        <p:txBody>
          <a:bodyPr/>
          <a:lstStyle/>
          <a:p>
            <a:r>
              <a:rPr lang="en-US" dirty="0"/>
              <a:t>Collectors PartitioningBy</a:t>
            </a:r>
            <a:endParaRPr lang="en-IN" dirty="0"/>
          </a:p>
        </p:txBody>
      </p:sp>
      <p:sp>
        <p:nvSpPr>
          <p:cNvPr id="3" name="Content Placeholder 2">
            <a:extLst>
              <a:ext uri="{FF2B5EF4-FFF2-40B4-BE49-F238E27FC236}">
                <a16:creationId xmlns:a16="http://schemas.microsoft.com/office/drawing/2014/main" id="{B3A676AC-80BF-404B-83DC-9AEBBA94178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6158904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B6DF-27C0-4089-9332-14ECF4FD361E}"/>
              </a:ext>
            </a:extLst>
          </p:cNvPr>
          <p:cNvSpPr>
            <a:spLocks noGrp="1"/>
          </p:cNvSpPr>
          <p:nvPr>
            <p:ph type="title"/>
          </p:nvPr>
        </p:nvSpPr>
        <p:spPr/>
        <p:txBody>
          <a:bodyPr/>
          <a:lstStyle/>
          <a:p>
            <a:r>
              <a:rPr lang="en-US" dirty="0"/>
              <a:t>Parallel Streams</a:t>
            </a:r>
            <a:endParaRPr lang="en-IN" dirty="0"/>
          </a:p>
        </p:txBody>
      </p:sp>
      <p:sp>
        <p:nvSpPr>
          <p:cNvPr id="3" name="Content Placeholder 2">
            <a:extLst>
              <a:ext uri="{FF2B5EF4-FFF2-40B4-BE49-F238E27FC236}">
                <a16:creationId xmlns:a16="http://schemas.microsoft.com/office/drawing/2014/main" id="{C3FFE5BA-0FCE-459F-8EBF-D15C5DEA1611}"/>
              </a:ext>
            </a:extLst>
          </p:cNvPr>
          <p:cNvSpPr>
            <a:spLocks noGrp="1"/>
          </p:cNvSpPr>
          <p:nvPr>
            <p:ph idx="1"/>
          </p:nvPr>
        </p:nvSpPr>
        <p:spPr/>
        <p:txBody>
          <a:bodyPr>
            <a:normAutofit/>
          </a:bodyPr>
          <a:lstStyle/>
          <a:p>
            <a:pPr algn="l"/>
            <a:r>
              <a:rPr lang="en-US" sz="2200" b="0" i="0" dirty="0">
                <a:solidFill>
                  <a:srgbClr val="212529"/>
                </a:solidFill>
                <a:effectLst/>
              </a:rPr>
              <a:t>Suppose let’s take a scenario of you having a list of employee objects and you have to count employees whose salary is above 15000. Generally, to solve this problem you will iterate over list going through each and every employee and checking if employees salary is above 15000. This takes O(N) time since you go sequentially.</a:t>
            </a:r>
          </a:p>
          <a:p>
            <a:pPr algn="l"/>
            <a:r>
              <a:rPr lang="en-US" sz="2200" b="0" i="0" dirty="0">
                <a:solidFill>
                  <a:srgbClr val="212529"/>
                </a:solidFill>
                <a:effectLst/>
              </a:rPr>
              <a:t>Streams provide us with the flexibility to iterate over the list in a parallel pattern and can give the aggregate in quick fashion.</a:t>
            </a:r>
          </a:p>
          <a:p>
            <a:pPr algn="l"/>
            <a:r>
              <a:rPr lang="en-US" sz="2200" b="0" i="0" dirty="0">
                <a:solidFill>
                  <a:srgbClr val="212529"/>
                </a:solidFill>
                <a:effectLst/>
              </a:rPr>
              <a:t>Stream implementation in Java is by default sequential unless until it is explicitly mentioned for parallel. When a stream executes in parallel, the Java runtime partitions the stream into multiple </a:t>
            </a:r>
            <a:r>
              <a:rPr lang="en-US" sz="2200" b="0" i="0" dirty="0" err="1">
                <a:solidFill>
                  <a:srgbClr val="212529"/>
                </a:solidFill>
                <a:effectLst/>
              </a:rPr>
              <a:t>substreams</a:t>
            </a:r>
            <a:r>
              <a:rPr lang="en-US" sz="2200" b="0" i="0" dirty="0">
                <a:solidFill>
                  <a:srgbClr val="212529"/>
                </a:solidFill>
                <a:effectLst/>
              </a:rPr>
              <a:t>. Aggregate operations iterate over and process these sub-streams in parallel and then combine the results.</a:t>
            </a:r>
          </a:p>
          <a:p>
            <a:endParaRPr lang="en-IN" dirty="0"/>
          </a:p>
        </p:txBody>
      </p:sp>
    </p:spTree>
    <p:extLst>
      <p:ext uri="{BB962C8B-B14F-4D97-AF65-F5344CB8AC3E}">
        <p14:creationId xmlns:p14="http://schemas.microsoft.com/office/powerpoint/2010/main" val="27379118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4BCB-D031-4E50-AA08-7893D63E42EA}"/>
              </a:ext>
            </a:extLst>
          </p:cNvPr>
          <p:cNvSpPr>
            <a:spLocks noGrp="1"/>
          </p:cNvSpPr>
          <p:nvPr>
            <p:ph type="title"/>
          </p:nvPr>
        </p:nvSpPr>
        <p:spPr/>
        <p:txBody>
          <a:bodyPr/>
          <a:lstStyle/>
          <a:p>
            <a:r>
              <a:rPr lang="en-US" dirty="0"/>
              <a:t>Parallel Stream</a:t>
            </a:r>
            <a:endParaRPr lang="en-IN" dirty="0"/>
          </a:p>
        </p:txBody>
      </p:sp>
      <p:sp>
        <p:nvSpPr>
          <p:cNvPr id="3" name="Content Placeholder 2">
            <a:extLst>
              <a:ext uri="{FF2B5EF4-FFF2-40B4-BE49-F238E27FC236}">
                <a16:creationId xmlns:a16="http://schemas.microsoft.com/office/drawing/2014/main" id="{AC0A14A1-DFC4-49A1-A6B4-8284229AD307}"/>
              </a:ext>
            </a:extLst>
          </p:cNvPr>
          <p:cNvSpPr>
            <a:spLocks noGrp="1"/>
          </p:cNvSpPr>
          <p:nvPr>
            <p:ph idx="1"/>
          </p:nvPr>
        </p:nvSpPr>
        <p:spPr/>
        <p:txBody>
          <a:bodyPr/>
          <a:lstStyle/>
          <a:p>
            <a:pPr algn="l"/>
            <a:r>
              <a:rPr lang="en-US" b="1" i="0" dirty="0">
                <a:solidFill>
                  <a:srgbClr val="4D5968"/>
                </a:solidFill>
                <a:effectLst/>
                <a:latin typeface="Nunito Sans" panose="020B0604020202020204" pitchFamily="2" charset="0"/>
              </a:rPr>
              <a:t>Ways to do Parallel Stream in Java</a:t>
            </a:r>
            <a:endParaRPr lang="en-US" b="0" i="0" dirty="0">
              <a:solidFill>
                <a:srgbClr val="4D5968"/>
              </a:solidFill>
              <a:effectLst/>
              <a:latin typeface="Nunito Sans" panose="020B0604020202020204" pitchFamily="2" charset="0"/>
            </a:endParaRPr>
          </a:p>
          <a:p>
            <a:pPr lvl="1"/>
            <a:r>
              <a:rPr lang="en-US" b="0" i="0" dirty="0">
                <a:solidFill>
                  <a:srgbClr val="4D5968"/>
                </a:solidFill>
                <a:effectLst/>
                <a:latin typeface="Nunito Sans" panose="020B0604020202020204" pitchFamily="2" charset="0"/>
              </a:rPr>
              <a:t>parallelStream() method</a:t>
            </a:r>
          </a:p>
          <a:p>
            <a:pPr marL="457200" lvl="1" indent="0">
              <a:buNone/>
            </a:pPr>
            <a:r>
              <a:rPr lang="en-US" dirty="0">
                <a:solidFill>
                  <a:srgbClr val="1B06BA"/>
                </a:solidFill>
                <a:latin typeface="Nunito Sans" panose="020B0604020202020204" pitchFamily="2" charset="0"/>
              </a:rPr>
              <a:t>   </a:t>
            </a:r>
            <a:r>
              <a:rPr lang="en-US" sz="2000" b="0" i="0" dirty="0">
                <a:solidFill>
                  <a:srgbClr val="1B06BA"/>
                </a:solidFill>
                <a:effectLst/>
              </a:rPr>
              <a:t>List&lt;Object&gt; list=new ArrayList&lt;Object&gt;();</a:t>
            </a:r>
            <a:br>
              <a:rPr lang="en-US" sz="2000" dirty="0">
                <a:solidFill>
                  <a:srgbClr val="1B06BA"/>
                </a:solidFill>
              </a:rPr>
            </a:br>
            <a:r>
              <a:rPr lang="en-US" sz="2000" dirty="0">
                <a:solidFill>
                  <a:srgbClr val="1B06BA"/>
                </a:solidFill>
              </a:rPr>
              <a:t>    </a:t>
            </a:r>
            <a:r>
              <a:rPr lang="en-US" sz="2000" b="0" i="0" dirty="0">
                <a:solidFill>
                  <a:srgbClr val="1B06BA"/>
                </a:solidFill>
                <a:effectLst/>
              </a:rPr>
              <a:t>list.parallelStream();</a:t>
            </a:r>
          </a:p>
          <a:p>
            <a:pPr lvl="1"/>
            <a:r>
              <a:rPr lang="en-US" b="0" i="0" dirty="0">
                <a:solidFill>
                  <a:srgbClr val="4D5968"/>
                </a:solidFill>
                <a:effectLst/>
                <a:latin typeface="Nunito Sans" panose="020B0604020202020204" pitchFamily="2" charset="0"/>
              </a:rPr>
              <a:t>parallel() method</a:t>
            </a:r>
          </a:p>
          <a:p>
            <a:pPr marL="457200" lvl="1" indent="0">
              <a:buNone/>
            </a:pPr>
            <a:r>
              <a:rPr lang="en-US" sz="2000" dirty="0">
                <a:solidFill>
                  <a:srgbClr val="4D5968"/>
                </a:solidFill>
              </a:rPr>
              <a:t>    </a:t>
            </a:r>
            <a:r>
              <a:rPr lang="en-US" sz="2000" b="0" i="0" dirty="0">
                <a:solidFill>
                  <a:srgbClr val="1B06BA"/>
                </a:solidFill>
                <a:effectLst/>
              </a:rPr>
              <a:t>IntStream inStream=IntStream.rangeClosed(initialValue, finalValue);</a:t>
            </a:r>
            <a:br>
              <a:rPr lang="en-US" sz="2000" dirty="0">
                <a:solidFill>
                  <a:srgbClr val="1B06BA"/>
                </a:solidFill>
              </a:rPr>
            </a:br>
            <a:r>
              <a:rPr lang="en-US" sz="2000" dirty="0">
                <a:solidFill>
                  <a:srgbClr val="1B06BA"/>
                </a:solidFill>
              </a:rPr>
              <a:t>    </a:t>
            </a:r>
            <a:r>
              <a:rPr lang="en-US" sz="2000" b="0" i="0" dirty="0">
                <a:solidFill>
                  <a:srgbClr val="1B06BA"/>
                </a:solidFill>
                <a:effectLst/>
              </a:rPr>
              <a:t>inStream.parallel();</a:t>
            </a:r>
          </a:p>
          <a:p>
            <a:endParaRPr lang="en-IN" dirty="0"/>
          </a:p>
        </p:txBody>
      </p:sp>
    </p:spTree>
    <p:extLst>
      <p:ext uri="{BB962C8B-B14F-4D97-AF65-F5344CB8AC3E}">
        <p14:creationId xmlns:p14="http://schemas.microsoft.com/office/powerpoint/2010/main" val="12010444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BC53-EEB9-4BF6-98E9-D5E9C9CFCF15}"/>
              </a:ext>
            </a:extLst>
          </p:cNvPr>
          <p:cNvSpPr>
            <a:spLocks noGrp="1"/>
          </p:cNvSpPr>
          <p:nvPr>
            <p:ph type="title"/>
          </p:nvPr>
        </p:nvSpPr>
        <p:spPr/>
        <p:txBody>
          <a:bodyPr/>
          <a:lstStyle/>
          <a:p>
            <a:r>
              <a:rPr lang="en-US" dirty="0"/>
              <a:t>Optional</a:t>
            </a:r>
            <a:endParaRPr lang="en-IN" dirty="0"/>
          </a:p>
        </p:txBody>
      </p:sp>
      <p:sp>
        <p:nvSpPr>
          <p:cNvPr id="3" name="Content Placeholder 2">
            <a:extLst>
              <a:ext uri="{FF2B5EF4-FFF2-40B4-BE49-F238E27FC236}">
                <a16:creationId xmlns:a16="http://schemas.microsoft.com/office/drawing/2014/main" id="{3A56CE61-E8E9-4A0F-B717-C77C281EDE14}"/>
              </a:ext>
            </a:extLst>
          </p:cNvPr>
          <p:cNvSpPr>
            <a:spLocks noGrp="1"/>
          </p:cNvSpPr>
          <p:nvPr>
            <p:ph idx="1"/>
          </p:nvPr>
        </p:nvSpPr>
        <p:spPr/>
        <p:txBody>
          <a:bodyPr>
            <a:normAutofit/>
          </a:bodyPr>
          <a:lstStyle/>
          <a:p>
            <a:r>
              <a:rPr lang="en-US" dirty="0"/>
              <a:t>Optional can be used to avoid ‘NullPointerException’ and abnormal program termination.</a:t>
            </a:r>
          </a:p>
          <a:p>
            <a:r>
              <a:rPr lang="en-US" dirty="0"/>
              <a:t>We code lots of null checks so as to avoid getting ‘NullPointerException’ in our code. Our code gets cluttered due to it.</a:t>
            </a:r>
          </a:p>
          <a:p>
            <a:r>
              <a:rPr lang="en-US" dirty="0"/>
              <a:t>If we don’t want to code so many null checks we can use Optional instead.</a:t>
            </a:r>
          </a:p>
          <a:p>
            <a:r>
              <a:rPr lang="en-US" b="0" i="0" dirty="0">
                <a:solidFill>
                  <a:srgbClr val="610B4B"/>
                </a:solidFill>
                <a:effectLst/>
                <a:latin typeface="erdana"/>
              </a:rPr>
              <a:t>Java Program without using Optional</a:t>
            </a:r>
          </a:p>
          <a:p>
            <a:endParaRPr lang="en-US" dirty="0"/>
          </a:p>
          <a:p>
            <a:endParaRPr lang="en-IN" dirty="0"/>
          </a:p>
        </p:txBody>
      </p:sp>
    </p:spTree>
    <p:extLst>
      <p:ext uri="{BB962C8B-B14F-4D97-AF65-F5344CB8AC3E}">
        <p14:creationId xmlns:p14="http://schemas.microsoft.com/office/powerpoint/2010/main" val="13183769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1C0F-2E35-49C9-A9C8-364CC81AB148}"/>
              </a:ext>
            </a:extLst>
          </p:cNvPr>
          <p:cNvSpPr>
            <a:spLocks noGrp="1"/>
          </p:cNvSpPr>
          <p:nvPr>
            <p:ph type="title"/>
          </p:nvPr>
        </p:nvSpPr>
        <p:spPr/>
        <p:txBody>
          <a:bodyPr/>
          <a:lstStyle/>
          <a:p>
            <a:r>
              <a:rPr lang="en-US" dirty="0"/>
              <a:t>Optional</a:t>
            </a:r>
            <a:endParaRPr lang="en-IN" dirty="0"/>
          </a:p>
        </p:txBody>
      </p:sp>
      <p:sp>
        <p:nvSpPr>
          <p:cNvPr id="3" name="Content Placeholder 2">
            <a:extLst>
              <a:ext uri="{FF2B5EF4-FFF2-40B4-BE49-F238E27FC236}">
                <a16:creationId xmlns:a16="http://schemas.microsoft.com/office/drawing/2014/main" id="{1A6E0AAC-6B04-4476-A3F6-BBCB923E3CBF}"/>
              </a:ext>
            </a:extLst>
          </p:cNvPr>
          <p:cNvSpPr>
            <a:spLocks noGrp="1"/>
          </p:cNvSpPr>
          <p:nvPr>
            <p:ph idx="1"/>
          </p:nvPr>
        </p:nvSpPr>
        <p:spPr/>
        <p:txBody>
          <a:bodyPr>
            <a:normAutofit/>
          </a:bodyPr>
          <a:lstStyle/>
          <a:p>
            <a:pPr algn="just"/>
            <a:r>
              <a:rPr lang="en-US" sz="2400" b="0" i="0" dirty="0">
                <a:solidFill>
                  <a:srgbClr val="333333"/>
                </a:solidFill>
                <a:effectLst/>
                <a:latin typeface="inter-regular"/>
              </a:rPr>
              <a:t>In the following example, we are not using Optional class. This program terminates abnormally and throws a </a:t>
            </a:r>
            <a:r>
              <a:rPr lang="en-US" sz="2400" dirty="0">
                <a:solidFill>
                  <a:srgbClr val="333333"/>
                </a:solidFill>
                <a:latin typeface="inter-regular"/>
              </a:rPr>
              <a:t>N</a:t>
            </a:r>
            <a:r>
              <a:rPr lang="en-US" sz="2400" b="0" i="0" dirty="0">
                <a:solidFill>
                  <a:srgbClr val="333333"/>
                </a:solidFill>
                <a:effectLst/>
                <a:latin typeface="inter-regular"/>
              </a:rPr>
              <a:t>ullPointerException.</a:t>
            </a:r>
          </a:p>
          <a:p>
            <a:pPr marL="0" indent="0" algn="just">
              <a:buNone/>
            </a:pPr>
            <a:r>
              <a:rPr lang="en-US" sz="2000" b="1" i="0" dirty="0">
                <a:solidFill>
                  <a:srgbClr val="1B06BA"/>
                </a:solidFill>
                <a:effectLst/>
              </a:rPr>
              <a:t>   public</a:t>
            </a:r>
            <a:r>
              <a:rPr lang="en-US" sz="2000" b="0" i="0" dirty="0">
                <a:solidFill>
                  <a:srgbClr val="1B06BA"/>
                </a:solidFill>
                <a:effectLst/>
              </a:rPr>
              <a:t> </a:t>
            </a:r>
            <a:r>
              <a:rPr lang="en-US" sz="2000" b="1" i="0" dirty="0">
                <a:solidFill>
                  <a:srgbClr val="1B06BA"/>
                </a:solidFill>
                <a:effectLst/>
              </a:rPr>
              <a:t>class</a:t>
            </a:r>
            <a:r>
              <a:rPr lang="en-US" sz="2000" b="0" i="0" dirty="0">
                <a:solidFill>
                  <a:srgbClr val="1B06BA"/>
                </a:solidFill>
                <a:effectLst/>
              </a:rPr>
              <a:t> OptionalExample {  </a:t>
            </a:r>
          </a:p>
          <a:p>
            <a:pPr marL="0" indent="0" algn="just">
              <a:buNone/>
            </a:pPr>
            <a:r>
              <a:rPr lang="en-US" sz="2000" b="0" i="0" dirty="0">
                <a:solidFill>
                  <a:srgbClr val="1B06BA"/>
                </a:solidFill>
                <a:effectLst/>
              </a:rPr>
              <a:t>     </a:t>
            </a:r>
            <a:r>
              <a:rPr lang="en-US" sz="2000" b="1" i="0" dirty="0">
                <a:solidFill>
                  <a:srgbClr val="1B06BA"/>
                </a:solidFill>
                <a:effectLst/>
              </a:rPr>
              <a:t>public</a:t>
            </a:r>
            <a:r>
              <a:rPr lang="en-US" sz="2000" b="0" i="0" dirty="0">
                <a:solidFill>
                  <a:srgbClr val="1B06BA"/>
                </a:solidFill>
                <a:effectLst/>
              </a:rPr>
              <a:t> </a:t>
            </a:r>
            <a:r>
              <a:rPr lang="en-US" sz="2000" b="1" i="0" dirty="0">
                <a:solidFill>
                  <a:srgbClr val="1B06BA"/>
                </a:solidFill>
                <a:effectLst/>
              </a:rPr>
              <a:t>static</a:t>
            </a:r>
            <a:r>
              <a:rPr lang="en-US" sz="2000" b="0" i="0" dirty="0">
                <a:solidFill>
                  <a:srgbClr val="1B06BA"/>
                </a:solidFill>
                <a:effectLst/>
              </a:rPr>
              <a:t> </a:t>
            </a:r>
            <a:r>
              <a:rPr lang="en-US" sz="2000" b="1" i="0" dirty="0">
                <a:solidFill>
                  <a:srgbClr val="1B06BA"/>
                </a:solidFill>
                <a:effectLst/>
              </a:rPr>
              <a:t>void</a:t>
            </a:r>
            <a:r>
              <a:rPr lang="en-US" sz="2000" b="0" i="0" dirty="0">
                <a:solidFill>
                  <a:srgbClr val="1B06BA"/>
                </a:solidFill>
                <a:effectLst/>
              </a:rPr>
              <a:t> main(String[] args) {  </a:t>
            </a:r>
          </a:p>
          <a:p>
            <a:pPr marL="0" indent="0" algn="just">
              <a:buNone/>
            </a:pPr>
            <a:r>
              <a:rPr lang="en-US" sz="2000" b="0" i="0" dirty="0">
                <a:solidFill>
                  <a:srgbClr val="1B06BA"/>
                </a:solidFill>
                <a:effectLst/>
              </a:rPr>
              <a:t>        String[] str = </a:t>
            </a:r>
            <a:r>
              <a:rPr lang="en-US" sz="2000" b="1" i="0" dirty="0">
                <a:solidFill>
                  <a:srgbClr val="1B06BA"/>
                </a:solidFill>
                <a:effectLst/>
              </a:rPr>
              <a:t>new</a:t>
            </a:r>
            <a:r>
              <a:rPr lang="en-US" sz="2000" b="0" i="0" dirty="0">
                <a:solidFill>
                  <a:srgbClr val="1B06BA"/>
                </a:solidFill>
                <a:effectLst/>
              </a:rPr>
              <a:t> String[10];  </a:t>
            </a:r>
          </a:p>
          <a:p>
            <a:pPr marL="0" indent="0" algn="just">
              <a:buNone/>
            </a:pPr>
            <a:r>
              <a:rPr lang="en-US" sz="2000" b="0" i="0" dirty="0">
                <a:solidFill>
                  <a:srgbClr val="1B06BA"/>
                </a:solidFill>
                <a:effectLst/>
              </a:rPr>
              <a:t>        String lowercaseString = str[5].toLowerCase();  </a:t>
            </a:r>
          </a:p>
          <a:p>
            <a:pPr marL="0" indent="0" algn="just">
              <a:buNone/>
            </a:pPr>
            <a:r>
              <a:rPr lang="en-US" sz="2000" b="0" i="0" dirty="0">
                <a:solidFill>
                  <a:srgbClr val="1B06BA"/>
                </a:solidFill>
                <a:effectLst/>
              </a:rPr>
              <a:t>        System.out.print(lowercaseString);  </a:t>
            </a:r>
          </a:p>
          <a:p>
            <a:pPr marL="0" indent="0" algn="just">
              <a:buNone/>
            </a:pPr>
            <a:r>
              <a:rPr lang="en-US" sz="2000" b="0" i="0" dirty="0">
                <a:solidFill>
                  <a:srgbClr val="1B06BA"/>
                </a:solidFill>
                <a:effectLst/>
              </a:rPr>
              <a:t>    }  </a:t>
            </a:r>
          </a:p>
          <a:p>
            <a:pPr marL="0" indent="0" algn="just">
              <a:buNone/>
            </a:pPr>
            <a:r>
              <a:rPr lang="en-US" sz="2000" b="0" i="0" dirty="0">
                <a:solidFill>
                  <a:srgbClr val="1B06BA"/>
                </a:solidFill>
                <a:effectLst/>
              </a:rPr>
              <a:t>}  </a:t>
            </a:r>
          </a:p>
          <a:p>
            <a:endParaRPr lang="en-IN" dirty="0"/>
          </a:p>
        </p:txBody>
      </p:sp>
    </p:spTree>
    <p:extLst>
      <p:ext uri="{BB962C8B-B14F-4D97-AF65-F5344CB8AC3E}">
        <p14:creationId xmlns:p14="http://schemas.microsoft.com/office/powerpoint/2010/main" val="3930594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1C0F-2E35-49C9-A9C8-364CC81AB148}"/>
              </a:ext>
            </a:extLst>
          </p:cNvPr>
          <p:cNvSpPr>
            <a:spLocks noGrp="1"/>
          </p:cNvSpPr>
          <p:nvPr>
            <p:ph type="title"/>
          </p:nvPr>
        </p:nvSpPr>
        <p:spPr/>
        <p:txBody>
          <a:bodyPr/>
          <a:lstStyle/>
          <a:p>
            <a:r>
              <a:rPr lang="en-US" dirty="0"/>
              <a:t>Optional</a:t>
            </a:r>
            <a:endParaRPr lang="en-IN" dirty="0"/>
          </a:p>
        </p:txBody>
      </p:sp>
      <p:sp>
        <p:nvSpPr>
          <p:cNvPr id="3" name="Content Placeholder 2">
            <a:extLst>
              <a:ext uri="{FF2B5EF4-FFF2-40B4-BE49-F238E27FC236}">
                <a16:creationId xmlns:a16="http://schemas.microsoft.com/office/drawing/2014/main" id="{1A6E0AAC-6B04-4476-A3F6-BBCB923E3CBF}"/>
              </a:ext>
            </a:extLst>
          </p:cNvPr>
          <p:cNvSpPr>
            <a:spLocks noGrp="1"/>
          </p:cNvSpPr>
          <p:nvPr>
            <p:ph idx="1"/>
          </p:nvPr>
        </p:nvSpPr>
        <p:spPr/>
        <p:txBody>
          <a:bodyPr>
            <a:normAutofit fontScale="55000" lnSpcReduction="20000"/>
          </a:bodyPr>
          <a:lstStyle/>
          <a:p>
            <a:pPr algn="just"/>
            <a:r>
              <a:rPr lang="en-US" sz="4400" dirty="0">
                <a:solidFill>
                  <a:srgbClr val="333333"/>
                </a:solidFill>
                <a:latin typeface="inter-regular"/>
              </a:rPr>
              <a:t>To avoid the abnormal termination, we use Optional class. In the following example, we are using Optional. So, our program can execute without crashing.</a:t>
            </a:r>
          </a:p>
          <a:p>
            <a:pPr algn="just"/>
            <a:r>
              <a:rPr lang="en-IN" sz="4400" dirty="0">
                <a:solidFill>
                  <a:srgbClr val="333333"/>
                </a:solidFill>
                <a:latin typeface="inter-regular"/>
              </a:rPr>
              <a:t>Java Optional Example: If Value is not Present</a:t>
            </a:r>
          </a:p>
          <a:p>
            <a:pPr marL="0" indent="0" algn="just">
              <a:lnSpc>
                <a:spcPct val="110000"/>
              </a:lnSpc>
              <a:buNone/>
            </a:pPr>
            <a:r>
              <a:rPr lang="en-IN" sz="2900" dirty="0">
                <a:solidFill>
                  <a:srgbClr val="1B06BA"/>
                </a:solidFill>
              </a:rPr>
              <a:t>                           String[] str = new String[10];  </a:t>
            </a:r>
          </a:p>
          <a:p>
            <a:pPr marL="0" indent="0" algn="just">
              <a:lnSpc>
                <a:spcPct val="110000"/>
              </a:lnSpc>
              <a:buNone/>
            </a:pPr>
            <a:r>
              <a:rPr lang="en-IN" sz="2900" dirty="0">
                <a:solidFill>
                  <a:srgbClr val="1B06BA"/>
                </a:solidFill>
              </a:rPr>
              <a:t>                           Optional&lt;String&gt; </a:t>
            </a:r>
            <a:r>
              <a:rPr lang="en-IN" sz="2900" dirty="0" err="1">
                <a:solidFill>
                  <a:srgbClr val="1B06BA"/>
                </a:solidFill>
              </a:rPr>
              <a:t>checkNull</a:t>
            </a:r>
            <a:r>
              <a:rPr lang="en-IN" sz="2900" dirty="0">
                <a:solidFill>
                  <a:srgbClr val="1B06BA"/>
                </a:solidFill>
              </a:rPr>
              <a:t> = </a:t>
            </a:r>
            <a:r>
              <a:rPr lang="en-IN" sz="2900" dirty="0" err="1">
                <a:solidFill>
                  <a:srgbClr val="1B06BA"/>
                </a:solidFill>
              </a:rPr>
              <a:t>Optional.ofNullable</a:t>
            </a:r>
            <a:r>
              <a:rPr lang="en-IN" sz="2900" dirty="0">
                <a:solidFill>
                  <a:srgbClr val="1B06BA"/>
                </a:solidFill>
              </a:rPr>
              <a:t>(str[5]);  </a:t>
            </a:r>
          </a:p>
          <a:p>
            <a:pPr marL="0" indent="0" algn="just">
              <a:lnSpc>
                <a:spcPct val="110000"/>
              </a:lnSpc>
              <a:buNone/>
            </a:pPr>
            <a:r>
              <a:rPr lang="en-IN" sz="2900" dirty="0">
                <a:solidFill>
                  <a:srgbClr val="1B06BA"/>
                </a:solidFill>
              </a:rPr>
              <a:t>                           </a:t>
            </a:r>
            <a:r>
              <a:rPr lang="en-IN" sz="2900" dirty="0" err="1">
                <a:solidFill>
                  <a:srgbClr val="1B06BA"/>
                </a:solidFill>
              </a:rPr>
              <a:t>System.out.println</a:t>
            </a:r>
            <a:r>
              <a:rPr lang="en-IN" sz="2900" dirty="0">
                <a:solidFill>
                  <a:srgbClr val="1B06BA"/>
                </a:solidFill>
              </a:rPr>
              <a:t>(</a:t>
            </a:r>
            <a:r>
              <a:rPr lang="en-IN" sz="2900" dirty="0" err="1">
                <a:solidFill>
                  <a:srgbClr val="1B06BA"/>
                </a:solidFill>
              </a:rPr>
              <a:t>checkNull</a:t>
            </a:r>
            <a:r>
              <a:rPr lang="en-IN" sz="2900" dirty="0">
                <a:solidFill>
                  <a:srgbClr val="1B06BA"/>
                </a:solidFill>
              </a:rPr>
              <a:t>);  //see that program won’t halt here by throwing null pointer exception</a:t>
            </a:r>
          </a:p>
          <a:p>
            <a:pPr marL="0" indent="0" algn="just">
              <a:lnSpc>
                <a:spcPct val="110000"/>
              </a:lnSpc>
              <a:buNone/>
            </a:pPr>
            <a:r>
              <a:rPr lang="en-IN" sz="2900" dirty="0">
                <a:solidFill>
                  <a:srgbClr val="1B06BA"/>
                </a:solidFill>
              </a:rPr>
              <a:t>                           if(</a:t>
            </a:r>
            <a:r>
              <a:rPr lang="en-IN" sz="2900" dirty="0" err="1">
                <a:solidFill>
                  <a:srgbClr val="1B06BA"/>
                </a:solidFill>
              </a:rPr>
              <a:t>checkNull.isPresent</a:t>
            </a:r>
            <a:r>
              <a:rPr lang="en-IN" sz="2900" dirty="0">
                <a:solidFill>
                  <a:srgbClr val="1B06BA"/>
                </a:solidFill>
              </a:rPr>
              <a:t>()){  // check for value is present or not  </a:t>
            </a:r>
          </a:p>
          <a:p>
            <a:pPr marL="0" indent="0" algn="just">
              <a:lnSpc>
                <a:spcPct val="110000"/>
              </a:lnSpc>
              <a:buNone/>
            </a:pPr>
            <a:r>
              <a:rPr lang="en-IN" sz="2900" dirty="0">
                <a:solidFill>
                  <a:srgbClr val="1B06BA"/>
                </a:solidFill>
              </a:rPr>
              <a:t>                                            String </a:t>
            </a:r>
            <a:r>
              <a:rPr lang="en-IN" sz="2900" dirty="0" err="1">
                <a:solidFill>
                  <a:srgbClr val="1B06BA"/>
                </a:solidFill>
              </a:rPr>
              <a:t>lowercaseString</a:t>
            </a:r>
            <a:r>
              <a:rPr lang="en-IN" sz="2900" dirty="0">
                <a:solidFill>
                  <a:srgbClr val="1B06BA"/>
                </a:solidFill>
              </a:rPr>
              <a:t> = str[5].</a:t>
            </a:r>
            <a:r>
              <a:rPr lang="en-IN" sz="2900" dirty="0" err="1">
                <a:solidFill>
                  <a:srgbClr val="1B06BA"/>
                </a:solidFill>
              </a:rPr>
              <a:t>toLowerCase</a:t>
            </a:r>
            <a:r>
              <a:rPr lang="en-IN" sz="2900" dirty="0">
                <a:solidFill>
                  <a:srgbClr val="1B06BA"/>
                </a:solidFill>
              </a:rPr>
              <a:t>();  </a:t>
            </a:r>
          </a:p>
          <a:p>
            <a:pPr marL="0" indent="0" algn="just">
              <a:lnSpc>
                <a:spcPct val="110000"/>
              </a:lnSpc>
              <a:buNone/>
            </a:pPr>
            <a:r>
              <a:rPr lang="en-IN" sz="2900" dirty="0">
                <a:solidFill>
                  <a:srgbClr val="1B06BA"/>
                </a:solidFill>
              </a:rPr>
              <a:t>                                            </a:t>
            </a:r>
            <a:r>
              <a:rPr lang="en-IN" sz="2900" dirty="0" err="1">
                <a:solidFill>
                  <a:srgbClr val="1B06BA"/>
                </a:solidFill>
              </a:rPr>
              <a:t>System.out.print</a:t>
            </a:r>
            <a:r>
              <a:rPr lang="en-IN" sz="2900" dirty="0">
                <a:solidFill>
                  <a:srgbClr val="1B06BA"/>
                </a:solidFill>
              </a:rPr>
              <a:t>(</a:t>
            </a:r>
            <a:r>
              <a:rPr lang="en-IN" sz="2900" dirty="0" err="1">
                <a:solidFill>
                  <a:srgbClr val="1B06BA"/>
                </a:solidFill>
              </a:rPr>
              <a:t>lowercaseString</a:t>
            </a:r>
            <a:r>
              <a:rPr lang="en-IN" sz="2900" dirty="0">
                <a:solidFill>
                  <a:srgbClr val="1B06BA"/>
                </a:solidFill>
              </a:rPr>
              <a:t>);  </a:t>
            </a:r>
          </a:p>
          <a:p>
            <a:pPr marL="0" indent="0" algn="just">
              <a:lnSpc>
                <a:spcPct val="110000"/>
              </a:lnSpc>
              <a:buNone/>
            </a:pPr>
            <a:r>
              <a:rPr lang="en-IN" sz="2900" dirty="0">
                <a:solidFill>
                  <a:srgbClr val="1B06BA"/>
                </a:solidFill>
              </a:rPr>
              <a:t>                            } else  </a:t>
            </a:r>
          </a:p>
          <a:p>
            <a:pPr marL="0" indent="0" algn="just">
              <a:lnSpc>
                <a:spcPct val="110000"/>
              </a:lnSpc>
              <a:buNone/>
            </a:pPr>
            <a:r>
              <a:rPr lang="en-IN" sz="2900" dirty="0">
                <a:solidFill>
                  <a:srgbClr val="1B06BA"/>
                </a:solidFill>
              </a:rPr>
              <a:t>                                            </a:t>
            </a:r>
            <a:r>
              <a:rPr lang="en-IN" sz="2900" dirty="0" err="1">
                <a:solidFill>
                  <a:srgbClr val="1B06BA"/>
                </a:solidFill>
              </a:rPr>
              <a:t>System.out.println</a:t>
            </a:r>
            <a:r>
              <a:rPr lang="en-IN" sz="2900" dirty="0">
                <a:solidFill>
                  <a:srgbClr val="1B06BA"/>
                </a:solidFill>
              </a:rPr>
              <a:t>("string value is not present");  </a:t>
            </a:r>
          </a:p>
          <a:p>
            <a:pPr marL="0" indent="0" algn="just">
              <a:lnSpc>
                <a:spcPct val="110000"/>
              </a:lnSpc>
              <a:buNone/>
            </a:pPr>
            <a:r>
              <a:rPr lang="en-IN" sz="2900" dirty="0">
                <a:solidFill>
                  <a:srgbClr val="1B06BA"/>
                </a:solidFill>
              </a:rPr>
              <a:t>    </a:t>
            </a:r>
          </a:p>
          <a:p>
            <a:pPr marL="0" indent="0" algn="just">
              <a:lnSpc>
                <a:spcPct val="110000"/>
              </a:lnSpc>
              <a:buNone/>
            </a:pPr>
            <a:endParaRPr lang="en-IN" sz="2900" dirty="0">
              <a:solidFill>
                <a:srgbClr val="1B06BA"/>
              </a:solidFill>
            </a:endParaRPr>
          </a:p>
          <a:p>
            <a:endParaRPr lang="en-IN" dirty="0"/>
          </a:p>
        </p:txBody>
      </p:sp>
    </p:spTree>
    <p:extLst>
      <p:ext uri="{BB962C8B-B14F-4D97-AF65-F5344CB8AC3E}">
        <p14:creationId xmlns:p14="http://schemas.microsoft.com/office/powerpoint/2010/main" val="27372281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E3E7-7982-488C-B354-66D29D170476}"/>
              </a:ext>
            </a:extLst>
          </p:cNvPr>
          <p:cNvSpPr>
            <a:spLocks noGrp="1"/>
          </p:cNvSpPr>
          <p:nvPr>
            <p:ph type="title"/>
          </p:nvPr>
        </p:nvSpPr>
        <p:spPr/>
        <p:txBody>
          <a:bodyPr>
            <a:normAutofit/>
          </a:bodyPr>
          <a:lstStyle/>
          <a:p>
            <a:r>
              <a:rPr lang="en-US" sz="3600" dirty="0"/>
              <a:t>Interface changes – default method &amp; static method</a:t>
            </a:r>
            <a:endParaRPr lang="en-IN" sz="3600" dirty="0"/>
          </a:p>
        </p:txBody>
      </p:sp>
      <p:sp>
        <p:nvSpPr>
          <p:cNvPr id="3" name="Content Placeholder 2">
            <a:extLst>
              <a:ext uri="{FF2B5EF4-FFF2-40B4-BE49-F238E27FC236}">
                <a16:creationId xmlns:a16="http://schemas.microsoft.com/office/drawing/2014/main" id="{B08F4E2C-2E2B-4DAC-9DAA-A7C94C4DF617}"/>
              </a:ext>
            </a:extLst>
          </p:cNvPr>
          <p:cNvSpPr>
            <a:spLocks noGrp="1"/>
          </p:cNvSpPr>
          <p:nvPr>
            <p:ph idx="1"/>
          </p:nvPr>
        </p:nvSpPr>
        <p:spPr/>
        <p:txBody>
          <a:bodyPr>
            <a:normAutofit/>
          </a:bodyPr>
          <a:lstStyle/>
          <a:p>
            <a:r>
              <a:rPr lang="en-US" sz="2000" b="0" i="0" dirty="0">
                <a:solidFill>
                  <a:srgbClr val="222426"/>
                </a:solidFill>
                <a:effectLst/>
              </a:rPr>
              <a:t>Prior to java 8, </a:t>
            </a:r>
            <a:r>
              <a:rPr lang="en-US" sz="2000" b="1" i="0" u="none" strike="noStrike" dirty="0">
                <a:solidFill>
                  <a:srgbClr val="7DC246"/>
                </a:solidFill>
                <a:effectLst/>
                <a:hlinkClick r:id="rId3"/>
              </a:rPr>
              <a:t>interface in java</a:t>
            </a:r>
            <a:r>
              <a:rPr lang="en-US" sz="2000" b="0" i="0" dirty="0">
                <a:solidFill>
                  <a:srgbClr val="222426"/>
                </a:solidFill>
                <a:effectLst/>
              </a:rPr>
              <a:t> can only have abstract methods. All the methods of interfaces are public &amp; abstract by default. </a:t>
            </a:r>
          </a:p>
          <a:p>
            <a:r>
              <a:rPr lang="en-US" sz="2000" b="0" i="0" dirty="0">
                <a:solidFill>
                  <a:srgbClr val="222426"/>
                </a:solidFill>
                <a:effectLst/>
              </a:rPr>
              <a:t>Java 8 allows the interfaces to have default and static methods.</a:t>
            </a:r>
          </a:p>
          <a:p>
            <a:r>
              <a:rPr lang="en-US" sz="2000" b="0" i="0" dirty="0">
                <a:solidFill>
                  <a:srgbClr val="222426"/>
                </a:solidFill>
                <a:effectLst/>
              </a:rPr>
              <a:t>The reason we have default methods in interfaces is to allow the developers to add new methods to the interfaces without affecting the classes that implements these interfaces.</a:t>
            </a:r>
          </a:p>
          <a:p>
            <a:r>
              <a:rPr lang="en-US" sz="2000" dirty="0">
                <a:solidFill>
                  <a:srgbClr val="222426"/>
                </a:solidFill>
              </a:rPr>
              <a:t>Static methods in interfaces are similar to the default methods except that we cannot override these methods in the classes that implements these interfaces.</a:t>
            </a:r>
            <a:endParaRPr lang="en-IN" sz="2000" dirty="0">
              <a:solidFill>
                <a:srgbClr val="222426"/>
              </a:solidFill>
            </a:endParaRPr>
          </a:p>
        </p:txBody>
      </p:sp>
    </p:spTree>
    <p:extLst>
      <p:ext uri="{BB962C8B-B14F-4D97-AF65-F5344CB8AC3E}">
        <p14:creationId xmlns:p14="http://schemas.microsoft.com/office/powerpoint/2010/main" val="30608519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E3E7-7982-488C-B354-66D29D170476}"/>
              </a:ext>
            </a:extLst>
          </p:cNvPr>
          <p:cNvSpPr>
            <a:spLocks noGrp="1"/>
          </p:cNvSpPr>
          <p:nvPr>
            <p:ph type="title"/>
          </p:nvPr>
        </p:nvSpPr>
        <p:spPr/>
        <p:txBody>
          <a:bodyPr>
            <a:normAutofit/>
          </a:bodyPr>
          <a:lstStyle/>
          <a:p>
            <a:r>
              <a:rPr lang="en-US" sz="3600" dirty="0"/>
              <a:t>Interface changes – default method &amp; static method</a:t>
            </a:r>
            <a:endParaRPr lang="en-IN" sz="3600" dirty="0"/>
          </a:p>
        </p:txBody>
      </p:sp>
      <p:sp>
        <p:nvSpPr>
          <p:cNvPr id="3" name="Content Placeholder 2">
            <a:extLst>
              <a:ext uri="{FF2B5EF4-FFF2-40B4-BE49-F238E27FC236}">
                <a16:creationId xmlns:a16="http://schemas.microsoft.com/office/drawing/2014/main" id="{B08F4E2C-2E2B-4DAC-9DAA-A7C94C4DF617}"/>
              </a:ext>
            </a:extLst>
          </p:cNvPr>
          <p:cNvSpPr>
            <a:spLocks noGrp="1"/>
          </p:cNvSpPr>
          <p:nvPr>
            <p:ph sz="half" idx="1"/>
          </p:nvPr>
        </p:nvSpPr>
        <p:spPr/>
        <p:txBody>
          <a:bodyPr>
            <a:normAutofit fontScale="85000" lnSpcReduction="20000"/>
          </a:bodyPr>
          <a:lstStyle/>
          <a:p>
            <a:pPr marL="0" indent="0">
              <a:buNone/>
            </a:pPr>
            <a:r>
              <a:rPr lang="en-US" sz="2000" b="0" i="0" dirty="0">
                <a:solidFill>
                  <a:srgbClr val="1B06BA"/>
                </a:solidFill>
                <a:effectLst/>
              </a:rPr>
              <a:t>interface MyInterface{  </a:t>
            </a:r>
          </a:p>
          <a:p>
            <a:pPr marL="0" indent="0">
              <a:buNone/>
            </a:pPr>
            <a:r>
              <a:rPr lang="en-US" sz="2000" b="0" i="0" dirty="0">
                <a:solidFill>
                  <a:schemeClr val="tx1">
                    <a:lumMod val="50000"/>
                    <a:lumOff val="50000"/>
                  </a:schemeClr>
                </a:solidFill>
                <a:effectLst/>
              </a:rPr>
              <a:t>    /* This is a default method so we need not</a:t>
            </a:r>
          </a:p>
          <a:p>
            <a:pPr marL="0" indent="0">
              <a:buNone/>
            </a:pPr>
            <a:r>
              <a:rPr lang="en-US" sz="2000" b="0" i="0" dirty="0">
                <a:solidFill>
                  <a:schemeClr val="tx1">
                    <a:lumMod val="50000"/>
                    <a:lumOff val="50000"/>
                  </a:schemeClr>
                </a:solidFill>
                <a:effectLst/>
              </a:rPr>
              <a:t>     * to implement this method in the implementation </a:t>
            </a:r>
          </a:p>
          <a:p>
            <a:pPr marL="0" indent="0">
              <a:buNone/>
            </a:pPr>
            <a:r>
              <a:rPr lang="en-US" sz="2000" b="0" i="0" dirty="0">
                <a:solidFill>
                  <a:schemeClr val="tx1">
                    <a:lumMod val="50000"/>
                    <a:lumOff val="50000"/>
                  </a:schemeClr>
                </a:solidFill>
                <a:effectLst/>
              </a:rPr>
              <a:t>     * classes  </a:t>
            </a:r>
          </a:p>
          <a:p>
            <a:pPr marL="0" indent="0">
              <a:buNone/>
            </a:pPr>
            <a:r>
              <a:rPr lang="en-US" sz="2000" b="0" i="0" dirty="0">
                <a:solidFill>
                  <a:schemeClr val="tx1">
                    <a:lumMod val="50000"/>
                    <a:lumOff val="50000"/>
                  </a:schemeClr>
                </a:solidFill>
                <a:effectLst/>
              </a:rPr>
              <a:t>     */</a:t>
            </a:r>
          </a:p>
          <a:p>
            <a:pPr marL="0" indent="0">
              <a:buNone/>
            </a:pPr>
            <a:r>
              <a:rPr lang="en-US" sz="2000" b="0" i="0" dirty="0">
                <a:solidFill>
                  <a:srgbClr val="1B06BA"/>
                </a:solidFill>
                <a:effectLst/>
              </a:rPr>
              <a:t>    default void newMethod(){  </a:t>
            </a:r>
          </a:p>
          <a:p>
            <a:pPr marL="0" indent="0">
              <a:buNone/>
            </a:pPr>
            <a:r>
              <a:rPr lang="en-US" sz="2000" b="0" i="0" dirty="0">
                <a:solidFill>
                  <a:srgbClr val="1B06BA"/>
                </a:solidFill>
                <a:effectLst/>
              </a:rPr>
              <a:t>        System.out.println("Newly added default method");  </a:t>
            </a:r>
          </a:p>
          <a:p>
            <a:pPr marL="0" indent="0">
              <a:buNone/>
            </a:pPr>
            <a:r>
              <a:rPr lang="en-US" sz="2000" b="0" i="0" dirty="0">
                <a:solidFill>
                  <a:srgbClr val="1B06BA"/>
                </a:solidFill>
                <a:effectLst/>
              </a:rPr>
              <a:t>    }  </a:t>
            </a:r>
          </a:p>
          <a:p>
            <a:pPr marL="0" indent="0">
              <a:buNone/>
            </a:pPr>
            <a:r>
              <a:rPr lang="en-US" sz="2000" b="0" i="0" dirty="0">
                <a:solidFill>
                  <a:schemeClr val="tx1">
                    <a:lumMod val="50000"/>
                    <a:lumOff val="50000"/>
                  </a:schemeClr>
                </a:solidFill>
                <a:effectLst/>
              </a:rPr>
              <a:t>    /* Already existing public and abstract method</a:t>
            </a:r>
          </a:p>
          <a:p>
            <a:pPr marL="0" indent="0">
              <a:buNone/>
            </a:pPr>
            <a:r>
              <a:rPr lang="en-US" sz="2000" b="0" i="0" dirty="0">
                <a:solidFill>
                  <a:schemeClr val="tx1">
                    <a:lumMod val="50000"/>
                    <a:lumOff val="50000"/>
                  </a:schemeClr>
                </a:solidFill>
                <a:effectLst/>
              </a:rPr>
              <a:t>     * We must need to implement this method in </a:t>
            </a:r>
          </a:p>
          <a:p>
            <a:pPr marL="0" indent="0">
              <a:buNone/>
            </a:pPr>
            <a:r>
              <a:rPr lang="en-US" sz="2000" b="0" i="0" dirty="0">
                <a:solidFill>
                  <a:schemeClr val="tx1">
                    <a:lumMod val="50000"/>
                    <a:lumOff val="50000"/>
                  </a:schemeClr>
                </a:solidFill>
                <a:effectLst/>
              </a:rPr>
              <a:t>     * implementation classes.</a:t>
            </a:r>
          </a:p>
          <a:p>
            <a:pPr marL="0" indent="0">
              <a:buNone/>
            </a:pPr>
            <a:r>
              <a:rPr lang="en-US" sz="2000" b="0" i="0" dirty="0">
                <a:solidFill>
                  <a:schemeClr val="tx1">
                    <a:lumMod val="50000"/>
                    <a:lumOff val="50000"/>
                  </a:schemeClr>
                </a:solidFill>
                <a:effectLst/>
              </a:rPr>
              <a:t>     */</a:t>
            </a:r>
          </a:p>
          <a:p>
            <a:pPr marL="0" indent="0">
              <a:buNone/>
            </a:pPr>
            <a:r>
              <a:rPr lang="en-US" sz="2000" b="0" i="0" dirty="0">
                <a:solidFill>
                  <a:srgbClr val="1B06BA"/>
                </a:solidFill>
                <a:effectLst/>
              </a:rPr>
              <a:t>    void existingMethod(String str);  </a:t>
            </a:r>
          </a:p>
          <a:p>
            <a:pPr marL="0" indent="0">
              <a:buNone/>
            </a:pPr>
            <a:r>
              <a:rPr lang="en-US" sz="2000" b="0" i="0" dirty="0">
                <a:solidFill>
                  <a:srgbClr val="1B06BA"/>
                </a:solidFill>
                <a:effectLst/>
              </a:rPr>
              <a:t>}  </a:t>
            </a:r>
          </a:p>
          <a:p>
            <a:pPr marL="0" indent="0">
              <a:buNone/>
            </a:pPr>
            <a:endParaRPr lang="en-IN" sz="2000" dirty="0">
              <a:solidFill>
                <a:srgbClr val="1B06BA"/>
              </a:solidFill>
            </a:endParaRPr>
          </a:p>
        </p:txBody>
      </p:sp>
      <p:sp>
        <p:nvSpPr>
          <p:cNvPr id="4" name="Content Placeholder 3">
            <a:extLst>
              <a:ext uri="{FF2B5EF4-FFF2-40B4-BE49-F238E27FC236}">
                <a16:creationId xmlns:a16="http://schemas.microsoft.com/office/drawing/2014/main" id="{362FFE9E-1D6E-4672-84C8-B7B72E18C80E}"/>
              </a:ext>
            </a:extLst>
          </p:cNvPr>
          <p:cNvSpPr>
            <a:spLocks noGrp="1"/>
          </p:cNvSpPr>
          <p:nvPr>
            <p:ph sz="half" idx="2"/>
          </p:nvPr>
        </p:nvSpPr>
        <p:spPr/>
        <p:txBody>
          <a:bodyPr>
            <a:noAutofit/>
          </a:bodyPr>
          <a:lstStyle/>
          <a:p>
            <a:pPr marL="0" indent="0">
              <a:buNone/>
            </a:pPr>
            <a:r>
              <a:rPr lang="en-US" sz="1600" dirty="0">
                <a:solidFill>
                  <a:srgbClr val="1B06BA"/>
                </a:solidFill>
              </a:rPr>
              <a:t>public class Example implements MyInterface{ </a:t>
            </a:r>
          </a:p>
          <a:p>
            <a:pPr marL="0" indent="0">
              <a:buNone/>
            </a:pPr>
            <a:r>
              <a:rPr lang="en-US" sz="1600" dirty="0">
                <a:solidFill>
                  <a:srgbClr val="1B06BA"/>
                </a:solidFill>
              </a:rPr>
              <a:t>	</a:t>
            </a:r>
            <a:r>
              <a:rPr lang="en-US" sz="1600" dirty="0">
                <a:solidFill>
                  <a:schemeClr val="tx1">
                    <a:lumMod val="50000"/>
                    <a:lumOff val="50000"/>
                  </a:schemeClr>
                </a:solidFill>
              </a:rPr>
              <a:t>// implementing abstract method</a:t>
            </a:r>
          </a:p>
          <a:p>
            <a:pPr marL="0" indent="0">
              <a:buNone/>
            </a:pPr>
            <a:r>
              <a:rPr lang="en-US" sz="1600" dirty="0">
                <a:solidFill>
                  <a:srgbClr val="1B06BA"/>
                </a:solidFill>
              </a:rPr>
              <a:t>    public void existingMethod(String str){           </a:t>
            </a:r>
          </a:p>
          <a:p>
            <a:pPr marL="0" indent="0">
              <a:buNone/>
            </a:pPr>
            <a:r>
              <a:rPr lang="en-US" sz="1600" dirty="0">
                <a:solidFill>
                  <a:srgbClr val="1B06BA"/>
                </a:solidFill>
              </a:rPr>
              <a:t>        System.out.println("String is: "+str);  </a:t>
            </a:r>
          </a:p>
          <a:p>
            <a:pPr marL="0" indent="0">
              <a:buNone/>
            </a:pPr>
            <a:r>
              <a:rPr lang="en-US" sz="1600" dirty="0">
                <a:solidFill>
                  <a:srgbClr val="1B06BA"/>
                </a:solidFill>
              </a:rPr>
              <a:t>    }  </a:t>
            </a:r>
          </a:p>
          <a:p>
            <a:pPr marL="0" indent="0">
              <a:buNone/>
            </a:pPr>
            <a:r>
              <a:rPr lang="en-US" sz="1600" dirty="0">
                <a:solidFill>
                  <a:srgbClr val="1B06BA"/>
                </a:solidFill>
              </a:rPr>
              <a:t>    public static void main(String[] args) {  </a:t>
            </a:r>
          </a:p>
          <a:p>
            <a:pPr marL="0" indent="0">
              <a:buNone/>
            </a:pPr>
            <a:r>
              <a:rPr lang="en-US" sz="1600" dirty="0">
                <a:solidFill>
                  <a:srgbClr val="1B06BA"/>
                </a:solidFill>
              </a:rPr>
              <a:t>    	Example obj = new Example();</a:t>
            </a:r>
          </a:p>
          <a:p>
            <a:pPr marL="0" indent="0">
              <a:buNone/>
            </a:pPr>
            <a:r>
              <a:rPr lang="en-US" sz="1600" dirty="0">
                <a:solidFill>
                  <a:srgbClr val="1B06BA"/>
                </a:solidFill>
              </a:rPr>
              <a:t>    	</a:t>
            </a:r>
            <a:r>
              <a:rPr lang="en-US" sz="1600" dirty="0">
                <a:solidFill>
                  <a:schemeClr val="tx1">
                    <a:lumMod val="50000"/>
                    <a:lumOff val="50000"/>
                  </a:schemeClr>
                </a:solidFill>
              </a:rPr>
              <a:t>//calling the default method of interface</a:t>
            </a:r>
          </a:p>
          <a:p>
            <a:pPr marL="0" indent="0">
              <a:buNone/>
            </a:pPr>
            <a:r>
              <a:rPr lang="en-US" sz="1600" dirty="0">
                <a:solidFill>
                  <a:srgbClr val="1B06BA"/>
                </a:solidFill>
              </a:rPr>
              <a:t>                     obj.newMethod();     </a:t>
            </a:r>
          </a:p>
          <a:p>
            <a:pPr marL="0" indent="0">
              <a:buNone/>
            </a:pPr>
            <a:r>
              <a:rPr lang="en-US" sz="1600" dirty="0">
                <a:solidFill>
                  <a:srgbClr val="1B06BA"/>
                </a:solidFill>
              </a:rPr>
              <a:t>                     </a:t>
            </a:r>
            <a:r>
              <a:rPr lang="en-US" sz="1600" dirty="0">
                <a:solidFill>
                  <a:schemeClr val="tx1">
                    <a:lumMod val="50000"/>
                    <a:lumOff val="50000"/>
                  </a:schemeClr>
                </a:solidFill>
              </a:rPr>
              <a:t>//calling the abstract method of interface</a:t>
            </a:r>
          </a:p>
          <a:p>
            <a:pPr marL="0" indent="0">
              <a:buNone/>
            </a:pPr>
            <a:r>
              <a:rPr lang="en-US" sz="1600" dirty="0">
                <a:solidFill>
                  <a:srgbClr val="1B06BA"/>
                </a:solidFill>
              </a:rPr>
              <a:t>                     obj.existingMethod("Java 8 is easy to learn"); </a:t>
            </a:r>
          </a:p>
          <a:p>
            <a:pPr marL="0" indent="0">
              <a:buNone/>
            </a:pPr>
            <a:r>
              <a:rPr lang="en-US" sz="1600" dirty="0">
                <a:solidFill>
                  <a:srgbClr val="1B06BA"/>
                </a:solidFill>
              </a:rPr>
              <a:t>      }  </a:t>
            </a:r>
          </a:p>
          <a:p>
            <a:pPr marL="0" indent="0">
              <a:buNone/>
            </a:pPr>
            <a:r>
              <a:rPr lang="en-US" sz="1600" dirty="0">
                <a:solidFill>
                  <a:srgbClr val="1B06BA"/>
                </a:solidFill>
              </a:rPr>
              <a:t>}</a:t>
            </a:r>
            <a:endParaRPr lang="en-IN" sz="1600" dirty="0">
              <a:solidFill>
                <a:srgbClr val="1B06BA"/>
              </a:solidFill>
            </a:endParaRPr>
          </a:p>
        </p:txBody>
      </p:sp>
    </p:spTree>
    <p:extLst>
      <p:ext uri="{BB962C8B-B14F-4D97-AF65-F5344CB8AC3E}">
        <p14:creationId xmlns:p14="http://schemas.microsoft.com/office/powerpoint/2010/main" val="1295294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D8E6AF2-6E23-4AAD-8F23-74A73EC40B69}"/>
              </a:ext>
            </a:extLst>
          </p:cNvPr>
          <p:cNvSpPr>
            <a:spLocks noGrp="1"/>
          </p:cNvSpPr>
          <p:nvPr>
            <p:ph idx="1"/>
          </p:nvPr>
        </p:nvSpPr>
        <p:spPr>
          <a:xfrm>
            <a:off x="838200" y="268014"/>
            <a:ext cx="10515600" cy="5908949"/>
          </a:xfrm>
        </p:spPr>
        <p:txBody>
          <a:bodyPr/>
          <a:lstStyle/>
          <a:p>
            <a:r>
              <a:rPr lang="en-US" sz="2000" i="0" dirty="0">
                <a:solidFill>
                  <a:srgbClr val="000000"/>
                </a:solidFill>
                <a:effectLst/>
              </a:rPr>
              <a:t>Java introduced the </a:t>
            </a:r>
            <a:r>
              <a:rPr lang="en-US" sz="2000" i="1" dirty="0" err="1">
                <a:solidFill>
                  <a:srgbClr val="000000"/>
                </a:solidFill>
                <a:effectLst/>
              </a:rPr>
              <a:t>java.util.concurrent.ThreadLocalRandom</a:t>
            </a:r>
            <a:r>
              <a:rPr lang="en-US" sz="2000" i="0" dirty="0">
                <a:solidFill>
                  <a:srgbClr val="000000"/>
                </a:solidFill>
                <a:effectLst/>
              </a:rPr>
              <a:t> class in JDK 7 – for generating random numbers in a multi-threaded environment.</a:t>
            </a:r>
            <a:endParaRPr lang="en-IN" sz="2000" dirty="0"/>
          </a:p>
        </p:txBody>
      </p:sp>
    </p:spTree>
    <p:extLst>
      <p:ext uri="{BB962C8B-B14F-4D97-AF65-F5344CB8AC3E}">
        <p14:creationId xmlns:p14="http://schemas.microsoft.com/office/powerpoint/2010/main" val="1364130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564B-9BC1-4075-9400-FB552D9BB773}"/>
              </a:ext>
            </a:extLst>
          </p:cNvPr>
          <p:cNvSpPr>
            <a:spLocks noGrp="1"/>
          </p:cNvSpPr>
          <p:nvPr>
            <p:ph type="title"/>
          </p:nvPr>
        </p:nvSpPr>
        <p:spPr/>
        <p:txBody>
          <a:bodyPr/>
          <a:lstStyle/>
          <a:p>
            <a:r>
              <a:rPr lang="hi-IN" dirty="0"/>
              <a:t>Lam</a:t>
            </a:r>
            <a:r>
              <a:rPr lang="en-US" dirty="0"/>
              <a:t>b</a:t>
            </a:r>
            <a:r>
              <a:rPr lang="hi-IN" dirty="0"/>
              <a:t>da Expression</a:t>
            </a:r>
            <a:r>
              <a:rPr lang="en-US" dirty="0"/>
              <a:t> </a:t>
            </a:r>
            <a:endParaRPr lang="en-IN" sz="3600" dirty="0"/>
          </a:p>
        </p:txBody>
      </p:sp>
      <p:pic>
        <p:nvPicPr>
          <p:cNvPr id="5" name="Content Placeholder 4">
            <a:extLst>
              <a:ext uri="{FF2B5EF4-FFF2-40B4-BE49-F238E27FC236}">
                <a16:creationId xmlns:a16="http://schemas.microsoft.com/office/drawing/2014/main" id="{B07AED72-1CDE-464D-9985-177C411CA589}"/>
              </a:ext>
            </a:extLst>
          </p:cNvPr>
          <p:cNvPicPr>
            <a:picLocks noGrp="1" noChangeAspect="1"/>
          </p:cNvPicPr>
          <p:nvPr>
            <p:ph idx="1"/>
          </p:nvPr>
        </p:nvPicPr>
        <p:blipFill>
          <a:blip r:embed="rId3"/>
          <a:stretch>
            <a:fillRect/>
          </a:stretch>
        </p:blipFill>
        <p:spPr>
          <a:xfrm>
            <a:off x="1299080" y="1825625"/>
            <a:ext cx="9593839" cy="4351338"/>
          </a:xfrm>
        </p:spPr>
      </p:pic>
    </p:spTree>
    <p:extLst>
      <p:ext uri="{BB962C8B-B14F-4D97-AF65-F5344CB8AC3E}">
        <p14:creationId xmlns:p14="http://schemas.microsoft.com/office/powerpoint/2010/main" val="732545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564B-9BC1-4075-9400-FB552D9BB773}"/>
              </a:ext>
            </a:extLst>
          </p:cNvPr>
          <p:cNvSpPr>
            <a:spLocks noGrp="1"/>
          </p:cNvSpPr>
          <p:nvPr>
            <p:ph type="title"/>
          </p:nvPr>
        </p:nvSpPr>
        <p:spPr/>
        <p:txBody>
          <a:bodyPr/>
          <a:lstStyle/>
          <a:p>
            <a:r>
              <a:rPr lang="hi-IN" dirty="0"/>
              <a:t>Lam</a:t>
            </a:r>
            <a:r>
              <a:rPr lang="en-US" dirty="0"/>
              <a:t>b</a:t>
            </a:r>
            <a:r>
              <a:rPr lang="hi-IN" dirty="0"/>
              <a:t>da Expression </a:t>
            </a:r>
            <a:endParaRPr lang="en-IN" dirty="0"/>
          </a:p>
        </p:txBody>
      </p:sp>
      <p:sp>
        <p:nvSpPr>
          <p:cNvPr id="3" name="Content Placeholder 2">
            <a:extLst>
              <a:ext uri="{FF2B5EF4-FFF2-40B4-BE49-F238E27FC236}">
                <a16:creationId xmlns:a16="http://schemas.microsoft.com/office/drawing/2014/main" id="{7DE6BE8A-0938-4FC7-A882-E858E01F9577}"/>
              </a:ext>
            </a:extLst>
          </p:cNvPr>
          <p:cNvSpPr>
            <a:spLocks noGrp="1"/>
          </p:cNvSpPr>
          <p:nvPr>
            <p:ph idx="1"/>
          </p:nvPr>
        </p:nvSpPr>
        <p:spPr/>
        <p:txBody>
          <a:bodyPr>
            <a:normAutofit/>
          </a:bodyPr>
          <a:lstStyle/>
          <a:p>
            <a:pPr marL="0" indent="0" algn="l">
              <a:buNone/>
            </a:pPr>
            <a:r>
              <a:rPr lang="en-IN" sz="2800" dirty="0">
                <a:solidFill>
                  <a:srgbClr val="1B06BA"/>
                </a:solidFill>
                <a:latin typeface="Consolas" panose="020B0609020204030204" pitchFamily="49" charset="0"/>
              </a:rPr>
              <a:t> </a:t>
            </a:r>
            <a:r>
              <a:rPr lang="en-IN" sz="1800" dirty="0">
                <a:solidFill>
                  <a:srgbClr val="1B06BA"/>
                </a:solidFill>
                <a:latin typeface="Consolas" panose="020B0609020204030204" pitchFamily="49" charset="0"/>
              </a:rPr>
              <a:t>ArrayList&lt;Integer&gt; arrLst = </a:t>
            </a:r>
            <a:r>
              <a:rPr lang="en-IN" sz="1800" b="1" dirty="0">
                <a:solidFill>
                  <a:srgbClr val="1B06BA"/>
                </a:solidFill>
                <a:latin typeface="Consolas" panose="020B0609020204030204" pitchFamily="49" charset="0"/>
              </a:rPr>
              <a:t>new ArrayList&lt;Integer&gt;();</a:t>
            </a:r>
          </a:p>
          <a:p>
            <a:pPr marL="0" indent="0" algn="l">
              <a:buNone/>
            </a:pPr>
            <a:r>
              <a:rPr lang="en-IN" sz="1800" dirty="0">
                <a:solidFill>
                  <a:srgbClr val="1B06BA"/>
                </a:solidFill>
                <a:latin typeface="Consolas" panose="020B0609020204030204" pitchFamily="49" charset="0"/>
              </a:rPr>
              <a:t>   </a:t>
            </a:r>
          </a:p>
          <a:p>
            <a:pPr marL="0" indent="0" algn="l">
              <a:buNone/>
            </a:pPr>
            <a:r>
              <a:rPr lang="en-IN" sz="1800" dirty="0">
                <a:solidFill>
                  <a:srgbClr val="1B06BA"/>
                </a:solidFill>
                <a:latin typeface="Consolas" panose="020B0609020204030204" pitchFamily="49" charset="0"/>
              </a:rPr>
              <a:t>    arrLst.add(5);</a:t>
            </a:r>
          </a:p>
          <a:p>
            <a:pPr marL="0" indent="0" algn="l">
              <a:buNone/>
            </a:pPr>
            <a:r>
              <a:rPr lang="en-IN" sz="1800" dirty="0">
                <a:solidFill>
                  <a:srgbClr val="1B06BA"/>
                </a:solidFill>
                <a:latin typeface="Consolas" panose="020B0609020204030204" pitchFamily="49" charset="0"/>
              </a:rPr>
              <a:t>    arrLst.add(9);</a:t>
            </a:r>
          </a:p>
          <a:p>
            <a:pPr marL="0" indent="0" algn="l">
              <a:buNone/>
            </a:pPr>
            <a:r>
              <a:rPr lang="en-IN" sz="1800" dirty="0">
                <a:solidFill>
                  <a:srgbClr val="1B06BA"/>
                </a:solidFill>
                <a:latin typeface="Consolas" panose="020B0609020204030204" pitchFamily="49" charset="0"/>
              </a:rPr>
              <a:t>    arrLst.add(8);</a:t>
            </a:r>
          </a:p>
          <a:p>
            <a:pPr marL="0" indent="0" algn="l">
              <a:buNone/>
            </a:pPr>
            <a:r>
              <a:rPr lang="en-IN" sz="1800" dirty="0">
                <a:solidFill>
                  <a:srgbClr val="1B06BA"/>
                </a:solidFill>
                <a:latin typeface="Consolas" panose="020B0609020204030204" pitchFamily="49" charset="0"/>
              </a:rPr>
              <a:t>    arrLst.add(1);</a:t>
            </a:r>
          </a:p>
          <a:p>
            <a:pPr marL="0" indent="0" algn="l">
              <a:buNone/>
            </a:pPr>
            <a:r>
              <a:rPr lang="en-IN" sz="1800" dirty="0">
                <a:solidFill>
                  <a:srgbClr val="1B06BA"/>
                </a:solidFill>
                <a:latin typeface="Consolas" panose="020B0609020204030204" pitchFamily="49" charset="0"/>
              </a:rPr>
              <a:t>    </a:t>
            </a:r>
          </a:p>
          <a:p>
            <a:pPr marL="0" indent="0" algn="l">
              <a:buNone/>
            </a:pPr>
            <a:r>
              <a:rPr lang="en-IN" sz="1800" dirty="0">
                <a:solidFill>
                  <a:srgbClr val="1B06BA"/>
                </a:solidFill>
                <a:latin typeface="Consolas" panose="020B0609020204030204" pitchFamily="49" charset="0"/>
              </a:rPr>
              <a:t>    arrLst.forEach( </a:t>
            </a:r>
            <a:r>
              <a:rPr lang="en-IN" sz="1800" dirty="0">
                <a:solidFill>
                  <a:srgbClr val="1B06BA"/>
                </a:solidFill>
                <a:highlight>
                  <a:srgbClr val="FFFF00"/>
                </a:highlight>
                <a:latin typeface="Consolas" panose="020B0609020204030204" pitchFamily="49" charset="0"/>
              </a:rPr>
              <a:t>(n) -&gt;  System.</a:t>
            </a:r>
            <a:r>
              <a:rPr lang="en-IN" sz="1800" b="1" i="1" dirty="0">
                <a:solidFill>
                  <a:srgbClr val="1B06BA"/>
                </a:solidFill>
                <a:highlight>
                  <a:srgbClr val="FFFF00"/>
                </a:highlight>
                <a:latin typeface="Consolas" panose="020B0609020204030204" pitchFamily="49" charset="0"/>
              </a:rPr>
              <a:t>out.println(n)</a:t>
            </a:r>
            <a:r>
              <a:rPr lang="en-IN" sz="1800" b="1" i="1" dirty="0">
                <a:solidFill>
                  <a:srgbClr val="1B06BA"/>
                </a:solidFill>
                <a:latin typeface="Consolas" panose="020B0609020204030204" pitchFamily="49" charset="0"/>
              </a:rPr>
              <a:t> );  //lambda expression</a:t>
            </a:r>
          </a:p>
          <a:p>
            <a:pPr marL="0" indent="0" algn="l">
              <a:buNone/>
            </a:pPr>
            <a:r>
              <a:rPr lang="en-IN" sz="1800" dirty="0">
                <a:solidFill>
                  <a:srgbClr val="1B06BA"/>
                </a:solidFill>
                <a:latin typeface="Consolas" panose="020B0609020204030204" pitchFamily="49" charset="0"/>
              </a:rPr>
              <a:t>   </a:t>
            </a:r>
          </a:p>
          <a:p>
            <a:pPr marL="0" indent="0" algn="l">
              <a:buNone/>
            </a:pPr>
            <a:r>
              <a:rPr lang="en-IN" sz="1800" dirty="0">
                <a:solidFill>
                  <a:srgbClr val="1B06BA"/>
                </a:solidFill>
                <a:latin typeface="Consolas" panose="020B0609020204030204" pitchFamily="49" charset="0"/>
              </a:rPr>
              <a:t>    arrLst.forEach( </a:t>
            </a:r>
            <a:r>
              <a:rPr lang="en-IN" sz="1800" dirty="0">
                <a:solidFill>
                  <a:srgbClr val="1B06BA"/>
                </a:solidFill>
                <a:highlight>
                  <a:srgbClr val="FFFF00"/>
                </a:highlight>
                <a:latin typeface="Consolas" panose="020B0609020204030204" pitchFamily="49" charset="0"/>
              </a:rPr>
              <a:t>(n) -&gt; { System.</a:t>
            </a:r>
            <a:r>
              <a:rPr lang="en-IN" sz="1800" b="1" i="1" dirty="0">
                <a:solidFill>
                  <a:srgbClr val="1B06BA"/>
                </a:solidFill>
                <a:highlight>
                  <a:srgbClr val="FFFF00"/>
                </a:highlight>
                <a:latin typeface="Consolas" panose="020B0609020204030204" pitchFamily="49" charset="0"/>
              </a:rPr>
              <a:t>out.println(n); }</a:t>
            </a:r>
            <a:r>
              <a:rPr lang="en-IN" sz="1800" b="1" i="1" dirty="0">
                <a:solidFill>
                  <a:srgbClr val="1B06BA"/>
                </a:solidFill>
                <a:latin typeface="Consolas" panose="020B0609020204030204" pitchFamily="49" charset="0"/>
              </a:rPr>
              <a:t> ); //lambda exprsn with body</a:t>
            </a:r>
            <a:endParaRPr lang="en-IN" sz="1800" dirty="0"/>
          </a:p>
        </p:txBody>
      </p:sp>
    </p:spTree>
    <p:extLst>
      <p:ext uri="{BB962C8B-B14F-4D97-AF65-F5344CB8AC3E}">
        <p14:creationId xmlns:p14="http://schemas.microsoft.com/office/powerpoint/2010/main" val="3724375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564B-9BC1-4075-9400-FB552D9BB773}"/>
              </a:ext>
            </a:extLst>
          </p:cNvPr>
          <p:cNvSpPr>
            <a:spLocks noGrp="1"/>
          </p:cNvSpPr>
          <p:nvPr>
            <p:ph type="title"/>
          </p:nvPr>
        </p:nvSpPr>
        <p:spPr/>
        <p:txBody>
          <a:bodyPr/>
          <a:lstStyle/>
          <a:p>
            <a:r>
              <a:rPr lang="hi-IN" dirty="0"/>
              <a:t>Lam</a:t>
            </a:r>
            <a:r>
              <a:rPr lang="en-US" dirty="0"/>
              <a:t>b</a:t>
            </a:r>
            <a:r>
              <a:rPr lang="hi-IN" dirty="0"/>
              <a:t>da Expression</a:t>
            </a:r>
            <a:r>
              <a:rPr lang="en-US" dirty="0"/>
              <a:t> </a:t>
            </a:r>
            <a:r>
              <a:rPr lang="en-US" sz="3600" dirty="0"/>
              <a:t>– storing it in variable</a:t>
            </a:r>
            <a:r>
              <a:rPr lang="hi-IN" sz="3600" dirty="0"/>
              <a:t> </a:t>
            </a:r>
            <a:endParaRPr lang="en-IN" sz="3600" dirty="0"/>
          </a:p>
        </p:txBody>
      </p:sp>
      <p:sp>
        <p:nvSpPr>
          <p:cNvPr id="3" name="Content Placeholder 2">
            <a:extLst>
              <a:ext uri="{FF2B5EF4-FFF2-40B4-BE49-F238E27FC236}">
                <a16:creationId xmlns:a16="http://schemas.microsoft.com/office/drawing/2014/main" id="{7DE6BE8A-0938-4FC7-A882-E858E01F9577}"/>
              </a:ext>
            </a:extLst>
          </p:cNvPr>
          <p:cNvSpPr>
            <a:spLocks noGrp="1"/>
          </p:cNvSpPr>
          <p:nvPr>
            <p:ph idx="1"/>
          </p:nvPr>
        </p:nvSpPr>
        <p:spPr/>
        <p:txBody>
          <a:bodyPr>
            <a:normAutofit/>
          </a:bodyPr>
          <a:lstStyle/>
          <a:p>
            <a:r>
              <a:rPr lang="en-US" sz="2000" dirty="0">
                <a:latin typeface="Verdana" panose="020B0604030504040204" pitchFamily="34" charset="0"/>
                <a:ea typeface="Verdana" panose="020B0604030504040204" pitchFamily="34" charset="0"/>
              </a:rPr>
              <a:t>Lambda expressions can be stored in variables if the variable's type is an interface and it has only one method. </a:t>
            </a:r>
          </a:p>
          <a:p>
            <a:pPr marL="0" indent="0">
              <a:buNone/>
            </a:pPr>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The lambda expression should have the same number of parameters and the same return type as that method. </a:t>
            </a:r>
          </a:p>
          <a:p>
            <a:pPr marL="0" indent="0">
              <a:buNone/>
            </a:pPr>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Java has many of these kinds of interfaces built in.</a:t>
            </a:r>
          </a:p>
          <a:p>
            <a:pPr marL="0" indent="0">
              <a:buNone/>
            </a:pPr>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One such interface is Consumer interface found in the </a:t>
            </a:r>
            <a:r>
              <a:rPr lang="en-US" sz="2000" dirty="0" err="1">
                <a:latin typeface="Verdana" panose="020B0604030504040204" pitchFamily="34" charset="0"/>
                <a:ea typeface="Verdana" panose="020B0604030504040204" pitchFamily="34" charset="0"/>
              </a:rPr>
              <a:t>java.util</a:t>
            </a:r>
            <a:r>
              <a:rPr lang="en-US" sz="2000" dirty="0">
                <a:latin typeface="Verdana" panose="020B0604030504040204" pitchFamily="34" charset="0"/>
                <a:ea typeface="Verdana" panose="020B0604030504040204" pitchFamily="34" charset="0"/>
              </a:rPr>
              <a:t> package used by lists.</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50896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52962</TotalTime>
  <Words>5617</Words>
  <Application>Microsoft Office PowerPoint</Application>
  <PresentationFormat>Widescreen</PresentationFormat>
  <Paragraphs>671</Paragraphs>
  <Slides>68</Slides>
  <Notes>29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68</vt:i4>
      </vt:variant>
    </vt:vector>
  </HeadingPairs>
  <TitlesOfParts>
    <vt:vector size="83" baseType="lpstr">
      <vt:lpstr>Arial</vt:lpstr>
      <vt:lpstr>Calibri</vt:lpstr>
      <vt:lpstr>Calibri Light</vt:lpstr>
      <vt:lpstr>Consolas</vt:lpstr>
      <vt:lpstr>DejaVu Sans</vt:lpstr>
      <vt:lpstr>erdana</vt:lpstr>
      <vt:lpstr>inter-regular</vt:lpstr>
      <vt:lpstr>Nunito Sans</vt:lpstr>
      <vt:lpstr>Raleway</vt:lpstr>
      <vt:lpstr>Roboto</vt:lpstr>
      <vt:lpstr>Segoe UI</vt:lpstr>
      <vt:lpstr>Source Code Pro</vt:lpstr>
      <vt:lpstr>source sans pro</vt:lpstr>
      <vt:lpstr>Verdana</vt:lpstr>
      <vt:lpstr>Office Theme</vt:lpstr>
      <vt:lpstr>Java 8 – new features</vt:lpstr>
      <vt:lpstr> forEach method</vt:lpstr>
      <vt:lpstr> forEach method</vt:lpstr>
      <vt:lpstr>Lambda Expression </vt:lpstr>
      <vt:lpstr>Lambda Expression - syntax </vt:lpstr>
      <vt:lpstr>Lambda Expression – with body </vt:lpstr>
      <vt:lpstr>Lambda Expression </vt:lpstr>
      <vt:lpstr>Lambda Expression </vt:lpstr>
      <vt:lpstr>Lambda Expression – storing it in variable </vt:lpstr>
      <vt:lpstr>Lambda Expression – storing it in variable </vt:lpstr>
      <vt:lpstr>Lambda Expression </vt:lpstr>
      <vt:lpstr> Default Methods in Interfaces </vt:lpstr>
      <vt:lpstr> Default Methods in Interfaces </vt:lpstr>
      <vt:lpstr>Default Methods in Interfaces</vt:lpstr>
      <vt:lpstr>Default Methods in Interfaces</vt:lpstr>
      <vt:lpstr>Default Methods in Interfaces</vt:lpstr>
      <vt:lpstr>Default Methods in Interfaces</vt:lpstr>
      <vt:lpstr>Default Methods in Interfaces</vt:lpstr>
      <vt:lpstr>Static Method in Interface</vt:lpstr>
      <vt:lpstr>Static Method in Interface</vt:lpstr>
      <vt:lpstr>Default &amp; Static methods in Java 8</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Stream</vt:lpstr>
      <vt:lpstr>Intermediate Operations on Streams</vt:lpstr>
      <vt:lpstr>Intermediate Operations on Streams</vt:lpstr>
      <vt:lpstr>Terminal Operations on Streams</vt:lpstr>
      <vt:lpstr>Assignment</vt:lpstr>
      <vt:lpstr>Assignment Solution</vt:lpstr>
      <vt:lpstr>Method Reference Operator ::</vt:lpstr>
      <vt:lpstr>Collections vs Streams</vt:lpstr>
      <vt:lpstr>Stream Operations</vt:lpstr>
      <vt:lpstr>Stream Operations</vt:lpstr>
      <vt:lpstr>Numeric Streams</vt:lpstr>
      <vt:lpstr>Streams – boxing,unboxing</vt:lpstr>
      <vt:lpstr>Stream – mapToObj, mapToLong, mapToDouble</vt:lpstr>
      <vt:lpstr>Collectors groupingBy</vt:lpstr>
      <vt:lpstr>Collectors groupingBy, maxBy, averagingBy</vt:lpstr>
      <vt:lpstr>Collectors groupingBy</vt:lpstr>
      <vt:lpstr>Collectors Statistical Summary GroupBy</vt:lpstr>
      <vt:lpstr>Collectors PartitioningBy</vt:lpstr>
      <vt:lpstr>Parallel Streams</vt:lpstr>
      <vt:lpstr>Parallel Stream</vt:lpstr>
      <vt:lpstr>Optional</vt:lpstr>
      <vt:lpstr>Optional</vt:lpstr>
      <vt:lpstr>Optional</vt:lpstr>
      <vt:lpstr>Interface changes – default method &amp; static method</vt:lpstr>
      <vt:lpstr>Interface changes – default method &amp; static method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namratamarathe81@gmail.com</dc:creator>
  <cp:lastModifiedBy>Namrata Marathe</cp:lastModifiedBy>
  <cp:revision>245</cp:revision>
  <dcterms:created xsi:type="dcterms:W3CDTF">2021-11-12T08:56:06Z</dcterms:created>
  <dcterms:modified xsi:type="dcterms:W3CDTF">2023-09-04T03:34:03Z</dcterms:modified>
</cp:coreProperties>
</file>