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256" r:id="rId10"/>
    <p:sldId id="260" r:id="rId11"/>
    <p:sldId id="262" r:id="rId12"/>
    <p:sldId id="261" r:id="rId13"/>
    <p:sldId id="271" r:id="rId14"/>
    <p:sldId id="274" r:id="rId15"/>
    <p:sldId id="314" r:id="rId16"/>
    <p:sldId id="315" r:id="rId17"/>
    <p:sldId id="266" r:id="rId18"/>
    <p:sldId id="267" r:id="rId19"/>
    <p:sldId id="272" r:id="rId20"/>
    <p:sldId id="273" r:id="rId21"/>
    <p:sldId id="275" r:id="rId22"/>
    <p:sldId id="263" r:id="rId23"/>
    <p:sldId id="264" r:id="rId24"/>
    <p:sldId id="269" r:id="rId25"/>
    <p:sldId id="270" r:id="rId26"/>
    <p:sldId id="268" r:id="rId27"/>
    <p:sldId id="276" r:id="rId28"/>
    <p:sldId id="277" r:id="rId29"/>
    <p:sldId id="278" r:id="rId30"/>
    <p:sldId id="312" r:id="rId31"/>
    <p:sldId id="280" r:id="rId32"/>
    <p:sldId id="281" r:id="rId33"/>
    <p:sldId id="283" r:id="rId34"/>
    <p:sldId id="285" r:id="rId35"/>
    <p:sldId id="284" r:id="rId36"/>
    <p:sldId id="27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286" r:id="rId52"/>
    <p:sldId id="287" r:id="rId53"/>
    <p:sldId id="288" r:id="rId54"/>
    <p:sldId id="289" r:id="rId55"/>
    <p:sldId id="313" r:id="rId56"/>
    <p:sldId id="257" r:id="rId57"/>
    <p:sldId id="258" r:id="rId58"/>
    <p:sldId id="259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6BA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34" autoAdjust="0"/>
  </p:normalViewPr>
  <p:slideViewPr>
    <p:cSldViewPr snapToGrid="0">
      <p:cViewPr varScale="1">
        <p:scale>
          <a:sx n="53" d="100"/>
          <a:sy n="53" d="100"/>
        </p:scale>
        <p:origin x="11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AD2D8-1BA7-44F9-A1C5-781BB210303B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76F7-F154-43F8-8E78-584FF5F2F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6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3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https://pusher.com/tutorials/consume-restful-api-react/#consuming-a-rest-api-in-react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3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4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7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https://github.com/academind/react-complete-guide-code/tree/03-react-basics-working-with-components/code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4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root node can be called whatever you like:</a:t>
            </a:r>
          </a:p>
          <a:p>
            <a:pPr algn="l"/>
            <a:r>
              <a:rPr lang="en-IN" dirty="0">
                <a:solidFill>
                  <a:srgbClr val="999999"/>
                </a:solidFill>
                <a:effectLst/>
              </a:rPr>
              <a:t>&lt;</a:t>
            </a:r>
            <a:r>
              <a:rPr lang="en-IN" dirty="0">
                <a:solidFill>
                  <a:srgbClr val="990055"/>
                </a:solidFill>
                <a:effectLst/>
              </a:rPr>
              <a:t>body</a:t>
            </a:r>
            <a:r>
              <a:rPr lang="en-IN" dirty="0">
                <a:solidFill>
                  <a:srgbClr val="999999"/>
                </a:solidFill>
                <a:effectLst/>
              </a:rPr>
              <a:t>&gt;</a:t>
            </a:r>
            <a:r>
              <a:rPr lang="en-IN" dirty="0"/>
              <a:t> </a:t>
            </a:r>
          </a:p>
          <a:p>
            <a:pPr algn="l"/>
            <a:r>
              <a:rPr lang="en-IN" dirty="0">
                <a:solidFill>
                  <a:srgbClr val="999999"/>
                </a:solidFill>
                <a:effectLst/>
              </a:rPr>
              <a:t>   &lt;</a:t>
            </a:r>
            <a:r>
              <a:rPr lang="en-IN" dirty="0">
                <a:solidFill>
                  <a:srgbClr val="990055"/>
                </a:solidFill>
                <a:effectLst/>
              </a:rPr>
              <a:t>header </a:t>
            </a:r>
            <a:r>
              <a:rPr lang="en-IN" dirty="0">
                <a:solidFill>
                  <a:srgbClr val="669900"/>
                </a:solidFill>
                <a:effectLst/>
              </a:rPr>
              <a:t>id</a:t>
            </a:r>
            <a:r>
              <a:rPr lang="en-IN" dirty="0">
                <a:solidFill>
                  <a:srgbClr val="999999"/>
                </a:solidFill>
                <a:effectLst/>
              </a:rPr>
              <a:t>="</a:t>
            </a:r>
            <a:r>
              <a:rPr lang="en-IN" dirty="0">
                <a:solidFill>
                  <a:srgbClr val="0077AA"/>
                </a:solidFill>
                <a:effectLst/>
              </a:rPr>
              <a:t>sandy</a:t>
            </a:r>
            <a:r>
              <a:rPr lang="en-IN" dirty="0">
                <a:solidFill>
                  <a:srgbClr val="999999"/>
                </a:solidFill>
                <a:effectLst/>
              </a:rPr>
              <a:t>"&gt; &lt;/</a:t>
            </a:r>
            <a:r>
              <a:rPr lang="en-IN" dirty="0">
                <a:solidFill>
                  <a:srgbClr val="990055"/>
                </a:solidFill>
                <a:effectLst/>
              </a:rPr>
              <a:t>header</a:t>
            </a:r>
            <a:r>
              <a:rPr lang="en-IN" dirty="0">
                <a:solidFill>
                  <a:srgbClr val="999999"/>
                </a:solidFill>
                <a:effectLst/>
              </a:rPr>
              <a:t>&gt;</a:t>
            </a:r>
            <a:r>
              <a:rPr lang="en-IN" dirty="0"/>
              <a:t> </a:t>
            </a:r>
          </a:p>
          <a:p>
            <a:pPr algn="l"/>
            <a:r>
              <a:rPr lang="en-IN" dirty="0">
                <a:solidFill>
                  <a:srgbClr val="999999"/>
                </a:solidFill>
                <a:effectLst/>
              </a:rPr>
              <a:t>&lt;/</a:t>
            </a:r>
            <a:r>
              <a:rPr lang="en-IN" dirty="0">
                <a:solidFill>
                  <a:srgbClr val="990055"/>
                </a:solidFill>
                <a:effectLst/>
              </a:rPr>
              <a:t>body</a:t>
            </a:r>
            <a:r>
              <a:rPr lang="en-IN" dirty="0">
                <a:solidFill>
                  <a:srgbClr val="999999"/>
                </a:solidFill>
                <a:effectLst/>
              </a:rPr>
              <a:t>&gt;</a:t>
            </a:r>
            <a:r>
              <a:rPr lang="en-IN" dirty="0"/>
              <a:t> 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Display the result in the &lt;header id="sandy"&gt; element: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 err="1">
                <a:solidFill>
                  <a:srgbClr val="0077AA"/>
                </a:solidFill>
                <a:effectLst/>
              </a:rPr>
              <a:t>const</a:t>
            </a:r>
            <a:r>
              <a:rPr lang="en-IN" dirty="0"/>
              <a:t> container </a:t>
            </a:r>
            <a:r>
              <a:rPr lang="en-IN" dirty="0">
                <a:solidFill>
                  <a:srgbClr val="9A6E3A"/>
                </a:solidFill>
                <a:effectLst/>
              </a:rPr>
              <a:t>=</a:t>
            </a:r>
            <a:r>
              <a:rPr lang="en-IN" dirty="0"/>
              <a:t> </a:t>
            </a:r>
            <a:r>
              <a:rPr lang="en-IN" dirty="0" err="1"/>
              <a:t>document</a:t>
            </a:r>
            <a:r>
              <a:rPr lang="en-IN" dirty="0" err="1">
                <a:solidFill>
                  <a:srgbClr val="999999"/>
                </a:solidFill>
                <a:effectLst/>
              </a:rPr>
              <a:t>.</a:t>
            </a:r>
            <a:r>
              <a:rPr lang="en-IN" dirty="0" err="1">
                <a:solidFill>
                  <a:srgbClr val="DD4A68"/>
                </a:solidFill>
                <a:effectLst/>
              </a:rPr>
              <a:t>getElementById</a:t>
            </a:r>
            <a:r>
              <a:rPr lang="en-IN" dirty="0">
                <a:solidFill>
                  <a:srgbClr val="999999"/>
                </a:solidFill>
                <a:effectLst/>
              </a:rPr>
              <a:t>(</a:t>
            </a:r>
            <a:r>
              <a:rPr lang="en-IN" dirty="0">
                <a:solidFill>
                  <a:srgbClr val="669900"/>
                </a:solidFill>
                <a:effectLst/>
              </a:rPr>
              <a:t>'sandy’</a:t>
            </a:r>
            <a:r>
              <a:rPr lang="en-IN" dirty="0">
                <a:solidFill>
                  <a:srgbClr val="999999"/>
                </a:solidFill>
                <a:effectLst/>
              </a:rPr>
              <a:t>);</a:t>
            </a:r>
            <a:r>
              <a:rPr lang="en-IN" dirty="0"/>
              <a:t> </a:t>
            </a:r>
          </a:p>
          <a:p>
            <a:r>
              <a:rPr lang="en-IN" dirty="0" err="1">
                <a:solidFill>
                  <a:srgbClr val="0077AA"/>
                </a:solidFill>
                <a:effectLst/>
              </a:rPr>
              <a:t>const</a:t>
            </a:r>
            <a:r>
              <a:rPr lang="en-IN" dirty="0"/>
              <a:t> root </a:t>
            </a:r>
            <a:r>
              <a:rPr lang="en-IN" dirty="0">
                <a:solidFill>
                  <a:srgbClr val="9A6E3A"/>
                </a:solidFill>
                <a:effectLst/>
              </a:rPr>
              <a:t>=</a:t>
            </a:r>
            <a:r>
              <a:rPr lang="en-IN" dirty="0"/>
              <a:t> </a:t>
            </a:r>
            <a:r>
              <a:rPr lang="en-IN" dirty="0" err="1"/>
              <a:t>ReactDOM</a:t>
            </a:r>
            <a:r>
              <a:rPr lang="en-IN" dirty="0" err="1">
                <a:solidFill>
                  <a:srgbClr val="999999"/>
                </a:solidFill>
                <a:effectLst/>
              </a:rPr>
              <a:t>.</a:t>
            </a:r>
            <a:r>
              <a:rPr lang="en-IN" dirty="0" err="1">
                <a:solidFill>
                  <a:srgbClr val="DD4A68"/>
                </a:solidFill>
                <a:effectLst/>
              </a:rPr>
              <a:t>createRoot</a:t>
            </a:r>
            <a:r>
              <a:rPr lang="en-IN" dirty="0">
                <a:solidFill>
                  <a:srgbClr val="999999"/>
                </a:solidFill>
                <a:effectLst/>
              </a:rPr>
              <a:t>(</a:t>
            </a:r>
            <a:r>
              <a:rPr lang="en-IN" dirty="0"/>
              <a:t>container</a:t>
            </a:r>
            <a:r>
              <a:rPr lang="en-IN" dirty="0">
                <a:solidFill>
                  <a:srgbClr val="999999"/>
                </a:solidFill>
                <a:effectLst/>
              </a:rPr>
              <a:t>);</a:t>
            </a:r>
            <a:r>
              <a:rPr lang="en-IN" dirty="0"/>
              <a:t> </a:t>
            </a:r>
          </a:p>
          <a:p>
            <a:r>
              <a:rPr lang="en-IN" dirty="0" err="1"/>
              <a:t>root</a:t>
            </a:r>
            <a:r>
              <a:rPr lang="en-IN" dirty="0" err="1">
                <a:solidFill>
                  <a:srgbClr val="999999"/>
                </a:solidFill>
                <a:effectLst/>
              </a:rPr>
              <a:t>.</a:t>
            </a:r>
            <a:r>
              <a:rPr lang="en-IN" dirty="0" err="1">
                <a:solidFill>
                  <a:srgbClr val="DD4A68"/>
                </a:solidFill>
                <a:effectLst/>
              </a:rPr>
              <a:t>render</a:t>
            </a:r>
            <a:r>
              <a:rPr lang="en-IN" dirty="0">
                <a:solidFill>
                  <a:srgbClr val="999999"/>
                </a:solidFill>
                <a:effectLst/>
              </a:rPr>
              <a:t>(&lt;</a:t>
            </a:r>
            <a:r>
              <a:rPr lang="en-IN" dirty="0">
                <a:solidFill>
                  <a:srgbClr val="990055"/>
                </a:solidFill>
                <a:effectLst/>
              </a:rPr>
              <a:t>p</a:t>
            </a:r>
            <a:r>
              <a:rPr lang="en-IN" dirty="0">
                <a:solidFill>
                  <a:srgbClr val="999999"/>
                </a:solidFill>
                <a:effectLst/>
              </a:rPr>
              <a:t>&gt;</a:t>
            </a:r>
            <a:r>
              <a:rPr lang="en-IN" dirty="0">
                <a:effectLst/>
              </a:rPr>
              <a:t>Hallo</a:t>
            </a:r>
            <a:r>
              <a:rPr lang="en-IN" dirty="0">
                <a:solidFill>
                  <a:srgbClr val="999999"/>
                </a:solidFill>
                <a:effectLst/>
              </a:rPr>
              <a:t>&lt;/</a:t>
            </a:r>
            <a:r>
              <a:rPr lang="en-IN" dirty="0">
                <a:solidFill>
                  <a:srgbClr val="990055"/>
                </a:solidFill>
                <a:effectLst/>
              </a:rPr>
              <a:t>p</a:t>
            </a:r>
            <a:r>
              <a:rPr lang="en-IN" dirty="0">
                <a:solidFill>
                  <a:srgbClr val="999999"/>
                </a:solidFill>
                <a:effectLst/>
              </a:rPr>
              <a:t>&gt;);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2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https://legacy.reactjs.org/docs/introducing-jsx.html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https://www.w3schools.com/react/react_usestate.asp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7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https://www.w3schools.com/react/react_usestate.asp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5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1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45E-5E07-A4C1-5BCD-E3FDFED6A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58A13-26DD-F625-6DCE-C2FC8FB8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F9C3-AC1D-FA31-FB4E-AC01C92C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3F6A-134D-C25D-7EF0-EDA64F96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80E0-EEDA-97DD-89F5-B9DB5DAA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62B6-0424-0F19-CFA0-41DCDEB8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525E-354F-6859-949D-3EE2F003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C9C2-3FEB-E654-9598-E0406454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AE88-2B54-951A-5660-11796B3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E909-B3C5-B266-92DB-CB343FE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BF6D0-DB44-1FEA-ECC1-9A04369C3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0801-D242-9357-09B1-DF321E9B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53AF-C60D-2890-FC47-9CF3E341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8C42-12EB-A79B-170A-29BF3446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E22E-BEF2-FA48-9BDB-851D8179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4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F9C-4D50-EE88-1A48-D8878B2A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2372-20BD-D3E9-660C-4EA4FFFF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8B4E-3CCA-C70E-D01D-4ED5D452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AD48-E842-9B27-FBF1-7AA540BB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AF2A-3D80-F891-B9C7-D6574182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E8C-DCE4-EF95-931F-69420FD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A370-4AEE-C56A-D8C5-03AC5E48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8580-B90A-D784-1F94-86AB6286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E9F5-0DC4-3757-901E-0F9AFA98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E4AF-BD91-3932-E754-66829E56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8FA4-CDCF-3C3C-B622-CC2C16C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2C04-8AB8-5E80-E930-80EDD9C4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04513-E507-C98F-AE9F-06C4E9D9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7EB0-027A-B8DC-5B1E-6F7E13D8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7559-49E5-B1D6-5C55-4EE7C1CA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A196-1638-4F67-0CE4-7854D9D5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1964-905A-B91C-A54A-24782C7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0245-0285-A926-B212-90244A2A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9F05F-0CA4-4F6C-E668-87C008DD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0C383-1F7D-CB0D-ADDE-AF1DB7B1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6EB62-BB1A-92D2-4886-5E3DD0301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35E43-EAE1-06A9-6081-D42062FB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1930A-74F2-FD09-2963-86419E98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A246E-3CA7-0AD6-EB63-153EB222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F45A-3F1A-EB6D-38DD-E7CA64F1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8E43-108A-57A7-1224-055BA76D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B7A7-671D-6F6D-DB4B-A5F83D0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1BE9B-6BD1-15D5-E4E8-691C1FC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FA4F-EA55-BE8A-0C02-5AD1890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00EB-E4A0-3C0C-6956-4B55D52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ED2F-5AB5-28F9-5CB0-2EFFA8A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0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5950-0AF4-2518-A239-3D3401E9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0D98-2EFD-5BC4-078A-BDF5F834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6F52B-CCD0-7C77-BF7D-C9D9F442A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2C9F-CDB5-3EEF-FD7C-9228EC1B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C913-D2C4-7949-ACFC-63EF15B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772AA-9FB0-706E-FB67-9C42C855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4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004D-366C-F0D7-52C6-3C53A911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1BDCA-C453-D857-A0F3-76B203D8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AFCE0-090F-4C04-C051-AC4E01E9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80F2-2FDC-B9D3-51C4-616E63ED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3D6C8-DE25-4674-9BD5-1F8F4C5A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D4E4-A5F3-8093-B716-A8190056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B388-4C62-4270-B08D-426D92F7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9819D-5BF4-CD7D-B65E-2B8C1310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D8A4-6332-0943-A7DF-B1B45FF2E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F77C-B424-4843-A4FD-B429FECBA28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65C3-41AE-C291-6C3F-C5BF6CD49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F5F9-B6CF-63B8-FD0D-773C9DE67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cy.reactjs.org/docs/glossary.html#single-page-application" TargetMode="External"/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docs/getting-star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promise-and-async-await-in-node-js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3446B-1213-D822-4441-1BEA3089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858B42-6AC2-503F-D7AA-061490BFC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Precursor to React</a:t>
            </a:r>
          </a:p>
        </p:txBody>
      </p:sp>
    </p:spTree>
    <p:extLst>
      <p:ext uri="{BB962C8B-B14F-4D97-AF65-F5344CB8AC3E}">
        <p14:creationId xmlns:p14="http://schemas.microsoft.com/office/powerpoint/2010/main" val="290961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780-1D4F-D96D-E163-C54AE87A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D34-36D1-4550-E238-52F3342E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latin typeface="-apple-system"/>
            </a:endParaRPr>
          </a:p>
          <a:p>
            <a:pPr marL="0" indent="0" algn="ctr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 JavaScript library for building user interfaces.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99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916A-DA58-9C0E-5780-C4C11086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F624-616D-6FC3-7651-6DF48701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     React makes building complex, interactive and reactive user interfaces simpler</a:t>
            </a:r>
          </a:p>
        </p:txBody>
      </p:sp>
    </p:spTree>
    <p:extLst>
      <p:ext uri="{BB962C8B-B14F-4D97-AF65-F5344CB8AC3E}">
        <p14:creationId xmlns:p14="http://schemas.microsoft.com/office/powerpoint/2010/main" val="365312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9E8C-A50C-6F99-430A-0962F289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Create React App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28E4-52E5-6B9C-1C10-47D5D243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2"/>
              </a:rPr>
              <a:t>Create React App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 comfortable environment for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learning React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and is the best way to start building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a new </a:t>
            </a:r>
            <a:r>
              <a:rPr lang="en-US" b="1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single-page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 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in React.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69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736-5E4A-D8A2-F97C-CB94954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Create-React-App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12C8-ADDB-0DCC-6F23-EA55029F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https://create-react-app.dev/docs/getting-started</a:t>
            </a:r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/</a:t>
            </a:r>
            <a:r>
              <a:rPr lang="en-IN" dirty="0" err="1"/>
              <a:t>npx</a:t>
            </a:r>
            <a:r>
              <a:rPr lang="en-IN" dirty="0"/>
              <a:t> create-react-app app1</a:t>
            </a:r>
          </a:p>
          <a:p>
            <a:r>
              <a:rPr lang="en-IN" dirty="0"/>
              <a:t>cd app1</a:t>
            </a:r>
          </a:p>
          <a:p>
            <a:r>
              <a:rPr lang="en-IN" dirty="0" err="1"/>
              <a:t>npm</a:t>
            </a:r>
            <a:r>
              <a:rPr lang="en-IN" dirty="0"/>
              <a:t>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86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33CA-1A0B-E356-8A00-946B038E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Rendering an Element into the DOM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8544-A1DD-A4E8-44CD-A220720A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Let’s say there is a &lt;div&gt; somewhere in your HTML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&lt;div id="root"&gt;&lt;/div&gt;</a:t>
            </a:r>
          </a:p>
          <a:p>
            <a:r>
              <a:rPr lang="en-US" dirty="0"/>
              <a:t>We call this a “root” DOM node because everything inside it will be managed by React DOM.</a:t>
            </a:r>
          </a:p>
          <a:p>
            <a:endParaRPr lang="en-US" dirty="0"/>
          </a:p>
          <a:p>
            <a:r>
              <a:rPr lang="en-US" dirty="0"/>
              <a:t>Applications built with just React usually have a single root DOM node. If you are integrating React into an existing app, you may have as many isolated root DOM nodes as you like.</a:t>
            </a:r>
          </a:p>
          <a:p>
            <a:endParaRPr lang="en-US" dirty="0"/>
          </a:p>
          <a:p>
            <a:r>
              <a:rPr lang="en-US" dirty="0"/>
              <a:t>To render a React element, </a:t>
            </a:r>
          </a:p>
          <a:p>
            <a:pPr marL="0" indent="0">
              <a:buNone/>
            </a:pPr>
            <a:r>
              <a:rPr lang="en-US" dirty="0"/>
              <a:t>      1) first pass the DOM element to </a:t>
            </a:r>
            <a:r>
              <a:rPr lang="en-US" dirty="0" err="1"/>
              <a:t>ReactDOM.createRoot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2) then pass the React element to </a:t>
            </a:r>
            <a:r>
              <a:rPr lang="en-US" dirty="0" err="1"/>
              <a:t>root.render</a:t>
            </a:r>
            <a:r>
              <a:rPr lang="en-US" dirty="0"/>
              <a:t>():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const root = </a:t>
            </a:r>
            <a:r>
              <a:rPr lang="en-US" b="1" dirty="0" err="1">
                <a:solidFill>
                  <a:srgbClr val="0070C0"/>
                </a:solidFill>
              </a:rPr>
              <a:t>ReactDOM.createRoot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document.getElementById</a:t>
            </a:r>
            <a:r>
              <a:rPr lang="en-US" dirty="0">
                <a:solidFill>
                  <a:srgbClr val="0070C0"/>
                </a:solidFill>
              </a:rPr>
              <a:t>('root')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const element = &lt;h1&gt;Hello, world&lt;/h1&gt;;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root.render</a:t>
            </a:r>
            <a:r>
              <a:rPr lang="en-US" dirty="0">
                <a:solidFill>
                  <a:srgbClr val="0070C0"/>
                </a:solidFill>
              </a:rPr>
              <a:t>(element);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5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F2B-47EB-2F2E-E025-213553DA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5318"/>
          </a:xfrm>
        </p:spPr>
        <p:txBody>
          <a:bodyPr/>
          <a:lstStyle/>
          <a:p>
            <a:r>
              <a:rPr lang="en-IN" dirty="0"/>
              <a:t>React Render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FAAB-5DD1-6BD6-AB34-A330E0A1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4"/>
            <a:ext cx="10515600" cy="461651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React's</a:t>
            </a:r>
            <a:r>
              <a:rPr lang="en-US" dirty="0"/>
              <a:t> goal is in many ways to render HTML in a web page.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React renders HTML to the web page by using a function called </a:t>
            </a:r>
            <a:r>
              <a:rPr lang="en-US" dirty="0" err="1"/>
              <a:t>createRoot</a:t>
            </a:r>
            <a:r>
              <a:rPr lang="en-US" dirty="0"/>
              <a:t>() and its method render().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/>
              <a:t>createRoot</a:t>
            </a:r>
            <a:r>
              <a:rPr lang="en-US" dirty="0"/>
              <a:t> Function : - The </a:t>
            </a:r>
            <a:r>
              <a:rPr lang="en-US" dirty="0" err="1"/>
              <a:t>createRoot</a:t>
            </a:r>
            <a:r>
              <a:rPr lang="en-US" dirty="0"/>
              <a:t>() function takes one argument, an HTML element.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purpose of the function is to define the HTML element where a React component should be displayed.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render Method - The render() method is then called to define the React component that should be rendered.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But render where? - There is another folder in the root directory of your React project, named "public". In this folder, there is an index.html file.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You'll notice a single &lt;div&gt; in the body of this file with id values as root. This is where our React application will be rendered.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54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AFD5-1F22-9E89-7B55-DDAF6EA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D60E-B6C9-E86D-4C56-7127EFE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node is the HTML element where you want to display the result.</a:t>
            </a:r>
          </a:p>
          <a:p>
            <a:endParaRPr lang="en-US" dirty="0"/>
          </a:p>
          <a:p>
            <a:r>
              <a:rPr lang="en-US" dirty="0"/>
              <a:t>It is like a container for content managed by React.</a:t>
            </a:r>
          </a:p>
          <a:p>
            <a:endParaRPr lang="en-US" dirty="0"/>
          </a:p>
          <a:p>
            <a:r>
              <a:rPr lang="en-US" dirty="0"/>
              <a:t>It does NOT have to be a &lt;div&gt; element and it does NOT have to have the id='root'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36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90-0058-AD1C-3CCB-59F37D1D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4F86-E107-1190-EAC6-2DCF3389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this variable declaration: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const element = &lt;h1&gt;Hello, world!&lt;/h1&gt;;</a:t>
            </a:r>
          </a:p>
          <a:p>
            <a:r>
              <a:rPr lang="en-US" dirty="0"/>
              <a:t>This funny tag syntax is neither a string nor HTML.</a:t>
            </a:r>
          </a:p>
          <a:p>
            <a:endParaRPr lang="en-US" dirty="0"/>
          </a:p>
          <a:p>
            <a:r>
              <a:rPr lang="en-US" dirty="0"/>
              <a:t>It is called JSX, and it is a syntax extension to JavaScript.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recommend using it with React to describe what the UI should look like.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JSX may remind you of a template language, but it comes with the full power of JavaScript.</a:t>
            </a:r>
          </a:p>
          <a:p>
            <a:endParaRPr lang="en-US" dirty="0"/>
          </a:p>
          <a:p>
            <a:r>
              <a:rPr lang="en-US" dirty="0"/>
              <a:t>JSX produces React “elements”.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29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724-8521-7D7F-3B52-D02CAC5F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4B2A-0302-AF5B-5327-108FA323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React embraces the fact that rendering logic is inherently coupled with other UI logic: how events are handled, how the state changes over time, and how the data is prepared for display.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Instead of artificially separating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technologies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by putting markup and logic in separate files, React </a:t>
            </a:r>
            <a:r>
              <a:rPr lang="en-US" sz="2400" b="0" i="0" u="none" strike="noStrike" dirty="0">
                <a:solidFill>
                  <a:srgbClr val="1A1A1A"/>
                </a:solidFill>
                <a:effectLst/>
              </a:rPr>
              <a:t>separates </a:t>
            </a:r>
            <a:r>
              <a:rPr lang="en-US" sz="2400" b="0" i="1" u="none" strike="noStrike" dirty="0">
                <a:solidFill>
                  <a:srgbClr val="1A1A1A"/>
                </a:solidFill>
                <a:effectLst/>
              </a:rPr>
              <a:t>concerns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with loosely coupled units called “components” that contain both.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19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BA5-F929-72E1-28DD-9F048724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as an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79D6-D409-DA34-16AC-0944B57A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compilation, JSX expressions become regular JavaScript function calls and evaluate to JavaScript objects.</a:t>
            </a:r>
          </a:p>
          <a:p>
            <a:endParaRPr lang="en-US" dirty="0"/>
          </a:p>
          <a:p>
            <a:r>
              <a:rPr lang="en-US" dirty="0"/>
              <a:t>This means that you can use JSX inside of if statements and for loops, assign it to variables, accept it as arguments, and return it from functions: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rgbClr val="0070C0"/>
                </a:solidFill>
              </a:rPr>
              <a:t>getGreeting</a:t>
            </a:r>
            <a:r>
              <a:rPr lang="en-US" dirty="0">
                <a:solidFill>
                  <a:srgbClr val="0070C0"/>
                </a:solidFill>
              </a:rPr>
              <a:t>(user)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if (user)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return &lt;h1&gt;Hello, {</a:t>
            </a:r>
            <a:r>
              <a:rPr lang="en-US" dirty="0" err="1">
                <a:solidFill>
                  <a:srgbClr val="0070C0"/>
                </a:solidFill>
              </a:rPr>
              <a:t>formatName</a:t>
            </a:r>
            <a:r>
              <a:rPr lang="en-US" dirty="0">
                <a:solidFill>
                  <a:srgbClr val="0070C0"/>
                </a:solidFill>
              </a:rPr>
              <a:t>(user)}!&lt;/h1&gt;;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return &lt;h1&gt;Hello, Stranger.&lt;/h1&gt;;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 is function scoped and it can be re-declared and updated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var greeter = "hey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var times = 4;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if (times &gt; 3)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var greeter = "say Hello instead";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console.log(greeter) // "say Hello instead"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0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52E8-743A-FAF4-D37B-F88D518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JSX as an attribute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A031-79A9-ED65-8BE5-11943148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may use quotes to specify string literals as attributes: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const element =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="https://www.reactjs.org"&gt; link &lt;/a&gt;;</a:t>
            </a:r>
          </a:p>
          <a:p>
            <a:r>
              <a:rPr lang="en-US" dirty="0"/>
              <a:t>You may also use curly braces to embed a JavaScript expression in an attribute: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const element = &lt;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={</a:t>
            </a:r>
            <a:r>
              <a:rPr lang="en-US" dirty="0" err="1">
                <a:solidFill>
                  <a:srgbClr val="0070C0"/>
                </a:solidFill>
              </a:rPr>
              <a:t>user.avatarUrl</a:t>
            </a:r>
            <a:r>
              <a:rPr lang="en-US" dirty="0">
                <a:solidFill>
                  <a:srgbClr val="0070C0"/>
                </a:solidFill>
              </a:rPr>
              <a:t>}&gt;&lt;/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&gt;;</a:t>
            </a:r>
          </a:p>
          <a:p>
            <a:r>
              <a:rPr lang="en-US" dirty="0"/>
              <a:t>Don’t put quotes around curly braces when embedding a JavaScript expression in an attribute. You should either use quotes (for string values) or curly braces (for expressions), but not both in the same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447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33CA-1A0B-E356-8A00-946B038E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Rendering an Element into the DOM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8544-A1DD-A4E8-44CD-A220720A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Updating the Rendered Element :- React elements are immutable.</a:t>
            </a:r>
          </a:p>
          <a:p>
            <a:r>
              <a:rPr lang="en-US" dirty="0">
                <a:latin typeface="+mj-lt"/>
              </a:rPr>
              <a:t>Once you create an element, you can’t change its children or attributes. </a:t>
            </a:r>
          </a:p>
          <a:p>
            <a:r>
              <a:rPr lang="en-US" dirty="0">
                <a:latin typeface="+mj-lt"/>
              </a:rPr>
              <a:t>An element is like a single frame in a movie: it represents the UI at a certain point in time.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only way to update the UI is to create a new element, and pass it to </a:t>
            </a:r>
            <a:r>
              <a:rPr lang="en-US" dirty="0" err="1">
                <a:latin typeface="+mj-lt"/>
              </a:rPr>
              <a:t>root.render</a:t>
            </a:r>
            <a:r>
              <a:rPr lang="en-US" dirty="0">
                <a:latin typeface="+mj-lt"/>
              </a:rPr>
              <a:t>().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40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EF8E-B2EA-5968-FFB4-E1A82ED6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React is all about Components?</a:t>
            </a:r>
          </a:p>
        </p:txBody>
      </p:sp>
    </p:spTree>
    <p:extLst>
      <p:ext uri="{BB962C8B-B14F-4D97-AF65-F5344CB8AC3E}">
        <p14:creationId xmlns:p14="http://schemas.microsoft.com/office/powerpoint/2010/main" val="361571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EF8E-B2EA-5968-FFB4-E1A82ED6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What is a Component?</a:t>
            </a:r>
          </a:p>
        </p:txBody>
      </p:sp>
    </p:spTree>
    <p:extLst>
      <p:ext uri="{BB962C8B-B14F-4D97-AF65-F5344CB8AC3E}">
        <p14:creationId xmlns:p14="http://schemas.microsoft.com/office/powerpoint/2010/main" val="293182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BC3B9-CBF8-74C9-CFD4-0E02FD20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044" y="542260"/>
            <a:ext cx="10102301" cy="5624070"/>
          </a:xfrm>
        </p:spPr>
      </p:pic>
    </p:spTree>
    <p:extLst>
      <p:ext uri="{BB962C8B-B14F-4D97-AF65-F5344CB8AC3E}">
        <p14:creationId xmlns:p14="http://schemas.microsoft.com/office/powerpoint/2010/main" val="2751679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BFA24-E026-1531-877A-6635A5B73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408" y="542260"/>
            <a:ext cx="9123183" cy="5528377"/>
          </a:xfrm>
        </p:spPr>
      </p:pic>
    </p:spTree>
    <p:extLst>
      <p:ext uri="{BB962C8B-B14F-4D97-AF65-F5344CB8AC3E}">
        <p14:creationId xmlns:p14="http://schemas.microsoft.com/office/powerpoint/2010/main" val="3540976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009D-7B97-2558-CB3D-135E22A4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79BE-056E-AE58-E50A-23F0EA19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Build your own, custom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1450390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8CB-3D9B-3C82-6AFA-2A5219F4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24C0-1940-0F0D-08B2-C5332470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isolation. </a:t>
            </a:r>
          </a:p>
          <a:p>
            <a:endParaRPr lang="en-US" dirty="0"/>
          </a:p>
          <a:p>
            <a:r>
              <a:rPr lang="en-US" dirty="0"/>
              <a:t>Conceptually, components are like JavaScript functions. </a:t>
            </a:r>
          </a:p>
          <a:p>
            <a:endParaRPr lang="en-US" dirty="0"/>
          </a:p>
          <a:p>
            <a:r>
              <a:rPr lang="en-US" dirty="0"/>
              <a:t>They accept arbitrary inputs (called “props”) and return React elements describing what should appear on the screen.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7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0931-983F-0DAA-5E4A-8D64B7A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Function and Class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2F72-E443-142A-2348-040F0E1E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way to define a component is to write a JavaScript function: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Welcome(props)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  return (&lt;h1&gt;Hello, {props.name}&lt;/h1&gt;);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Note: can omit round-bracket of return if it has only one statement</a:t>
            </a:r>
          </a:p>
          <a:p>
            <a:r>
              <a:rPr lang="en-US" dirty="0"/>
              <a:t>This function is a valid React component because it accepts a single “props” (which stands for properties) object argument with data and returns a React element. </a:t>
            </a:r>
          </a:p>
          <a:p>
            <a:r>
              <a:rPr lang="en-US" dirty="0"/>
              <a:t>We call such components “function components” because they are literally JavaScript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95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0931-983F-0DAA-5E4A-8D64B7A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Function and Class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2F72-E443-142A-2348-040F0E1E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use an ES6 class to define a component: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import React from 'react’;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 Welcome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extends </a:t>
            </a:r>
            <a:r>
              <a:rPr lang="en-US" dirty="0" err="1">
                <a:solidFill>
                  <a:srgbClr val="0070C0"/>
                </a:solidFill>
                <a:highlight>
                  <a:srgbClr val="FFFF00"/>
                </a:highlight>
              </a:rPr>
              <a:t>React.Component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 render()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return (&lt;h1&gt;Hello, {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this.props</a:t>
            </a:r>
            <a:r>
              <a:rPr lang="en-US" dirty="0">
                <a:solidFill>
                  <a:srgbClr val="0070C0"/>
                </a:solidFill>
              </a:rPr>
              <a:t>.name}&lt;/h1&gt;);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The (earlier and above) two components are equivalent from </a:t>
            </a:r>
            <a:r>
              <a:rPr lang="en-US" dirty="0" err="1"/>
              <a:t>React’s</a:t>
            </a:r>
            <a:r>
              <a:rPr lang="en-US" dirty="0"/>
              <a:t> point of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97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 is replaced by let which is block scoped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let times = 4;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if (times &gt; 3)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let hello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console.log(hello);// "say Hello instead"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console.log(hello) // hello is not defined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8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1A738-7C83-657D-DBED-6FBFB93C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Component state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06D23-D1A6-2559-DEA5-852EA07D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component can have it’s own internal state.</a:t>
            </a:r>
          </a:p>
          <a:p>
            <a:r>
              <a:rPr lang="en-US" dirty="0"/>
              <a:t>state is often called local or encapsulated. </a:t>
            </a:r>
          </a:p>
          <a:p>
            <a:r>
              <a:rPr lang="en-US" dirty="0"/>
              <a:t>It is not accessible to any component other than the one that owns and sets it.</a:t>
            </a:r>
          </a:p>
          <a:p>
            <a:r>
              <a:rPr lang="en-US" dirty="0"/>
              <a:t>props is immutable/</a:t>
            </a:r>
            <a:r>
              <a:rPr lang="en-US" dirty="0" err="1"/>
              <a:t>readonly</a:t>
            </a:r>
            <a:r>
              <a:rPr lang="en-US" dirty="0"/>
              <a:t> but state is mutable.</a:t>
            </a:r>
          </a:p>
          <a:p>
            <a:r>
              <a:rPr lang="en-US" dirty="0"/>
              <a:t>A component may choose to pass its state down as props to its child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82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05AC-82AF-D4C4-EE1E-6A92FEC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Stateful and Stateless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C64D-C609-04A9-35D4-E0DD1739A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dirty="0"/>
              <a:t>State generally refers to data or properties that need to be tracking in an application.</a:t>
            </a:r>
          </a:p>
          <a:p>
            <a:endParaRPr lang="en-US" sz="7400" dirty="0"/>
          </a:p>
          <a:p>
            <a:r>
              <a:rPr lang="en-US" sz="7400" dirty="0"/>
              <a:t>In React, a stateful component is a component that holds some state. Stateless components, by contrast, have no state. </a:t>
            </a:r>
          </a:p>
          <a:p>
            <a:pPr marL="0" indent="0">
              <a:buNone/>
            </a:pPr>
            <a:endParaRPr lang="en-US" sz="7400" dirty="0"/>
          </a:p>
          <a:p>
            <a:r>
              <a:rPr lang="en-US" sz="7400" dirty="0"/>
              <a:t>Note that both types of components can use props.</a:t>
            </a:r>
          </a:p>
          <a:p>
            <a:endParaRPr lang="en-US" sz="7400" dirty="0"/>
          </a:p>
          <a:p>
            <a:endParaRPr lang="en-US" sz="5400" dirty="0"/>
          </a:p>
          <a:p>
            <a:r>
              <a:rPr lang="en-US" sz="7600" dirty="0"/>
              <a:t>In the example, there are two React components. The Store component is stateful and the Week component is stateless.</a:t>
            </a:r>
            <a:endParaRPr lang="en-IN" sz="7600" dirty="0"/>
          </a:p>
          <a:p>
            <a:endParaRPr lang="en-US" sz="7600" dirty="0"/>
          </a:p>
          <a:p>
            <a:pPr marL="457200" lvl="1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2F514-39DA-A63E-A68C-7038620F9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class Week extends </a:t>
            </a:r>
            <a:r>
              <a:rPr lang="en-IN" sz="5600" dirty="0" err="1">
                <a:solidFill>
                  <a:srgbClr val="1706BA"/>
                </a:solidFill>
              </a:rPr>
              <a:t>React.Component</a:t>
            </a:r>
            <a:r>
              <a:rPr lang="en-IN" sz="5600" dirty="0">
                <a:solidFill>
                  <a:srgbClr val="1706BA"/>
                </a:solidFill>
              </a:rPr>
              <a:t>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render()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  return &lt;h1&gt;Today is {</a:t>
            </a:r>
            <a:r>
              <a:rPr lang="en-IN" sz="5600" dirty="0" err="1">
                <a:solidFill>
                  <a:srgbClr val="1706BA"/>
                </a:solidFill>
              </a:rPr>
              <a:t>this.props.day</a:t>
            </a:r>
            <a:r>
              <a:rPr lang="en-IN" sz="5600" dirty="0">
                <a:solidFill>
                  <a:srgbClr val="1706BA"/>
                </a:solidFill>
              </a:rPr>
              <a:t>}!&lt;/h1&gt;;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}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5600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class Store extends </a:t>
            </a:r>
            <a:r>
              <a:rPr lang="en-IN" sz="5600" dirty="0" err="1">
                <a:solidFill>
                  <a:srgbClr val="1706BA"/>
                </a:solidFill>
              </a:rPr>
              <a:t>React.Component</a:t>
            </a:r>
            <a:r>
              <a:rPr lang="en-IN" sz="5600" dirty="0">
                <a:solidFill>
                  <a:srgbClr val="1706BA"/>
                </a:solidFill>
              </a:rPr>
              <a:t>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constructor(props)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super(props);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  </a:t>
            </a:r>
            <a:r>
              <a:rPr lang="en-IN" sz="5600" dirty="0">
                <a:solidFill>
                  <a:srgbClr val="1706BA"/>
                </a:solidFill>
                <a:highlight>
                  <a:srgbClr val="FFFF00"/>
                </a:highlight>
              </a:rPr>
              <a:t>  this.state </a:t>
            </a:r>
            <a:r>
              <a:rPr lang="en-IN" sz="5600" dirty="0">
                <a:solidFill>
                  <a:srgbClr val="1706BA"/>
                </a:solidFill>
              </a:rPr>
              <a:t>= { sell: 'anything' };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render()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return &lt;h1&gt;I'm selling {this.state.sell}.&lt;/h1&gt;;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00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05AC-82AF-D4C4-EE1E-6A92FEC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Stateful and Stateless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C64D-C609-04A9-35D4-E0DD1739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8055"/>
          </a:xfrm>
        </p:spPr>
        <p:txBody>
          <a:bodyPr>
            <a:normAutofit fontScale="25000" lnSpcReduction="20000"/>
          </a:bodyPr>
          <a:lstStyle/>
          <a:p>
            <a:r>
              <a:rPr lang="en-US" sz="7600" dirty="0"/>
              <a:t>The React useState Hook allows us to track state in a function component.</a:t>
            </a:r>
          </a:p>
          <a:p>
            <a:r>
              <a:rPr lang="en-US" sz="7600" dirty="0"/>
              <a:t>To use the useState Hook, we first need to import it into our component.</a:t>
            </a:r>
          </a:p>
          <a:p>
            <a:pPr marL="0" indent="0">
              <a:buNone/>
            </a:pPr>
            <a:endParaRPr lang="en-US" sz="7600" dirty="0"/>
          </a:p>
          <a:p>
            <a:r>
              <a:rPr lang="en-US" sz="7600" dirty="0"/>
              <a:t>Initialize useState - </a:t>
            </a:r>
            <a:r>
              <a:rPr lang="en-US" sz="7200" dirty="0"/>
              <a:t>We initialize our state by calling useState in our function component.</a:t>
            </a:r>
          </a:p>
          <a:p>
            <a:r>
              <a:rPr lang="en-US" sz="7600" dirty="0"/>
              <a:t>useState accepts an initial state and returns two values:</a:t>
            </a:r>
          </a:p>
          <a:p>
            <a:pPr lvl="1"/>
            <a:r>
              <a:rPr lang="en-US" sz="7200" dirty="0"/>
              <a:t>The current state.</a:t>
            </a:r>
          </a:p>
          <a:p>
            <a:pPr lvl="1"/>
            <a:r>
              <a:rPr lang="en-US" sz="7200" dirty="0"/>
              <a:t>A function that updates the state.</a:t>
            </a:r>
          </a:p>
          <a:p>
            <a:endParaRPr lang="en-US" sz="7600" dirty="0"/>
          </a:p>
          <a:p>
            <a:r>
              <a:rPr lang="en-US" sz="7600" dirty="0"/>
              <a:t>Update State - To update our state, we use our state updater function.</a:t>
            </a:r>
          </a:p>
          <a:p>
            <a:r>
              <a:rPr lang="en-US" sz="7600" dirty="0"/>
              <a:t>We should never directly update state.              </a:t>
            </a:r>
            <a:r>
              <a:rPr lang="en-US" sz="7600" dirty="0">
                <a:solidFill>
                  <a:srgbClr val="0000CC"/>
                </a:solidFill>
              </a:rPr>
              <a:t>Ex: color = "red" </a:t>
            </a:r>
            <a:r>
              <a:rPr lang="en-US" sz="7600" dirty="0"/>
              <a:t>is not allowed.</a:t>
            </a:r>
          </a:p>
          <a:p>
            <a:endParaRPr lang="en-US" sz="7600" dirty="0"/>
          </a:p>
          <a:p>
            <a:pPr marL="457200" lvl="1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2F514-39DA-A63E-A68C-7038620F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446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import { useState } from "react";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import ReactDOM from "react-</a:t>
            </a:r>
            <a:r>
              <a:rPr lang="en-IN" sz="6400" dirty="0" err="1">
                <a:solidFill>
                  <a:srgbClr val="0000CC"/>
                </a:solidFill>
              </a:rPr>
              <a:t>dom</a:t>
            </a:r>
            <a:r>
              <a:rPr lang="en-IN" sz="6400" dirty="0">
                <a:solidFill>
                  <a:srgbClr val="0000CC"/>
                </a:solidFill>
              </a:rPr>
              <a:t>/client";</a:t>
            </a:r>
          </a:p>
          <a:p>
            <a:pPr marL="0" indent="0">
              <a:buNone/>
            </a:pPr>
            <a:br>
              <a:rPr lang="en-IN" sz="6400" dirty="0">
                <a:solidFill>
                  <a:srgbClr val="0000CC"/>
                </a:solidFill>
              </a:rPr>
            </a:br>
            <a:r>
              <a:rPr lang="en-IN" sz="6400" dirty="0">
                <a:solidFill>
                  <a:srgbClr val="0000CC"/>
                </a:solidFill>
              </a:rPr>
              <a:t>function </a:t>
            </a:r>
            <a:r>
              <a:rPr lang="en-IN" sz="6400" dirty="0" err="1">
                <a:solidFill>
                  <a:srgbClr val="0000CC"/>
                </a:solidFill>
              </a:rPr>
              <a:t>FavoriteColor</a:t>
            </a:r>
            <a:r>
              <a:rPr lang="en-IN" sz="6400" dirty="0">
                <a:solidFill>
                  <a:srgbClr val="0000CC"/>
                </a:solidFill>
              </a:rPr>
              <a:t>() {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  const [</a:t>
            </a:r>
            <a:r>
              <a:rPr lang="en-IN" sz="6400" dirty="0">
                <a:solidFill>
                  <a:srgbClr val="0000CC"/>
                </a:solidFill>
                <a:highlight>
                  <a:srgbClr val="C0C0C0"/>
                </a:highlight>
              </a:rPr>
              <a:t>color</a:t>
            </a:r>
            <a:r>
              <a:rPr lang="en-IN" sz="6400" dirty="0">
                <a:solidFill>
                  <a:srgbClr val="0000CC"/>
                </a:solidFill>
              </a:rPr>
              <a:t>, </a:t>
            </a:r>
            <a:r>
              <a:rPr lang="en-IN" sz="6400" dirty="0">
                <a:solidFill>
                  <a:srgbClr val="0000CC"/>
                </a:solidFill>
                <a:highlight>
                  <a:srgbClr val="FFFF00"/>
                </a:highlight>
              </a:rPr>
              <a:t>setColor</a:t>
            </a:r>
            <a:r>
              <a:rPr lang="en-IN" sz="6400" dirty="0">
                <a:solidFill>
                  <a:srgbClr val="0000CC"/>
                </a:solidFill>
              </a:rPr>
              <a:t>] = useState("red");</a:t>
            </a:r>
          </a:p>
          <a:p>
            <a:pPr marL="0" indent="0">
              <a:buNone/>
            </a:pPr>
            <a:br>
              <a:rPr lang="en-IN" sz="6400" dirty="0">
                <a:solidFill>
                  <a:srgbClr val="0000CC"/>
                </a:solidFill>
              </a:rPr>
            </a:br>
            <a:r>
              <a:rPr lang="en-US" sz="6400" dirty="0">
                <a:solidFill>
                  <a:srgbClr val="0000CC"/>
                </a:solidFill>
              </a:rPr>
              <a:t> return (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&lt;h1&gt;My favorite color is {</a:t>
            </a:r>
            <a:r>
              <a:rPr lang="en-US" sz="6400" dirty="0">
                <a:solidFill>
                  <a:srgbClr val="0000CC"/>
                </a:solidFill>
                <a:highlight>
                  <a:srgbClr val="C0C0C0"/>
                </a:highlight>
              </a:rPr>
              <a:t>color</a:t>
            </a:r>
            <a:r>
              <a:rPr lang="en-US" sz="6400" dirty="0">
                <a:solidFill>
                  <a:srgbClr val="0000CC"/>
                </a:solidFill>
              </a:rPr>
              <a:t>}!&lt;/h1&gt;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&lt;button type="button"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  onClick={</a:t>
            </a:r>
            <a:r>
              <a:rPr lang="en-US" sz="6400" dirty="0">
                <a:solidFill>
                  <a:srgbClr val="0000CC"/>
                </a:solidFill>
                <a:highlight>
                  <a:srgbClr val="FFFF00"/>
                </a:highlight>
              </a:rPr>
              <a:t> () =&gt; setColor("blue") </a:t>
            </a:r>
            <a:r>
              <a:rPr lang="en-US" sz="64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 &gt;Blue&lt;/button&gt;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)</a:t>
            </a:r>
            <a:endParaRPr lang="en-IN" sz="6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export default </a:t>
            </a:r>
            <a:r>
              <a:rPr lang="en-IN" sz="6400" dirty="0" err="1">
                <a:solidFill>
                  <a:srgbClr val="0000CC"/>
                </a:solidFill>
              </a:rPr>
              <a:t>FavoriteColor</a:t>
            </a:r>
            <a:r>
              <a:rPr lang="en-IN" sz="64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5600" dirty="0">
                <a:solidFill>
                  <a:srgbClr val="0000CC"/>
                </a:solidFill>
              </a:rPr>
              <a:t>Note: color, setColor - </a:t>
            </a:r>
            <a:r>
              <a:rPr lang="en-US" sz="5600" dirty="0">
                <a:solidFill>
                  <a:srgbClr val="0000CC"/>
                </a:solidFill>
              </a:rPr>
              <a:t>These names are variables that can be named anything you would like.</a:t>
            </a:r>
            <a:endParaRPr lang="en-IN" sz="5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26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F9C-71F6-3571-5390-F24F518A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E904E-9FAF-40E6-2CE4-6F30696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useState Hook can be used to keep track of strings, numbers, booleans, arrays, objects, and any combination of these!</a:t>
            </a:r>
          </a:p>
          <a:p>
            <a:endParaRPr lang="en-US" dirty="0"/>
          </a:p>
          <a:p>
            <a:r>
              <a:rPr lang="en-US" dirty="0"/>
              <a:t>We could create multiple state Hooks to track individual values Or, we can just use one state and include an object instead!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87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DAE4-E8AF-09EE-7F68-CC664F66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 – UseState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7F76B-EB12-A651-C764-7E48BF60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const [brand, </a:t>
            </a:r>
            <a:r>
              <a:rPr lang="en-IN" sz="1800" dirty="0" err="1">
                <a:solidFill>
                  <a:srgbClr val="0000CC"/>
                </a:solidFill>
              </a:rPr>
              <a:t>setBrand</a:t>
            </a:r>
            <a:r>
              <a:rPr lang="en-IN" sz="1800" dirty="0">
                <a:solidFill>
                  <a:srgbClr val="0000CC"/>
                </a:solidFill>
              </a:rPr>
              <a:t>] = useState("Ford");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[model, </a:t>
            </a:r>
            <a:r>
              <a:rPr lang="en-IN" sz="1800" dirty="0" err="1">
                <a:solidFill>
                  <a:srgbClr val="0000CC"/>
                </a:solidFill>
              </a:rPr>
              <a:t>setModel</a:t>
            </a:r>
            <a:r>
              <a:rPr lang="en-IN" sz="1800" dirty="0">
                <a:solidFill>
                  <a:srgbClr val="0000CC"/>
                </a:solidFill>
              </a:rPr>
              <a:t>] = useState("Mustang");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[year, </a:t>
            </a:r>
            <a:r>
              <a:rPr lang="en-IN" sz="1800" dirty="0" err="1">
                <a:solidFill>
                  <a:srgbClr val="0000CC"/>
                </a:solidFill>
              </a:rPr>
              <a:t>setYear</a:t>
            </a:r>
            <a:r>
              <a:rPr lang="en-IN" sz="1800" dirty="0">
                <a:solidFill>
                  <a:srgbClr val="0000CC"/>
                </a:solidFill>
              </a:rPr>
              <a:t>] = useState("1964");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[color, setColor] = useState("red");</a:t>
            </a:r>
          </a:p>
          <a:p>
            <a:pPr marL="0" indent="0">
              <a:buNone/>
            </a:pPr>
            <a:endParaRPr lang="en-IN" sz="1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&lt;h1&gt;My {brand}&lt;/h1&gt;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&lt;p&gt;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It is a {color} {model} from {year}.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&lt;/p&gt;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CB80-882A-E7ED-64D8-F6646D5402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&lt;button type="button"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</a:t>
            </a:r>
            <a:r>
              <a:rPr lang="en-IN" sz="1800" dirty="0" err="1">
                <a:solidFill>
                  <a:srgbClr val="0000CC"/>
                </a:solidFill>
              </a:rPr>
              <a:t>onClick</a:t>
            </a:r>
            <a:r>
              <a:rPr lang="en-IN" sz="1800" dirty="0">
                <a:solidFill>
                  <a:srgbClr val="0000CC"/>
                </a:solidFill>
              </a:rPr>
              <a:t>={()=&gt;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		   setColor("blue");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		   </a:t>
            </a:r>
            <a:r>
              <a:rPr lang="en-IN" sz="1800" dirty="0" err="1">
                <a:solidFill>
                  <a:srgbClr val="0000CC"/>
                </a:solidFill>
              </a:rPr>
              <a:t>setYear</a:t>
            </a:r>
            <a:r>
              <a:rPr lang="en-IN" sz="1800" dirty="0">
                <a:solidFill>
                  <a:srgbClr val="0000CC"/>
                </a:solidFill>
              </a:rPr>
              <a:t>("2000");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 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&gt; change color and year&lt;/button&gt;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380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DAE4-E8AF-09EE-7F68-CC664F66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 – UseState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7F76B-EB12-A651-C764-7E48BF60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function Car(props)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// const c =   </a:t>
            </a:r>
            <a:r>
              <a:rPr lang="en-IN" dirty="0" err="1">
                <a:solidFill>
                  <a:srgbClr val="0000CC"/>
                </a:solidFill>
              </a:rPr>
              <a:t>props.car</a:t>
            </a:r>
            <a:r>
              <a:rPr lang="en-IN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c =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brand: "Ford",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model: "Mustang",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year: "1964",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color: "red"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[car, </a:t>
            </a:r>
            <a:r>
              <a:rPr lang="en-IN" dirty="0" err="1">
                <a:solidFill>
                  <a:srgbClr val="0000CC"/>
                </a:solidFill>
              </a:rPr>
              <a:t>setCar</a:t>
            </a:r>
            <a:r>
              <a:rPr lang="en-IN" dirty="0">
                <a:solidFill>
                  <a:srgbClr val="0000CC"/>
                </a:solidFill>
              </a:rPr>
              <a:t>] = useState(c);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</a:t>
            </a:r>
            <a:r>
              <a:rPr lang="en-IN" dirty="0" err="1">
                <a:solidFill>
                  <a:srgbClr val="0000CC"/>
                </a:solidFill>
              </a:rPr>
              <a:t>updateColor</a:t>
            </a:r>
            <a:r>
              <a:rPr lang="en-IN" dirty="0">
                <a:solidFill>
                  <a:srgbClr val="0000CC"/>
                </a:solidFill>
              </a:rPr>
              <a:t> = 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 err="1">
                <a:solidFill>
                  <a:srgbClr val="0000CC"/>
                </a:solidFill>
              </a:rPr>
              <a:t>setCar</a:t>
            </a:r>
            <a:r>
              <a:rPr lang="en-IN" dirty="0">
                <a:solidFill>
                  <a:srgbClr val="0000CC"/>
                </a:solidFill>
              </a:rPr>
              <a:t>(</a:t>
            </a:r>
            <a:r>
              <a:rPr lang="en-IN" dirty="0" err="1">
                <a:solidFill>
                  <a:srgbClr val="0000CC"/>
                </a:solidFill>
              </a:rPr>
              <a:t>previousState</a:t>
            </a:r>
            <a:r>
              <a:rPr lang="en-IN" dirty="0">
                <a:solidFill>
                  <a:srgbClr val="0000CC"/>
                </a:solidFill>
              </a:rPr>
              <a:t>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return { ...</a:t>
            </a:r>
            <a:r>
              <a:rPr lang="en-IN" dirty="0" err="1">
                <a:solidFill>
                  <a:srgbClr val="0000CC"/>
                </a:solidFill>
              </a:rPr>
              <a:t>previousState</a:t>
            </a:r>
            <a:r>
              <a:rPr lang="en-IN" dirty="0">
                <a:solidFill>
                  <a:srgbClr val="0000CC"/>
                </a:solidFill>
              </a:rPr>
              <a:t>, color: "blue"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}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CB80-882A-E7ED-64D8-F6646D5402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return 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&lt;h1&gt;My {</a:t>
            </a:r>
            <a:r>
              <a:rPr lang="en-IN" dirty="0" err="1">
                <a:solidFill>
                  <a:srgbClr val="0000CC"/>
                </a:solidFill>
              </a:rPr>
              <a:t>car.brand</a:t>
            </a:r>
            <a:r>
              <a:rPr lang="en-IN" dirty="0">
                <a:solidFill>
                  <a:srgbClr val="0000CC"/>
                </a:solidFill>
              </a:rPr>
              <a:t>}&lt;/h1&gt;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&lt;p&gt;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It is a {</a:t>
            </a:r>
            <a:r>
              <a:rPr lang="en-IN" dirty="0" err="1">
                <a:solidFill>
                  <a:srgbClr val="0000CC"/>
                </a:solidFill>
              </a:rPr>
              <a:t>car.color</a:t>
            </a:r>
            <a:r>
              <a:rPr lang="en-IN" dirty="0">
                <a:solidFill>
                  <a:srgbClr val="0000CC"/>
                </a:solidFill>
              </a:rPr>
              <a:t>} {</a:t>
            </a:r>
            <a:r>
              <a:rPr lang="en-IN" dirty="0" err="1">
                <a:solidFill>
                  <a:srgbClr val="0000CC"/>
                </a:solidFill>
              </a:rPr>
              <a:t>car.model</a:t>
            </a:r>
            <a:r>
              <a:rPr lang="en-IN" dirty="0">
                <a:solidFill>
                  <a:srgbClr val="0000CC"/>
                </a:solidFill>
              </a:rPr>
              <a:t>} from {</a:t>
            </a:r>
            <a:r>
              <a:rPr lang="en-IN" dirty="0" err="1">
                <a:solidFill>
                  <a:srgbClr val="0000CC"/>
                </a:solidFill>
              </a:rPr>
              <a:t>car.year</a:t>
            </a:r>
            <a:r>
              <a:rPr lang="en-IN" dirty="0">
                <a:solidFill>
                  <a:srgbClr val="0000CC"/>
                </a:solidFill>
              </a:rPr>
              <a:t>}.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&lt;/p&gt;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&lt;button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type="button"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</a:t>
            </a:r>
            <a:r>
              <a:rPr lang="en-IN" dirty="0" err="1">
                <a:solidFill>
                  <a:srgbClr val="0000CC"/>
                </a:solidFill>
              </a:rPr>
              <a:t>onClick</a:t>
            </a:r>
            <a:r>
              <a:rPr lang="en-IN" dirty="0">
                <a:solidFill>
                  <a:srgbClr val="0000CC"/>
                </a:solidFill>
              </a:rPr>
              <a:t>={</a:t>
            </a:r>
            <a:r>
              <a:rPr lang="en-IN" dirty="0" err="1">
                <a:solidFill>
                  <a:srgbClr val="0000CC"/>
                </a:solidFill>
              </a:rPr>
              <a:t>updateColor</a:t>
            </a:r>
            <a:r>
              <a:rPr lang="en-IN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&gt;Blue&lt;/button&gt;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)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21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FACB-38F4-D7D1-828D-04EE7264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are stateless components in React?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495A-22F2-1B90-25F2-9E21C129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 with internal state is called Stateful component and React component without any internal state management is called Stateless component. </a:t>
            </a:r>
          </a:p>
          <a:p>
            <a:endParaRPr lang="en-US" dirty="0"/>
          </a:p>
          <a:p>
            <a:r>
              <a:rPr lang="en-US" dirty="0"/>
              <a:t>React recommends to create and use as many stateless component as possible and create stateful component only when it is absolutely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098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A0D6-D198-FE14-13E5-71459BA7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F21C-995C-0620-F81B-C6AD4FEE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Just like HTML DOM events, React can perform actions based on user events.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has the same events as HTML: click, change, mouseover etc.</a:t>
            </a:r>
          </a:p>
          <a:p>
            <a:endParaRPr lang="en-US" dirty="0"/>
          </a:p>
          <a:p>
            <a:r>
              <a:rPr lang="en-US" u="sng" dirty="0">
                <a:solidFill>
                  <a:srgbClr val="1706BA"/>
                </a:solidFill>
              </a:rPr>
              <a:t>Adding Events</a:t>
            </a:r>
          </a:p>
          <a:p>
            <a:pPr lvl="1"/>
            <a:r>
              <a:rPr lang="en-US" dirty="0"/>
              <a:t>React events are written in </a:t>
            </a:r>
            <a:r>
              <a:rPr lang="en-US" dirty="0">
                <a:solidFill>
                  <a:srgbClr val="00B050"/>
                </a:solidFill>
              </a:rPr>
              <a:t>camelCase</a:t>
            </a:r>
            <a:r>
              <a:rPr lang="en-US" dirty="0"/>
              <a:t> syntax: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onClick</a:t>
            </a:r>
            <a:r>
              <a:rPr lang="en-US" dirty="0"/>
              <a:t> instead of onclick.</a:t>
            </a:r>
          </a:p>
          <a:p>
            <a:pPr lvl="1"/>
            <a:r>
              <a:rPr lang="en-US" dirty="0"/>
              <a:t>React event handlers are written </a:t>
            </a:r>
            <a:r>
              <a:rPr lang="en-US" dirty="0">
                <a:solidFill>
                  <a:srgbClr val="00B050"/>
                </a:solidFill>
              </a:rPr>
              <a:t>inside curly braces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onClick={shoot}  </a:t>
            </a:r>
            <a:r>
              <a:rPr lang="en-US" dirty="0"/>
              <a:t>instead of onClick="shoot()".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React: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&lt;button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onClick={shoot}</a:t>
            </a:r>
            <a:r>
              <a:rPr lang="en-US" dirty="0">
                <a:solidFill>
                  <a:schemeClr val="accent1"/>
                </a:solidFill>
              </a:rPr>
              <a:t>&gt;Take the Shot!&lt;/button&gt;</a:t>
            </a:r>
          </a:p>
          <a:p>
            <a:pPr lvl="1"/>
            <a:r>
              <a:rPr lang="en-US" dirty="0"/>
              <a:t>HTML: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&lt;button onclick="shoot()"&gt;Take the Shot!&lt;/button&gt;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19459E-8623-7940-3C4C-EC94B8FCD005}"/>
              </a:ext>
            </a:extLst>
          </p:cNvPr>
          <p:cNvCxnSpPr>
            <a:cxnSpLocks/>
          </p:cNvCxnSpPr>
          <p:nvPr/>
        </p:nvCxnSpPr>
        <p:spPr>
          <a:xfrm>
            <a:off x="838200" y="488000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75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D28-F8A0-B5DF-E9AA-00B9AC5A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AB6E-C162-9DC0-51A8-BD88E5C42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const shoot = ()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alert("Great Shot!");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&lt;button onClick={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shoot</a:t>
            </a:r>
            <a:r>
              <a:rPr lang="en-US" dirty="0">
                <a:solidFill>
                  <a:schemeClr val="accent1"/>
                </a:solidFill>
              </a:rPr>
              <a:t>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80A7E-A654-6573-96E2-34EFFE1BB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Passing Arguments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To pass an argument to an event handler, use an arrow function:-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const shoot = (a) =&gt;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alert(a);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&lt;button onClick={ </a:t>
            </a:r>
            <a:r>
              <a:rPr lang="en-US" sz="2300" dirty="0">
                <a:solidFill>
                  <a:schemeClr val="accent1"/>
                </a:solidFill>
                <a:highlight>
                  <a:srgbClr val="FFFF00"/>
                </a:highlight>
              </a:rPr>
              <a:t>() =&gt; shoot("Goal!")</a:t>
            </a:r>
            <a:r>
              <a:rPr lang="en-US" sz="2300" dirty="0">
                <a:solidFill>
                  <a:schemeClr val="accent1"/>
                </a:solidFill>
              </a:rPr>
              <a:t> }&gt;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&lt;/button&gt;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}</a:t>
            </a:r>
            <a:endParaRPr lang="en-IN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2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D28-F8A0-B5DF-E9AA-00B9AC5A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AB6E-C162-9DC0-51A8-BD88E5C42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React Event Object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 handlers have access to the React event that triggered the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our example the event is the "click" event.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const shoot = ()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alert("Great Shot!");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&lt;button onClick={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shoot</a:t>
            </a:r>
            <a:r>
              <a:rPr lang="en-US" dirty="0">
                <a:solidFill>
                  <a:schemeClr val="accent1"/>
                </a:solidFill>
              </a:rPr>
              <a:t>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80A7E-A654-6573-96E2-34EFFE1BB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Passing Arguments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To pass an argument to an event handler, use an arrow function:-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const shoot = (a) =&gt;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alert(a);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&lt;button onClick={ </a:t>
            </a:r>
            <a:r>
              <a:rPr lang="en-US" sz="2300" dirty="0">
                <a:solidFill>
                  <a:schemeClr val="accent1"/>
                </a:solidFill>
                <a:highlight>
                  <a:srgbClr val="FFFF00"/>
                </a:highlight>
              </a:rPr>
              <a:t>() =&gt; shoot("Goal!")</a:t>
            </a:r>
            <a:r>
              <a:rPr lang="en-US" sz="2300" dirty="0">
                <a:solidFill>
                  <a:schemeClr val="accent1"/>
                </a:solidFill>
              </a:rPr>
              <a:t> }&gt;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&lt;/button&gt;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}</a:t>
            </a:r>
            <a:endParaRPr lang="en-IN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50"/>
            <a:ext cx="10515600" cy="1325563"/>
          </a:xfrm>
        </p:spPr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can be updated but not re-declared.</a:t>
            </a:r>
          </a:p>
          <a:p>
            <a:r>
              <a:rPr lang="en-US" dirty="0"/>
              <a:t>Just like var,  a variable declared with let can be updated within its scope. Unlike var, a let variable cannot be re-declared within its scope. So while this will work: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greeting = "say Hello instead";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this will return an error: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Hello instead"; </a:t>
            </a:r>
            <a:r>
              <a:rPr lang="en-US" sz="2200" dirty="0">
                <a:solidFill>
                  <a:srgbClr val="0070C0"/>
                </a:solidFill>
              </a:rPr>
              <a:t>// error: Identifier 'greeting' has already been declared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94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D3B7-EE0B-E981-94FB-1F13868F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Rendering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D60733-5E06-E1EA-DD73-94D4B10A7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568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Using if condition </a:t>
            </a:r>
          </a:p>
          <a:p>
            <a:endParaRPr lang="en-IN" dirty="0"/>
          </a:p>
          <a:p>
            <a:r>
              <a:rPr lang="en-IN" dirty="0"/>
              <a:t>Using &amp;&amp; operator</a:t>
            </a:r>
          </a:p>
          <a:p>
            <a:pPr marL="0" indent="0">
              <a:buNone/>
            </a:pPr>
            <a:r>
              <a:rPr lang="en-IN" dirty="0"/>
              <a:t>   function Garage(props)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const car = </a:t>
            </a:r>
            <a:r>
              <a:rPr lang="en-IN" dirty="0" err="1"/>
              <a:t>props.car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return(</a:t>
            </a:r>
          </a:p>
          <a:p>
            <a:pPr marL="0" indent="0">
              <a:buNone/>
            </a:pPr>
            <a:r>
              <a:rPr lang="en-IN" dirty="0"/>
              <a:t>          &lt;&gt; </a:t>
            </a:r>
          </a:p>
          <a:p>
            <a:pPr marL="0" indent="0">
              <a:buNone/>
            </a:pPr>
            <a:r>
              <a:rPr lang="en-IN" dirty="0"/>
              <a:t>          &lt;h3&gt;Garage&lt;/h3&gt;</a:t>
            </a:r>
          </a:p>
          <a:p>
            <a:pPr marL="0" indent="0">
              <a:buNone/>
            </a:pPr>
            <a:r>
              <a:rPr lang="en-IN" dirty="0"/>
              <a:t>          {</a:t>
            </a:r>
            <a:r>
              <a:rPr lang="en-IN" dirty="0">
                <a:solidFill>
                  <a:srgbClr val="0000CC"/>
                </a:solidFill>
              </a:rPr>
              <a:t>car.length&gt;0 &amp;&amp; </a:t>
            </a:r>
            <a:r>
              <a:rPr lang="en-IN" dirty="0"/>
              <a:t>&lt;p&gt;There are {car.length} cars in my   garage!&lt;/p&gt;}</a:t>
            </a:r>
          </a:p>
          <a:p>
            <a:pPr marL="0" indent="0">
              <a:buNone/>
            </a:pPr>
            <a:r>
              <a:rPr lang="en-IN" dirty="0"/>
              <a:t>          &lt;/&gt;</a:t>
            </a:r>
          </a:p>
          <a:p>
            <a:pPr marL="0" indent="0">
              <a:buNone/>
            </a:pPr>
            <a:r>
              <a:rPr lang="en-IN" dirty="0"/>
              <a:t>         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0BA99-AD06-4BDD-5512-9636E8F62A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function Goal(props)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{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const </a:t>
            </a:r>
            <a:r>
              <a:rPr lang="en-IN" sz="2500" dirty="0" err="1">
                <a:sym typeface="Wingdings" panose="05000000000000000000" pitchFamily="2" charset="2"/>
              </a:rPr>
              <a:t>isGoal</a:t>
            </a:r>
            <a:r>
              <a:rPr lang="en-IN" sz="2500" dirty="0">
                <a:sym typeface="Wingdings" panose="05000000000000000000" pitchFamily="2" charset="2"/>
              </a:rPr>
              <a:t> = </a:t>
            </a:r>
            <a:r>
              <a:rPr lang="en-IN" sz="2500" dirty="0" err="1">
                <a:sym typeface="Wingdings" panose="05000000000000000000" pitchFamily="2" charset="2"/>
              </a:rPr>
              <a:t>props.isGoal</a:t>
            </a:r>
            <a:r>
              <a:rPr lang="en-IN" sz="25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if( </a:t>
            </a:r>
            <a:r>
              <a:rPr lang="en-IN" sz="2500" dirty="0" err="1">
                <a:sym typeface="Wingdings" panose="05000000000000000000" pitchFamily="2" charset="2"/>
              </a:rPr>
              <a:t>isGoal</a:t>
            </a:r>
            <a:r>
              <a:rPr lang="en-IN" sz="2500" dirty="0">
                <a:sym typeface="Wingdings" panose="05000000000000000000" pitchFamily="2" charset="2"/>
              </a:rPr>
              <a:t> ) 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{       return &lt;</a:t>
            </a:r>
            <a:r>
              <a:rPr lang="en-IN" sz="2500" dirty="0" err="1">
                <a:sym typeface="Wingdings" panose="05000000000000000000" pitchFamily="2" charset="2"/>
              </a:rPr>
              <a:t>MadeGoal</a:t>
            </a:r>
            <a:r>
              <a:rPr lang="en-IN" sz="2500" dirty="0">
                <a:sym typeface="Wingdings" panose="05000000000000000000" pitchFamily="2" charset="2"/>
              </a:rPr>
              <a:t>/&gt;;  }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return &lt;</a:t>
            </a:r>
            <a:r>
              <a:rPr lang="en-IN" sz="2500" dirty="0" err="1">
                <a:sym typeface="Wingdings" panose="05000000000000000000" pitchFamily="2" charset="2"/>
              </a:rPr>
              <a:t>MissedGoal</a:t>
            </a:r>
            <a:r>
              <a:rPr lang="en-IN" sz="2500" dirty="0">
                <a:sym typeface="Wingdings" panose="05000000000000000000" pitchFamily="2" charset="2"/>
              </a:rPr>
              <a:t>/&gt;;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}</a:t>
            </a:r>
            <a:endParaRPr lang="en-IN" sz="2500" dirty="0"/>
          </a:p>
          <a:p>
            <a:r>
              <a:rPr lang="en-IN" sz="2500" u="sng" dirty="0"/>
              <a:t>Using Ternary (?</a:t>
            </a:r>
            <a:r>
              <a:rPr lang="en-IN" sz="2500" u="sng" dirty="0">
                <a:sym typeface="Wingdings" panose="05000000000000000000" pitchFamily="2" charset="2"/>
              </a:rPr>
              <a:t>:) operators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function Goal(props)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{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return(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   &lt;&gt;  </a:t>
            </a:r>
          </a:p>
          <a:p>
            <a:pPr marL="0" indent="0">
              <a:buNone/>
            </a:pP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                           { 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props.isGoal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 ? : &lt;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MadeGoal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/&gt; : &lt;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MissedGoal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/&gt; }       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    &lt;/&gt;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) 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561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1D8F-42D8-A59A-44C6-20A2DA30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7FD5-5B01-F6E9-B09F-A36958A2F9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React, you will render lists with some type of loop.</a:t>
            </a:r>
          </a:p>
          <a:p>
            <a:endParaRPr lang="en-US" dirty="0"/>
          </a:p>
          <a:p>
            <a:r>
              <a:rPr lang="en-US" dirty="0"/>
              <a:t>The JavaScript map() array method is generally the preferred method.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Keys allow React to keep track of elements. This way, if an item is updated or removed, only that item will be re-rendered instead of the entire list.</a:t>
            </a:r>
          </a:p>
          <a:p>
            <a:endParaRPr lang="en-US" dirty="0"/>
          </a:p>
          <a:p>
            <a:r>
              <a:rPr lang="en-US" dirty="0"/>
              <a:t>Keys need to be unique to each sibling. But they can be duplicated globally.</a:t>
            </a:r>
          </a:p>
          <a:p>
            <a:endParaRPr lang="en-US" dirty="0"/>
          </a:p>
          <a:p>
            <a:r>
              <a:rPr lang="en-US" dirty="0"/>
              <a:t>Generally, the key should be a unique ID assigned to each item. As a last resort, you can use the array index as a key.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6DC9C-1930-0C45-B03F-679335BFA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229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06A-C0DB-3491-B6EC-2E5D621A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through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3FA8-4582-2B78-1022-42F701D03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>
                <a:solidFill>
                  <a:srgbClr val="0000CC"/>
                </a:solidFill>
              </a:rPr>
              <a:t>Car1</a:t>
            </a:r>
            <a:r>
              <a:rPr lang="en-IN" dirty="0"/>
              <a:t>(props)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return(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&lt;li&gt; </a:t>
            </a:r>
            <a:r>
              <a:rPr lang="en-IN" dirty="0"/>
              <a:t>{ </a:t>
            </a:r>
            <a:r>
              <a:rPr lang="en-IN" dirty="0" err="1"/>
              <a:t>props.brandname</a:t>
            </a:r>
            <a:r>
              <a:rPr lang="en-IN" dirty="0"/>
              <a:t> } </a:t>
            </a:r>
            <a:r>
              <a:rPr lang="en-IN" dirty="0">
                <a:solidFill>
                  <a:srgbClr val="0000CC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IN" dirty="0"/>
              <a:t>    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>
                <a:solidFill>
                  <a:srgbClr val="0000CC"/>
                </a:solidFill>
              </a:rPr>
              <a:t>CarList1</a:t>
            </a:r>
            <a:r>
              <a:rPr lang="en-IN" dirty="0"/>
              <a:t>(props)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const </a:t>
            </a:r>
            <a:r>
              <a:rPr lang="en-IN" dirty="0" err="1"/>
              <a:t>carlist</a:t>
            </a:r>
            <a:r>
              <a:rPr lang="en-IN" dirty="0"/>
              <a:t> = [</a:t>
            </a:r>
          </a:p>
          <a:p>
            <a:pPr marL="0" indent="0">
              <a:buNone/>
            </a:pPr>
            <a:r>
              <a:rPr lang="en-IN" dirty="0"/>
              <a:t>                     {id:1,name:'Santro'},</a:t>
            </a:r>
          </a:p>
          <a:p>
            <a:pPr marL="0" indent="0">
              <a:buNone/>
            </a:pPr>
            <a:r>
              <a:rPr lang="en-IN" dirty="0"/>
              <a:t>                     {id:2,name:'Hondacity'},</a:t>
            </a:r>
          </a:p>
          <a:p>
            <a:pPr marL="0" indent="0">
              <a:buNone/>
            </a:pPr>
            <a:r>
              <a:rPr lang="en-IN" dirty="0"/>
              <a:t>                     {id:3,name:'Jazz'},</a:t>
            </a:r>
          </a:p>
          <a:p>
            <a:pPr marL="0" indent="0">
              <a:buNone/>
            </a:pPr>
            <a:r>
              <a:rPr lang="en-IN" dirty="0"/>
              <a:t>                     {id:4,name:'Ecosport'}</a:t>
            </a:r>
          </a:p>
          <a:p>
            <a:pPr marL="0" indent="0">
              <a:buNone/>
            </a:pPr>
            <a:r>
              <a:rPr lang="en-IN" dirty="0"/>
              <a:t>                    ];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3E86C-3D47-49E9-C673-F7ABA61E8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 return(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</a:t>
            </a:r>
            <a:r>
              <a:rPr lang="en-IN" dirty="0" err="1">
                <a:solidFill>
                  <a:srgbClr val="0000CC"/>
                </a:solidFill>
              </a:rPr>
              <a:t>ul</a:t>
            </a:r>
            <a:r>
              <a:rPr lang="en-IN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</a:t>
            </a:r>
            <a:r>
              <a:rPr lang="en-IN" dirty="0" err="1">
                <a:solidFill>
                  <a:srgbClr val="0000CC"/>
                </a:solidFill>
              </a:rPr>
              <a:t>carlist.map</a:t>
            </a:r>
            <a:r>
              <a:rPr lang="en-IN" dirty="0"/>
              <a:t>( c =&gt;</a:t>
            </a:r>
          </a:p>
          <a:p>
            <a:pPr marL="0" indent="0">
              <a:buNone/>
            </a:pPr>
            <a:r>
              <a:rPr lang="en-IN" dirty="0"/>
              <a:t>                      &lt;</a:t>
            </a:r>
            <a:r>
              <a:rPr lang="en-IN" dirty="0">
                <a:solidFill>
                  <a:srgbClr val="0000CC"/>
                </a:solidFill>
              </a:rPr>
              <a:t>Car1   key</a:t>
            </a:r>
            <a:r>
              <a:rPr lang="en-IN" dirty="0"/>
              <a:t>={c.id}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err="1"/>
              <a:t>brandname</a:t>
            </a:r>
            <a:r>
              <a:rPr lang="en-IN" dirty="0"/>
              <a:t>={c.name}  </a:t>
            </a:r>
          </a:p>
          <a:p>
            <a:pPr marL="0" indent="0">
              <a:buNone/>
            </a:pPr>
            <a:r>
              <a:rPr lang="en-IN" dirty="0"/>
              <a:t>                       /&gt;) 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&lt;/</a:t>
            </a:r>
            <a:r>
              <a:rPr lang="en-IN" dirty="0" err="1">
                <a:solidFill>
                  <a:srgbClr val="0000CC"/>
                </a:solidFill>
              </a:rPr>
              <a:t>ul</a:t>
            </a:r>
            <a:r>
              <a:rPr lang="en-IN" dirty="0">
                <a:solidFill>
                  <a:srgbClr val="0000CC"/>
                </a:solidFill>
              </a:rPr>
              <a:t>&gt;      </a:t>
            </a:r>
          </a:p>
          <a:p>
            <a:pPr marL="0" indent="0">
              <a:buNone/>
            </a:pPr>
            <a:r>
              <a:rPr lang="en-IN" dirty="0"/>
              <a:t>    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CarList1 return has &lt;</a:t>
            </a:r>
            <a:r>
              <a:rPr lang="en-IN" dirty="0" err="1"/>
              <a:t>ul</a:t>
            </a:r>
            <a:r>
              <a:rPr lang="en-IN" dirty="0"/>
              <a:t>&gt; whereas Car1 has &lt;li&gt;</a:t>
            </a:r>
          </a:p>
          <a:p>
            <a:pPr marL="0" indent="0">
              <a:buNone/>
            </a:pPr>
            <a:r>
              <a:rPr lang="en-IN" dirty="0"/>
              <a:t>           CarList1 component creates repeated Car1 components</a:t>
            </a:r>
          </a:p>
        </p:txBody>
      </p:sp>
    </p:spTree>
    <p:extLst>
      <p:ext uri="{BB962C8B-B14F-4D97-AF65-F5344CB8AC3E}">
        <p14:creationId xmlns:p14="http://schemas.microsoft.com/office/powerpoint/2010/main" val="3951623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329F-52C6-7BEC-7258-70C3145F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B7818-4AE3-BF30-8CDF-60FFAAC9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Handling forms is about how you handle the data when it changes value or gets submitted.</a:t>
            </a:r>
          </a:p>
          <a:p>
            <a:endParaRPr lang="en-US" dirty="0"/>
          </a:p>
          <a:p>
            <a:r>
              <a:rPr lang="en-US" dirty="0"/>
              <a:t>In HTML, form data is usually handled by the DOM.</a:t>
            </a:r>
          </a:p>
          <a:p>
            <a:endParaRPr lang="en-US" dirty="0"/>
          </a:p>
          <a:p>
            <a:r>
              <a:rPr lang="en-US" dirty="0"/>
              <a:t>In React, form data is usually handled by the components.</a:t>
            </a:r>
          </a:p>
          <a:p>
            <a:endParaRPr lang="en-US" dirty="0"/>
          </a:p>
          <a:p>
            <a:r>
              <a:rPr lang="en-US" dirty="0"/>
              <a:t>When the data is handled by the components, all the data is stored in the component state.</a:t>
            </a:r>
          </a:p>
          <a:p>
            <a:endParaRPr lang="en-US" dirty="0"/>
          </a:p>
          <a:p>
            <a:r>
              <a:rPr lang="en-US" dirty="0"/>
              <a:t>You can control changes by adding event handlers in the </a:t>
            </a:r>
            <a:r>
              <a:rPr lang="en-US" dirty="0" err="1"/>
              <a:t>onChange</a:t>
            </a:r>
            <a:r>
              <a:rPr lang="en-US" dirty="0"/>
              <a:t> attribute.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can use the useState Hook to keep track of each inputs value and provide a "single source of truth" for the entire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47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694E3-3AE6-E5B9-6FC5-56F81DE3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4C604B-2CD9-97AE-8E7B-F500B9BB7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function MyForm(props)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const [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name,setName</a:t>
            </a:r>
            <a:r>
              <a:rPr lang="en-IN" sz="2600" dirty="0">
                <a:solidFill>
                  <a:srgbClr val="0000CC"/>
                </a:solidFill>
              </a:rPr>
              <a:t>] = useState("Namrata");</a:t>
            </a:r>
          </a:p>
          <a:p>
            <a:pPr marL="0" indent="0">
              <a:buNone/>
            </a:pPr>
            <a:endParaRPr lang="en-IN" sz="26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</a:t>
            </a:r>
            <a:r>
              <a:rPr lang="en-IN" sz="2600" dirty="0">
                <a:solidFill>
                  <a:srgbClr val="0000CC"/>
                </a:solidFill>
                <a:highlight>
                  <a:srgbClr val="C0C0C0"/>
                </a:highlight>
              </a:rPr>
              <a:t>event.preventDefault();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alert(`The name entered is ${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</a:t>
            </a:r>
            <a:r>
              <a:rPr lang="en-IN" sz="2600" dirty="0">
                <a:solidFill>
                  <a:srgbClr val="0000CC"/>
                </a:solidFill>
              </a:rPr>
              <a:t>}`);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97766-4F0F-B984-6A1E-AAFEEF323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return(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&lt;form 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onSubmit={handleSubmit}</a:t>
            </a:r>
            <a:r>
              <a:rPr lang="en-IN" sz="2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&lt;label&gt;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Name :   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&lt;input type='text' 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       value={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</a:t>
            </a:r>
            <a:r>
              <a:rPr lang="en-IN" sz="26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       onChange={e=&gt;{ </a:t>
            </a:r>
            <a:r>
              <a:rPr lang="en-IN" sz="2600" dirty="0" err="1">
                <a:solidFill>
                  <a:srgbClr val="0000CC"/>
                </a:solidFill>
                <a:highlight>
                  <a:srgbClr val="FFFF00"/>
                </a:highlight>
              </a:rPr>
              <a:t>setName</a:t>
            </a:r>
            <a:r>
              <a:rPr lang="en-IN" sz="2600" dirty="0">
                <a:solidFill>
                  <a:srgbClr val="0000CC"/>
                </a:solidFill>
              </a:rPr>
              <a:t>(</a:t>
            </a:r>
            <a:r>
              <a:rPr lang="en-IN" sz="2600" dirty="0" err="1">
                <a:solidFill>
                  <a:srgbClr val="0000CC"/>
                </a:solidFill>
              </a:rPr>
              <a:t>e.target.value</a:t>
            </a:r>
            <a:r>
              <a:rPr lang="en-IN" sz="2600" dirty="0">
                <a:solidFill>
                  <a:srgbClr val="0000CC"/>
                </a:solidFill>
              </a:rPr>
              <a:t>); }}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/&gt;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&lt;/label&gt;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&lt;input type='submit' /&gt;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} //end of MyForm component</a:t>
            </a:r>
          </a:p>
        </p:txBody>
      </p:sp>
    </p:spTree>
    <p:extLst>
      <p:ext uri="{BB962C8B-B14F-4D97-AF65-F5344CB8AC3E}">
        <p14:creationId xmlns:p14="http://schemas.microsoft.com/office/powerpoint/2010/main" val="2896464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BD5950-A7D2-AEAD-4986-9372B98B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Multiple Input Fields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EE22F-30B0-46A3-96FA-40CC8955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control the values of more than one input field by adding a name attribute to each element.</a:t>
            </a:r>
          </a:p>
          <a:p>
            <a:endParaRPr lang="en-US" dirty="0"/>
          </a:p>
          <a:p>
            <a:r>
              <a:rPr lang="en-US" dirty="0"/>
              <a:t>We will initialize our state with an empty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access the fields in the event handler use the event.target.name and </a:t>
            </a:r>
            <a:r>
              <a:rPr lang="en-US" dirty="0" err="1"/>
              <a:t>event.target.value</a:t>
            </a:r>
            <a:r>
              <a:rPr lang="en-US" dirty="0"/>
              <a:t> syntax.</a:t>
            </a:r>
          </a:p>
          <a:p>
            <a:endParaRPr lang="en-US" dirty="0"/>
          </a:p>
          <a:p>
            <a:r>
              <a:rPr lang="en-US" dirty="0"/>
              <a:t>To update the state, use square brackets [bracket notation] around the property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78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694E3-3AE6-E5B9-6FC5-56F81DE3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4C604B-2CD9-97AE-8E7B-F500B9BB7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IN" sz="900" dirty="0"/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function MyForm1(props)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[</a:t>
            </a:r>
            <a:r>
              <a:rPr lang="en-IN" sz="900" dirty="0" err="1">
                <a:solidFill>
                  <a:srgbClr val="0000CC"/>
                </a:solidFill>
              </a:rPr>
              <a:t>inputs,setInputs</a:t>
            </a:r>
            <a:r>
              <a:rPr lang="en-IN" sz="900" dirty="0">
                <a:solidFill>
                  <a:srgbClr val="0000CC"/>
                </a:solidFill>
              </a:rPr>
              <a:t>] = useState({});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event.preventDefault();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alert(</a:t>
            </a:r>
            <a:r>
              <a:rPr lang="en-IN" sz="900" dirty="0" err="1">
                <a:solidFill>
                  <a:srgbClr val="0000CC"/>
                </a:solidFill>
              </a:rPr>
              <a:t>inputs.username</a:t>
            </a:r>
            <a:r>
              <a:rPr lang="en-IN" sz="900" dirty="0">
                <a:solidFill>
                  <a:srgbClr val="0000CC"/>
                </a:solidFill>
              </a:rPr>
              <a:t> +','+</a:t>
            </a:r>
            <a:r>
              <a:rPr lang="en-IN" sz="900" dirty="0" err="1">
                <a:solidFill>
                  <a:srgbClr val="0000CC"/>
                </a:solidFill>
              </a:rPr>
              <a:t>inputs.age</a:t>
            </a:r>
            <a:r>
              <a:rPr lang="en-IN" sz="900" dirty="0">
                <a:solidFill>
                  <a:srgbClr val="0000CC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handleChange = (event) =&gt;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const </a:t>
            </a:r>
            <a:r>
              <a:rPr lang="en-IN" sz="900" dirty="0" err="1">
                <a:solidFill>
                  <a:srgbClr val="0000CC"/>
                </a:solidFill>
              </a:rPr>
              <a:t>namee</a:t>
            </a:r>
            <a:r>
              <a:rPr lang="en-IN" sz="900" dirty="0">
                <a:solidFill>
                  <a:srgbClr val="0000CC"/>
                </a:solidFill>
              </a:rPr>
              <a:t> = event.target.name;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const value = </a:t>
            </a:r>
            <a:r>
              <a:rPr lang="en-IN" sz="900" dirty="0" err="1">
                <a:solidFill>
                  <a:srgbClr val="0000CC"/>
                </a:solidFill>
              </a:rPr>
              <a:t>event.target.value</a:t>
            </a:r>
            <a:r>
              <a:rPr lang="en-IN" sz="9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</a:t>
            </a:r>
            <a:r>
              <a:rPr lang="en-IN" sz="900" dirty="0" err="1">
                <a:solidFill>
                  <a:srgbClr val="0000CC"/>
                </a:solidFill>
              </a:rPr>
              <a:t>setInputs</a:t>
            </a:r>
            <a:r>
              <a:rPr lang="en-IN" sz="900" dirty="0">
                <a:solidFill>
                  <a:srgbClr val="0000CC"/>
                </a:solidFill>
              </a:rPr>
              <a:t>((</a:t>
            </a:r>
            <a:r>
              <a:rPr lang="en-IN" sz="900" dirty="0" err="1">
                <a:solidFill>
                  <a:srgbClr val="0000CC"/>
                </a:solidFill>
              </a:rPr>
              <a:t>pv</a:t>
            </a:r>
            <a:r>
              <a:rPr lang="en-IN" sz="900" dirty="0">
                <a:solidFill>
                  <a:srgbClr val="0000CC"/>
                </a:solidFill>
              </a:rPr>
              <a:t>)=&gt;{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return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    ...</a:t>
            </a:r>
            <a:r>
              <a:rPr lang="en-IN" sz="900" dirty="0" err="1">
                <a:solidFill>
                  <a:srgbClr val="0000CC"/>
                </a:solidFill>
              </a:rPr>
              <a:t>pv</a:t>
            </a:r>
            <a:r>
              <a:rPr lang="en-IN" sz="900" dirty="0">
                <a:solidFill>
                  <a:srgbClr val="0000CC"/>
                </a:solidFill>
              </a:rPr>
              <a:t>,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  </a:t>
            </a:r>
            <a:r>
              <a:rPr lang="en-IN" sz="900" dirty="0">
                <a:solidFill>
                  <a:srgbClr val="0000CC"/>
                </a:solidFill>
                <a:highlight>
                  <a:srgbClr val="FFFF00"/>
                </a:highlight>
              </a:rPr>
              <a:t>  [</a:t>
            </a:r>
            <a:r>
              <a:rPr lang="en-IN" sz="900" dirty="0" err="1">
                <a:solidFill>
                  <a:srgbClr val="0000CC"/>
                </a:solidFill>
                <a:highlight>
                  <a:srgbClr val="FFFF00"/>
                </a:highlight>
              </a:rPr>
              <a:t>namee</a:t>
            </a:r>
            <a:r>
              <a:rPr lang="en-IN" sz="900" dirty="0">
                <a:solidFill>
                  <a:srgbClr val="0000CC"/>
                </a:solidFill>
                <a:highlight>
                  <a:srgbClr val="FFFF00"/>
                </a:highlight>
              </a:rPr>
              <a:t>]:value</a:t>
            </a:r>
            <a:r>
              <a:rPr lang="en-IN" sz="900" dirty="0">
                <a:solidFill>
                  <a:srgbClr val="0000CC"/>
                </a:solidFill>
              </a:rPr>
              <a:t> };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});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}</a:t>
            </a:r>
            <a:endParaRPr lang="en-IN" sz="9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97766-4F0F-B984-6A1E-AAFEEF32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return(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&lt;form onSubmit={handleSubmit}&gt;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&lt;label&gt;  </a:t>
            </a:r>
            <a:r>
              <a:rPr lang="en-IN" sz="1000" dirty="0" err="1">
                <a:solidFill>
                  <a:srgbClr val="0000CC"/>
                </a:solidFill>
              </a:rPr>
              <a:t>UserName</a:t>
            </a:r>
            <a:r>
              <a:rPr lang="en-IN" sz="1000" dirty="0">
                <a:solidFill>
                  <a:srgbClr val="0000CC"/>
                </a:solidFill>
              </a:rPr>
              <a:t> :  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&lt;input type='text'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name='username’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value={</a:t>
            </a:r>
            <a:r>
              <a:rPr lang="en-IN" sz="1000" dirty="0" err="1">
                <a:solidFill>
                  <a:srgbClr val="0000CC"/>
                </a:solidFill>
              </a:rPr>
              <a:t>inputs.username</a:t>
            </a:r>
            <a:r>
              <a:rPr lang="en-IN" sz="1000" dirty="0">
                <a:solidFill>
                  <a:srgbClr val="0000CC"/>
                </a:solidFill>
              </a:rPr>
              <a:t> || ‘’}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onChange={handleChange}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/&gt;   &lt;/label&gt;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&lt;label&gt;  Age :  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&lt;input type='text'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name='age’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value={</a:t>
            </a:r>
            <a:r>
              <a:rPr lang="en-IN" sz="1000" dirty="0" err="1">
                <a:solidFill>
                  <a:srgbClr val="0000CC"/>
                </a:solidFill>
              </a:rPr>
              <a:t>inputs.age</a:t>
            </a:r>
            <a:r>
              <a:rPr lang="en-IN" sz="1000" dirty="0">
                <a:solidFill>
                  <a:srgbClr val="0000CC"/>
                </a:solidFill>
              </a:rPr>
              <a:t> || ''}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onChange={handleChange}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/&gt;   &lt;/label&gt;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&lt;input type='submit' /&gt;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C00000"/>
                </a:solidFill>
              </a:rPr>
              <a:t>Note: initially inputs object is empty. </a:t>
            </a:r>
            <a:r>
              <a:rPr lang="en-US" sz="1000" dirty="0">
                <a:solidFill>
                  <a:srgbClr val="C00000"/>
                </a:solidFill>
              </a:rPr>
              <a:t>To update the state in </a:t>
            </a:r>
            <a:r>
              <a:rPr lang="en-US" sz="1000" dirty="0" err="1">
                <a:solidFill>
                  <a:srgbClr val="C00000"/>
                </a:solidFill>
              </a:rPr>
              <a:t>setXXX</a:t>
            </a:r>
            <a:r>
              <a:rPr lang="en-US" sz="1000" dirty="0">
                <a:solidFill>
                  <a:srgbClr val="C00000"/>
                </a:solidFill>
              </a:rPr>
              <a:t>(), use square brackets around the property name to add the property .</a:t>
            </a:r>
            <a:endParaRPr lang="en-IN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86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0091-3BDD-CE6E-D9C0-AD9F0446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99BB-295F-AF5C-00A0-48EF16988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useRef() hook can be used to access a DOM element directly.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useRef() only returns one item. It returns an Object called current.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When we initialize useRef we set the initial value: useRef(0).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1706BA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function </a:t>
            </a:r>
            <a:r>
              <a:rPr lang="en-IN" sz="2900" dirty="0" err="1">
                <a:solidFill>
                  <a:srgbClr val="1706BA"/>
                </a:solidFill>
              </a:rPr>
              <a:t>UseRefInForm</a:t>
            </a:r>
            <a:r>
              <a:rPr lang="en-IN" sz="2900" dirty="0">
                <a:solidFill>
                  <a:srgbClr val="1706BA"/>
                </a:solidFill>
              </a:rPr>
              <a:t>(props) {</a:t>
            </a:r>
          </a:p>
          <a:p>
            <a:pPr marL="0" indent="0">
              <a:buNone/>
            </a:pP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     const inputEle = useRef();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const handleChange = (event) =&gt; {</a:t>
            </a:r>
          </a:p>
          <a:p>
            <a:pPr marL="0" indent="0">
              <a:buNone/>
            </a:pP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          //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inputEle.current</a:t>
            </a: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is reference to 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HtmlInputElement</a:t>
            </a:r>
            <a:endParaRPr lang="en-IN" sz="29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 console.log(</a:t>
            </a:r>
            <a:r>
              <a:rPr lang="en-IN" sz="2900" dirty="0" err="1">
                <a:solidFill>
                  <a:srgbClr val="1706BA"/>
                </a:solidFill>
              </a:rPr>
              <a:t>inputEle.current.value</a:t>
            </a:r>
            <a:r>
              <a:rPr lang="en-IN" sz="2900" dirty="0">
                <a:solidFill>
                  <a:srgbClr val="1706BA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   alert(`entered text value is ${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inputEle.current.value</a:t>
            </a:r>
            <a:r>
              <a:rPr lang="en-IN" sz="2900" dirty="0">
                <a:solidFill>
                  <a:srgbClr val="1706BA"/>
                </a:solidFill>
              </a:rPr>
              <a:t>}`);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</a:t>
            </a:r>
            <a:r>
              <a:rPr lang="en-IN" sz="2900" dirty="0"/>
              <a:t>}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1138F-B85E-7C35-61CE-A800D0777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event.preventDefault();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alert(`The final input value you entered is: ${</a:t>
            </a:r>
            <a:r>
              <a:rPr lang="en-IN" dirty="0" err="1">
                <a:solidFill>
                  <a:srgbClr val="1706BA"/>
                </a:solidFill>
              </a:rPr>
              <a:t>inputEle.current.value</a:t>
            </a:r>
            <a:r>
              <a:rPr lang="en-IN" dirty="0">
                <a:solidFill>
                  <a:srgbClr val="1706BA"/>
                </a:solidFill>
              </a:rPr>
              <a:t>}`);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</a:t>
            </a:r>
            <a:r>
              <a:rPr lang="en-IN" dirty="0" err="1">
                <a:solidFill>
                  <a:srgbClr val="1706BA"/>
                </a:solidFill>
              </a:rPr>
              <a:t>inputEle.current.focus</a:t>
            </a:r>
            <a:r>
              <a:rPr lang="en-IN" dirty="0">
                <a:solidFill>
                  <a:srgbClr val="1706BA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}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return (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&lt;form  onSubmit={handleSubmit}&gt;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solidFill>
                  <a:srgbClr val="1706BA"/>
                </a:solidFill>
              </a:rPr>
              <a:t>        &lt;input  type="Text" value={'Namrata'}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ref={inputEle}  </a:t>
            </a:r>
            <a:r>
              <a:rPr lang="en-IN" dirty="0">
                <a:solidFill>
                  <a:srgbClr val="1706BA"/>
                </a:solidFill>
              </a:rPr>
              <a:t>	onChange={handleChange}/&gt;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&lt;input type="submit" /&gt;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460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1FA1-E047-48C0-1653-8B99FDBB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C5C2E4-020A-ABED-2CE7-33FFC2B3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useRef Hook allows you to persist values between renders.</a:t>
            </a:r>
          </a:p>
          <a:p>
            <a:endParaRPr lang="en-US" dirty="0"/>
          </a:p>
          <a:p>
            <a:r>
              <a:rPr lang="en-US" dirty="0"/>
              <a:t>It can be used to store a mutable value that does not cause a re-render when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82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2D48-4761-1470-3E5C-ADD6118B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vs useState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3EB9-BABD-97D8-9B4E-B3EE5392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 main differences between reference and state:</a:t>
            </a:r>
          </a:p>
          <a:p>
            <a:pPr lvl="1"/>
            <a:r>
              <a:rPr lang="en-US" dirty="0"/>
              <a:t>Updating a reference doesn't trigger re-rendering, while updating the state makes the component re-render;</a:t>
            </a:r>
          </a:p>
          <a:p>
            <a:pPr lvl="1"/>
            <a:r>
              <a:rPr lang="en-US" dirty="0"/>
              <a:t>The reference update is synchronous (the updated reference value is available right away), while the state update is asynchronous (the state variable is updated after re-rendering).</a:t>
            </a:r>
          </a:p>
          <a:p>
            <a:r>
              <a:rPr lang="en-US" dirty="0"/>
              <a:t>From a higher point of view, references store infrastructure data of side-effects, while the state stores information that is directly rendered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7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5E0-441B-1B1D-54D3-94408E94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FDB2-3AFD-7E6C-742A-F4752528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 - if the same variable is defined in different scopes using let, there will be no error: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if (true)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let greeting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console.log(greeting); // "say Hello instead"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console.log(greeting); // "say Hi"</a:t>
            </a:r>
          </a:p>
          <a:p>
            <a:pPr>
              <a:lnSpc>
                <a:spcPct val="120000"/>
              </a:lnSpc>
            </a:pPr>
            <a:r>
              <a:rPr lang="en-US" dirty="0"/>
              <a:t>Why is there no error? This is because both instances are treated as different variables since they have different scopes.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This fact makes let a better choice than var. When using let, you don't have to bother if you have used a name for a variable before as a variable exists only within its scope.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Also, since a variable cannot be declared more than once within a scope, then the problem discussed earlier that occurs with var does not happen.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071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2D48-4761-1470-3E5C-ADD6118B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vs useState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9814F-D17A-952D-3F96-7E7DCF7758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UseRef1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`Clicked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pPr marL="0" indent="0"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 rendered!'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44DF0B-CF12-E500-B00E-0A01ABDF7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80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. Side-effects :-</a:t>
            </a:r>
          </a:p>
          <a:p>
            <a:r>
              <a:rPr lang="en-US" dirty="0"/>
              <a:t>A functional React component uses props and/or state to calculate the output. If the component makes calculations that don't target the output value, then these calculations are named side-effects.</a:t>
            </a:r>
          </a:p>
          <a:p>
            <a:endParaRPr lang="en-US" dirty="0"/>
          </a:p>
          <a:p>
            <a:r>
              <a:rPr lang="en-US" dirty="0"/>
              <a:t>Examples of side-effects are fetch requests, manipulating DOM directly, using timer functions like setTimeout(), and more.</a:t>
            </a:r>
          </a:p>
          <a:p>
            <a:endParaRPr lang="en-US" dirty="0"/>
          </a:p>
          <a:p>
            <a:r>
              <a:rPr lang="en-US" dirty="0"/>
              <a:t>Component rendering and the side-effect logic are independent. </a:t>
            </a:r>
          </a:p>
          <a:p>
            <a:r>
              <a:rPr lang="en-US" dirty="0"/>
              <a:t>Performing side-effects directly in the body of the component is a mistake, because the body contains code to compute/change the component's output.</a:t>
            </a:r>
          </a:p>
          <a:p>
            <a:endParaRPr lang="en-US" dirty="0"/>
          </a:p>
          <a:p>
            <a:r>
              <a:rPr lang="en-US" dirty="0"/>
              <a:t>How often the component renders isn't something you can control — if React wants to render the component, you cannot stop it. But you don’t want side-effect code to run every-time component output changes or component gets </a:t>
            </a:r>
            <a:r>
              <a:rPr lang="en-US" dirty="0" err="1"/>
              <a:t>rerendered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to decouple rendering from the side-effect? Welcome useEffect() — the hook that runs side-effects independently of rendering.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39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. Side-effects :-</a:t>
            </a:r>
          </a:p>
          <a:p>
            <a:r>
              <a:rPr lang="en-US" dirty="0"/>
              <a:t>The useEffect Hook allows you to perform side effects in your components.</a:t>
            </a:r>
          </a:p>
          <a:p>
            <a:endParaRPr lang="en-US" dirty="0"/>
          </a:p>
          <a:p>
            <a:r>
              <a:rPr lang="en-US" dirty="0"/>
              <a:t>Some examples of side effects are: fetching data, directly updating the DOM, and timers.</a:t>
            </a:r>
          </a:p>
          <a:p>
            <a:endParaRPr lang="en-US" dirty="0"/>
          </a:p>
          <a:p>
            <a:r>
              <a:rPr lang="en-US" dirty="0"/>
              <a:t>useEffect accepts two arguments. The second argument is optional.</a:t>
            </a:r>
          </a:p>
          <a:p>
            <a:endParaRPr lang="en-US" dirty="0"/>
          </a:p>
          <a:p>
            <a:r>
              <a:rPr lang="en-US" dirty="0"/>
              <a:t>useEffect(&lt;function&gt;, &lt;dependency&gt;)</a:t>
            </a:r>
          </a:p>
        </p:txBody>
      </p:sp>
    </p:spTree>
    <p:extLst>
      <p:ext uri="{BB962C8B-B14F-4D97-AF65-F5344CB8AC3E}">
        <p14:creationId xmlns:p14="http://schemas.microsoft.com/office/powerpoint/2010/main" val="2163181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useEffect() hook 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There are several ways to control when side effects run.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We should always include the second parameter which accepts an array. We can optionally pass dependencies to useEffect in this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1. No dependency passed: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 every render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21A36-35DB-71D0-1735-292BD782A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2. An empty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only on the first render</a:t>
            </a:r>
          </a:p>
          <a:p>
            <a:pPr marL="0" indent="0">
              <a:buNone/>
            </a:pPr>
            <a:r>
              <a:rPr lang="en-US" dirty="0"/>
              <a:t>}, []);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3. Props or state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 the first render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//And any time any dependency value changes</a:t>
            </a:r>
          </a:p>
          <a:p>
            <a:pPr marL="0" indent="0">
              <a:buNone/>
            </a:pPr>
            <a:r>
              <a:rPr lang="en-US" dirty="0"/>
              <a:t>}, [prop.prop1, state.dep1]);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100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128CD7-75D5-BE63-E395-52FDA9F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Side-effects: useEffect() hook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346548-1652-F16E-EEE6-33C4DC7252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u="sng" dirty="0">
                <a:solidFill>
                  <a:srgbClr val="1706BA"/>
                </a:solidFill>
              </a:rPr>
              <a:t>Effect Cleanup </a:t>
            </a:r>
            <a:r>
              <a:rPr lang="en-US" sz="4200" dirty="0">
                <a:solidFill>
                  <a:srgbClr val="1706BA"/>
                </a:solidFill>
              </a:rPr>
              <a:t>- </a:t>
            </a:r>
            <a:r>
              <a:rPr lang="en-US" sz="4200" dirty="0"/>
              <a:t>Some effects require cleanup to reduce memory leaks.</a:t>
            </a:r>
          </a:p>
          <a:p>
            <a:pPr>
              <a:lnSpc>
                <a:spcPct val="120000"/>
              </a:lnSpc>
            </a:pP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Timeouts, subscriptions, event listeners, and other effects that are no longer needed should be disposed.</a:t>
            </a:r>
          </a:p>
          <a:p>
            <a:pPr>
              <a:lnSpc>
                <a:spcPct val="120000"/>
              </a:lnSpc>
            </a:pP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We do this by including a return function at the end of the useEffect Hook.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36F6A3-FA2E-35AA-995C-31A4A9366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import { useState, </a:t>
            </a:r>
            <a:r>
              <a:rPr lang="en-IN" dirty="0" err="1">
                <a:solidFill>
                  <a:srgbClr val="1706BA"/>
                </a:solidFill>
              </a:rPr>
              <a:t>useEffect</a:t>
            </a:r>
            <a:r>
              <a:rPr lang="en-IN" dirty="0">
                <a:solidFill>
                  <a:srgbClr val="1706BA"/>
                </a:solidFill>
              </a:rPr>
              <a:t> } from "react";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import ReactDOM from "react-</a:t>
            </a:r>
            <a:r>
              <a:rPr lang="en-IN" dirty="0" err="1">
                <a:solidFill>
                  <a:srgbClr val="1706BA"/>
                </a:solidFill>
              </a:rPr>
              <a:t>dom</a:t>
            </a:r>
            <a:r>
              <a:rPr lang="en-IN" dirty="0">
                <a:solidFill>
                  <a:srgbClr val="1706BA"/>
                </a:solidFill>
              </a:rPr>
              <a:t>/client";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function Timer()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const [count, </a:t>
            </a:r>
            <a:r>
              <a:rPr lang="en-IN" dirty="0" err="1">
                <a:solidFill>
                  <a:srgbClr val="1706BA"/>
                </a:solidFill>
              </a:rPr>
              <a:t>setCount</a:t>
            </a:r>
            <a:r>
              <a:rPr lang="en-IN" dirty="0">
                <a:solidFill>
                  <a:srgbClr val="1706BA"/>
                </a:solidFill>
              </a:rPr>
              <a:t>] = useState(0);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</a:t>
            </a:r>
            <a:r>
              <a:rPr lang="en-IN" dirty="0" err="1">
                <a:solidFill>
                  <a:srgbClr val="1706BA"/>
                </a:solidFill>
              </a:rPr>
              <a:t>useEffect</a:t>
            </a:r>
            <a:r>
              <a:rPr lang="en-IN" dirty="0">
                <a:solidFill>
                  <a:srgbClr val="1706BA"/>
                </a:solidFill>
              </a:rPr>
              <a:t>(()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let timer = </a:t>
            </a:r>
            <a:r>
              <a:rPr lang="en-IN" dirty="0" err="1">
                <a:solidFill>
                  <a:srgbClr val="1706BA"/>
                </a:solidFill>
              </a:rPr>
              <a:t>setTimeout</a:t>
            </a:r>
            <a:r>
              <a:rPr lang="en-IN" dirty="0">
                <a:solidFill>
                  <a:srgbClr val="1706BA"/>
                </a:solidFill>
              </a:rPr>
              <a:t>(()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</a:t>
            </a:r>
            <a:r>
              <a:rPr lang="en-IN" dirty="0" err="1">
                <a:solidFill>
                  <a:srgbClr val="1706BA"/>
                </a:solidFill>
              </a:rPr>
              <a:t>setCount</a:t>
            </a:r>
            <a:r>
              <a:rPr lang="en-IN" dirty="0">
                <a:solidFill>
                  <a:srgbClr val="1706BA"/>
                </a:solidFill>
              </a:rPr>
              <a:t>((count) =&gt; count + 1);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}, 1000);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return () =&gt; </a:t>
            </a:r>
            <a:r>
              <a:rPr lang="en-IN" dirty="0" err="1">
                <a:solidFill>
                  <a:srgbClr val="1706BA"/>
                </a:solidFill>
              </a:rPr>
              <a:t>clearTimeout</a:t>
            </a:r>
            <a:r>
              <a:rPr lang="en-IN" dirty="0">
                <a:solidFill>
                  <a:srgbClr val="1706BA"/>
                </a:solidFill>
              </a:rPr>
              <a:t>(timer)  //</a:t>
            </a:r>
            <a:r>
              <a:rPr lang="en-IN" dirty="0" err="1">
                <a:solidFill>
                  <a:srgbClr val="1706BA"/>
                </a:solidFill>
              </a:rPr>
              <a:t>cleanup</a:t>
            </a:r>
            <a:r>
              <a:rPr lang="en-IN" dirty="0">
                <a:solidFill>
                  <a:srgbClr val="1706BA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}, []);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return &lt;h1&gt;I've rendered {count} times!&lt;/h1&gt;;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14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6E7B7B-D1D8-271E-84CF-BF65BD96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Context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8F353-5204-1617-9B22-49E422E9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React Context is a way to manage state globally.</a:t>
            </a:r>
          </a:p>
          <a:p>
            <a:endParaRPr lang="en-US" dirty="0"/>
          </a:p>
          <a:p>
            <a:r>
              <a:rPr lang="en-US" dirty="0"/>
              <a:t>It can be used together with the </a:t>
            </a:r>
            <a:r>
              <a:rPr lang="en-US" dirty="0" err="1"/>
              <a:t>useState</a:t>
            </a:r>
            <a:r>
              <a:rPr lang="en-US" dirty="0"/>
              <a:t> Hook to share state between deeply nested components more easily than with </a:t>
            </a:r>
            <a:r>
              <a:rPr lang="en-US" dirty="0" err="1"/>
              <a:t>useState</a:t>
            </a:r>
            <a:r>
              <a:rPr lang="en-US" dirty="0"/>
              <a:t> alone.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>
                <a:solidFill>
                  <a:srgbClr val="0070C0"/>
                </a:solidFill>
              </a:rPr>
              <a:t>The Problem:-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State should be held by the highest parent component in the stack that requires access to the state.</a:t>
            </a:r>
          </a:p>
          <a:p>
            <a:endParaRPr lang="en-US" dirty="0"/>
          </a:p>
          <a:p>
            <a:r>
              <a:rPr lang="en-US" dirty="0"/>
              <a:t>To illustrate, we have many nested components. The component at the top and bottom of the stack need access to the state.</a:t>
            </a:r>
          </a:p>
          <a:p>
            <a:endParaRPr lang="en-US" dirty="0"/>
          </a:p>
          <a:p>
            <a:r>
              <a:rPr lang="en-US" dirty="0"/>
              <a:t>To do this without Context, we will need to pass the state as "props" through each nested component. This is called "prop drilling".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601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A4A6-D626-EBFF-D7D0-57E7EAC7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Rest API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EE52-2C55-FADA-DF23-07E6B4CA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 There are multiple options available to choose from when it comes to making an API request in a React 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Fetch/</a:t>
            </a:r>
            <a:r>
              <a:rPr lang="en-US" b="0" i="0" dirty="0" err="1">
                <a:solidFill>
                  <a:srgbClr val="300D4F"/>
                </a:solidFill>
                <a:effectLst/>
                <a:latin typeface="Maison Neue"/>
              </a:rPr>
              <a:t>Axios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 – The easiest option is to use the Fetch API or use a library like </a:t>
            </a:r>
            <a:r>
              <a:rPr lang="en-US" b="0" i="0" dirty="0" err="1">
                <a:solidFill>
                  <a:srgbClr val="300D4F"/>
                </a:solidFill>
                <a:effectLst/>
                <a:latin typeface="Maison Neue"/>
              </a:rPr>
              <a:t>Axios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 to make API requests. These are pretty bare-bones options without any advanced functionality like caching, </a:t>
            </a:r>
            <a:r>
              <a:rPr lang="en-US" b="1" i="0" u="none" strike="noStrike" dirty="0">
                <a:solidFill>
                  <a:srgbClr val="300D4F"/>
                </a:solidFill>
                <a:effectLst/>
                <a:latin typeface="Maison Neue"/>
              </a:rPr>
              <a:t>deduping requests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SWR/React Query – For complex applications that require a more robust solution, it’s probably a better idea to go with a full-fledged data fetching library which offers a lot more functionalities out of the box.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709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668-39D9-71A4-9B2F-17424A7E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Fetch and </a:t>
            </a:r>
            <a:r>
              <a:rPr lang="en-US" dirty="0" err="1"/>
              <a:t>Axios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E06F-1E16-FE81-45C6-F0E6731A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Fetch API is a web standard that is implemented in all major browsers to allow for making network requests in a standardized way.</a:t>
            </a:r>
          </a:p>
          <a:p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is a third-party library that is functionally very similar to Fetch. It offers a few improvements over Fetch such as better backward compatibility, data transforms, or the ability to intercept a request before or after it is made.</a:t>
            </a:r>
          </a:p>
          <a:p>
            <a:endParaRPr lang="en-US" dirty="0"/>
          </a:p>
          <a:p>
            <a:r>
              <a:rPr lang="en-US" dirty="0"/>
              <a:t>For the reasons listed above, I’ll be using </a:t>
            </a:r>
            <a:r>
              <a:rPr lang="en-US" dirty="0" err="1"/>
              <a:t>Axios</a:t>
            </a:r>
            <a:r>
              <a:rPr lang="en-US" dirty="0"/>
              <a:t> in this tutorial but save for some minor differences (e.g., </a:t>
            </a:r>
            <a:r>
              <a:rPr lang="en-US" dirty="0" err="1"/>
              <a:t>Axios</a:t>
            </a:r>
            <a:r>
              <a:rPr lang="en-US" dirty="0"/>
              <a:t> serializes the response into JSON automatically) in usage, you should be able to use Fetch in almost ~~exactly~~ the same way.</a:t>
            </a:r>
          </a:p>
          <a:p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Axios</a:t>
            </a:r>
            <a:r>
              <a:rPr lang="en-US" dirty="0"/>
              <a:t> library. Fetch doesn’t need to be installed as it ships with every major browser save for Internet Explorer.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 install </a:t>
            </a:r>
            <a:r>
              <a:rPr lang="en-US" dirty="0" err="1">
                <a:solidFill>
                  <a:srgbClr val="0070C0"/>
                </a:solidFill>
              </a:rPr>
              <a:t>axios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78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F43-6AFD-6D7C-6338-A6F2F5CC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57E8-136C-38C5-C566-10857CA7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async await and promises and callbacks?</a:t>
            </a:r>
          </a:p>
          <a:p>
            <a:r>
              <a:rPr lang="en-US" dirty="0"/>
              <a:t>Promise Vs Callback Vs Async/Await | by Mohit </a:t>
            </a:r>
            <a:r>
              <a:rPr lang="en-US" dirty="0" err="1"/>
              <a:t>garg</a:t>
            </a:r>
            <a:r>
              <a:rPr lang="en-US" dirty="0"/>
              <a:t> | Dev Genius</a:t>
            </a:r>
          </a:p>
          <a:p>
            <a:r>
              <a:rPr lang="en-US" dirty="0"/>
              <a:t>In summary, promises, callbacks, and async/await are all ways to handle asynchronous operations in JavaScript, with promises providing a more elegant way of handling async operations, callbacks being a more traditional way, and async/await providing a more convenient and readable way of handling async operations.</a:t>
            </a:r>
          </a:p>
          <a:p>
            <a:r>
              <a:rPr lang="en-IN" dirty="0">
                <a:hlinkClick r:id="rId2"/>
              </a:rPr>
              <a:t>https://www.geeksforgeeks.org/difference-between-promise-and-async-await-in-node-js/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622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34DA-B7B3-D20A-3338-342AE011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C542-9E80-8305-67F8-B4864A62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Async/Await is used to work with promises in asynchronous functions. It is basically syntactic sugar for promises. </a:t>
            </a:r>
          </a:p>
          <a:p>
            <a:r>
              <a:rPr lang="en-US" dirty="0"/>
              <a:t>It is just a wrapper to restyle code and make promises easier to read and use. </a:t>
            </a:r>
          </a:p>
          <a:p>
            <a:r>
              <a:rPr lang="en-US" dirty="0"/>
              <a:t>It makes asynchronous code look more like synchronous/procedural code, which is easier to understand.</a:t>
            </a:r>
          </a:p>
          <a:p>
            <a:endParaRPr lang="en-US" dirty="0"/>
          </a:p>
          <a:p>
            <a:r>
              <a:rPr lang="en-US" dirty="0"/>
              <a:t>await can only be used in async functions. It is used for calling an async function and waits for it to resolve or reject. </a:t>
            </a:r>
          </a:p>
          <a:p>
            <a:r>
              <a:rPr lang="en-US" dirty="0"/>
              <a:t>await blocks the execution of the code within the async function in which it is located. </a:t>
            </a:r>
          </a:p>
          <a:p>
            <a:endParaRPr lang="en-US" dirty="0"/>
          </a:p>
          <a:p>
            <a:r>
              <a:rPr lang="en-US" dirty="0"/>
              <a:t>Error Handling in Async/Await: For a successfully resolved promise, we use try and for rejected promise, we use catch</a:t>
            </a:r>
            <a:r>
              <a:rPr lang="en-US"/>
              <a:t>. </a:t>
            </a:r>
          </a:p>
          <a:p>
            <a:r>
              <a:rPr lang="en-US"/>
              <a:t>To </a:t>
            </a:r>
            <a:r>
              <a:rPr lang="en-US" dirty="0"/>
              <a:t>run a code after the promise has been handled using try or catch, we can .finally() method. The code inside .finally() method runs once regardless of the state of the promise.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37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CEB4-ADBC-F51B-C203-B6499D09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90E-6A2A-636E-7866-717F7C30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of let : -  Just like  var, let declarations are hoisted to the top.</a:t>
            </a:r>
          </a:p>
          <a:p>
            <a:r>
              <a:rPr lang="en-US" dirty="0"/>
              <a:t>Unlike var which is initialized as undefined, the let keyword is not initialized. </a:t>
            </a:r>
          </a:p>
          <a:p>
            <a:r>
              <a:rPr lang="en-US" dirty="0"/>
              <a:t>So if you try to use a let variable before declaration, you'll get a Reference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0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9AFE-FB0E-5B18-3DEE-85F0C36A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69DB-0318-FD2A-5CF5-6CC1DEEC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 :- Variables declared with the const maintain constant values. const declarations share some similarities with let declarations.</a:t>
            </a:r>
          </a:p>
          <a:p>
            <a:r>
              <a:rPr lang="en-US" dirty="0"/>
              <a:t>const declarations are block scoped</a:t>
            </a:r>
          </a:p>
          <a:p>
            <a:r>
              <a:rPr lang="en-US" dirty="0">
                <a:solidFill>
                  <a:srgbClr val="0070C0"/>
                </a:solidFill>
              </a:rPr>
              <a:t>const cannot be updated or re-declared</a:t>
            </a:r>
          </a:p>
          <a:p>
            <a:r>
              <a:rPr lang="en-US" dirty="0"/>
              <a:t>Every const declaration, therefore, must be initialized at the time of declaration.</a:t>
            </a:r>
          </a:p>
          <a:p>
            <a:r>
              <a:rPr lang="en-US" dirty="0"/>
              <a:t>While a const object cannot be updated, the properties of this object can be updated</a:t>
            </a:r>
          </a:p>
          <a:p>
            <a:r>
              <a:rPr lang="en-US" dirty="0"/>
              <a:t>Just like let, const declarations are hoisted to the top but are not initialized. So if you try to use a const variable before declaration, you'll get a Reference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5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ABFF-CB45-F21F-E809-7924ADD0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3E4F-CEB1-B9D4-08FD-05D0C1B5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const greeting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message: "say Hi",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times: 4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u="sng" dirty="0">
                <a:solidFill>
                  <a:srgbClr val="0070C0"/>
                </a:solidFill>
              </a:rPr>
              <a:t>we can’t do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greeting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words: "Hello",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number: "five"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 // error:  Assignment to constant variable.</a:t>
            </a:r>
          </a:p>
          <a:p>
            <a:pPr marL="457200" lvl="1" indent="0">
              <a:buNone/>
            </a:pPr>
            <a:endParaRPr lang="en-US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rgbClr val="0070C0"/>
                </a:solidFill>
              </a:rPr>
              <a:t>we can do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greeting.message</a:t>
            </a:r>
            <a:r>
              <a:rPr lang="en-US" dirty="0">
                <a:solidFill>
                  <a:srgbClr val="0070C0"/>
                </a:solidFill>
              </a:rPr>
              <a:t>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//This will update the value of </a:t>
            </a:r>
            <a:r>
              <a:rPr lang="en-US" dirty="0" err="1">
                <a:solidFill>
                  <a:srgbClr val="0070C0"/>
                </a:solidFill>
              </a:rPr>
              <a:t>greeting.message</a:t>
            </a:r>
            <a:r>
              <a:rPr lang="en-US" dirty="0">
                <a:solidFill>
                  <a:srgbClr val="0070C0"/>
                </a:solidFill>
              </a:rPr>
              <a:t> without returning errors.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6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BC1D-EB7C-2A45-8C93-DBB45AC52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702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5516</Words>
  <Application>Microsoft Office PowerPoint</Application>
  <PresentationFormat>Widescreen</PresentationFormat>
  <Paragraphs>728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-apple-system</vt:lpstr>
      <vt:lpstr>Arial</vt:lpstr>
      <vt:lpstr>Calibri</vt:lpstr>
      <vt:lpstr>Calibri Light</vt:lpstr>
      <vt:lpstr>Consolas</vt:lpstr>
      <vt:lpstr>Maison Neue</vt:lpstr>
      <vt:lpstr>Segoe UI</vt:lpstr>
      <vt:lpstr>Verdana</vt:lpstr>
      <vt:lpstr>Office Theme</vt:lpstr>
      <vt:lpstr>JavaScript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React</vt:lpstr>
      <vt:lpstr>What is React?</vt:lpstr>
      <vt:lpstr>Why React?</vt:lpstr>
      <vt:lpstr> Create React App </vt:lpstr>
      <vt:lpstr>Create-React-App</vt:lpstr>
      <vt:lpstr> Rendering an Element into the DOM </vt:lpstr>
      <vt:lpstr>React Render HTML </vt:lpstr>
      <vt:lpstr>Root Node</vt:lpstr>
      <vt:lpstr>What is JSX?</vt:lpstr>
      <vt:lpstr>Why JSX?</vt:lpstr>
      <vt:lpstr>JSX as an Expression</vt:lpstr>
      <vt:lpstr>Using JSX as an attribute </vt:lpstr>
      <vt:lpstr> Rendering an Element into the DOM </vt:lpstr>
      <vt:lpstr>PowerPoint Presentation</vt:lpstr>
      <vt:lpstr>PowerPoint Presentation</vt:lpstr>
      <vt:lpstr>PowerPoint Presentation</vt:lpstr>
      <vt:lpstr>PowerPoint Presentation</vt:lpstr>
      <vt:lpstr>What is a Component?</vt:lpstr>
      <vt:lpstr>What is a Component?</vt:lpstr>
      <vt:lpstr> Function and Class Components </vt:lpstr>
      <vt:lpstr> Function and Class Components </vt:lpstr>
      <vt:lpstr>  Component state </vt:lpstr>
      <vt:lpstr> Stateful and Stateless Components </vt:lpstr>
      <vt:lpstr> Stateful and Stateless Components </vt:lpstr>
      <vt:lpstr>Stateful Components</vt:lpstr>
      <vt:lpstr>Stateful Component – UseState hook</vt:lpstr>
      <vt:lpstr>Stateful Component – UseState hook</vt:lpstr>
      <vt:lpstr> What are stateless components in React? </vt:lpstr>
      <vt:lpstr>React Events</vt:lpstr>
      <vt:lpstr>React Events</vt:lpstr>
      <vt:lpstr>React Events</vt:lpstr>
      <vt:lpstr>Conditional Rendering</vt:lpstr>
      <vt:lpstr>React List</vt:lpstr>
      <vt:lpstr>Iterating through Lists</vt:lpstr>
      <vt:lpstr>Handling Forms</vt:lpstr>
      <vt:lpstr>Handling Forms</vt:lpstr>
      <vt:lpstr> Multiple Input Fields </vt:lpstr>
      <vt:lpstr>Handling Forms</vt:lpstr>
      <vt:lpstr>Handling Forms</vt:lpstr>
      <vt:lpstr>useRef hook</vt:lpstr>
      <vt:lpstr>useRef vs useState</vt:lpstr>
      <vt:lpstr>useRef vs useState</vt:lpstr>
      <vt:lpstr> Side-effects: useEffect() hook </vt:lpstr>
      <vt:lpstr> Side-effects: useEffect() hook </vt:lpstr>
      <vt:lpstr> Side-effects: useEffect() hook </vt:lpstr>
      <vt:lpstr>Side-effects: useEffect() hook</vt:lpstr>
      <vt:lpstr>React Context </vt:lpstr>
      <vt:lpstr>Calling Rest API in React</vt:lpstr>
      <vt:lpstr> Using Fetch and Axios </vt:lpstr>
      <vt:lpstr>Async Await</vt:lpstr>
      <vt:lpstr>Async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namratamarathe81@gmail.com</dc:creator>
  <cp:lastModifiedBy>Namrata Marathe</cp:lastModifiedBy>
  <cp:revision>163</cp:revision>
  <dcterms:created xsi:type="dcterms:W3CDTF">2023-03-31T12:20:22Z</dcterms:created>
  <dcterms:modified xsi:type="dcterms:W3CDTF">2023-09-14T21:07:28Z</dcterms:modified>
</cp:coreProperties>
</file>