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2" r:id="rId1"/>
  </p:sldMasterIdLst>
  <p:sldIdLst>
    <p:sldId id="256" r:id="rId2"/>
    <p:sldId id="259" r:id="rId3"/>
    <p:sldId id="257" r:id="rId4"/>
    <p:sldId id="258" r:id="rId5"/>
    <p:sldId id="260" r:id="rId6"/>
    <p:sldId id="261" r:id="rId7"/>
    <p:sldId id="265" r:id="rId8"/>
    <p:sldId id="266" r:id="rId9"/>
    <p:sldId id="262" r:id="rId10"/>
    <p:sldId id="263" r:id="rId11"/>
    <p:sldId id="269" r:id="rId12"/>
    <p:sldId id="270" r:id="rId13"/>
    <p:sldId id="271" r:id="rId14"/>
    <p:sldId id="272" r:id="rId15"/>
    <p:sldId id="273" r:id="rId16"/>
    <p:sldId id="267" r:id="rId17"/>
    <p:sldId id="274" r:id="rId18"/>
    <p:sldId id="275" r:id="rId19"/>
    <p:sldId id="276" r:id="rId20"/>
    <p:sldId id="277" r:id="rId21"/>
    <p:sldId id="278" r:id="rId22"/>
    <p:sldId id="26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40B29B-1F31-4E40-893F-216D44927E49}" v="60" dt="2024-04-25T13:42:05.7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7FC46A7-43D0-4717-A05C-33D6C6CB26FD}" type="datetimeFigureOut">
              <a:rPr lang="en-IN" smtClean="0"/>
              <a:t>25-04-2024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C7D8671-24A0-4910-ACB8-E39C08557AE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5413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FC46A7-43D0-4717-A05C-33D6C6CB26FD}"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7D8671-24A0-4910-ACB8-E39C08557AE6}" type="slidenum">
              <a:rPr lang="en-IN" smtClean="0"/>
              <a:t>‹#›</a:t>
            </a:fld>
            <a:endParaRPr lang="en-IN"/>
          </a:p>
        </p:txBody>
      </p:sp>
    </p:spTree>
    <p:extLst>
      <p:ext uri="{BB962C8B-B14F-4D97-AF65-F5344CB8AC3E}">
        <p14:creationId xmlns:p14="http://schemas.microsoft.com/office/powerpoint/2010/main" val="4274757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FC46A7-43D0-4717-A05C-33D6C6CB26FD}"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7D8671-24A0-4910-ACB8-E39C08557AE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3792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FC46A7-43D0-4717-A05C-33D6C6CB26FD}"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7D8671-24A0-4910-ACB8-E39C08557AE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7901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FC46A7-43D0-4717-A05C-33D6C6CB26FD}"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7D8671-24A0-4910-ACB8-E39C08557AE6}" type="slidenum">
              <a:rPr lang="en-IN" smtClean="0"/>
              <a:t>‹#›</a:t>
            </a:fld>
            <a:endParaRPr lang="en-IN"/>
          </a:p>
        </p:txBody>
      </p:sp>
    </p:spTree>
    <p:extLst>
      <p:ext uri="{BB962C8B-B14F-4D97-AF65-F5344CB8AC3E}">
        <p14:creationId xmlns:p14="http://schemas.microsoft.com/office/powerpoint/2010/main" val="4014863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FC46A7-43D0-4717-A05C-33D6C6CB26FD}"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7D8671-24A0-4910-ACB8-E39C08557AE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2940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FC46A7-43D0-4717-A05C-33D6C6CB26FD}"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7D8671-24A0-4910-ACB8-E39C08557AE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0238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FC46A7-43D0-4717-A05C-33D6C6CB26FD}"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7D8671-24A0-4910-ACB8-E39C08557AE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824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FC46A7-43D0-4717-A05C-33D6C6CB26FD}"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7D8671-24A0-4910-ACB8-E39C08557AE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7163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FC46A7-43D0-4717-A05C-33D6C6CB26FD}"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7D8671-24A0-4910-ACB8-E39C08557AE6}" type="slidenum">
              <a:rPr lang="en-IN" smtClean="0"/>
              <a:t>‹#›</a:t>
            </a:fld>
            <a:endParaRPr lang="en-IN"/>
          </a:p>
        </p:txBody>
      </p:sp>
    </p:spTree>
    <p:extLst>
      <p:ext uri="{BB962C8B-B14F-4D97-AF65-F5344CB8AC3E}">
        <p14:creationId xmlns:p14="http://schemas.microsoft.com/office/powerpoint/2010/main" val="2883640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FC46A7-43D0-4717-A05C-33D6C6CB26FD}"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7D8671-24A0-4910-ACB8-E39C08557AE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5646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FC46A7-43D0-4717-A05C-33D6C6CB26FD}"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7D8671-24A0-4910-ACB8-E39C08557AE6}" type="slidenum">
              <a:rPr lang="en-IN" smtClean="0"/>
              <a:t>‹#›</a:t>
            </a:fld>
            <a:endParaRPr lang="en-IN"/>
          </a:p>
        </p:txBody>
      </p:sp>
    </p:spTree>
    <p:extLst>
      <p:ext uri="{BB962C8B-B14F-4D97-AF65-F5344CB8AC3E}">
        <p14:creationId xmlns:p14="http://schemas.microsoft.com/office/powerpoint/2010/main" val="4268582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FC46A7-43D0-4717-A05C-33D6C6CB26FD}"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7D8671-24A0-4910-ACB8-E39C08557AE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6752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FC46A7-43D0-4717-A05C-33D6C6CB26FD}"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7D8671-24A0-4910-ACB8-E39C08557AE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181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C46A7-43D0-4717-A05C-33D6C6CB26FD}" type="datetimeFigureOut">
              <a:rPr lang="en-IN" smtClean="0"/>
              <a:t>25-04-2024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7D8671-24A0-4910-ACB8-E39C08557AE6}" type="slidenum">
              <a:rPr lang="en-IN" smtClean="0"/>
              <a:t>‹#›</a:t>
            </a:fld>
            <a:endParaRPr lang="en-IN"/>
          </a:p>
        </p:txBody>
      </p:sp>
    </p:spTree>
    <p:extLst>
      <p:ext uri="{BB962C8B-B14F-4D97-AF65-F5344CB8AC3E}">
        <p14:creationId xmlns:p14="http://schemas.microsoft.com/office/powerpoint/2010/main" val="806555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FC46A7-43D0-4717-A05C-33D6C6CB26FD}"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7D8671-24A0-4910-ACB8-E39C08557AE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334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FC46A7-43D0-4717-A05C-33D6C6CB26FD}"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7D8671-24A0-4910-ACB8-E39C08557AE6}" type="slidenum">
              <a:rPr lang="en-IN" smtClean="0"/>
              <a:t>‹#›</a:t>
            </a:fld>
            <a:endParaRPr lang="en-IN"/>
          </a:p>
        </p:txBody>
      </p:sp>
    </p:spTree>
    <p:extLst>
      <p:ext uri="{BB962C8B-B14F-4D97-AF65-F5344CB8AC3E}">
        <p14:creationId xmlns:p14="http://schemas.microsoft.com/office/powerpoint/2010/main" val="4138310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FC46A7-43D0-4717-A05C-33D6C6CB26FD}" type="datetimeFigureOut">
              <a:rPr lang="en-IN" smtClean="0"/>
              <a:t>25-04-2024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7D8671-24A0-4910-ACB8-E39C08557AE6}" type="slidenum">
              <a:rPr lang="en-IN" smtClean="0"/>
              <a:t>‹#›</a:t>
            </a:fld>
            <a:endParaRPr lang="en-IN"/>
          </a:p>
        </p:txBody>
      </p:sp>
    </p:spTree>
    <p:extLst>
      <p:ext uri="{BB962C8B-B14F-4D97-AF65-F5344CB8AC3E}">
        <p14:creationId xmlns:p14="http://schemas.microsoft.com/office/powerpoint/2010/main" val="2927740937"/>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 id="2147483966" r:id="rId14"/>
    <p:sldLayoutId id="2147483967" r:id="rId15"/>
    <p:sldLayoutId id="2147483968" r:id="rId16"/>
    <p:sldLayoutId id="214748396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Snake_(video_game_genre)#cite_note-4" TargetMode="External"/><Relationship Id="rId3" Type="http://schemas.openxmlformats.org/officeDocument/2006/relationships/hyperlink" Target="https://en.wikipedia.org/wiki/Arcade_video_game" TargetMode="External"/><Relationship Id="rId7" Type="http://schemas.openxmlformats.org/officeDocument/2006/relationships/hyperlink" Target="https://en.wikipedia.org/wiki/Gremlin_Industries" TargetMode="External"/><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hyperlink" Target="https://en.wikipedia.org/wiki/Snake_(video_game_genre)#cite_note-DeMaria-3" TargetMode="External"/><Relationship Id="rId11" Type="http://schemas.openxmlformats.org/officeDocument/2006/relationships/hyperlink" Target="https://en.wikipedia.org/wiki/Surround_(video_game)" TargetMode="External"/><Relationship Id="rId5" Type="http://schemas.openxmlformats.org/officeDocument/2006/relationships/hyperlink" Target="https://en.wikipedia.org/wiki/Snake_(video_game_genre)#cite_note-Goggin-2" TargetMode="External"/><Relationship Id="rId10" Type="http://schemas.openxmlformats.org/officeDocument/2006/relationships/hyperlink" Target="https://en.wikipedia.org/wiki/Dominos_(video_game)" TargetMode="External"/><Relationship Id="rId4" Type="http://schemas.openxmlformats.org/officeDocument/2006/relationships/hyperlink" Target="https://en.wikipedia.org/wiki/Blockade_(video_game)" TargetMode="External"/><Relationship Id="rId9" Type="http://schemas.openxmlformats.org/officeDocument/2006/relationships/hyperlink" Target="https://en.wikipedia.org/wiki/Atari,_In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ourceforge.net/projects/codeblocks/" TargetMode="External"/><Relationship Id="rId2" Type="http://schemas.openxmlformats.org/officeDocument/2006/relationships/hyperlink" Target="https://sourceforge.net/projects/embarcadero-devcp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60A4C52-7689-883C-56D4-FD536DC9C7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613" y="0"/>
            <a:ext cx="11257936" cy="6858000"/>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AFE37D45-9A44-C2B1-8717-5531C2FB06CC}"/>
              </a:ext>
            </a:extLst>
          </p:cNvPr>
          <p:cNvSpPr txBox="1"/>
          <p:nvPr/>
        </p:nvSpPr>
        <p:spPr>
          <a:xfrm>
            <a:off x="6517404" y="21560"/>
            <a:ext cx="5763086" cy="1323439"/>
          </a:xfrm>
          <a:prstGeom prst="rect">
            <a:avLst/>
          </a:prstGeom>
          <a:noFill/>
        </p:spPr>
        <p:txBody>
          <a:bodyPr wrap="square" rtlCol="0">
            <a:spAutoFit/>
          </a:bodyPr>
          <a:lstStyle/>
          <a:p>
            <a:r>
              <a:rPr lang="en-IN" sz="8000" dirty="0">
                <a:ln w="0"/>
                <a:solidFill>
                  <a:schemeClr val="accent5">
                    <a:lumMod val="50000"/>
                  </a:schemeClr>
                </a:solidFill>
                <a:effectLst>
                  <a:reflection blurRad="6350" stA="60000" endA="900" endPos="58000" dir="5400000" sy="-100000" algn="bl" rotWithShape="0"/>
                </a:effectLst>
              </a:rPr>
              <a:t>Snake Game</a:t>
            </a:r>
          </a:p>
        </p:txBody>
      </p:sp>
    </p:spTree>
    <p:extLst>
      <p:ext uri="{BB962C8B-B14F-4D97-AF65-F5344CB8AC3E}">
        <p14:creationId xmlns:p14="http://schemas.microsoft.com/office/powerpoint/2010/main" val="266121201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35C6A66-ADEB-F590-FC36-0CB56DDE6C82}"/>
              </a:ext>
            </a:extLst>
          </p:cNvPr>
          <p:cNvSpPr>
            <a:spLocks noGrp="1"/>
          </p:cNvSpPr>
          <p:nvPr>
            <p:ph type="title"/>
          </p:nvPr>
        </p:nvSpPr>
        <p:spPr/>
        <p:txBody>
          <a:bodyPr/>
          <a:lstStyle/>
          <a:p>
            <a:r>
              <a:rPr lang="en-IN" dirty="0">
                <a:solidFill>
                  <a:srgbClr val="C00000"/>
                </a:solidFill>
              </a:rPr>
              <a:t>Step 1 </a:t>
            </a:r>
          </a:p>
        </p:txBody>
      </p:sp>
      <p:sp>
        <p:nvSpPr>
          <p:cNvPr id="15" name="Content Placeholder 14">
            <a:extLst>
              <a:ext uri="{FF2B5EF4-FFF2-40B4-BE49-F238E27FC236}">
                <a16:creationId xmlns:a16="http://schemas.microsoft.com/office/drawing/2014/main" id="{A9A94690-1489-2C4D-8634-D1C9253D9501}"/>
              </a:ext>
            </a:extLst>
          </p:cNvPr>
          <p:cNvSpPr>
            <a:spLocks noGrp="1"/>
          </p:cNvSpPr>
          <p:nvPr>
            <p:ph idx="1"/>
          </p:nvPr>
        </p:nvSpPr>
        <p:spPr/>
        <p:txBody>
          <a:bodyPr/>
          <a:lstStyle/>
          <a:p>
            <a:endParaRPr lang="en-IN" dirty="0"/>
          </a:p>
          <a:p>
            <a:r>
              <a:rPr lang="en-IN" sz="2400" b="1" dirty="0">
                <a:highlight>
                  <a:srgbClr val="FFFFFF"/>
                </a:highlight>
                <a:latin typeface="Aptos" panose="020B0004020202020204" pitchFamily="34" charset="0"/>
                <a:ea typeface="Times New Roman" panose="02020603050405020304" pitchFamily="18" charset="0"/>
                <a:cs typeface="Times New Roman" panose="02020603050405020304" pitchFamily="18" charset="0"/>
              </a:rPr>
              <a:t>Setting Up the project</a:t>
            </a:r>
          </a:p>
          <a:p>
            <a:pPr marL="0" indent="0">
              <a:buNone/>
            </a:pPr>
            <a:r>
              <a:rPr lang="en-IN" dirty="0"/>
              <a:t> </a:t>
            </a:r>
            <a:r>
              <a:rPr lang="en-US" sz="2400" dirty="0">
                <a:solidFill>
                  <a:srgbClr val="273239"/>
                </a:solidFill>
                <a:effectLst/>
                <a:highlight>
                  <a:srgbClr val="FFFFFF"/>
                </a:highlight>
                <a:latin typeface="Nunito" pitchFamily="2" charset="0"/>
                <a:ea typeface="Nunito" pitchFamily="2" charset="0"/>
                <a:cs typeface="Nunito" pitchFamily="2" charset="0"/>
              </a:rPr>
              <a:t>Create a new C++ source </a:t>
            </a:r>
          </a:p>
          <a:p>
            <a:pPr marL="0" indent="0">
              <a:buNone/>
            </a:pPr>
            <a:r>
              <a:rPr lang="en-US" dirty="0">
                <a:solidFill>
                  <a:srgbClr val="273239"/>
                </a:solidFill>
                <a:highlight>
                  <a:srgbClr val="FFFFFF"/>
                </a:highlight>
                <a:latin typeface="Nunito" pitchFamily="2" charset="0"/>
                <a:ea typeface="Nunito" pitchFamily="2" charset="0"/>
                <a:cs typeface="Nunito" pitchFamily="2" charset="0"/>
              </a:rPr>
              <a:t> </a:t>
            </a:r>
            <a:r>
              <a:rPr lang="en-US" sz="2400" dirty="0">
                <a:solidFill>
                  <a:srgbClr val="273239"/>
                </a:solidFill>
                <a:effectLst/>
                <a:highlight>
                  <a:srgbClr val="FFFFFF"/>
                </a:highlight>
                <a:latin typeface="Nunito" pitchFamily="2" charset="0"/>
                <a:ea typeface="Nunito" pitchFamily="2" charset="0"/>
                <a:cs typeface="Nunito" pitchFamily="2" charset="0"/>
              </a:rPr>
              <a:t>file (.</a:t>
            </a:r>
            <a:r>
              <a:rPr lang="en-US" sz="2400" dirty="0" err="1">
                <a:solidFill>
                  <a:srgbClr val="273239"/>
                </a:solidFill>
                <a:effectLst/>
                <a:highlight>
                  <a:srgbClr val="FFFFFF"/>
                </a:highlight>
                <a:latin typeface="Nunito" pitchFamily="2" charset="0"/>
                <a:ea typeface="Nunito" pitchFamily="2" charset="0"/>
                <a:cs typeface="Nunito" pitchFamily="2" charset="0"/>
              </a:rPr>
              <a:t>cpp</a:t>
            </a:r>
            <a:r>
              <a:rPr lang="en-US" sz="2400" dirty="0">
                <a:solidFill>
                  <a:srgbClr val="273239"/>
                </a:solidFill>
                <a:effectLst/>
                <a:highlight>
                  <a:srgbClr val="FFFFFF"/>
                </a:highlight>
                <a:latin typeface="Nunito" pitchFamily="2" charset="0"/>
                <a:ea typeface="Nunito" pitchFamily="2" charset="0"/>
                <a:cs typeface="Nunito" pitchFamily="2" charset="0"/>
              </a:rPr>
              <a:t>) in your desired directory.</a:t>
            </a:r>
          </a:p>
          <a:p>
            <a:pPr marL="0" indent="0">
              <a:buNone/>
            </a:pPr>
            <a:endParaRPr lang="en-IN" dirty="0"/>
          </a:p>
        </p:txBody>
      </p:sp>
      <p:pic>
        <p:nvPicPr>
          <p:cNvPr id="17" name="Picture 16">
            <a:extLst>
              <a:ext uri="{FF2B5EF4-FFF2-40B4-BE49-F238E27FC236}">
                <a16:creationId xmlns:a16="http://schemas.microsoft.com/office/drawing/2014/main" id="{3D840E5D-7A53-234E-D94C-448AF6C38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2845" y="2766348"/>
            <a:ext cx="4333751" cy="3109519"/>
          </a:xfrm>
          <a:prstGeom prst="rect">
            <a:avLst/>
          </a:prstGeom>
          <a:ln>
            <a:noFill/>
          </a:ln>
          <a:effectLst>
            <a:softEdge rad="112500"/>
          </a:effectLst>
        </p:spPr>
      </p:pic>
    </p:spTree>
    <p:extLst>
      <p:ext uri="{BB962C8B-B14F-4D97-AF65-F5344CB8AC3E}">
        <p14:creationId xmlns:p14="http://schemas.microsoft.com/office/powerpoint/2010/main" val="2257536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6836C-9DA9-EC1E-9226-F68C14D05494}"/>
              </a:ext>
            </a:extLst>
          </p:cNvPr>
          <p:cNvSpPr>
            <a:spLocks noGrp="1"/>
          </p:cNvSpPr>
          <p:nvPr>
            <p:ph type="title"/>
          </p:nvPr>
        </p:nvSpPr>
        <p:spPr/>
        <p:txBody>
          <a:bodyPr/>
          <a:lstStyle/>
          <a:p>
            <a:r>
              <a:rPr lang="en-IN" dirty="0">
                <a:solidFill>
                  <a:srgbClr val="C00000"/>
                </a:solidFill>
              </a:rPr>
              <a:t>Step 2</a:t>
            </a:r>
          </a:p>
        </p:txBody>
      </p:sp>
      <p:sp>
        <p:nvSpPr>
          <p:cNvPr id="3" name="Content Placeholder 2">
            <a:extLst>
              <a:ext uri="{FF2B5EF4-FFF2-40B4-BE49-F238E27FC236}">
                <a16:creationId xmlns:a16="http://schemas.microsoft.com/office/drawing/2014/main" id="{C26BF39B-9A44-2AFC-EE50-BD750110C166}"/>
              </a:ext>
            </a:extLst>
          </p:cNvPr>
          <p:cNvSpPr>
            <a:spLocks noGrp="1"/>
          </p:cNvSpPr>
          <p:nvPr>
            <p:ph sz="half" idx="1"/>
          </p:nvPr>
        </p:nvSpPr>
        <p:spPr/>
        <p:txBody>
          <a:bodyPr>
            <a:normAutofit fontScale="85000" lnSpcReduction="10000"/>
          </a:bodyPr>
          <a:lstStyle/>
          <a:p>
            <a:r>
              <a:rPr lang="en-US" sz="2400" b="1" dirty="0">
                <a:solidFill>
                  <a:srgbClr val="273239"/>
                </a:solidFill>
                <a:effectLst/>
                <a:latin typeface="Nunito" pitchFamily="2" charset="0"/>
                <a:ea typeface="Nunito" pitchFamily="2" charset="0"/>
                <a:cs typeface="Nunito" pitchFamily="2" charset="0"/>
              </a:rPr>
              <a:t>Including Necessary Libraries</a:t>
            </a:r>
          </a:p>
          <a:p>
            <a:pPr marL="0" indent="0">
              <a:lnSpc>
                <a:spcPct val="116000"/>
              </a:lnSpc>
              <a:spcAft>
                <a:spcPts val="750"/>
              </a:spcAft>
              <a:buNone/>
            </a:pPr>
            <a:r>
              <a:rPr lang="en-US" sz="2400" dirty="0">
                <a:solidFill>
                  <a:srgbClr val="273239"/>
                </a:solidFill>
                <a:effectLst/>
                <a:highlight>
                  <a:srgbClr val="FFFFFF"/>
                </a:highlight>
                <a:latin typeface="Nunito" pitchFamily="2" charset="0"/>
                <a:ea typeface="Nunito" pitchFamily="2" charset="0"/>
                <a:cs typeface="Nunito" pitchFamily="2" charset="0"/>
              </a:rPr>
              <a:t>We need 4 different libraries that are:</a:t>
            </a:r>
            <a:r>
              <a:rPr lang="en-US" sz="2400" dirty="0">
                <a:solidFill>
                  <a:srgbClr val="000000"/>
                </a:solidFill>
                <a:effectLst/>
                <a:highlight>
                  <a:srgbClr val="FFFFFF"/>
                </a:highlight>
                <a:latin typeface="Aptos" panose="020B0004020202020204" pitchFamily="34" charset="0"/>
                <a:ea typeface="Aptos" panose="020B0004020202020204" pitchFamily="34" charset="0"/>
                <a:cs typeface="Aptos" panose="020B0004020202020204" pitchFamily="34" charset="0"/>
              </a:rPr>
              <a:t> </a:t>
            </a:r>
            <a:endParaRPr lang="en-IN" sz="2400" dirty="0">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16000"/>
              </a:lnSpc>
              <a:spcAft>
                <a:spcPts val="800"/>
              </a:spcAft>
              <a:buNone/>
            </a:pPr>
            <a:r>
              <a:rPr lang="en-US" sz="2400" dirty="0">
                <a:solidFill>
                  <a:srgbClr val="000000"/>
                </a:solidFill>
                <a:effectLst/>
                <a:latin typeface="Aptos" panose="020B0004020202020204" pitchFamily="34" charset="0"/>
                <a:ea typeface="Aptos" panose="020B0004020202020204" pitchFamily="34" charset="0"/>
                <a:cs typeface="Aptos" panose="020B0004020202020204" pitchFamily="34" charset="0"/>
              </a:rPr>
              <a:t>#include &lt;iostream&gt; </a:t>
            </a:r>
            <a:endParaRPr lang="en-IN" sz="2400" dirty="0">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16000"/>
              </a:lnSpc>
              <a:spcAft>
                <a:spcPts val="800"/>
              </a:spcAft>
              <a:buNone/>
            </a:pPr>
            <a:r>
              <a:rPr lang="en-US" sz="2400" dirty="0">
                <a:solidFill>
                  <a:srgbClr val="000000"/>
                </a:solidFill>
                <a:effectLst/>
                <a:latin typeface="Aptos" panose="020B0004020202020204" pitchFamily="34" charset="0"/>
                <a:ea typeface="Aptos" panose="020B0004020202020204" pitchFamily="34" charset="0"/>
                <a:cs typeface="Aptos" panose="020B0004020202020204" pitchFamily="34" charset="0"/>
              </a:rPr>
              <a:t>#include &lt;</a:t>
            </a:r>
            <a:r>
              <a:rPr lang="en-US" sz="2400" dirty="0" err="1">
                <a:solidFill>
                  <a:srgbClr val="000000"/>
                </a:solidFill>
                <a:effectLst/>
                <a:latin typeface="Aptos" panose="020B0004020202020204" pitchFamily="34" charset="0"/>
                <a:ea typeface="Aptos" panose="020B0004020202020204" pitchFamily="34" charset="0"/>
                <a:cs typeface="Aptos" panose="020B0004020202020204" pitchFamily="34" charset="0"/>
              </a:rPr>
              <a:t>windows.h</a:t>
            </a:r>
            <a:r>
              <a:rPr lang="en-US" sz="2400" dirty="0">
                <a:solidFill>
                  <a:srgbClr val="000000"/>
                </a:solidFill>
                <a:effectLst/>
                <a:latin typeface="Aptos" panose="020B0004020202020204" pitchFamily="34" charset="0"/>
                <a:ea typeface="Aptos" panose="020B0004020202020204" pitchFamily="34" charset="0"/>
                <a:cs typeface="Aptos" panose="020B0004020202020204" pitchFamily="34" charset="0"/>
              </a:rPr>
              <a:t>&gt;</a:t>
            </a:r>
          </a:p>
          <a:p>
            <a:pPr marL="0" indent="0">
              <a:lnSpc>
                <a:spcPct val="116000"/>
              </a:lnSpc>
              <a:spcAft>
                <a:spcPts val="800"/>
              </a:spcAft>
              <a:buNone/>
            </a:pPr>
            <a:r>
              <a:rPr lang="en-US" dirty="0">
                <a:solidFill>
                  <a:srgbClr val="000000"/>
                </a:solidFill>
                <a:latin typeface="Aptos" panose="020B0004020202020204" pitchFamily="34" charset="0"/>
                <a:ea typeface="Times New Roman" panose="02020603050405020304" pitchFamily="18" charset="0"/>
                <a:cs typeface="Times New Roman" panose="02020603050405020304" pitchFamily="18" charset="0"/>
              </a:rPr>
              <a:t>#include</a:t>
            </a:r>
            <a:r>
              <a:rPr lang="en-IN" b="1" i="0" dirty="0">
                <a:solidFill>
                  <a:srgbClr val="273239"/>
                </a:solidFill>
                <a:effectLst/>
                <a:highlight>
                  <a:srgbClr val="FFFFFF"/>
                </a:highlight>
                <a:latin typeface="Nunito" pitchFamily="2" charset="0"/>
              </a:rPr>
              <a:t> &lt;</a:t>
            </a:r>
            <a:r>
              <a:rPr lang="en-IN" i="0" dirty="0" err="1">
                <a:solidFill>
                  <a:srgbClr val="273239"/>
                </a:solidFill>
                <a:effectLst/>
                <a:highlight>
                  <a:srgbClr val="FFFFFF"/>
                </a:highlight>
                <a:latin typeface="Nunito" pitchFamily="2" charset="0"/>
              </a:rPr>
              <a:t>conio.h</a:t>
            </a:r>
            <a:r>
              <a:rPr lang="en-IN" i="0" dirty="0">
                <a:solidFill>
                  <a:srgbClr val="273239"/>
                </a:solidFill>
                <a:effectLst/>
                <a:highlight>
                  <a:srgbClr val="FFFFFF"/>
                </a:highlight>
                <a:latin typeface="Nunito" pitchFamily="2" charset="0"/>
              </a:rPr>
              <a:t>&gt;</a:t>
            </a:r>
          </a:p>
          <a:p>
            <a:pPr marL="0" indent="0">
              <a:lnSpc>
                <a:spcPct val="116000"/>
              </a:lnSpc>
              <a:spcAft>
                <a:spcPts val="800"/>
              </a:spcAft>
              <a:buNone/>
            </a:pPr>
            <a:r>
              <a:rPr lang="en-IN" i="0" dirty="0">
                <a:solidFill>
                  <a:srgbClr val="273239"/>
                </a:solidFill>
                <a:effectLst/>
                <a:highlight>
                  <a:srgbClr val="FFFFFF"/>
                </a:highlight>
                <a:latin typeface="Nunito" pitchFamily="2" charset="0"/>
              </a:rPr>
              <a:t>#include &lt;</a:t>
            </a:r>
            <a:r>
              <a:rPr lang="en-IN" i="0" dirty="0" err="1">
                <a:solidFill>
                  <a:srgbClr val="273239"/>
                </a:solidFill>
                <a:effectLst/>
                <a:highlight>
                  <a:srgbClr val="FFFFFF"/>
                </a:highlight>
                <a:latin typeface="Nunito" pitchFamily="2" charset="0"/>
              </a:rPr>
              <a:t>cstdlib</a:t>
            </a:r>
            <a:r>
              <a:rPr lang="en-IN" i="0" dirty="0">
                <a:solidFill>
                  <a:srgbClr val="273239"/>
                </a:solidFill>
                <a:effectLst/>
                <a:highlight>
                  <a:srgbClr val="FFFFFF"/>
                </a:highlight>
                <a:latin typeface="Nunito" pitchFamily="2" charset="0"/>
              </a:rPr>
              <a:t>&gt;</a:t>
            </a:r>
          </a:p>
          <a:p>
            <a:pPr marL="0" indent="0">
              <a:buNone/>
            </a:pPr>
            <a:endParaRPr lang="en-IN" dirty="0"/>
          </a:p>
        </p:txBody>
      </p:sp>
      <p:sp>
        <p:nvSpPr>
          <p:cNvPr id="4" name="Content Placeholder 3">
            <a:extLst>
              <a:ext uri="{FF2B5EF4-FFF2-40B4-BE49-F238E27FC236}">
                <a16:creationId xmlns:a16="http://schemas.microsoft.com/office/drawing/2014/main" id="{E3D92FCA-DAB7-312A-E694-7337243AE6A5}"/>
              </a:ext>
            </a:extLst>
          </p:cNvPr>
          <p:cNvSpPr>
            <a:spLocks noGrp="1"/>
          </p:cNvSpPr>
          <p:nvPr>
            <p:ph sz="half" idx="2"/>
          </p:nvPr>
        </p:nvSpPr>
        <p:spPr/>
        <p:txBody>
          <a:bodyPr>
            <a:normAutofit fontScale="85000" lnSpcReduction="10000"/>
          </a:bodyPr>
          <a:lstStyle/>
          <a:p>
            <a:pPr marL="342900" lvl="0" indent="-342900">
              <a:lnSpc>
                <a:spcPct val="116000"/>
              </a:lnSpc>
              <a:buFont typeface="Symbol" panose="05050102010706020507" pitchFamily="18" charset="2"/>
              <a:buChar char=""/>
            </a:pPr>
            <a:r>
              <a:rPr lang="en-US" sz="2400" b="1" dirty="0">
                <a:solidFill>
                  <a:srgbClr val="273239"/>
                </a:solidFill>
                <a:effectLst/>
                <a:highlight>
                  <a:srgbClr val="FFFFFF"/>
                </a:highlight>
                <a:latin typeface="Nunito" pitchFamily="2" charset="0"/>
                <a:ea typeface="Nunito" pitchFamily="2" charset="0"/>
                <a:cs typeface="Nunito" pitchFamily="2" charset="0"/>
              </a:rPr>
              <a:t>Iostream : </a:t>
            </a:r>
            <a:r>
              <a:rPr lang="en-US" sz="2400" dirty="0">
                <a:solidFill>
                  <a:srgbClr val="273239"/>
                </a:solidFill>
                <a:effectLst/>
                <a:highlight>
                  <a:srgbClr val="FFFFFF"/>
                </a:highlight>
                <a:latin typeface="Nunito" pitchFamily="2" charset="0"/>
                <a:ea typeface="Nunito" pitchFamily="2" charset="0"/>
                <a:cs typeface="Nunito" pitchFamily="2" charset="0"/>
              </a:rPr>
              <a:t>Standard Input and Output Library of C++..</a:t>
            </a:r>
            <a:endParaRPr lang="en-IN" sz="2400" dirty="0">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nSpc>
                <a:spcPct val="116000"/>
              </a:lnSpc>
              <a:buFont typeface="Symbol" panose="05050102010706020507" pitchFamily="18" charset="2"/>
              <a:buChar char=""/>
            </a:pPr>
            <a:r>
              <a:rPr lang="en-US" sz="2400" b="1" dirty="0" err="1">
                <a:solidFill>
                  <a:srgbClr val="273239"/>
                </a:solidFill>
                <a:effectLst/>
                <a:highlight>
                  <a:srgbClr val="FFFFFF"/>
                </a:highlight>
                <a:latin typeface="Nunito" pitchFamily="2" charset="0"/>
                <a:ea typeface="Nunito" pitchFamily="2" charset="0"/>
                <a:cs typeface="Nunito" pitchFamily="2" charset="0"/>
              </a:rPr>
              <a:t>windows.h</a:t>
            </a:r>
            <a:r>
              <a:rPr lang="en-US" sz="2400" b="1" dirty="0">
                <a:solidFill>
                  <a:srgbClr val="273239"/>
                </a:solidFill>
                <a:effectLst/>
                <a:highlight>
                  <a:srgbClr val="FFFFFF"/>
                </a:highlight>
                <a:latin typeface="Nunito" pitchFamily="2" charset="0"/>
                <a:ea typeface="Nunito" pitchFamily="2" charset="0"/>
                <a:cs typeface="Nunito" pitchFamily="2" charset="0"/>
              </a:rPr>
              <a:t> :</a:t>
            </a:r>
            <a:r>
              <a:rPr lang="en-US" sz="2400" dirty="0">
                <a:solidFill>
                  <a:srgbClr val="273239"/>
                </a:solidFill>
                <a:effectLst/>
                <a:highlight>
                  <a:srgbClr val="FFFFFF"/>
                </a:highlight>
                <a:latin typeface="Nunito" pitchFamily="2" charset="0"/>
                <a:ea typeface="Nunito" pitchFamily="2" charset="0"/>
                <a:cs typeface="Nunito" pitchFamily="2" charset="0"/>
              </a:rPr>
              <a:t> Windows API Library.</a:t>
            </a:r>
          </a:p>
          <a:p>
            <a:pPr marL="342900" indent="-342900">
              <a:lnSpc>
                <a:spcPct val="116000"/>
              </a:lnSpc>
              <a:buFont typeface="Symbol" panose="05050102010706020507" pitchFamily="18" charset="2"/>
              <a:buChar char=""/>
            </a:pPr>
            <a:r>
              <a:rPr lang="en-IN" b="1" i="0" dirty="0" err="1">
                <a:solidFill>
                  <a:srgbClr val="273239"/>
                </a:solidFill>
                <a:effectLst/>
                <a:highlight>
                  <a:srgbClr val="FFFFFF"/>
                </a:highlight>
                <a:latin typeface="Nunito" pitchFamily="2" charset="0"/>
              </a:rPr>
              <a:t>conio.h</a:t>
            </a:r>
            <a:r>
              <a:rPr lang="en-IN" b="1" i="0" dirty="0">
                <a:solidFill>
                  <a:srgbClr val="273239"/>
                </a:solidFill>
                <a:effectLst/>
                <a:highlight>
                  <a:srgbClr val="FFFFFF"/>
                </a:highlight>
                <a:latin typeface="Nunito" pitchFamily="2" charset="0"/>
              </a:rPr>
              <a:t> : </a:t>
            </a:r>
            <a:r>
              <a:rPr lang="en-IN" b="0" i="0" dirty="0">
                <a:solidFill>
                  <a:srgbClr val="273239"/>
                </a:solidFill>
                <a:effectLst/>
                <a:highlight>
                  <a:srgbClr val="FFFFFF"/>
                </a:highlight>
                <a:latin typeface="Nunito" pitchFamily="2" charset="0"/>
              </a:rPr>
              <a:t>Non-Standard Library that contains console commands.</a:t>
            </a:r>
          </a:p>
          <a:p>
            <a:pPr marL="342900" indent="-342900">
              <a:lnSpc>
                <a:spcPct val="116000"/>
              </a:lnSpc>
              <a:buFont typeface="Symbol" panose="05050102010706020507" pitchFamily="18" charset="2"/>
              <a:buChar char=""/>
            </a:pPr>
            <a:r>
              <a:rPr lang="en-IN" b="1" i="0" dirty="0" err="1">
                <a:solidFill>
                  <a:srgbClr val="273239"/>
                </a:solidFill>
                <a:effectLst/>
                <a:highlight>
                  <a:srgbClr val="FFFFFF"/>
                </a:highlight>
                <a:latin typeface="Nunito" pitchFamily="2" charset="0"/>
              </a:rPr>
              <a:t>Cstdlib</a:t>
            </a:r>
            <a:r>
              <a:rPr lang="en-IN" b="1" i="0" dirty="0">
                <a:solidFill>
                  <a:srgbClr val="273239"/>
                </a:solidFill>
                <a:effectLst/>
                <a:highlight>
                  <a:srgbClr val="FFFFFF"/>
                </a:highlight>
                <a:latin typeface="Nunito" pitchFamily="2" charset="0"/>
              </a:rPr>
              <a:t> :</a:t>
            </a:r>
            <a:r>
              <a:rPr lang="en-IN" i="0" dirty="0">
                <a:solidFill>
                  <a:srgbClr val="273239"/>
                </a:solidFill>
                <a:effectLst/>
                <a:highlight>
                  <a:srgbClr val="FFFFFF"/>
                </a:highlight>
                <a:latin typeface="Nunito" pitchFamily="2" charset="0"/>
              </a:rPr>
              <a:t> C</a:t>
            </a:r>
            <a:r>
              <a:rPr lang="en-US" b="0" i="0" dirty="0" err="1">
                <a:solidFill>
                  <a:srgbClr val="040C28"/>
                </a:solidFill>
                <a:effectLst/>
                <a:highlight>
                  <a:srgbClr val="D3E3FD"/>
                </a:highlight>
                <a:latin typeface="Nunito" pitchFamily="2" charset="0"/>
              </a:rPr>
              <a:t>ontains</a:t>
            </a:r>
            <a:r>
              <a:rPr lang="en-US" b="0" i="0" dirty="0">
                <a:solidFill>
                  <a:srgbClr val="040C28"/>
                </a:solidFill>
                <a:effectLst/>
                <a:highlight>
                  <a:srgbClr val="D3E3FD"/>
                </a:highlight>
                <a:latin typeface="Nunito" pitchFamily="2" charset="0"/>
              </a:rPr>
              <a:t> a superset of the traditional C functions, macros, and datatypes</a:t>
            </a:r>
            <a:endParaRPr lang="en-IN" b="1" i="0" dirty="0">
              <a:solidFill>
                <a:srgbClr val="273239"/>
              </a:solidFill>
              <a:effectLst/>
              <a:highlight>
                <a:srgbClr val="FFFFFF"/>
              </a:highlight>
              <a:latin typeface="Nunito" pitchFamily="2" charset="0"/>
            </a:endParaRPr>
          </a:p>
          <a:p>
            <a:endParaRPr lang="en-IN" dirty="0"/>
          </a:p>
        </p:txBody>
      </p:sp>
    </p:spTree>
    <p:extLst>
      <p:ext uri="{BB962C8B-B14F-4D97-AF65-F5344CB8AC3E}">
        <p14:creationId xmlns:p14="http://schemas.microsoft.com/office/powerpoint/2010/main" val="1306160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02A133-F132-4819-DB22-5D65EF7D6166}"/>
              </a:ext>
            </a:extLst>
          </p:cNvPr>
          <p:cNvSpPr>
            <a:spLocks noGrp="1"/>
          </p:cNvSpPr>
          <p:nvPr>
            <p:ph type="title" idx="4294967295"/>
          </p:nvPr>
        </p:nvSpPr>
        <p:spPr>
          <a:xfrm>
            <a:off x="1397694" y="487584"/>
            <a:ext cx="9601200" cy="1298575"/>
          </a:xfrm>
        </p:spPr>
        <p:txBody>
          <a:bodyPr>
            <a:normAutofit/>
          </a:bodyPr>
          <a:lstStyle/>
          <a:p>
            <a:r>
              <a:rPr lang="en-IN" dirty="0">
                <a:solidFill>
                  <a:srgbClr val="C00000"/>
                </a:solidFill>
              </a:rPr>
              <a:t>Step 3</a:t>
            </a:r>
          </a:p>
        </p:txBody>
      </p:sp>
      <p:sp>
        <p:nvSpPr>
          <p:cNvPr id="5" name="Content Placeholder 4">
            <a:extLst>
              <a:ext uri="{FF2B5EF4-FFF2-40B4-BE49-F238E27FC236}">
                <a16:creationId xmlns:a16="http://schemas.microsoft.com/office/drawing/2014/main" id="{A52EC003-3EDE-D157-0478-F856DE925832}"/>
              </a:ext>
            </a:extLst>
          </p:cNvPr>
          <p:cNvSpPr>
            <a:spLocks noGrp="1"/>
          </p:cNvSpPr>
          <p:nvPr>
            <p:ph sz="half" idx="4294967295"/>
          </p:nvPr>
        </p:nvSpPr>
        <p:spPr>
          <a:xfrm>
            <a:off x="868102" y="1786159"/>
            <a:ext cx="5046663" cy="4270375"/>
          </a:xfrm>
        </p:spPr>
        <p:txBody>
          <a:bodyPr>
            <a:normAutofit fontScale="85000" lnSpcReduction="20000"/>
          </a:bodyPr>
          <a:lstStyle/>
          <a:p>
            <a:r>
              <a:rPr lang="en-US" b="1" i="0" dirty="0">
                <a:solidFill>
                  <a:srgbClr val="273239"/>
                </a:solidFill>
                <a:effectLst/>
                <a:highlight>
                  <a:srgbClr val="FFFFFF"/>
                </a:highlight>
                <a:latin typeface="Nunito" pitchFamily="2" charset="0"/>
              </a:rPr>
              <a:t>Defining Global Variables for the Game</a:t>
            </a:r>
          </a:p>
          <a:p>
            <a:pPr marL="0" indent="0">
              <a:buNone/>
            </a:pPr>
            <a:r>
              <a:rPr lang="en-US" sz="2000" b="0" i="0" dirty="0">
                <a:solidFill>
                  <a:srgbClr val="273239"/>
                </a:solidFill>
                <a:effectLst/>
                <a:highlight>
                  <a:srgbClr val="FFFFFF"/>
                </a:highlight>
                <a:latin typeface="Nunito" pitchFamily="2" charset="0"/>
              </a:rPr>
              <a:t>We have to specify some global game variables that we need to be accessible to all the functions. These are: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008200"/>
                </a:solidFill>
                <a:effectLst/>
                <a:latin typeface="Consolas" panose="020B0609020204030204" pitchFamily="49" charset="0"/>
              </a:rPr>
              <a:t>// height and width of the boundary </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solidFill>
                  <a:srgbClr val="006699"/>
                </a:solidFill>
                <a:effectLst/>
                <a:latin typeface="Consolas" panose="020B0609020204030204" pitchFamily="49" charset="0"/>
              </a:rPr>
              <a:t>const</a:t>
            </a:r>
            <a:r>
              <a:rPr kumimoji="0" lang="en-US" altLang="en-US" sz="1300" b="0" i="0" u="none" strike="noStrike" cap="none" normalizeH="0" baseline="0" dirty="0">
                <a:ln>
                  <a:noFill/>
                </a:ln>
                <a:solidFill>
                  <a:srgbClr val="273239"/>
                </a:solidFill>
                <a:effectLst/>
                <a:latin typeface="Consolas" panose="020B0609020204030204" pitchFamily="49" charset="0"/>
              </a:rPr>
              <a:t> </a:t>
            </a:r>
            <a:r>
              <a:rPr kumimoji="0" lang="en-US" altLang="en-US" sz="2100" b="1" i="0" u="none" strike="noStrike" cap="none" normalizeH="0" baseline="0" dirty="0">
                <a:ln>
                  <a:noFill/>
                </a:ln>
                <a:solidFill>
                  <a:srgbClr val="808080"/>
                </a:solidFill>
                <a:effectLst/>
                <a:latin typeface="Consolas" panose="020B0609020204030204" pitchFamily="49" charset="0"/>
              </a:rPr>
              <a:t>int</a:t>
            </a:r>
            <a:r>
              <a:rPr kumimoji="0" lang="en-US" altLang="en-US" sz="1300" b="0" i="0" u="none" strike="noStrike" cap="none" normalizeH="0" baseline="0" dirty="0">
                <a:ln>
                  <a:noFill/>
                </a:ln>
                <a:solidFill>
                  <a:srgbClr val="273239"/>
                </a:solidFill>
                <a:effectLst/>
                <a:latin typeface="Consolas" panose="020B0609020204030204" pitchFamily="49" charset="0"/>
              </a:rPr>
              <a:t> </a:t>
            </a:r>
            <a:r>
              <a:rPr kumimoji="0" lang="en-US" altLang="en-US" sz="2100" b="0" i="0" u="none" strike="noStrike" cap="none" normalizeH="0" baseline="0" dirty="0">
                <a:ln>
                  <a:noFill/>
                </a:ln>
                <a:solidFill>
                  <a:srgbClr val="000000"/>
                </a:solidFill>
                <a:effectLst/>
                <a:latin typeface="Consolas" panose="020B0609020204030204" pitchFamily="49" charset="0"/>
              </a:rPr>
              <a:t>width = 80; </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solidFill>
                  <a:srgbClr val="006699"/>
                </a:solidFill>
                <a:effectLst/>
                <a:latin typeface="Consolas" panose="020B0609020204030204" pitchFamily="49" charset="0"/>
              </a:rPr>
              <a:t>const</a:t>
            </a:r>
            <a:r>
              <a:rPr kumimoji="0" lang="en-US" altLang="en-US" sz="1300" b="0" i="0" u="none" strike="noStrike" cap="none" normalizeH="0" baseline="0" dirty="0">
                <a:ln>
                  <a:noFill/>
                </a:ln>
                <a:solidFill>
                  <a:srgbClr val="273239"/>
                </a:solidFill>
                <a:effectLst/>
                <a:latin typeface="Consolas" panose="020B0609020204030204" pitchFamily="49" charset="0"/>
              </a:rPr>
              <a:t> </a:t>
            </a:r>
            <a:r>
              <a:rPr kumimoji="0" lang="en-US" altLang="en-US" sz="2100" b="1" i="0" u="none" strike="noStrike" cap="none" normalizeH="0" baseline="0" dirty="0">
                <a:ln>
                  <a:noFill/>
                </a:ln>
                <a:solidFill>
                  <a:srgbClr val="808080"/>
                </a:solidFill>
                <a:effectLst/>
                <a:latin typeface="Consolas" panose="020B0609020204030204" pitchFamily="49" charset="0"/>
              </a:rPr>
              <a:t>int</a:t>
            </a:r>
            <a:r>
              <a:rPr kumimoji="0" lang="en-US" altLang="en-US" sz="1300" b="0" i="0" u="none" strike="noStrike" cap="none" normalizeH="0" baseline="0" dirty="0">
                <a:ln>
                  <a:noFill/>
                </a:ln>
                <a:solidFill>
                  <a:srgbClr val="273239"/>
                </a:solidFill>
                <a:effectLst/>
                <a:latin typeface="Consolas" panose="020B0609020204030204" pitchFamily="49" charset="0"/>
              </a:rPr>
              <a:t> </a:t>
            </a:r>
            <a:r>
              <a:rPr kumimoji="0" lang="en-US" altLang="en-US" sz="2100" b="0" i="0" u="none" strike="noStrike" cap="none" normalizeH="0" baseline="0" dirty="0">
                <a:ln>
                  <a:noFill/>
                </a:ln>
                <a:solidFill>
                  <a:srgbClr val="000000"/>
                </a:solidFill>
                <a:effectLst/>
                <a:latin typeface="Consolas" panose="020B0609020204030204" pitchFamily="49" charset="0"/>
              </a:rPr>
              <a:t>height = 20; </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273239"/>
                </a:solidFill>
                <a:effectLst/>
                <a:latin typeface="Consolas" panose="020B0609020204030204" pitchFamily="49" charset="0"/>
              </a:rPr>
              <a:t> </a:t>
            </a:r>
            <a:r>
              <a:rPr kumimoji="0" lang="en-US" altLang="en-US" sz="1300" b="0" i="0" u="none" strike="noStrike" cap="none" normalizeH="0" baseline="0" dirty="0">
                <a:ln>
                  <a:noFill/>
                </a:ln>
                <a:solidFill>
                  <a:srgbClr val="273239"/>
                </a:solidFill>
                <a:effectLst/>
                <a:latin typeface="Consolas" panose="020B0609020204030204" pitchFamily="49" charset="0"/>
              </a:rPr>
              <a:t> </a:t>
            </a:r>
            <a:endParaRPr kumimoji="0" lang="en-US" altLang="en-US" sz="3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008200"/>
                </a:solidFill>
                <a:effectLst/>
                <a:latin typeface="Consolas" panose="020B0609020204030204" pitchFamily="49" charset="0"/>
              </a:rPr>
              <a:t>// Snake head coordinates of snake (x-axis, y-axis) </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solidFill>
                  <a:srgbClr val="808080"/>
                </a:solidFill>
                <a:effectLst/>
                <a:latin typeface="Consolas" panose="020B0609020204030204" pitchFamily="49" charset="0"/>
              </a:rPr>
              <a:t>int</a:t>
            </a:r>
            <a:r>
              <a:rPr kumimoji="0" lang="en-US" altLang="en-US" sz="1300" b="0" i="0" u="none" strike="noStrike" cap="none" normalizeH="0" baseline="0" dirty="0">
                <a:ln>
                  <a:noFill/>
                </a:ln>
                <a:solidFill>
                  <a:srgbClr val="273239"/>
                </a:solidFill>
                <a:effectLst/>
                <a:latin typeface="Consolas" panose="020B0609020204030204" pitchFamily="49" charset="0"/>
              </a:rPr>
              <a:t> </a:t>
            </a:r>
            <a:r>
              <a:rPr kumimoji="0" lang="en-US" altLang="en-US" sz="2100" b="0" i="0" u="none" strike="noStrike" cap="none" normalizeH="0" baseline="0" dirty="0">
                <a:ln>
                  <a:noFill/>
                </a:ln>
                <a:solidFill>
                  <a:srgbClr val="000000"/>
                </a:solidFill>
                <a:effectLst/>
                <a:latin typeface="Consolas" panose="020B0609020204030204" pitchFamily="49" charset="0"/>
              </a:rPr>
              <a:t>x, y; </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008200"/>
                </a:solidFill>
                <a:effectLst/>
                <a:latin typeface="Consolas" panose="020B0609020204030204" pitchFamily="49" charset="0"/>
              </a:rPr>
              <a:t>// Food coordinates </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solidFill>
                  <a:srgbClr val="808080"/>
                </a:solidFill>
                <a:effectLst/>
                <a:latin typeface="Consolas" panose="020B0609020204030204" pitchFamily="49" charset="0"/>
              </a:rPr>
              <a:t>int</a:t>
            </a:r>
            <a:r>
              <a:rPr kumimoji="0" lang="en-US" altLang="en-US" sz="1300" b="0" i="0" u="none" strike="noStrike" cap="none" normalizeH="0" baseline="0" dirty="0">
                <a:ln>
                  <a:noFill/>
                </a:ln>
                <a:solidFill>
                  <a:srgbClr val="273239"/>
                </a:solidFill>
                <a:effectLst/>
                <a:latin typeface="Consolas" panose="020B0609020204030204" pitchFamily="49" charset="0"/>
              </a:rPr>
              <a:t> </a:t>
            </a:r>
            <a:r>
              <a:rPr kumimoji="0" lang="en-US" altLang="en-US" sz="2100" b="0" i="0" u="none" strike="noStrike" cap="none" normalizeH="0" baseline="0" dirty="0" err="1">
                <a:ln>
                  <a:noFill/>
                </a:ln>
                <a:solidFill>
                  <a:srgbClr val="000000"/>
                </a:solidFill>
                <a:effectLst/>
                <a:latin typeface="Consolas" panose="020B0609020204030204" pitchFamily="49" charset="0"/>
              </a:rPr>
              <a:t>fruitCordX</a:t>
            </a:r>
            <a:r>
              <a:rPr kumimoji="0" lang="en-US" altLang="en-US" sz="2100" b="0" i="0" u="none" strike="noStrike" cap="none" normalizeH="0" baseline="0" dirty="0">
                <a:ln>
                  <a:noFill/>
                </a:ln>
                <a:solidFill>
                  <a:srgbClr val="000000"/>
                </a:solidFill>
                <a:effectLst/>
                <a:latin typeface="Consolas" panose="020B0609020204030204" pitchFamily="49" charset="0"/>
              </a:rPr>
              <a:t>, </a:t>
            </a:r>
            <a:r>
              <a:rPr kumimoji="0" lang="en-US" altLang="en-US" sz="2100" b="0" i="0" u="none" strike="noStrike" cap="none" normalizeH="0" baseline="0" dirty="0" err="1">
                <a:ln>
                  <a:noFill/>
                </a:ln>
                <a:solidFill>
                  <a:srgbClr val="000000"/>
                </a:solidFill>
                <a:effectLst/>
                <a:latin typeface="Consolas" panose="020B0609020204030204" pitchFamily="49" charset="0"/>
              </a:rPr>
              <a:t>fruitCordY</a:t>
            </a:r>
            <a:r>
              <a:rPr kumimoji="0" lang="en-US" altLang="en-US" sz="2100" b="0" i="0" u="none" strike="noStrike" cap="none" normalizeH="0" baseline="0" dirty="0">
                <a:ln>
                  <a:noFill/>
                </a:ln>
                <a:solidFill>
                  <a:srgbClr val="000000"/>
                </a:solidFill>
                <a:effectLst/>
                <a:latin typeface="Consolas" panose="020B0609020204030204" pitchFamily="49" charset="0"/>
              </a:rPr>
              <a:t>; </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008200"/>
                </a:solidFill>
                <a:effectLst/>
                <a:latin typeface="Consolas" panose="020B0609020204030204" pitchFamily="49" charset="0"/>
              </a:rPr>
              <a:t>// variable to store the score of he player </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solidFill>
                  <a:srgbClr val="808080"/>
                </a:solidFill>
                <a:effectLst/>
                <a:latin typeface="Consolas" panose="020B0609020204030204" pitchFamily="49" charset="0"/>
              </a:rPr>
              <a:t>int</a:t>
            </a:r>
            <a:r>
              <a:rPr kumimoji="0" lang="en-US" altLang="en-US" sz="1300" b="0" i="0" u="none" strike="noStrike" cap="none" normalizeH="0" baseline="0" dirty="0">
                <a:ln>
                  <a:noFill/>
                </a:ln>
                <a:solidFill>
                  <a:srgbClr val="273239"/>
                </a:solidFill>
                <a:effectLst/>
                <a:latin typeface="Consolas" panose="020B0609020204030204" pitchFamily="49" charset="0"/>
              </a:rPr>
              <a:t> </a:t>
            </a:r>
            <a:r>
              <a:rPr kumimoji="0" lang="en-US" altLang="en-US" sz="2100" b="0" i="0" u="none" strike="noStrike" cap="none" normalizeH="0" baseline="0" dirty="0" err="1">
                <a:ln>
                  <a:noFill/>
                </a:ln>
                <a:solidFill>
                  <a:srgbClr val="000000"/>
                </a:solidFill>
                <a:effectLst/>
                <a:latin typeface="Consolas" panose="020B0609020204030204" pitchFamily="49" charset="0"/>
              </a:rPr>
              <a:t>playerScore</a:t>
            </a:r>
            <a:r>
              <a:rPr kumimoji="0" lang="en-US" altLang="en-US" sz="2100" b="0" i="0" u="none" strike="noStrike" cap="none" normalizeH="0" baseline="0" dirty="0">
                <a:ln>
                  <a:noFill/>
                </a:ln>
                <a:solidFill>
                  <a:srgbClr val="000000"/>
                </a:solidFill>
                <a:effectLst/>
                <a:latin typeface="Consolas" panose="020B0609020204030204" pitchFamily="49" charset="0"/>
              </a:rPr>
              <a:t>; </a:t>
            </a:r>
            <a:endParaRPr kumimoji="0" lang="en-US" altLang="en-US" sz="3800" b="0" i="0" u="none" strike="noStrike" cap="none" normalizeH="0" baseline="0" dirty="0">
              <a:ln>
                <a:noFill/>
              </a:ln>
              <a:solidFill>
                <a:schemeClr val="tx1"/>
              </a:solidFill>
              <a:effectLst/>
              <a:latin typeface="Arial" panose="020B0604020202020204" pitchFamily="34" charset="0"/>
            </a:endParaRPr>
          </a:p>
          <a:p>
            <a:pPr marL="0" indent="0">
              <a:buNone/>
            </a:pPr>
            <a:endParaRPr lang="en-US" sz="2000" b="0" i="0" dirty="0">
              <a:solidFill>
                <a:srgbClr val="273239"/>
              </a:solidFill>
              <a:effectLst/>
              <a:highlight>
                <a:srgbClr val="FFFFFF"/>
              </a:highlight>
              <a:latin typeface="Nunito" pitchFamily="2" charset="0"/>
            </a:endParaRPr>
          </a:p>
          <a:p>
            <a:pPr marL="0" indent="0">
              <a:buNone/>
            </a:pPr>
            <a:endParaRPr lang="en-US" sz="2000" b="0" i="0" dirty="0">
              <a:solidFill>
                <a:srgbClr val="273239"/>
              </a:solidFill>
              <a:effectLst/>
              <a:highlight>
                <a:srgbClr val="FFFFFF"/>
              </a:highlight>
              <a:latin typeface="Nunito" pitchFamily="2" charset="0"/>
            </a:endParaRPr>
          </a:p>
          <a:p>
            <a:pPr marL="0" indent="0">
              <a:buNone/>
            </a:pPr>
            <a:endParaRPr lang="en-IN" sz="2000" dirty="0"/>
          </a:p>
        </p:txBody>
      </p:sp>
      <p:sp>
        <p:nvSpPr>
          <p:cNvPr id="9" name="TextBox 8">
            <a:extLst>
              <a:ext uri="{FF2B5EF4-FFF2-40B4-BE49-F238E27FC236}">
                <a16:creationId xmlns:a16="http://schemas.microsoft.com/office/drawing/2014/main" id="{9842C079-9A2C-67D3-EC91-FADDFB97A04C}"/>
              </a:ext>
            </a:extLst>
          </p:cNvPr>
          <p:cNvSpPr txBox="1"/>
          <p:nvPr/>
        </p:nvSpPr>
        <p:spPr>
          <a:xfrm>
            <a:off x="6481823" y="1659190"/>
            <a:ext cx="4842075" cy="452431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Array to store the coordinates of snake tail (x-axis,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y-axis)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808080"/>
                </a:solidFill>
                <a:effectLst/>
                <a:latin typeface="Consolas" panose="020B0609020204030204" pitchFamily="49" charset="0"/>
              </a:rPr>
              <a:t>int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snakeTailX</a:t>
            </a:r>
            <a:r>
              <a:rPr kumimoji="0" lang="en-US" altLang="en-US" sz="1800" b="0" i="0" u="none" strike="noStrike" cap="none" normalizeH="0" baseline="0" dirty="0">
                <a:ln>
                  <a:noFill/>
                </a:ln>
                <a:solidFill>
                  <a:srgbClr val="000000"/>
                </a:solidFill>
                <a:effectLst/>
                <a:latin typeface="Consolas" panose="020B0609020204030204" pitchFamily="49" charset="0"/>
              </a:rPr>
              <a:t>[100], </a:t>
            </a:r>
            <a:r>
              <a:rPr kumimoji="0" lang="en-US" altLang="en-US" sz="1800" b="0" i="0" u="none" strike="noStrike" cap="none" normalizeH="0" baseline="0" dirty="0" err="1">
                <a:ln>
                  <a:noFill/>
                </a:ln>
                <a:solidFill>
                  <a:srgbClr val="000000"/>
                </a:solidFill>
                <a:effectLst/>
                <a:latin typeface="Consolas" panose="020B0609020204030204" pitchFamily="49" charset="0"/>
              </a:rPr>
              <a:t>snakeTailY</a:t>
            </a:r>
            <a:r>
              <a:rPr kumimoji="0" lang="en-US" altLang="en-US" sz="1800" b="0" i="0" u="none" strike="noStrike" cap="none" normalizeH="0" baseline="0" dirty="0">
                <a:ln>
                  <a:noFill/>
                </a:ln>
                <a:solidFill>
                  <a:srgbClr val="000000"/>
                </a:solidFill>
                <a:effectLst/>
                <a:latin typeface="Consolas" panose="020B0609020204030204" pitchFamily="49" charset="0"/>
              </a:rPr>
              <a:t>[100];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variable to store the length of the </a:t>
            </a:r>
            <a:r>
              <a:rPr kumimoji="0" lang="en-US" altLang="en-US" sz="1800" b="0" i="0" u="none" strike="noStrike" cap="none" normalizeH="0" baseline="0" dirty="0" err="1">
                <a:ln>
                  <a:noFill/>
                </a:ln>
                <a:solidFill>
                  <a:srgbClr val="008200"/>
                </a:solidFill>
                <a:effectLst/>
                <a:latin typeface="Consolas" panose="020B0609020204030204" pitchFamily="49" charset="0"/>
              </a:rPr>
              <a:t>sanke's</a:t>
            </a:r>
            <a:r>
              <a:rPr kumimoji="0" lang="en-US" altLang="en-US" sz="1800" b="0" i="0" u="none" strike="noStrike" cap="none" normalizeH="0" baseline="0" dirty="0">
                <a:ln>
                  <a:noFill/>
                </a:ln>
                <a:solidFill>
                  <a:srgbClr val="008200"/>
                </a:solidFill>
                <a:effectLst/>
                <a:latin typeface="Consolas" panose="020B0609020204030204" pitchFamily="49" charset="0"/>
              </a:rPr>
              <a:t> tail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808080"/>
                </a:solidFill>
                <a:effectLst/>
                <a:latin typeface="Consolas" panose="020B0609020204030204" pitchFamily="49" charset="0"/>
              </a:rPr>
              <a:t>int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snakeTailLen</a:t>
            </a:r>
            <a:r>
              <a:rPr kumimoji="0" lang="en-US" altLang="en-US" sz="1800" b="0" i="0" u="none" strike="noStrike" cap="none" normalizeH="0" baseline="0" dirty="0">
                <a:ln>
                  <a:noFill/>
                </a:ln>
                <a:solidFill>
                  <a:srgbClr val="000000"/>
                </a:solidFill>
                <a:effectLst/>
                <a:latin typeface="Consolas" panose="020B0609020204030204" pitchFamily="49"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for storing snake's moving </a:t>
            </a:r>
            <a:r>
              <a:rPr kumimoji="0" lang="en-US" altLang="en-US" sz="1800" b="0" i="0" u="none" strike="noStrike" cap="none" normalizeH="0" baseline="0" dirty="0" err="1">
                <a:ln>
                  <a:noFill/>
                </a:ln>
                <a:solidFill>
                  <a:srgbClr val="008200"/>
                </a:solidFill>
                <a:effectLst/>
                <a:latin typeface="Consolas" panose="020B0609020204030204" pitchFamily="49" charset="0"/>
              </a:rPr>
              <a:t>snakesDirection</a:t>
            </a:r>
            <a:r>
              <a:rPr kumimoji="0" lang="en-US" altLang="en-US" sz="1800" b="0" i="0" u="none" strike="noStrike" cap="none" normalizeH="0" baseline="0" dirty="0">
                <a:ln>
                  <a:noFill/>
                </a:ln>
                <a:solidFill>
                  <a:srgbClr val="008200"/>
                </a:solidFill>
                <a:effectLst/>
                <a:latin typeface="Consolas" panose="020B0609020204030204" pitchFamily="49"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rgbClr val="006699"/>
                </a:solidFill>
                <a:effectLst/>
                <a:latin typeface="Consolas" panose="020B0609020204030204" pitchFamily="49" charset="0"/>
              </a:rPr>
              <a:t>enum</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snakesDirection</a:t>
            </a:r>
            <a:r>
              <a:rPr kumimoji="0" lang="en-US" altLang="en-US" sz="1800" b="0" i="0" u="none" strike="noStrike" cap="none" normalizeH="0" baseline="0" dirty="0">
                <a:ln>
                  <a:noFill/>
                </a:ln>
                <a:solidFill>
                  <a:srgbClr val="000000"/>
                </a:solidFill>
                <a:effectLst/>
                <a:latin typeface="Consolas" panose="020B0609020204030204" pitchFamily="49" charset="0"/>
              </a:rPr>
              <a:t> { STOP = 0, LEFT, RIGHT, UP, DOWN };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a:t>
            </a:r>
            <a:r>
              <a:rPr kumimoji="0" lang="en-US" altLang="en-US" sz="1800" b="0" i="0" u="none" strike="noStrike" cap="none" normalizeH="0" baseline="0" dirty="0" err="1">
                <a:ln>
                  <a:noFill/>
                </a:ln>
                <a:solidFill>
                  <a:srgbClr val="008200"/>
                </a:solidFill>
                <a:effectLst/>
                <a:latin typeface="Consolas" panose="020B0609020204030204" pitchFamily="49" charset="0"/>
              </a:rPr>
              <a:t>snakesDirection</a:t>
            </a:r>
            <a:r>
              <a:rPr kumimoji="0" lang="en-US" altLang="en-US" sz="1800" b="0" i="0" u="none" strike="noStrike" cap="none" normalizeH="0" baseline="0" dirty="0">
                <a:ln>
                  <a:noFill/>
                </a:ln>
                <a:solidFill>
                  <a:srgbClr val="008200"/>
                </a:solidFill>
                <a:effectLst/>
                <a:latin typeface="Consolas" panose="020B0609020204030204" pitchFamily="49" charset="0"/>
              </a:rPr>
              <a:t> variable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nsolas" panose="020B0609020204030204" pitchFamily="49" charset="0"/>
              </a:rPr>
              <a:t>snakesDirection</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sDir</a:t>
            </a:r>
            <a:r>
              <a:rPr kumimoji="0" lang="en-US" altLang="en-US" sz="1800" b="0" i="0" u="none" strike="noStrike" cap="none" normalizeH="0" baseline="0" dirty="0">
                <a:ln>
                  <a:noFill/>
                </a:ln>
                <a:solidFill>
                  <a:srgbClr val="000000"/>
                </a:solidFill>
                <a:effectLst/>
                <a:latin typeface="Consolas" panose="020B0609020204030204" pitchFamily="49"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a:t>
            </a:r>
            <a:r>
              <a:rPr kumimoji="0" lang="en-US" altLang="en-US" sz="1800" b="0" i="0" u="none" strike="noStrike" cap="none" normalizeH="0" baseline="0" dirty="0" err="1">
                <a:ln>
                  <a:noFill/>
                </a:ln>
                <a:solidFill>
                  <a:srgbClr val="008200"/>
                </a:solidFill>
                <a:effectLst/>
                <a:latin typeface="Consolas" panose="020B0609020204030204" pitchFamily="49" charset="0"/>
              </a:rPr>
              <a:t>boolean</a:t>
            </a:r>
            <a:r>
              <a:rPr kumimoji="0" lang="en-US" altLang="en-US" sz="1800" b="0" i="0" u="none" strike="noStrike" cap="none" normalizeH="0" baseline="0" dirty="0">
                <a:ln>
                  <a:noFill/>
                </a:ln>
                <a:solidFill>
                  <a:srgbClr val="008200"/>
                </a:solidFill>
                <a:effectLst/>
                <a:latin typeface="Consolas" panose="020B0609020204030204" pitchFamily="49" charset="0"/>
              </a:rPr>
              <a:t> variable for checking game is over or not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808080"/>
                </a:solidFill>
                <a:effectLst/>
                <a:latin typeface="Consolas" panose="020B0609020204030204" pitchFamily="49" charset="0"/>
              </a:rPr>
              <a:t>bool</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isGameOver</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9114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E6A0-846D-44EB-D99A-9D340064CCD0}"/>
              </a:ext>
            </a:extLst>
          </p:cNvPr>
          <p:cNvSpPr>
            <a:spLocks noGrp="1"/>
          </p:cNvSpPr>
          <p:nvPr>
            <p:ph type="title"/>
          </p:nvPr>
        </p:nvSpPr>
        <p:spPr/>
        <p:txBody>
          <a:bodyPr/>
          <a:lstStyle/>
          <a:p>
            <a:r>
              <a:rPr lang="en-IN" dirty="0">
                <a:solidFill>
                  <a:srgbClr val="C00000"/>
                </a:solidFill>
              </a:rPr>
              <a:t>Step 4</a:t>
            </a:r>
          </a:p>
        </p:txBody>
      </p:sp>
      <p:sp>
        <p:nvSpPr>
          <p:cNvPr id="3" name="Content Placeholder 2">
            <a:extLst>
              <a:ext uri="{FF2B5EF4-FFF2-40B4-BE49-F238E27FC236}">
                <a16:creationId xmlns:a16="http://schemas.microsoft.com/office/drawing/2014/main" id="{34B841CC-E44B-6BC8-1802-D70962326868}"/>
              </a:ext>
            </a:extLst>
          </p:cNvPr>
          <p:cNvSpPr>
            <a:spLocks noGrp="1"/>
          </p:cNvSpPr>
          <p:nvPr>
            <p:ph sz="half" idx="1"/>
          </p:nvPr>
        </p:nvSpPr>
        <p:spPr>
          <a:xfrm>
            <a:off x="1292352" y="3197506"/>
            <a:ext cx="4718304" cy="3342190"/>
          </a:xfrm>
        </p:spPr>
        <p:txBody>
          <a:bodyPr>
            <a:normAutofit fontScale="62500" lnSpcReduction="20000"/>
          </a:bodyPr>
          <a:lstStyle/>
          <a:p>
            <a:pPr algn="l" fontAlgn="base"/>
            <a:r>
              <a:rPr lang="en-US" sz="3200" b="1" i="0" dirty="0">
                <a:solidFill>
                  <a:srgbClr val="273239"/>
                </a:solidFill>
                <a:effectLst/>
                <a:highlight>
                  <a:srgbClr val="FFFFFF"/>
                </a:highlight>
                <a:latin typeface="Nunito" pitchFamily="2" charset="0"/>
              </a:rPr>
              <a:t>Initializing</a:t>
            </a:r>
            <a:r>
              <a:rPr lang="en-US" sz="2600" b="1" i="0" dirty="0">
                <a:solidFill>
                  <a:srgbClr val="273239"/>
                </a:solidFill>
                <a:effectLst/>
                <a:highlight>
                  <a:srgbClr val="FFFFFF"/>
                </a:highlight>
                <a:latin typeface="Nunito" pitchFamily="2" charset="0"/>
              </a:rPr>
              <a:t> </a:t>
            </a:r>
            <a:r>
              <a:rPr lang="en-US" sz="3200" b="1" i="0" dirty="0">
                <a:solidFill>
                  <a:srgbClr val="273239"/>
                </a:solidFill>
                <a:effectLst/>
                <a:highlight>
                  <a:srgbClr val="FFFFFF"/>
                </a:highlight>
                <a:latin typeface="Nunito" pitchFamily="2" charset="0"/>
              </a:rPr>
              <a:t>the Game</a:t>
            </a:r>
          </a:p>
          <a:p>
            <a:pPr algn="l" fontAlgn="base"/>
            <a:endParaRPr lang="en-US" sz="3200" b="1" i="0" dirty="0">
              <a:solidFill>
                <a:srgbClr val="273239"/>
              </a:solidFill>
              <a:effectLst/>
              <a:highlight>
                <a:srgbClr val="FFFFFF"/>
              </a:highlight>
              <a:latin typeface="Nunito" pitchFamily="2" charset="0"/>
            </a:endParaRPr>
          </a:p>
          <a:p>
            <a:pPr marL="0" indent="0" algn="l" rtl="0" fontAlgn="base">
              <a:buNone/>
            </a:pPr>
            <a:r>
              <a:rPr lang="en-US" sz="3200" b="0" i="0" dirty="0">
                <a:solidFill>
                  <a:srgbClr val="273239"/>
                </a:solidFill>
                <a:effectLst/>
                <a:highlight>
                  <a:srgbClr val="FFFFFF"/>
                </a:highlight>
                <a:latin typeface="Nunito" pitchFamily="2" charset="0"/>
              </a:rPr>
              <a:t> Create a function named </a:t>
            </a:r>
            <a:r>
              <a:rPr lang="en-US" sz="3200" b="1" i="0" dirty="0" err="1">
                <a:solidFill>
                  <a:srgbClr val="273239"/>
                </a:solidFill>
                <a:effectLst/>
                <a:highlight>
                  <a:srgbClr val="FFFFFF"/>
                </a:highlight>
                <a:latin typeface="Nunito" pitchFamily="2" charset="0"/>
              </a:rPr>
              <a:t>GameInit</a:t>
            </a:r>
            <a:r>
              <a:rPr lang="en-US" sz="3200" b="1" i="0" dirty="0">
                <a:solidFill>
                  <a:srgbClr val="273239"/>
                </a:solidFill>
                <a:effectLst/>
                <a:highlight>
                  <a:srgbClr val="FFFFFF"/>
                </a:highlight>
                <a:latin typeface="Nunito" pitchFamily="2" charset="0"/>
              </a:rPr>
              <a:t>()</a:t>
            </a:r>
            <a:r>
              <a:rPr lang="en-US" sz="3200" b="0" i="0" dirty="0">
                <a:solidFill>
                  <a:srgbClr val="273239"/>
                </a:solidFill>
                <a:effectLst/>
                <a:highlight>
                  <a:srgbClr val="FFFFFF"/>
                </a:highlight>
                <a:latin typeface="Nunito" pitchFamily="2" charset="0"/>
              </a:rPr>
              <a:t> of void type for initializing the game variables</a:t>
            </a:r>
          </a:p>
          <a:p>
            <a:endParaRPr lang="en-IN" dirty="0"/>
          </a:p>
        </p:txBody>
      </p:sp>
      <p:sp>
        <p:nvSpPr>
          <p:cNvPr id="4" name="Content Placeholder 3">
            <a:extLst>
              <a:ext uri="{FF2B5EF4-FFF2-40B4-BE49-F238E27FC236}">
                <a16:creationId xmlns:a16="http://schemas.microsoft.com/office/drawing/2014/main" id="{343F02A2-9417-C686-CA74-7F7E9B76EE46}"/>
              </a:ext>
            </a:extLst>
          </p:cNvPr>
          <p:cNvSpPr>
            <a:spLocks noGrp="1"/>
          </p:cNvSpPr>
          <p:nvPr>
            <p:ph sz="half" idx="2"/>
          </p:nvPr>
        </p:nvSpPr>
        <p:spPr/>
        <p:txBody>
          <a:bodyPr>
            <a:normAutofit fontScale="62500" lnSpcReduction="20000"/>
          </a:bodyPr>
          <a:lstStyle/>
          <a:p>
            <a:pPr marL="0" indent="0">
              <a:buNone/>
            </a:pPr>
            <a:r>
              <a:rPr lang="en-IN" sz="2600" dirty="0"/>
              <a:t>void </a:t>
            </a:r>
            <a:r>
              <a:rPr lang="en-IN" sz="2600" dirty="0" err="1"/>
              <a:t>GameInit</a:t>
            </a:r>
            <a:r>
              <a:rPr lang="en-IN" sz="2600" dirty="0"/>
              <a:t>() </a:t>
            </a:r>
          </a:p>
          <a:p>
            <a:pPr marL="0" indent="0">
              <a:buNone/>
            </a:pPr>
            <a:r>
              <a:rPr lang="en-IN" sz="2600" dirty="0"/>
              <a:t>{ </a:t>
            </a:r>
          </a:p>
          <a:p>
            <a:pPr marL="0" indent="0">
              <a:buNone/>
            </a:pPr>
            <a:r>
              <a:rPr lang="en-IN" sz="2600" dirty="0"/>
              <a:t>	</a:t>
            </a:r>
            <a:r>
              <a:rPr lang="en-IN" sz="2600" dirty="0" err="1"/>
              <a:t>isGameOver</a:t>
            </a:r>
            <a:r>
              <a:rPr lang="en-IN" sz="2600" dirty="0"/>
              <a:t> = false; </a:t>
            </a:r>
          </a:p>
          <a:p>
            <a:pPr marL="0" indent="0">
              <a:buNone/>
            </a:pPr>
            <a:r>
              <a:rPr lang="en-IN" sz="2600" dirty="0"/>
              <a:t>	</a:t>
            </a:r>
            <a:r>
              <a:rPr lang="en-IN" sz="2600" dirty="0" err="1"/>
              <a:t>sDir</a:t>
            </a:r>
            <a:r>
              <a:rPr lang="en-IN" sz="2600" dirty="0"/>
              <a:t> = STOP; </a:t>
            </a:r>
          </a:p>
          <a:p>
            <a:pPr marL="0" indent="0">
              <a:buNone/>
            </a:pPr>
            <a:r>
              <a:rPr lang="en-IN" sz="2600" dirty="0"/>
              <a:t>	x = width / 2; </a:t>
            </a:r>
          </a:p>
          <a:p>
            <a:pPr marL="0" indent="0">
              <a:buNone/>
            </a:pPr>
            <a:r>
              <a:rPr lang="en-IN" sz="2600" dirty="0"/>
              <a:t>	y = height / 2; </a:t>
            </a:r>
          </a:p>
          <a:p>
            <a:pPr marL="0" indent="0">
              <a:buNone/>
            </a:pPr>
            <a:r>
              <a:rPr lang="en-IN" sz="2600" dirty="0"/>
              <a:t>	</a:t>
            </a:r>
            <a:r>
              <a:rPr lang="en-IN" sz="2600" dirty="0" err="1"/>
              <a:t>fruitCordX</a:t>
            </a:r>
            <a:r>
              <a:rPr lang="en-IN" sz="2600" dirty="0"/>
              <a:t> = rand() % width; </a:t>
            </a:r>
          </a:p>
          <a:p>
            <a:pPr marL="0" indent="0">
              <a:buNone/>
            </a:pPr>
            <a:r>
              <a:rPr lang="en-IN" sz="2600" dirty="0"/>
              <a:t>	</a:t>
            </a:r>
            <a:r>
              <a:rPr lang="en-IN" sz="2600" dirty="0" err="1"/>
              <a:t>fruitCordY</a:t>
            </a:r>
            <a:r>
              <a:rPr lang="en-IN" sz="2600" dirty="0"/>
              <a:t> = rand() % height; </a:t>
            </a:r>
          </a:p>
          <a:p>
            <a:pPr marL="0" indent="0">
              <a:buNone/>
            </a:pPr>
            <a:r>
              <a:rPr lang="en-IN" sz="2600" dirty="0"/>
              <a:t>	</a:t>
            </a:r>
            <a:r>
              <a:rPr lang="en-IN" sz="2600" dirty="0" err="1"/>
              <a:t>playerScore</a:t>
            </a:r>
            <a:r>
              <a:rPr lang="en-IN" sz="2600" dirty="0"/>
              <a:t> = 0; </a:t>
            </a:r>
          </a:p>
          <a:p>
            <a:pPr marL="0" indent="0">
              <a:buNone/>
            </a:pPr>
            <a:r>
              <a:rPr lang="en-IN" sz="2600" dirty="0"/>
              <a:t>}</a:t>
            </a:r>
          </a:p>
          <a:p>
            <a:pPr marL="0" indent="0">
              <a:buNone/>
            </a:pPr>
            <a:endParaRPr lang="en-IN" dirty="0"/>
          </a:p>
        </p:txBody>
      </p:sp>
    </p:spTree>
    <p:extLst>
      <p:ext uri="{BB962C8B-B14F-4D97-AF65-F5344CB8AC3E}">
        <p14:creationId xmlns:p14="http://schemas.microsoft.com/office/powerpoint/2010/main" val="3775849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03DBC-F0D0-8114-A38C-A33381AD517B}"/>
              </a:ext>
            </a:extLst>
          </p:cNvPr>
          <p:cNvSpPr>
            <a:spLocks noGrp="1"/>
          </p:cNvSpPr>
          <p:nvPr>
            <p:ph type="title"/>
          </p:nvPr>
        </p:nvSpPr>
        <p:spPr>
          <a:xfrm>
            <a:off x="2015069" y="1752606"/>
            <a:ext cx="8158688" cy="1259343"/>
          </a:xfrm>
        </p:spPr>
        <p:txBody>
          <a:bodyPr/>
          <a:lstStyle/>
          <a:p>
            <a:r>
              <a:rPr lang="en-IN" dirty="0">
                <a:solidFill>
                  <a:srgbClr val="C00000"/>
                </a:solidFill>
              </a:rPr>
              <a:t>Step 5</a:t>
            </a:r>
          </a:p>
        </p:txBody>
      </p:sp>
      <p:sp>
        <p:nvSpPr>
          <p:cNvPr id="5" name="Text Placeholder 4">
            <a:extLst>
              <a:ext uri="{FF2B5EF4-FFF2-40B4-BE49-F238E27FC236}">
                <a16:creationId xmlns:a16="http://schemas.microsoft.com/office/drawing/2014/main" id="{ED53FB45-C61E-AE60-3226-922812673DA5}"/>
              </a:ext>
            </a:extLst>
          </p:cNvPr>
          <p:cNvSpPr>
            <a:spLocks noGrp="1"/>
          </p:cNvSpPr>
          <p:nvPr>
            <p:ph type="body" idx="1"/>
          </p:nvPr>
        </p:nvSpPr>
        <p:spPr>
          <a:xfrm>
            <a:off x="2015067" y="3846051"/>
            <a:ext cx="8158690" cy="1813969"/>
          </a:xfrm>
        </p:spPr>
        <p:txBody>
          <a:bodyPr>
            <a:normAutofit/>
          </a:bodyPr>
          <a:lstStyle/>
          <a:p>
            <a:pPr algn="l" fontAlgn="base"/>
            <a:r>
              <a:rPr lang="en-US" b="1" i="0" dirty="0">
                <a:solidFill>
                  <a:srgbClr val="273239"/>
                </a:solidFill>
                <a:effectLst/>
                <a:highlight>
                  <a:srgbClr val="FFFFFF"/>
                </a:highlight>
                <a:latin typeface="Nunito" pitchFamily="2" charset="0"/>
              </a:rPr>
              <a:t>Creating Game Board cum Game Rendering Function</a:t>
            </a:r>
          </a:p>
          <a:p>
            <a:pPr algn="l" rtl="0" fontAlgn="base"/>
            <a:r>
              <a:rPr lang="en-US" b="0" i="0" dirty="0">
                <a:solidFill>
                  <a:srgbClr val="273239"/>
                </a:solidFill>
                <a:effectLst/>
                <a:highlight>
                  <a:srgbClr val="FFFFFF"/>
                </a:highlight>
                <a:latin typeface="Nunito" pitchFamily="2" charset="0"/>
              </a:rPr>
              <a:t>Create a function named </a:t>
            </a:r>
            <a:r>
              <a:rPr lang="en-US" b="1" i="0" dirty="0" err="1">
                <a:solidFill>
                  <a:srgbClr val="273239"/>
                </a:solidFill>
                <a:effectLst/>
                <a:highlight>
                  <a:srgbClr val="FFFFFF"/>
                </a:highlight>
                <a:latin typeface="Nunito" pitchFamily="2" charset="0"/>
              </a:rPr>
              <a:t>GameRender</a:t>
            </a:r>
            <a:r>
              <a:rPr lang="en-US" b="1" i="0" dirty="0">
                <a:solidFill>
                  <a:srgbClr val="273239"/>
                </a:solidFill>
                <a:effectLst/>
                <a:highlight>
                  <a:srgbClr val="FFFFFF"/>
                </a:highlight>
                <a:latin typeface="Nunito" pitchFamily="2" charset="0"/>
              </a:rPr>
              <a:t>()</a:t>
            </a:r>
            <a:r>
              <a:rPr lang="en-US" b="0" i="0" dirty="0">
                <a:solidFill>
                  <a:srgbClr val="273239"/>
                </a:solidFill>
                <a:effectLst/>
                <a:highlight>
                  <a:srgbClr val="FFFFFF"/>
                </a:highlight>
                <a:latin typeface="Nunito" pitchFamily="2" charset="0"/>
              </a:rPr>
              <a:t> of void type for creating the game board and rendering the game whenever needed in the console.</a:t>
            </a:r>
          </a:p>
          <a:p>
            <a:endParaRPr lang="en-IN" dirty="0"/>
          </a:p>
        </p:txBody>
      </p:sp>
    </p:spTree>
    <p:extLst>
      <p:ext uri="{BB962C8B-B14F-4D97-AF65-F5344CB8AC3E}">
        <p14:creationId xmlns:p14="http://schemas.microsoft.com/office/powerpoint/2010/main" val="1308663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20E305-D927-0A90-D300-B18319BA19C8}"/>
              </a:ext>
            </a:extLst>
          </p:cNvPr>
          <p:cNvSpPr txBox="1"/>
          <p:nvPr/>
        </p:nvSpPr>
        <p:spPr>
          <a:xfrm>
            <a:off x="891252" y="810228"/>
            <a:ext cx="5092860" cy="547842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Function for creating the game board &amp; rendering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void</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GameRender</a:t>
            </a:r>
            <a:r>
              <a:rPr kumimoji="0" lang="en-US" altLang="en-US" sz="1400" b="0" i="0" u="none" strike="noStrike" cap="none" normalizeH="0" baseline="0" dirty="0">
                <a:ln>
                  <a:noFill/>
                </a:ln>
                <a:solidFill>
                  <a:srgbClr val="000000"/>
                </a:solidFill>
                <a:effectLst/>
                <a:latin typeface="Consolas" panose="020B0609020204030204" pitchFamily="49" charset="0"/>
              </a:rPr>
              <a:t>(string </a:t>
            </a:r>
            <a:r>
              <a:rPr kumimoji="0" lang="en-US" altLang="en-US" sz="1400" b="0" i="0" u="none" strike="noStrike" cap="none" normalizeH="0" baseline="0" dirty="0" err="1">
                <a:ln>
                  <a:noFill/>
                </a:ln>
                <a:solidFill>
                  <a:srgbClr val="000000"/>
                </a:solidFill>
                <a:effectLst/>
                <a:latin typeface="Consolas" panose="020B0609020204030204" pitchFamily="49" charset="0"/>
              </a:rPr>
              <a:t>playerName</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FF1493"/>
                </a:solidFill>
                <a:effectLst/>
                <a:latin typeface="Consolas" panose="020B0609020204030204" pitchFamily="49" charset="0"/>
              </a:rPr>
              <a:t>system</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err="1">
                <a:ln>
                  <a:noFill/>
                </a:ln>
                <a:solidFill>
                  <a:srgbClr val="0000FF"/>
                </a:solidFill>
                <a:effectLst/>
                <a:latin typeface="Consolas" panose="020B0609020204030204" pitchFamily="49" charset="0"/>
              </a:rPr>
              <a:t>cls</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Clear the console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0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Creating top walls with '-'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for</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 = 0; </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 &lt; width + 2; </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cout</a:t>
            </a:r>
            <a:r>
              <a:rPr kumimoji="0" lang="en-US" altLang="en-US" sz="1400" b="0" i="0" u="none" strike="noStrike" cap="none" normalizeH="0" baseline="0" dirty="0">
                <a:ln>
                  <a:noFill/>
                </a:ln>
                <a:solidFill>
                  <a:srgbClr val="000000"/>
                </a:solidFill>
                <a:effectLst/>
                <a:latin typeface="Consolas" panose="020B0609020204030204" pitchFamily="49" charset="0"/>
              </a:rPr>
              <a:t> &lt;&lt; </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cout</a:t>
            </a:r>
            <a:r>
              <a:rPr kumimoji="0" lang="en-US" altLang="en-US" sz="1400" b="0" i="0" u="none" strike="noStrike" cap="none" normalizeH="0" baseline="0" dirty="0">
                <a:ln>
                  <a:noFill/>
                </a:ln>
                <a:solidFill>
                  <a:srgbClr val="000000"/>
                </a:solidFill>
                <a:effectLst/>
                <a:latin typeface="Consolas" panose="020B0609020204030204" pitchFamily="49" charset="0"/>
              </a:rPr>
              <a:t> &lt;&lt; </a:t>
            </a:r>
            <a:r>
              <a:rPr kumimoji="0" lang="en-US" altLang="en-US" sz="1400" b="0" i="0" u="none" strike="noStrike" cap="none" normalizeH="0" baseline="0" dirty="0" err="1">
                <a:ln>
                  <a:noFill/>
                </a:ln>
                <a:solidFill>
                  <a:srgbClr val="000000"/>
                </a:solidFill>
                <a:effectLst/>
                <a:latin typeface="Consolas" panose="020B0609020204030204" pitchFamily="49" charset="0"/>
              </a:rPr>
              <a:t>endl</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0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for</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 = 0; </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 &lt; height; </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 {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for</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j = 0; j &lt;= width; </a:t>
            </a:r>
            <a:r>
              <a:rPr kumimoji="0" lang="en-US" altLang="en-US" sz="1400" b="0" i="0" u="none" strike="noStrike" cap="none" normalizeH="0" baseline="0" dirty="0" err="1">
                <a:ln>
                  <a:noFill/>
                </a:ln>
                <a:solidFill>
                  <a:srgbClr val="000000"/>
                </a:solidFill>
                <a:effectLst/>
                <a:latin typeface="Consolas" panose="020B0609020204030204" pitchFamily="49" charset="0"/>
              </a:rPr>
              <a:t>j++</a:t>
            </a:r>
            <a:r>
              <a:rPr kumimoji="0" lang="en-US" altLang="en-US" sz="1400" b="0" i="0" u="none" strike="noStrike" cap="none" normalizeH="0" baseline="0" dirty="0">
                <a:ln>
                  <a:noFill/>
                </a:ln>
                <a:solidFill>
                  <a:srgbClr val="000000"/>
                </a:solidFill>
                <a:effectLst/>
                <a:latin typeface="Consolas" panose="020B0609020204030204" pitchFamily="49" charset="0"/>
              </a:rPr>
              <a:t>) {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Creating side walls with '|'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(j == 0 || j == width)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cout</a:t>
            </a:r>
            <a:r>
              <a:rPr kumimoji="0" lang="en-US" altLang="en-US" sz="1400" b="0" i="0" u="none" strike="noStrike" cap="none" normalizeH="0" baseline="0" dirty="0">
                <a:ln>
                  <a:noFill/>
                </a:ln>
                <a:solidFill>
                  <a:srgbClr val="000000"/>
                </a:solidFill>
                <a:effectLst/>
                <a:latin typeface="Consolas" panose="020B0609020204030204" pitchFamily="49" charset="0"/>
              </a:rPr>
              <a:t> &lt;&lt; </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Creating snake's head with 'O'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 == y &amp;&amp; j == x)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cout</a:t>
            </a:r>
            <a:r>
              <a:rPr kumimoji="0" lang="en-US" altLang="en-US" sz="1400" b="0" i="0" u="none" strike="noStrike" cap="none" normalizeH="0" baseline="0" dirty="0">
                <a:ln>
                  <a:noFill/>
                </a:ln>
                <a:solidFill>
                  <a:srgbClr val="000000"/>
                </a:solidFill>
                <a:effectLst/>
                <a:latin typeface="Consolas" panose="020B0609020204030204" pitchFamily="49" charset="0"/>
              </a:rPr>
              <a:t> &lt;&lt; </a:t>
            </a:r>
            <a:r>
              <a:rPr kumimoji="0" lang="en-US" altLang="en-US" sz="1400" b="0" i="0" u="none" strike="noStrike" cap="none" normalizeH="0" baseline="0" dirty="0">
                <a:ln>
                  <a:noFill/>
                </a:ln>
                <a:solidFill>
                  <a:srgbClr val="0000FF"/>
                </a:solidFill>
                <a:effectLst/>
                <a:latin typeface="Consolas" panose="020B0609020204030204" pitchFamily="49" charset="0"/>
              </a:rPr>
              <a:t>"O"</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Creating the </a:t>
            </a:r>
            <a:r>
              <a:rPr kumimoji="0" lang="en-US" altLang="en-US" sz="1400" b="0" i="0" u="none" strike="noStrike" cap="none" normalizeH="0" baseline="0" dirty="0" err="1">
                <a:ln>
                  <a:noFill/>
                </a:ln>
                <a:solidFill>
                  <a:srgbClr val="008200"/>
                </a:solidFill>
                <a:effectLst/>
                <a:latin typeface="Consolas" panose="020B0609020204030204" pitchFamily="49" charset="0"/>
              </a:rPr>
              <a:t>sanke's</a:t>
            </a:r>
            <a:r>
              <a:rPr kumimoji="0" lang="en-US" altLang="en-US" sz="1400" b="0" i="0" u="none" strike="noStrike" cap="none" normalizeH="0" baseline="0" dirty="0">
                <a:ln>
                  <a:noFill/>
                </a:ln>
                <a:solidFill>
                  <a:srgbClr val="008200"/>
                </a:solidFill>
                <a:effectLst/>
                <a:latin typeface="Consolas" panose="020B0609020204030204" pitchFamily="49" charset="0"/>
              </a:rPr>
              <a:t> food with '#'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else</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Consolas" panose="020B0609020204030204" pitchFamily="49" charset="0"/>
              </a:rPr>
              <a:t>fruitCordY</a:t>
            </a:r>
            <a:r>
              <a:rPr kumimoji="0" lang="en-US" altLang="en-US" sz="1400" b="0" i="0" u="none" strike="noStrike" cap="none" normalizeH="0" baseline="0" dirty="0">
                <a:ln>
                  <a:noFill/>
                </a:ln>
                <a:solidFill>
                  <a:srgbClr val="000000"/>
                </a:solidFill>
                <a:effectLst/>
                <a:latin typeface="Consolas" panose="020B0609020204030204" pitchFamily="49" charset="0"/>
              </a:rPr>
              <a:t> &amp;&amp; j == </a:t>
            </a:r>
            <a:r>
              <a:rPr kumimoji="0" lang="en-US" altLang="en-US" sz="1400" b="0" i="0" u="none" strike="noStrike" cap="none" normalizeH="0" baseline="0" dirty="0" err="1">
                <a:ln>
                  <a:noFill/>
                </a:ln>
                <a:solidFill>
                  <a:srgbClr val="000000"/>
                </a:solidFill>
                <a:effectLst/>
                <a:latin typeface="Consolas" panose="020B0609020204030204" pitchFamily="49" charset="0"/>
              </a:rPr>
              <a:t>fruitCordX</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cout</a:t>
            </a:r>
            <a:r>
              <a:rPr kumimoji="0" lang="en-US" altLang="en-US" sz="1400" b="0" i="0" u="none" strike="noStrike" cap="none" normalizeH="0" baseline="0" dirty="0">
                <a:ln>
                  <a:noFill/>
                </a:ln>
                <a:solidFill>
                  <a:srgbClr val="000000"/>
                </a:solidFill>
                <a:effectLst/>
                <a:latin typeface="Consolas" panose="020B0609020204030204" pitchFamily="49" charset="0"/>
              </a:rPr>
              <a:t> &lt;&lt; </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Creating snake's head with 'O'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else</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9C565B9E-E079-B5CF-227C-B4059574782A}"/>
              </a:ext>
            </a:extLst>
          </p:cNvPr>
          <p:cNvSpPr txBox="1"/>
          <p:nvPr/>
        </p:nvSpPr>
        <p:spPr>
          <a:xfrm>
            <a:off x="6285053" y="810228"/>
            <a:ext cx="4896091" cy="569386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808080"/>
                </a:solidFill>
                <a:effectLst/>
                <a:latin typeface="Consolas" panose="020B0609020204030204" pitchFamily="49" charset="0"/>
              </a:rPr>
              <a:t>bool</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prTail</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6699"/>
                </a:solidFill>
                <a:effectLst/>
                <a:latin typeface="Consolas" panose="020B0609020204030204" pitchFamily="49" charset="0"/>
              </a:rPr>
              <a:t>false</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for</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k = 0; k &lt; </a:t>
            </a:r>
            <a:r>
              <a:rPr kumimoji="0" lang="en-US" altLang="en-US" sz="1400" b="0" i="0" u="none" strike="noStrike" cap="none" normalizeH="0" baseline="0" dirty="0" err="1">
                <a:ln>
                  <a:noFill/>
                </a:ln>
                <a:solidFill>
                  <a:srgbClr val="000000"/>
                </a:solidFill>
                <a:effectLst/>
                <a:latin typeface="Consolas" panose="020B0609020204030204" pitchFamily="49" charset="0"/>
              </a:rPr>
              <a:t>snakeTailLen</a:t>
            </a:r>
            <a:r>
              <a:rPr kumimoji="0" lang="en-US" altLang="en-US" sz="1400" b="0" i="0" u="none" strike="noStrike" cap="none" normalizeH="0" baseline="0" dirty="0">
                <a:ln>
                  <a:noFill/>
                </a:ln>
                <a:solidFill>
                  <a:srgbClr val="000000"/>
                </a:solidFill>
                <a:effectLst/>
                <a:latin typeface="Consolas" panose="020B0609020204030204" pitchFamily="49" charset="0"/>
              </a:rPr>
              <a:t>; k++) {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snakeTailX</a:t>
            </a:r>
            <a:r>
              <a:rPr kumimoji="0" lang="en-US" altLang="en-US" sz="1400" b="0" i="0" u="none" strike="noStrike" cap="none" normalizeH="0" baseline="0" dirty="0">
                <a:ln>
                  <a:noFill/>
                </a:ln>
                <a:solidFill>
                  <a:srgbClr val="000000"/>
                </a:solidFill>
                <a:effectLst/>
                <a:latin typeface="Consolas" panose="020B0609020204030204" pitchFamily="49" charset="0"/>
              </a:rPr>
              <a:t>[k] == j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&amp;&amp; </a:t>
            </a:r>
            <a:r>
              <a:rPr kumimoji="0" lang="en-US" altLang="en-US" sz="1400" b="0" i="0" u="none" strike="noStrike" cap="none" normalizeH="0" baseline="0" dirty="0" err="1">
                <a:ln>
                  <a:noFill/>
                </a:ln>
                <a:solidFill>
                  <a:srgbClr val="000000"/>
                </a:solidFill>
                <a:effectLst/>
                <a:latin typeface="Consolas" panose="020B0609020204030204" pitchFamily="49" charset="0"/>
              </a:rPr>
              <a:t>snakeTailY</a:t>
            </a:r>
            <a:r>
              <a:rPr kumimoji="0" lang="en-US" altLang="en-US" sz="1400" b="0" i="0" u="none" strike="noStrike" cap="none" normalizeH="0" baseline="0" dirty="0">
                <a:ln>
                  <a:noFill/>
                </a:ln>
                <a:solidFill>
                  <a:srgbClr val="000000"/>
                </a:solidFill>
                <a:effectLst/>
                <a:latin typeface="Consolas" panose="020B0609020204030204" pitchFamily="49" charset="0"/>
              </a:rPr>
              <a:t>[k] == </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 {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cout</a:t>
            </a:r>
            <a:r>
              <a:rPr kumimoji="0" lang="en-US" altLang="en-US" sz="1400" b="0" i="0" u="none" strike="noStrike" cap="none" normalizeH="0" baseline="0" dirty="0">
                <a:ln>
                  <a:noFill/>
                </a:ln>
                <a:solidFill>
                  <a:srgbClr val="000000"/>
                </a:solidFill>
                <a:effectLst/>
                <a:latin typeface="Consolas" panose="020B0609020204030204" pitchFamily="49" charset="0"/>
              </a:rPr>
              <a:t> &lt;&lt; </a:t>
            </a:r>
            <a:r>
              <a:rPr kumimoji="0" lang="en-US" altLang="en-US" sz="1400" b="0" i="0" u="none" strike="noStrike" cap="none" normalizeH="0" baseline="0" dirty="0">
                <a:ln>
                  <a:noFill/>
                </a:ln>
                <a:solidFill>
                  <a:srgbClr val="0000FF"/>
                </a:solidFill>
                <a:effectLst/>
                <a:latin typeface="Consolas" panose="020B0609020204030204" pitchFamily="49" charset="0"/>
              </a:rPr>
              <a:t>"o"</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prTail</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6699"/>
                </a:solidFill>
                <a:effectLst/>
                <a:latin typeface="Consolas" panose="020B0609020204030204" pitchFamily="49" charset="0"/>
              </a:rPr>
              <a:t>true</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prTail</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cout</a:t>
            </a:r>
            <a:r>
              <a:rPr kumimoji="0" lang="en-US" altLang="en-US" sz="1400" b="0" i="0" u="none" strike="noStrike" cap="none" normalizeH="0" baseline="0" dirty="0">
                <a:ln>
                  <a:noFill/>
                </a:ln>
                <a:solidFill>
                  <a:srgbClr val="000000"/>
                </a:solidFill>
                <a:effectLst/>
                <a:latin typeface="Consolas" panose="020B0609020204030204" pitchFamily="49" charset="0"/>
              </a:rPr>
              <a:t> &lt;&lt; </a:t>
            </a:r>
            <a:r>
              <a:rPr kumimoji="0" lang="en-US" altLang="en-US" sz="1400" b="0" i="0" u="none" strike="noStrike" cap="none" normalizeH="0" baseline="0" dirty="0">
                <a:ln>
                  <a:noFill/>
                </a:ln>
                <a:solidFill>
                  <a:srgbClr val="0000FF"/>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cout</a:t>
            </a:r>
            <a:r>
              <a:rPr kumimoji="0" lang="en-US" altLang="en-US" sz="1400" b="0" i="0" u="none" strike="noStrike" cap="none" normalizeH="0" baseline="0" dirty="0">
                <a:ln>
                  <a:noFill/>
                </a:ln>
                <a:solidFill>
                  <a:srgbClr val="000000"/>
                </a:solidFill>
                <a:effectLst/>
                <a:latin typeface="Consolas" panose="020B0609020204030204" pitchFamily="49" charset="0"/>
              </a:rPr>
              <a:t> &lt;&lt; </a:t>
            </a:r>
            <a:r>
              <a:rPr kumimoji="0" lang="en-US" altLang="en-US" sz="1400" b="0" i="0" u="none" strike="noStrike" cap="none" normalizeH="0" baseline="0" dirty="0" err="1">
                <a:ln>
                  <a:noFill/>
                </a:ln>
                <a:solidFill>
                  <a:srgbClr val="000000"/>
                </a:solidFill>
                <a:effectLst/>
                <a:latin typeface="Consolas" panose="020B0609020204030204" pitchFamily="49" charset="0"/>
              </a:rPr>
              <a:t>endl</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Creating bottom walls with '-'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for</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 = 0; </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 &lt; width + 2; </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cout</a:t>
            </a:r>
            <a:r>
              <a:rPr kumimoji="0" lang="en-US" altLang="en-US" sz="1400" b="0" i="0" u="none" strike="noStrike" cap="none" normalizeH="0" baseline="0" dirty="0">
                <a:ln>
                  <a:noFill/>
                </a:ln>
                <a:solidFill>
                  <a:srgbClr val="000000"/>
                </a:solidFill>
                <a:effectLst/>
                <a:latin typeface="Consolas" panose="020B0609020204030204" pitchFamily="49" charset="0"/>
              </a:rPr>
              <a:t> &lt;&lt; </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cout</a:t>
            </a:r>
            <a:r>
              <a:rPr kumimoji="0" lang="en-US" altLang="en-US" sz="1400" b="0" i="0" u="none" strike="noStrike" cap="none" normalizeH="0" baseline="0" dirty="0">
                <a:ln>
                  <a:noFill/>
                </a:ln>
                <a:solidFill>
                  <a:srgbClr val="000000"/>
                </a:solidFill>
                <a:effectLst/>
                <a:latin typeface="Consolas" panose="020B0609020204030204" pitchFamily="49" charset="0"/>
              </a:rPr>
              <a:t> &lt;&lt; </a:t>
            </a:r>
            <a:r>
              <a:rPr kumimoji="0" lang="en-US" altLang="en-US" sz="1400" b="0" i="0" u="none" strike="noStrike" cap="none" normalizeH="0" baseline="0" dirty="0" err="1">
                <a:ln>
                  <a:noFill/>
                </a:ln>
                <a:solidFill>
                  <a:srgbClr val="000000"/>
                </a:solidFill>
                <a:effectLst/>
                <a:latin typeface="Consolas" panose="020B0609020204030204" pitchFamily="49" charset="0"/>
              </a:rPr>
              <a:t>endl</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0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Display player's score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cout</a:t>
            </a:r>
            <a:r>
              <a:rPr kumimoji="0" lang="en-US" altLang="en-US" sz="1400" b="0" i="0" u="none" strike="noStrike" cap="none" normalizeH="0" baseline="0" dirty="0">
                <a:ln>
                  <a:noFill/>
                </a:ln>
                <a:solidFill>
                  <a:srgbClr val="000000"/>
                </a:solidFill>
                <a:effectLst/>
                <a:latin typeface="Consolas" panose="020B0609020204030204" pitchFamily="49" charset="0"/>
              </a:rPr>
              <a:t> &lt;&lt; </a:t>
            </a:r>
            <a:r>
              <a:rPr kumimoji="0" lang="en-US" altLang="en-US" sz="1400" b="0" i="0" u="none" strike="noStrike" cap="none" normalizeH="0" baseline="0" dirty="0" err="1">
                <a:ln>
                  <a:noFill/>
                </a:ln>
                <a:solidFill>
                  <a:srgbClr val="000000"/>
                </a:solidFill>
                <a:effectLst/>
                <a:latin typeface="Consolas" panose="020B0609020204030204" pitchFamily="49" charset="0"/>
              </a:rPr>
              <a:t>playerName</a:t>
            </a:r>
            <a:r>
              <a:rPr kumimoji="0" lang="en-US" altLang="en-US" sz="1400" b="0" i="0" u="none" strike="noStrike" cap="none" normalizeH="0" baseline="0" dirty="0">
                <a:ln>
                  <a:noFill/>
                </a:ln>
                <a:solidFill>
                  <a:srgbClr val="000000"/>
                </a:solidFill>
                <a:effectLst/>
                <a:latin typeface="Consolas" panose="020B0609020204030204" pitchFamily="49" charset="0"/>
              </a:rPr>
              <a:t> &lt;&lt; </a:t>
            </a:r>
            <a:r>
              <a:rPr kumimoji="0" lang="en-US" altLang="en-US" sz="1400" b="0" i="0" u="none" strike="noStrike" cap="none" normalizeH="0" baseline="0" dirty="0">
                <a:ln>
                  <a:noFill/>
                </a:ln>
                <a:solidFill>
                  <a:srgbClr val="0000FF"/>
                </a:solidFill>
                <a:effectLst/>
                <a:latin typeface="Consolas" panose="020B0609020204030204" pitchFamily="49" charset="0"/>
              </a:rPr>
              <a:t>"'s Score: "</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&lt;&lt; </a:t>
            </a:r>
            <a:r>
              <a:rPr kumimoji="0" lang="en-US" altLang="en-US" sz="1400" b="0" i="0" u="none" strike="noStrike" cap="none" normalizeH="0" baseline="0" dirty="0" err="1">
                <a:ln>
                  <a:noFill/>
                </a:ln>
                <a:solidFill>
                  <a:srgbClr val="000000"/>
                </a:solidFill>
                <a:effectLst/>
                <a:latin typeface="Consolas" panose="020B0609020204030204" pitchFamily="49" charset="0"/>
              </a:rPr>
              <a:t>playerScore</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&lt;&lt; </a:t>
            </a:r>
            <a:r>
              <a:rPr kumimoji="0" lang="en-US" altLang="en-US" sz="1400" b="0" i="0" u="none" strike="noStrike" cap="none" normalizeH="0" baseline="0" dirty="0" err="1">
                <a:ln>
                  <a:noFill/>
                </a:ln>
                <a:solidFill>
                  <a:srgbClr val="000000"/>
                </a:solidFill>
                <a:effectLst/>
                <a:latin typeface="Consolas" panose="020B0609020204030204" pitchFamily="49" charset="0"/>
              </a:rPr>
              <a:t>endl</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6587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C77F87-74C3-A6FA-862F-3CBF38D487B3}"/>
              </a:ext>
            </a:extLst>
          </p:cNvPr>
          <p:cNvSpPr>
            <a:spLocks noGrp="1"/>
          </p:cNvSpPr>
          <p:nvPr>
            <p:ph type="title"/>
          </p:nvPr>
        </p:nvSpPr>
        <p:spPr>
          <a:xfrm>
            <a:off x="2015069" y="1752606"/>
            <a:ext cx="8158688" cy="1259343"/>
          </a:xfrm>
        </p:spPr>
        <p:txBody>
          <a:bodyPr/>
          <a:lstStyle/>
          <a:p>
            <a:r>
              <a:rPr lang="en-IN" dirty="0">
                <a:solidFill>
                  <a:srgbClr val="C00000"/>
                </a:solidFill>
              </a:rPr>
              <a:t>Step 6</a:t>
            </a:r>
          </a:p>
        </p:txBody>
      </p:sp>
      <p:sp>
        <p:nvSpPr>
          <p:cNvPr id="4" name="Text Placeholder 3">
            <a:extLst>
              <a:ext uri="{FF2B5EF4-FFF2-40B4-BE49-F238E27FC236}">
                <a16:creationId xmlns:a16="http://schemas.microsoft.com/office/drawing/2014/main" id="{5346FA8C-2A16-7C2C-BD6A-C36E0E255410}"/>
              </a:ext>
            </a:extLst>
          </p:cNvPr>
          <p:cNvSpPr>
            <a:spLocks noGrp="1"/>
          </p:cNvSpPr>
          <p:nvPr>
            <p:ph type="body" idx="1"/>
          </p:nvPr>
        </p:nvSpPr>
        <p:spPr>
          <a:xfrm>
            <a:off x="2015067" y="3846051"/>
            <a:ext cx="8328468" cy="1542026"/>
          </a:xfrm>
        </p:spPr>
        <p:txBody>
          <a:bodyPr>
            <a:normAutofit/>
          </a:bodyPr>
          <a:lstStyle/>
          <a:p>
            <a:pPr algn="l" fontAlgn="base"/>
            <a:r>
              <a:rPr lang="en-US" b="1" i="0" dirty="0">
                <a:solidFill>
                  <a:srgbClr val="273239"/>
                </a:solidFill>
                <a:effectLst/>
                <a:highlight>
                  <a:srgbClr val="FFFFFF"/>
                </a:highlight>
                <a:latin typeface="Nunito" pitchFamily="2" charset="0"/>
              </a:rPr>
              <a:t>Updating the Game State</a:t>
            </a:r>
          </a:p>
          <a:p>
            <a:pPr algn="l" rtl="0" fontAlgn="base"/>
            <a:r>
              <a:rPr lang="en-US" b="0" i="0" dirty="0">
                <a:solidFill>
                  <a:srgbClr val="273239"/>
                </a:solidFill>
                <a:effectLst/>
                <a:highlight>
                  <a:srgbClr val="FFFFFF"/>
                </a:highlight>
                <a:latin typeface="Nunito" pitchFamily="2" charset="0"/>
              </a:rPr>
              <a:t>Create a function named </a:t>
            </a:r>
            <a:r>
              <a:rPr lang="en-US" b="1" i="0" dirty="0" err="1">
                <a:solidFill>
                  <a:srgbClr val="273239"/>
                </a:solidFill>
                <a:effectLst/>
                <a:highlight>
                  <a:srgbClr val="FFFFFF"/>
                </a:highlight>
                <a:latin typeface="Nunito" pitchFamily="2" charset="0"/>
              </a:rPr>
              <a:t>UpdateGame</a:t>
            </a:r>
            <a:r>
              <a:rPr lang="en-US" b="1" i="0" dirty="0">
                <a:solidFill>
                  <a:srgbClr val="273239"/>
                </a:solidFill>
                <a:effectLst/>
                <a:highlight>
                  <a:srgbClr val="FFFFFF"/>
                </a:highlight>
                <a:latin typeface="Nunito" pitchFamily="2" charset="0"/>
              </a:rPr>
              <a:t>()</a:t>
            </a:r>
            <a:r>
              <a:rPr lang="en-US" b="0" i="0" dirty="0">
                <a:solidFill>
                  <a:srgbClr val="273239"/>
                </a:solidFill>
                <a:effectLst/>
                <a:highlight>
                  <a:srgbClr val="FFFFFF"/>
                </a:highlight>
                <a:latin typeface="Nunito" pitchFamily="2" charset="0"/>
              </a:rPr>
              <a:t> of void type for </a:t>
            </a:r>
            <a:r>
              <a:rPr lang="en-US" b="0" i="0" dirty="0" err="1">
                <a:solidFill>
                  <a:srgbClr val="273239"/>
                </a:solidFill>
                <a:effectLst/>
                <a:highlight>
                  <a:srgbClr val="FFFFFF"/>
                </a:highlight>
                <a:latin typeface="Nunito" pitchFamily="2" charset="0"/>
              </a:rPr>
              <a:t>updatig</a:t>
            </a:r>
            <a:r>
              <a:rPr lang="en-US" b="0" i="0" dirty="0">
                <a:solidFill>
                  <a:srgbClr val="273239"/>
                </a:solidFill>
                <a:effectLst/>
                <a:highlight>
                  <a:srgbClr val="FFFFFF"/>
                </a:highlight>
                <a:latin typeface="Nunito" pitchFamily="2" charset="0"/>
              </a:rPr>
              <a:t> the game state after each move.</a:t>
            </a:r>
          </a:p>
          <a:p>
            <a:endParaRPr lang="en-IN" dirty="0"/>
          </a:p>
        </p:txBody>
      </p:sp>
    </p:spTree>
    <p:extLst>
      <p:ext uri="{BB962C8B-B14F-4D97-AF65-F5344CB8AC3E}">
        <p14:creationId xmlns:p14="http://schemas.microsoft.com/office/powerpoint/2010/main" val="1512023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218DA1-B57F-E40B-C0D9-D954892AED86}"/>
              </a:ext>
            </a:extLst>
          </p:cNvPr>
          <p:cNvSpPr txBox="1"/>
          <p:nvPr/>
        </p:nvSpPr>
        <p:spPr>
          <a:xfrm>
            <a:off x="1140541" y="814796"/>
            <a:ext cx="3834581" cy="566308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Function for updating the game state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void</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UpdateGame</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prevX</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Consolas" panose="020B0609020204030204" pitchFamily="49" charset="0"/>
              </a:rPr>
              <a:t>snakeTailX</a:t>
            </a:r>
            <a:r>
              <a:rPr kumimoji="0" lang="en-US" altLang="en-US" sz="1400" b="0" i="0" u="none" strike="noStrike" cap="none" normalizeH="0" baseline="0" dirty="0">
                <a:ln>
                  <a:noFill/>
                </a:ln>
                <a:solidFill>
                  <a:srgbClr val="000000"/>
                </a:solidFill>
                <a:effectLst/>
                <a:latin typeface="Consolas" panose="020B0609020204030204" pitchFamily="49" charset="0"/>
              </a:rPr>
              <a:t>[0];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prevY</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Consolas" panose="020B0609020204030204" pitchFamily="49" charset="0"/>
              </a:rPr>
              <a:t>snakeTailY</a:t>
            </a:r>
            <a:r>
              <a:rPr kumimoji="0" lang="en-US" altLang="en-US" sz="1400" b="0" i="0" u="none" strike="noStrike" cap="none" normalizeH="0" baseline="0" dirty="0">
                <a:ln>
                  <a:noFill/>
                </a:ln>
                <a:solidFill>
                  <a:srgbClr val="000000"/>
                </a:solidFill>
                <a:effectLst/>
                <a:latin typeface="Consolas" panose="020B0609020204030204" pitchFamily="49" charset="0"/>
              </a:rPr>
              <a:t>[0];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prev2X, prev2Y;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snakeTailX</a:t>
            </a:r>
            <a:r>
              <a:rPr kumimoji="0" lang="en-US" altLang="en-US" sz="1400" b="0" i="0" u="none" strike="noStrike" cap="none" normalizeH="0" baseline="0" dirty="0">
                <a:ln>
                  <a:noFill/>
                </a:ln>
                <a:solidFill>
                  <a:srgbClr val="000000"/>
                </a:solidFill>
                <a:effectLst/>
                <a:latin typeface="Consolas" panose="020B0609020204030204" pitchFamily="49" charset="0"/>
              </a:rPr>
              <a:t>[0] = x;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snakeTailY</a:t>
            </a:r>
            <a:r>
              <a:rPr kumimoji="0" lang="en-US" altLang="en-US" sz="1400" b="0" i="0" u="none" strike="noStrike" cap="none" normalizeH="0" baseline="0" dirty="0">
                <a:ln>
                  <a:noFill/>
                </a:ln>
                <a:solidFill>
                  <a:srgbClr val="000000"/>
                </a:solidFill>
                <a:effectLst/>
                <a:latin typeface="Consolas" panose="020B0609020204030204" pitchFamily="49" charset="0"/>
              </a:rPr>
              <a:t>[0] = y;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for</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 = 1; </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 &lt; </a:t>
            </a:r>
            <a:r>
              <a:rPr kumimoji="0" lang="en-US" altLang="en-US" sz="1400" b="0" i="0" u="none" strike="noStrike" cap="none" normalizeH="0" baseline="0" dirty="0" err="1">
                <a:ln>
                  <a:noFill/>
                </a:ln>
                <a:solidFill>
                  <a:srgbClr val="000000"/>
                </a:solidFill>
                <a:effectLst/>
                <a:latin typeface="Consolas" panose="020B0609020204030204" pitchFamily="49" charset="0"/>
              </a:rPr>
              <a:t>snakeTailLen</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 {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prev2X = </a:t>
            </a:r>
            <a:r>
              <a:rPr kumimoji="0" lang="en-US" altLang="en-US" sz="1400" b="0" i="0" u="none" strike="noStrike" cap="none" normalizeH="0" baseline="0" dirty="0" err="1">
                <a:ln>
                  <a:noFill/>
                </a:ln>
                <a:solidFill>
                  <a:srgbClr val="000000"/>
                </a:solidFill>
                <a:effectLst/>
                <a:latin typeface="Consolas" panose="020B0609020204030204" pitchFamily="49" charset="0"/>
              </a:rPr>
              <a:t>snakeTailX</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prev2Y = </a:t>
            </a:r>
            <a:r>
              <a:rPr kumimoji="0" lang="en-US" altLang="en-US" sz="1400" b="0" i="0" u="none" strike="noStrike" cap="none" normalizeH="0" baseline="0" dirty="0" err="1">
                <a:ln>
                  <a:noFill/>
                </a:ln>
                <a:solidFill>
                  <a:srgbClr val="000000"/>
                </a:solidFill>
                <a:effectLst/>
                <a:latin typeface="Consolas" panose="020B0609020204030204" pitchFamily="49" charset="0"/>
              </a:rPr>
              <a:t>snakeTailY</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snakeTailX</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Consolas" panose="020B0609020204030204" pitchFamily="49" charset="0"/>
              </a:rPr>
              <a:t>prevX</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snakeTailY</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Consolas" panose="020B0609020204030204" pitchFamily="49" charset="0"/>
              </a:rPr>
              <a:t>prevY</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prevX</a:t>
            </a:r>
            <a:r>
              <a:rPr kumimoji="0" lang="en-US" altLang="en-US" sz="1400" b="0" i="0" u="none" strike="noStrike" cap="none" normalizeH="0" baseline="0" dirty="0">
                <a:ln>
                  <a:noFill/>
                </a:ln>
                <a:solidFill>
                  <a:srgbClr val="000000"/>
                </a:solidFill>
                <a:effectLst/>
                <a:latin typeface="Consolas" panose="020B0609020204030204" pitchFamily="49" charset="0"/>
              </a:rPr>
              <a:t> = prev2X;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prevY</a:t>
            </a:r>
            <a:r>
              <a:rPr kumimoji="0" lang="en-US" altLang="en-US" sz="1400" b="0" i="0" u="none" strike="noStrike" cap="none" normalizeH="0" baseline="0" dirty="0">
                <a:ln>
                  <a:noFill/>
                </a:ln>
                <a:solidFill>
                  <a:srgbClr val="000000"/>
                </a:solidFill>
                <a:effectLst/>
                <a:latin typeface="Consolas" panose="020B0609020204030204" pitchFamily="49" charset="0"/>
              </a:rPr>
              <a:t> = prev2Y;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switch</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sDir</a:t>
            </a:r>
            <a:r>
              <a:rPr kumimoji="0" lang="en-US" altLang="en-US" sz="1400" b="0" i="0" u="none" strike="noStrike" cap="none" normalizeH="0" baseline="0" dirty="0">
                <a:ln>
                  <a:noFill/>
                </a:ln>
                <a:solidFill>
                  <a:srgbClr val="000000"/>
                </a:solidFill>
                <a:effectLst/>
                <a:latin typeface="Consolas" panose="020B0609020204030204" pitchFamily="49" charset="0"/>
              </a:rPr>
              <a:t>) {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case</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LEFT: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x--;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break</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case</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RIGHT: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x++;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break</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4CD4B22-D02A-FEC1-A2AB-0F75EDFA87D3}"/>
              </a:ext>
            </a:extLst>
          </p:cNvPr>
          <p:cNvSpPr txBox="1"/>
          <p:nvPr/>
        </p:nvSpPr>
        <p:spPr>
          <a:xfrm>
            <a:off x="5889522" y="688258"/>
            <a:ext cx="5574890" cy="563231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case</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UP: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y--;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break</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case</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DOWN: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y++;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break</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Checks for snake's collision with the wall (|)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(x &gt;= width || x &lt; 0 || y &gt;= height || y &lt; 0)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isGameOver</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6699"/>
                </a:solidFill>
                <a:effectLst/>
                <a:latin typeface="Consolas" panose="020B0609020204030204" pitchFamily="49" charset="0"/>
              </a:rPr>
              <a:t>true</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0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Checks for collision with the tail (o)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for</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 = 0; </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 &lt; </a:t>
            </a:r>
            <a:r>
              <a:rPr kumimoji="0" lang="en-US" altLang="en-US" sz="1400" b="0" i="0" u="none" strike="noStrike" cap="none" normalizeH="0" baseline="0" dirty="0" err="1">
                <a:ln>
                  <a:noFill/>
                </a:ln>
                <a:solidFill>
                  <a:srgbClr val="000000"/>
                </a:solidFill>
                <a:effectLst/>
                <a:latin typeface="Consolas" panose="020B0609020204030204" pitchFamily="49" charset="0"/>
              </a:rPr>
              <a:t>snakeTailLen</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 {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snakeTailX</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 == x &amp;&amp; </a:t>
            </a:r>
            <a:r>
              <a:rPr kumimoji="0" lang="en-US" altLang="en-US" sz="1400" b="0" i="0" u="none" strike="noStrike" cap="none" normalizeH="0" baseline="0" dirty="0" err="1">
                <a:ln>
                  <a:noFill/>
                </a:ln>
                <a:solidFill>
                  <a:srgbClr val="000000"/>
                </a:solidFill>
                <a:effectLst/>
                <a:latin typeface="Consolas" panose="020B0609020204030204" pitchFamily="49" charset="0"/>
              </a:rPr>
              <a:t>snakeTailY</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 == y)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isGameOver</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6699"/>
                </a:solidFill>
                <a:effectLst/>
                <a:latin typeface="Consolas" panose="020B0609020204030204" pitchFamily="49" charset="0"/>
              </a:rPr>
              <a:t>true</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0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Checks for snake's collision with the food (#)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(x == </a:t>
            </a:r>
            <a:r>
              <a:rPr kumimoji="0" lang="en-US" altLang="en-US" sz="1400" b="0" i="0" u="none" strike="noStrike" cap="none" normalizeH="0" baseline="0" dirty="0" err="1">
                <a:ln>
                  <a:noFill/>
                </a:ln>
                <a:solidFill>
                  <a:srgbClr val="000000"/>
                </a:solidFill>
                <a:effectLst/>
                <a:latin typeface="Consolas" panose="020B0609020204030204" pitchFamily="49" charset="0"/>
              </a:rPr>
              <a:t>fruitCordX</a:t>
            </a:r>
            <a:r>
              <a:rPr kumimoji="0" lang="en-US" altLang="en-US" sz="1400" b="0" i="0" u="none" strike="noStrike" cap="none" normalizeH="0" baseline="0" dirty="0">
                <a:ln>
                  <a:noFill/>
                </a:ln>
                <a:solidFill>
                  <a:srgbClr val="000000"/>
                </a:solidFill>
                <a:effectLst/>
                <a:latin typeface="Consolas" panose="020B0609020204030204" pitchFamily="49" charset="0"/>
              </a:rPr>
              <a:t> &amp;&amp; y == </a:t>
            </a:r>
            <a:r>
              <a:rPr kumimoji="0" lang="en-US" altLang="en-US" sz="1400" b="0" i="0" u="none" strike="noStrike" cap="none" normalizeH="0" baseline="0" dirty="0" err="1">
                <a:ln>
                  <a:noFill/>
                </a:ln>
                <a:solidFill>
                  <a:srgbClr val="000000"/>
                </a:solidFill>
                <a:effectLst/>
                <a:latin typeface="Consolas" panose="020B0609020204030204" pitchFamily="49" charset="0"/>
              </a:rPr>
              <a:t>fruitCordY</a:t>
            </a:r>
            <a:r>
              <a:rPr kumimoji="0" lang="en-US" altLang="en-US" sz="1400" b="0" i="0" u="none" strike="noStrike" cap="none" normalizeH="0" baseline="0" dirty="0">
                <a:ln>
                  <a:noFill/>
                </a:ln>
                <a:solidFill>
                  <a:srgbClr val="000000"/>
                </a:solidFill>
                <a:effectLst/>
                <a:latin typeface="Consolas" panose="020B0609020204030204" pitchFamily="49" charset="0"/>
              </a:rPr>
              <a:t>) {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playerScore</a:t>
            </a:r>
            <a:r>
              <a:rPr kumimoji="0" lang="en-US" altLang="en-US" sz="1400" b="0" i="0" u="none" strike="noStrike" cap="none" normalizeH="0" baseline="0" dirty="0">
                <a:ln>
                  <a:noFill/>
                </a:ln>
                <a:solidFill>
                  <a:srgbClr val="000000"/>
                </a:solidFill>
                <a:effectLst/>
                <a:latin typeface="Consolas" panose="020B0609020204030204" pitchFamily="49" charset="0"/>
              </a:rPr>
              <a:t> += 10;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fruitCordX</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FF1493"/>
                </a:solidFill>
                <a:effectLst/>
                <a:latin typeface="Consolas" panose="020B0609020204030204" pitchFamily="49" charset="0"/>
              </a:rPr>
              <a:t>rand</a:t>
            </a:r>
            <a:r>
              <a:rPr kumimoji="0" lang="en-US" altLang="en-US" sz="1400" b="0" i="0" u="none" strike="noStrike" cap="none" normalizeH="0" baseline="0" dirty="0">
                <a:ln>
                  <a:noFill/>
                </a:ln>
                <a:solidFill>
                  <a:srgbClr val="000000"/>
                </a:solidFill>
                <a:effectLst/>
                <a:latin typeface="Consolas" panose="020B0609020204030204" pitchFamily="49" charset="0"/>
              </a:rPr>
              <a:t>() % width;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fruitCordY</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FF1493"/>
                </a:solidFill>
                <a:effectLst/>
                <a:latin typeface="Consolas" panose="020B0609020204030204" pitchFamily="49" charset="0"/>
              </a:rPr>
              <a:t>rand</a:t>
            </a:r>
            <a:r>
              <a:rPr kumimoji="0" lang="en-US" altLang="en-US" sz="1400" b="0" i="0" u="none" strike="noStrike" cap="none" normalizeH="0" baseline="0" dirty="0">
                <a:ln>
                  <a:noFill/>
                </a:ln>
                <a:solidFill>
                  <a:srgbClr val="000000"/>
                </a:solidFill>
                <a:effectLst/>
                <a:latin typeface="Consolas" panose="020B0609020204030204" pitchFamily="49" charset="0"/>
              </a:rPr>
              <a:t>() % height;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snakeTailLen</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nsolas" panose="020B0609020204030204" pitchFamily="49"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7416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C8782-2154-C4C9-49D3-92A83B46646B}"/>
              </a:ext>
            </a:extLst>
          </p:cNvPr>
          <p:cNvSpPr>
            <a:spLocks noGrp="1"/>
          </p:cNvSpPr>
          <p:nvPr>
            <p:ph type="title" idx="4294967295"/>
          </p:nvPr>
        </p:nvSpPr>
        <p:spPr>
          <a:xfrm>
            <a:off x="1295400" y="505106"/>
            <a:ext cx="9601200" cy="1303338"/>
          </a:xfrm>
        </p:spPr>
        <p:txBody>
          <a:bodyPr/>
          <a:lstStyle/>
          <a:p>
            <a:r>
              <a:rPr lang="en-IN" dirty="0">
                <a:solidFill>
                  <a:srgbClr val="C00000"/>
                </a:solidFill>
              </a:rPr>
              <a:t>Step 7</a:t>
            </a:r>
          </a:p>
        </p:txBody>
      </p:sp>
      <p:sp>
        <p:nvSpPr>
          <p:cNvPr id="3" name="Content Placeholder 2">
            <a:extLst>
              <a:ext uri="{FF2B5EF4-FFF2-40B4-BE49-F238E27FC236}">
                <a16:creationId xmlns:a16="http://schemas.microsoft.com/office/drawing/2014/main" id="{AE6166D3-65F7-B709-7AEA-E7DEDB374F0D}"/>
              </a:ext>
            </a:extLst>
          </p:cNvPr>
          <p:cNvSpPr>
            <a:spLocks noGrp="1"/>
          </p:cNvSpPr>
          <p:nvPr>
            <p:ph sz="half" idx="4294967295"/>
          </p:nvPr>
        </p:nvSpPr>
        <p:spPr>
          <a:xfrm>
            <a:off x="973394" y="1641475"/>
            <a:ext cx="5210175" cy="4568825"/>
          </a:xfrm>
        </p:spPr>
        <p:txBody>
          <a:bodyPr>
            <a:normAutofit fontScale="85000" lnSpcReduction="10000"/>
          </a:bodyPr>
          <a:lstStyle/>
          <a:p>
            <a:r>
              <a:rPr lang="en-IN" b="1" i="0" dirty="0">
                <a:solidFill>
                  <a:srgbClr val="273239"/>
                </a:solidFill>
                <a:effectLst/>
                <a:highlight>
                  <a:srgbClr val="FFFFFF"/>
                </a:highlight>
                <a:latin typeface="Nunito" pitchFamily="2" charset="0"/>
              </a:rPr>
              <a:t>Setting the Game Difficulty</a:t>
            </a:r>
            <a:endParaRPr lang="en-US" b="0" i="0" dirty="0">
              <a:solidFill>
                <a:srgbClr val="273239"/>
              </a:solidFill>
              <a:effectLst/>
              <a:highlight>
                <a:srgbClr val="FFFFFF"/>
              </a:highlight>
              <a:latin typeface="Nunito" pitchFamily="2" charset="0"/>
            </a:endParaRPr>
          </a:p>
          <a:p>
            <a:r>
              <a:rPr lang="en-US" sz="2000" b="0" i="0" dirty="0">
                <a:solidFill>
                  <a:srgbClr val="273239"/>
                </a:solidFill>
                <a:effectLst/>
                <a:highlight>
                  <a:srgbClr val="FFFFFF"/>
                </a:highlight>
                <a:latin typeface="Nunito" pitchFamily="2" charset="0"/>
              </a:rPr>
              <a:t>Create a function named </a:t>
            </a:r>
            <a:r>
              <a:rPr lang="en-US" sz="2000" b="1" i="0" dirty="0" err="1">
                <a:solidFill>
                  <a:srgbClr val="273239"/>
                </a:solidFill>
                <a:effectLst/>
                <a:highlight>
                  <a:srgbClr val="FFFFFF"/>
                </a:highlight>
                <a:latin typeface="Nunito" pitchFamily="2" charset="0"/>
              </a:rPr>
              <a:t>SetDifficulty</a:t>
            </a:r>
            <a:r>
              <a:rPr lang="en-US" sz="2000" b="1" i="0" dirty="0">
                <a:solidFill>
                  <a:srgbClr val="273239"/>
                </a:solidFill>
                <a:effectLst/>
                <a:highlight>
                  <a:srgbClr val="FFFFFF"/>
                </a:highlight>
                <a:latin typeface="Nunito" pitchFamily="2" charset="0"/>
              </a:rPr>
              <a:t>()</a:t>
            </a:r>
            <a:r>
              <a:rPr lang="en-US" sz="2000" b="0" i="0" dirty="0">
                <a:solidFill>
                  <a:srgbClr val="273239"/>
                </a:solidFill>
                <a:effectLst/>
                <a:highlight>
                  <a:srgbClr val="FFFFFF"/>
                </a:highlight>
                <a:latin typeface="Nunito" pitchFamily="2" charset="0"/>
              </a:rPr>
              <a:t> of int type for setting up the game difficulty(returns a int variable ‘</a:t>
            </a:r>
            <a:r>
              <a:rPr lang="en-US" sz="2000" b="0" i="0" dirty="0" err="1">
                <a:solidFill>
                  <a:srgbClr val="273239"/>
                </a:solidFill>
                <a:effectLst/>
                <a:highlight>
                  <a:srgbClr val="FFFFFF"/>
                </a:highlight>
                <a:latin typeface="Nunito" pitchFamily="2" charset="0"/>
              </a:rPr>
              <a:t>dfc</a:t>
            </a:r>
            <a:r>
              <a:rPr lang="en-US" sz="2000" b="0" i="0" dirty="0">
                <a:solidFill>
                  <a:srgbClr val="273239"/>
                </a:solidFill>
                <a:effectLst/>
                <a:highlight>
                  <a:srgbClr val="FFFFFF"/>
                </a:highlight>
                <a:latin typeface="Nunito" pitchFamily="2" charset="0"/>
              </a:rPr>
              <a:t>’).</a:t>
            </a:r>
          </a:p>
          <a:p>
            <a:endParaRPr lang="en-US" sz="2000" b="0" i="0" dirty="0">
              <a:solidFill>
                <a:srgbClr val="273239"/>
              </a:solidFill>
              <a:effectLst/>
              <a:highlight>
                <a:srgbClr val="FFFFFF"/>
              </a:highligh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8200"/>
                </a:solidFill>
                <a:effectLst/>
                <a:latin typeface="Consolas" panose="020B0609020204030204" pitchFamily="49" charset="0"/>
              </a:rPr>
              <a:t>// Function to set the game difficulty level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808080"/>
                </a:solidFill>
                <a:effectLst/>
                <a:latin typeface="Consolas" panose="020B0609020204030204" pitchFamily="49" charset="0"/>
              </a:rPr>
              <a:t>int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900" b="0" i="0" u="none" strike="noStrike" cap="none" normalizeH="0" baseline="0" dirty="0" err="1">
                <a:ln>
                  <a:noFill/>
                </a:ln>
                <a:solidFill>
                  <a:srgbClr val="000000"/>
                </a:solidFill>
                <a:effectLst/>
                <a:latin typeface="Consolas" panose="020B0609020204030204" pitchFamily="49" charset="0"/>
              </a:rPr>
              <a:t>SetDifficulty</a:t>
            </a:r>
            <a:r>
              <a:rPr kumimoji="0" lang="en-US" altLang="en-US" sz="1900" b="0" i="0" u="none" strike="noStrike" cap="none" normalizeH="0" baseline="0" dirty="0">
                <a:ln>
                  <a:noFill/>
                </a:ln>
                <a:solidFill>
                  <a:srgbClr val="000000"/>
                </a:solidFill>
                <a:effectLst/>
                <a:latin typeface="Consolas" panose="020B0609020204030204" pitchFamily="49"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nsolas" panose="020B0609020204030204" pitchFamily="49"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273239"/>
                </a:solidFill>
                <a:effectLst/>
                <a:latin typeface="Consolas" panose="020B0609020204030204" pitchFamily="49" charset="0"/>
              </a:rPr>
              <a:t>    </a:t>
            </a:r>
            <a:r>
              <a:rPr kumimoji="0" lang="en-US" altLang="en-US" sz="1900" b="1" i="0" u="none" strike="noStrike" cap="none" normalizeH="0" baseline="0" dirty="0">
                <a:ln>
                  <a:noFill/>
                </a:ln>
                <a:solidFill>
                  <a:srgbClr val="808080"/>
                </a:solidFill>
                <a:effectLst/>
                <a:latin typeface="Consolas" panose="020B0609020204030204" pitchFamily="49" charset="0"/>
              </a:rPr>
              <a:t>int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900" b="0" i="0" u="none" strike="noStrike" cap="none" normalizeH="0" baseline="0" dirty="0" err="1">
                <a:ln>
                  <a:noFill/>
                </a:ln>
                <a:solidFill>
                  <a:srgbClr val="000000"/>
                </a:solidFill>
                <a:effectLst/>
                <a:latin typeface="Consolas" panose="020B0609020204030204" pitchFamily="49" charset="0"/>
              </a:rPr>
              <a:t>dfc</a:t>
            </a:r>
            <a:r>
              <a:rPr kumimoji="0" lang="en-US" altLang="en-US" sz="1900" b="0" i="0" u="none" strike="noStrike" cap="none" normalizeH="0" baseline="0" dirty="0">
                <a:ln>
                  <a:noFill/>
                </a:ln>
                <a:solidFill>
                  <a:srgbClr val="000000"/>
                </a:solidFill>
                <a:effectLst/>
                <a:latin typeface="Consolas" panose="020B0609020204030204" pitchFamily="49" charset="0"/>
              </a:rPr>
              <a:t>, choice;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273239"/>
                </a:solidFill>
                <a:effectLst/>
                <a:latin typeface="Consolas" panose="020B0609020204030204" pitchFamily="49" charset="0"/>
              </a:rPr>
              <a:t>    </a:t>
            </a:r>
            <a:r>
              <a:rPr kumimoji="0" lang="en-US" altLang="en-US" sz="1900" b="0" i="0" u="none" strike="noStrike" cap="none" normalizeH="0" baseline="0" dirty="0" err="1">
                <a:ln>
                  <a:noFill/>
                </a:ln>
                <a:solidFill>
                  <a:srgbClr val="000000"/>
                </a:solidFill>
                <a:effectLst/>
                <a:latin typeface="Consolas" panose="020B0609020204030204" pitchFamily="49" charset="0"/>
              </a:rPr>
              <a:t>cout</a:t>
            </a:r>
            <a:r>
              <a:rPr kumimoji="0" lang="en-US" altLang="en-US" sz="1900" b="0" i="0" u="none" strike="noStrike" cap="none" normalizeH="0" baseline="0" dirty="0">
                <a:ln>
                  <a:noFill/>
                </a:ln>
                <a:solidFill>
                  <a:srgbClr val="000000"/>
                </a:solidFill>
                <a:effectLst/>
                <a:latin typeface="Consolas" panose="020B0609020204030204" pitchFamily="49" charset="0"/>
              </a:rPr>
              <a:t> &lt;&lt; </a:t>
            </a:r>
            <a:r>
              <a:rPr kumimoji="0" lang="en-US" altLang="en-US" sz="1900" b="0" i="0" u="none" strike="noStrike" cap="none" normalizeH="0" baseline="0" dirty="0">
                <a:ln>
                  <a:noFill/>
                </a:ln>
                <a:solidFill>
                  <a:srgbClr val="0000FF"/>
                </a:solidFill>
                <a:effectLst/>
                <a:latin typeface="Consolas" panose="020B0609020204030204" pitchFamily="49" charset="0"/>
              </a:rPr>
              <a:t>"\</a:t>
            </a:r>
            <a:r>
              <a:rPr kumimoji="0" lang="en-US" altLang="en-US" sz="1900" b="0" i="0" u="none" strike="noStrike" cap="none" normalizeH="0" baseline="0" dirty="0" err="1">
                <a:ln>
                  <a:noFill/>
                </a:ln>
                <a:solidFill>
                  <a:srgbClr val="0000FF"/>
                </a:solidFill>
                <a:effectLst/>
                <a:latin typeface="Consolas" panose="020B0609020204030204" pitchFamily="49" charset="0"/>
              </a:rPr>
              <a:t>nSET</a:t>
            </a:r>
            <a:r>
              <a:rPr kumimoji="0" lang="en-US" altLang="en-US" sz="1900" b="0" i="0" u="none" strike="noStrike" cap="none" normalizeH="0" baseline="0" dirty="0">
                <a:ln>
                  <a:noFill/>
                </a:ln>
                <a:solidFill>
                  <a:srgbClr val="0000FF"/>
                </a:solidFill>
                <a:effectLst/>
                <a:latin typeface="Consolas" panose="020B0609020204030204" pitchFamily="49" charset="0"/>
              </a:rPr>
              <a:t> DIFFICULTY\n1: Easy\n2: Medium\n3: hard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273239"/>
                </a:solidFill>
                <a:effectLst/>
                <a:latin typeface="Consolas" panose="020B0609020204030204" pitchFamily="49" charset="0"/>
              </a:rPr>
              <a:t>            </a:t>
            </a:r>
            <a:r>
              <a:rPr kumimoji="0" lang="en-US" altLang="en-US" sz="1900" b="0" i="0" u="none" strike="noStrike" cap="none" normalizeH="0" baseline="0" dirty="0">
                <a:ln>
                  <a:noFill/>
                </a:ln>
                <a:solidFill>
                  <a:srgbClr val="0000FF"/>
                </a:solidFill>
                <a:effectLst/>
                <a:latin typeface="Consolas" panose="020B0609020204030204" pitchFamily="49" charset="0"/>
              </a:rPr>
              <a:t>"\</a:t>
            </a:r>
            <a:r>
              <a:rPr kumimoji="0" lang="en-US" altLang="en-US" sz="1900" b="0" i="0" u="none" strike="noStrike" cap="none" normalizeH="0" baseline="0" dirty="0" err="1">
                <a:ln>
                  <a:noFill/>
                </a:ln>
                <a:solidFill>
                  <a:srgbClr val="0000FF"/>
                </a:solidFill>
                <a:effectLst/>
                <a:latin typeface="Consolas" panose="020B0609020204030204" pitchFamily="49" charset="0"/>
              </a:rPr>
              <a:t>nNOTE</a:t>
            </a:r>
            <a:r>
              <a:rPr kumimoji="0" lang="en-US" altLang="en-US" sz="1900" b="0" i="0" u="none" strike="noStrike" cap="none" normalizeH="0" baseline="0" dirty="0">
                <a:ln>
                  <a:noFill/>
                </a:ln>
                <a:solidFill>
                  <a:srgbClr val="0000FF"/>
                </a:solidFill>
                <a:effectLst/>
                <a:latin typeface="Consolas" panose="020B0609020204030204" pitchFamily="49" charset="0"/>
              </a:rPr>
              <a:t>: if not chosen or pressed any other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273239"/>
                </a:solidFill>
                <a:effectLst/>
                <a:latin typeface="Consolas" panose="020B0609020204030204" pitchFamily="49" charset="0"/>
              </a:rPr>
              <a:t>            </a:t>
            </a:r>
            <a:r>
              <a:rPr kumimoji="0" lang="en-US" altLang="en-US" sz="1900" b="0" i="0" u="none" strike="noStrike" cap="none" normalizeH="0" baseline="0" dirty="0">
                <a:ln>
                  <a:noFill/>
                </a:ln>
                <a:solidFill>
                  <a:srgbClr val="0000FF"/>
                </a:solidFill>
                <a:effectLst/>
                <a:latin typeface="Consolas" panose="020B0609020204030204" pitchFamily="49" charset="0"/>
              </a:rPr>
              <a:t>"key, the difficulty will be automatically set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273239"/>
                </a:solidFill>
                <a:effectLst/>
                <a:latin typeface="Consolas" panose="020B0609020204030204" pitchFamily="49" charset="0"/>
              </a:rPr>
              <a:t>            </a:t>
            </a:r>
            <a:r>
              <a:rPr kumimoji="0" lang="en-US" altLang="en-US" sz="1900" b="0" i="0" u="none" strike="noStrike" cap="none" normalizeH="0" baseline="0" dirty="0">
                <a:ln>
                  <a:noFill/>
                </a:ln>
                <a:solidFill>
                  <a:srgbClr val="0000FF"/>
                </a:solidFill>
                <a:effectLst/>
                <a:latin typeface="Consolas" panose="020B0609020204030204" pitchFamily="49" charset="0"/>
              </a:rPr>
              <a:t>"to medium\</a:t>
            </a:r>
            <a:r>
              <a:rPr kumimoji="0" lang="en-US" altLang="en-US" sz="1900" b="0" i="0" u="none" strike="noStrike" cap="none" normalizeH="0" baseline="0" dirty="0" err="1">
                <a:ln>
                  <a:noFill/>
                </a:ln>
                <a:solidFill>
                  <a:srgbClr val="0000FF"/>
                </a:solidFill>
                <a:effectLst/>
                <a:latin typeface="Consolas" panose="020B0609020204030204" pitchFamily="49" charset="0"/>
              </a:rPr>
              <a:t>nChoose</a:t>
            </a:r>
            <a:r>
              <a:rPr kumimoji="0" lang="en-US" altLang="en-US" sz="1900" b="0" i="0" u="none" strike="noStrike" cap="none" normalizeH="0" baseline="0" dirty="0">
                <a:ln>
                  <a:noFill/>
                </a:ln>
                <a:solidFill>
                  <a:srgbClr val="0000FF"/>
                </a:solidFill>
                <a:effectLst/>
                <a:latin typeface="Consolas" panose="020B0609020204030204" pitchFamily="49" charset="0"/>
              </a:rPr>
              <a:t> difficulty level: "</a:t>
            </a:r>
            <a:r>
              <a:rPr kumimoji="0" lang="en-US" altLang="en-US" sz="1900" b="0" i="0" u="none" strike="noStrike" cap="none" normalizeH="0" baseline="0" dirty="0">
                <a:ln>
                  <a:noFill/>
                </a:ln>
                <a:solidFill>
                  <a:srgbClr val="000000"/>
                </a:solidFill>
                <a:effectLst/>
                <a:latin typeface="Consolas" panose="020B0609020204030204" pitchFamily="49"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273239"/>
                </a:solidFill>
                <a:effectLst/>
                <a:latin typeface="Consolas" panose="020B0609020204030204" pitchFamily="49" charset="0"/>
              </a:rPr>
              <a:t>    </a:t>
            </a:r>
            <a:endParaRPr kumimoji="0" lang="en-US" altLang="en-US" sz="3400" b="0" i="0" u="none" strike="noStrike" cap="none" normalizeH="0" baseline="0" dirty="0">
              <a:ln>
                <a:noFill/>
              </a:ln>
              <a:solidFill>
                <a:schemeClr val="tx1"/>
              </a:solidFill>
              <a:effectLst/>
              <a:latin typeface="Arial" panose="020B0604020202020204" pitchFamily="34" charset="0"/>
            </a:endParaRPr>
          </a:p>
          <a:p>
            <a:pPr marL="0" indent="0">
              <a:buNone/>
            </a:pPr>
            <a:endParaRPr lang="en-IN" sz="2000" dirty="0"/>
          </a:p>
        </p:txBody>
      </p:sp>
      <p:sp>
        <p:nvSpPr>
          <p:cNvPr id="8" name="TextBox 7">
            <a:extLst>
              <a:ext uri="{FF2B5EF4-FFF2-40B4-BE49-F238E27FC236}">
                <a16:creationId xmlns:a16="http://schemas.microsoft.com/office/drawing/2014/main" id="{CCEC1F63-204E-F54C-F931-E62385F3E10B}"/>
              </a:ext>
            </a:extLst>
          </p:cNvPr>
          <p:cNvSpPr txBox="1"/>
          <p:nvPr/>
        </p:nvSpPr>
        <p:spPr>
          <a:xfrm>
            <a:off x="7221793" y="1808444"/>
            <a:ext cx="4699819" cy="4031873"/>
          </a:xfrm>
          <a:prstGeom prst="rect">
            <a:avLst/>
          </a:prstGeom>
          <a:noFill/>
        </p:spPr>
        <p:txBody>
          <a:bodyPr wrap="square" rtlCol="0">
            <a:spAutoFit/>
          </a:bodyPr>
          <a:lstStyle/>
          <a:p>
            <a:pPr defTabSz="914400" eaLnBrk="0" fontAlgn="base" hangingPunct="0">
              <a:spcBef>
                <a:spcPct val="0"/>
              </a:spcBef>
              <a:spcAft>
                <a:spcPct val="0"/>
              </a:spcAft>
            </a:pPr>
            <a:r>
              <a:rPr kumimoji="0" lang="en-US" altLang="en-US" sz="1600" b="0" i="0" u="none" strike="noStrike" cap="none" normalizeH="0" baseline="0" dirty="0" err="1">
                <a:ln>
                  <a:noFill/>
                </a:ln>
                <a:solidFill>
                  <a:srgbClr val="000000"/>
                </a:solidFill>
                <a:effectLst/>
                <a:latin typeface="Consolas" panose="020B0609020204030204" pitchFamily="49" charset="0"/>
              </a:rPr>
              <a:t>cin</a:t>
            </a:r>
            <a:r>
              <a:rPr kumimoji="0" lang="en-US" altLang="en-US" sz="1600" b="0" i="0" u="none" strike="noStrike" cap="none" normalizeH="0" baseline="0" dirty="0">
                <a:ln>
                  <a:noFill/>
                </a:ln>
                <a:solidFill>
                  <a:srgbClr val="000000"/>
                </a:solidFill>
                <a:effectLst/>
                <a:latin typeface="Consolas" panose="020B0609020204030204" pitchFamily="49" charset="0"/>
              </a:rPr>
              <a:t> &gt;&gt; choice; </a:t>
            </a:r>
            <a:endParaRPr kumimoji="0" lang="en-US" altLang="en-US" sz="1600" b="1" i="0" u="none" strike="noStrike" cap="none" normalizeH="0" baseline="0" dirty="0">
              <a:ln>
                <a:noFill/>
              </a:ln>
              <a:solidFill>
                <a:srgbClr val="006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switch</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(choice) {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case</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'1'</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dfc</a:t>
            </a:r>
            <a:r>
              <a:rPr kumimoji="0" lang="en-US" altLang="en-US" sz="1600" b="0" i="0" u="none" strike="noStrike" cap="none" normalizeH="0" baseline="0" dirty="0">
                <a:ln>
                  <a:noFill/>
                </a:ln>
                <a:solidFill>
                  <a:srgbClr val="000000"/>
                </a:solidFill>
                <a:effectLst/>
                <a:latin typeface="Consolas" panose="020B0609020204030204" pitchFamily="49" charset="0"/>
              </a:rPr>
              <a:t> = 50;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break</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case</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'2'</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dfc</a:t>
            </a:r>
            <a:r>
              <a:rPr kumimoji="0" lang="en-US" altLang="en-US" sz="1600" b="0" i="0" u="none" strike="noStrike" cap="none" normalizeH="0" baseline="0" dirty="0">
                <a:ln>
                  <a:noFill/>
                </a:ln>
                <a:solidFill>
                  <a:srgbClr val="000000"/>
                </a:solidFill>
                <a:effectLst/>
                <a:latin typeface="Consolas" panose="020B0609020204030204" pitchFamily="49" charset="0"/>
              </a:rPr>
              <a:t> = 100;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break</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case</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'3'</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dfc</a:t>
            </a:r>
            <a:r>
              <a:rPr kumimoji="0" lang="en-US" altLang="en-US" sz="1600" b="0" i="0" u="none" strike="noStrike" cap="none" normalizeH="0" baseline="0" dirty="0">
                <a:ln>
                  <a:noFill/>
                </a:ln>
                <a:solidFill>
                  <a:srgbClr val="000000"/>
                </a:solidFill>
                <a:effectLst/>
                <a:latin typeface="Consolas" panose="020B0609020204030204" pitchFamily="49" charset="0"/>
              </a:rPr>
              <a:t> = 150;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break</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default</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dfc</a:t>
            </a:r>
            <a:r>
              <a:rPr kumimoji="0" lang="en-US" altLang="en-US" sz="1600" b="0" i="0" u="none" strike="noStrike" cap="none" normalizeH="0" baseline="0" dirty="0">
                <a:ln>
                  <a:noFill/>
                </a:ln>
                <a:solidFill>
                  <a:srgbClr val="000000"/>
                </a:solidFill>
                <a:effectLst/>
                <a:latin typeface="Consolas" panose="020B0609020204030204" pitchFamily="49" charset="0"/>
              </a:rPr>
              <a:t> = 100;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dfc</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5837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1419-B004-7D87-F8B7-D89568F8F06D}"/>
              </a:ext>
            </a:extLst>
          </p:cNvPr>
          <p:cNvSpPr>
            <a:spLocks noGrp="1"/>
          </p:cNvSpPr>
          <p:nvPr>
            <p:ph type="title"/>
          </p:nvPr>
        </p:nvSpPr>
        <p:spPr/>
        <p:txBody>
          <a:bodyPr/>
          <a:lstStyle/>
          <a:p>
            <a:r>
              <a:rPr lang="en-IN" dirty="0">
                <a:solidFill>
                  <a:srgbClr val="C00000"/>
                </a:solidFill>
              </a:rPr>
              <a:t>Step 8</a:t>
            </a:r>
          </a:p>
        </p:txBody>
      </p:sp>
      <p:sp>
        <p:nvSpPr>
          <p:cNvPr id="3" name="Content Placeholder 2">
            <a:extLst>
              <a:ext uri="{FF2B5EF4-FFF2-40B4-BE49-F238E27FC236}">
                <a16:creationId xmlns:a16="http://schemas.microsoft.com/office/drawing/2014/main" id="{76336B83-7B2E-506B-BD85-435CE6F81799}"/>
              </a:ext>
            </a:extLst>
          </p:cNvPr>
          <p:cNvSpPr>
            <a:spLocks noGrp="1"/>
          </p:cNvSpPr>
          <p:nvPr>
            <p:ph sz="half" idx="1"/>
          </p:nvPr>
        </p:nvSpPr>
        <p:spPr/>
        <p:txBody>
          <a:bodyPr>
            <a:normAutofit fontScale="85000" lnSpcReduction="10000"/>
          </a:bodyPr>
          <a:lstStyle/>
          <a:p>
            <a:pPr algn="l" fontAlgn="base"/>
            <a:r>
              <a:rPr lang="en-US" b="1" i="0" dirty="0">
                <a:solidFill>
                  <a:srgbClr val="273239"/>
                </a:solidFill>
                <a:effectLst/>
                <a:highlight>
                  <a:srgbClr val="FFFFFF"/>
                </a:highlight>
                <a:latin typeface="Nunito" pitchFamily="2" charset="0"/>
              </a:rPr>
              <a:t>Handling User Input</a:t>
            </a:r>
          </a:p>
          <a:p>
            <a:pPr algn="l" rtl="0" fontAlgn="base"/>
            <a:r>
              <a:rPr lang="en-US" sz="2000" b="0" i="0" dirty="0">
                <a:solidFill>
                  <a:srgbClr val="273239"/>
                </a:solidFill>
                <a:effectLst/>
                <a:highlight>
                  <a:srgbClr val="FFFFFF"/>
                </a:highlight>
                <a:latin typeface="Nunito" pitchFamily="2" charset="0"/>
              </a:rPr>
              <a:t>Create a function named </a:t>
            </a:r>
            <a:r>
              <a:rPr lang="en-US" sz="2000" b="1" i="0" dirty="0" err="1">
                <a:solidFill>
                  <a:srgbClr val="273239"/>
                </a:solidFill>
                <a:effectLst/>
                <a:highlight>
                  <a:srgbClr val="FFFFFF"/>
                </a:highlight>
                <a:latin typeface="Nunito" pitchFamily="2" charset="0"/>
              </a:rPr>
              <a:t>UserInput</a:t>
            </a:r>
            <a:r>
              <a:rPr lang="en-US" sz="2000" b="1" i="0" dirty="0">
                <a:solidFill>
                  <a:srgbClr val="273239"/>
                </a:solidFill>
                <a:effectLst/>
                <a:highlight>
                  <a:srgbClr val="FFFFFF"/>
                </a:highlight>
                <a:latin typeface="Nunito" pitchFamily="2" charset="0"/>
              </a:rPr>
              <a:t>()</a:t>
            </a:r>
            <a:r>
              <a:rPr lang="en-US" sz="2000" b="0" i="0" dirty="0">
                <a:solidFill>
                  <a:srgbClr val="273239"/>
                </a:solidFill>
                <a:effectLst/>
                <a:highlight>
                  <a:srgbClr val="FFFFFF"/>
                </a:highlight>
                <a:latin typeface="Nunito" pitchFamily="2" charset="0"/>
              </a:rPr>
              <a:t> of void type for getting the user input for playing the game</a:t>
            </a:r>
          </a:p>
          <a:p>
            <a:pPr algn="l" rtl="0" fontAlgn="base"/>
            <a:endParaRPr lang="en-US" sz="2000" b="0" i="0" dirty="0">
              <a:solidFill>
                <a:srgbClr val="273239"/>
              </a:solidFill>
              <a:effectLst/>
              <a:highlight>
                <a:srgbClr val="FFFFFF"/>
              </a:highligh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200"/>
                </a:solidFill>
                <a:effectLst/>
                <a:latin typeface="Consolas" panose="020B0609020204030204" pitchFamily="49" charset="0"/>
              </a:rPr>
              <a:t>// Function to handle user </a:t>
            </a:r>
            <a:r>
              <a:rPr kumimoji="0" lang="en-US" altLang="en-US" sz="2000" b="0" i="0" u="none" strike="noStrike" cap="none" normalizeH="0" baseline="0" dirty="0" err="1">
                <a:ln>
                  <a:noFill/>
                </a:ln>
                <a:solidFill>
                  <a:srgbClr val="008200"/>
                </a:solidFill>
                <a:effectLst/>
                <a:latin typeface="Consolas" panose="020B0609020204030204" pitchFamily="49" charset="0"/>
              </a:rPr>
              <a:t>UserInput</a:t>
            </a:r>
            <a:r>
              <a:rPr kumimoji="0" lang="en-US" altLang="en-US" sz="2000" b="0" i="0" u="none" strike="noStrike" cap="none" normalizeH="0" baseline="0" dirty="0">
                <a:ln>
                  <a:noFill/>
                </a:ln>
                <a:solidFill>
                  <a:srgbClr val="008200"/>
                </a:solidFill>
                <a:effectLst/>
                <a:latin typeface="Consolas" panose="020B06090202040302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void</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UserInput</a:t>
            </a: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Checks if a key is pressed or not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if</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(_</a:t>
            </a:r>
            <a:r>
              <a:rPr kumimoji="0" lang="en-US" altLang="en-US" sz="2000" b="0" i="0" u="none" strike="noStrike" cap="none" normalizeH="0" baseline="0" dirty="0" err="1">
                <a:ln>
                  <a:noFill/>
                </a:ln>
                <a:solidFill>
                  <a:srgbClr val="000000"/>
                </a:solidFill>
                <a:effectLst/>
                <a:latin typeface="Consolas" panose="020B0609020204030204" pitchFamily="49" charset="0"/>
              </a:rPr>
              <a:t>kbhit</a:t>
            </a:r>
            <a:r>
              <a:rPr kumimoji="0" lang="en-US" altLang="en-US" sz="2000" b="0" i="0" u="none" strike="noStrike" cap="none" normalizeH="0" baseline="0" dirty="0">
                <a:ln>
                  <a:noFill/>
                </a:ln>
                <a:solidFill>
                  <a:srgbClr val="000000"/>
                </a:solidFill>
                <a:effectLst/>
                <a:latin typeface="Consolas" panose="020B0609020204030204" pitchFamily="49" charset="0"/>
              </a:rPr>
              <a:t>()) {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Getting the pressed key</a:t>
            </a:r>
            <a:endParaRPr lang="en-US" sz="2000" b="0" i="0" dirty="0">
              <a:solidFill>
                <a:srgbClr val="273239"/>
              </a:solidFill>
              <a:effectLst/>
              <a:highlight>
                <a:srgbClr val="FFFFFF"/>
              </a:highlight>
              <a:latin typeface="Nunito" pitchFamily="2" charset="0"/>
            </a:endParaRPr>
          </a:p>
          <a:p>
            <a:pPr algn="l" rtl="0" fontAlgn="base"/>
            <a:endParaRPr lang="en-US" sz="2000" b="0" i="0" dirty="0">
              <a:solidFill>
                <a:srgbClr val="273239"/>
              </a:solidFill>
              <a:effectLst/>
              <a:highlight>
                <a:srgbClr val="FFFFFF"/>
              </a:highlight>
              <a:latin typeface="Nunito" pitchFamily="2" charset="0"/>
            </a:endParaRPr>
          </a:p>
          <a:p>
            <a:endParaRPr lang="en-IN" dirty="0"/>
          </a:p>
        </p:txBody>
      </p:sp>
      <p:sp>
        <p:nvSpPr>
          <p:cNvPr id="6" name="Rectangle 3">
            <a:extLst>
              <a:ext uri="{FF2B5EF4-FFF2-40B4-BE49-F238E27FC236}">
                <a16:creationId xmlns:a16="http://schemas.microsoft.com/office/drawing/2014/main" id="{099536EE-1EC7-11E8-80F2-A1FA4D4E24BE}"/>
              </a:ext>
            </a:extLst>
          </p:cNvPr>
          <p:cNvSpPr>
            <a:spLocks noGrp="1" noChangeArrowheads="1"/>
          </p:cNvSpPr>
          <p:nvPr>
            <p:ph sz="half" idx="2"/>
          </p:nvPr>
        </p:nvSpPr>
        <p:spPr bwMode="auto">
          <a:xfrm>
            <a:off x="6564802" y="2560320"/>
            <a:ext cx="4840618"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6699"/>
                </a:solidFill>
                <a:effectLst/>
                <a:latin typeface="Consolas" panose="020B0609020204030204" pitchFamily="49" charset="0"/>
              </a:rPr>
              <a:t>switch</a:t>
            </a: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(_</a:t>
            </a:r>
            <a:r>
              <a:rPr kumimoji="0" lang="en-US" altLang="en-US" sz="1200" b="0" i="0" u="none" strike="noStrike" cap="none" normalizeH="0" baseline="0" dirty="0" err="1">
                <a:ln>
                  <a:noFill/>
                </a:ln>
                <a:solidFill>
                  <a:srgbClr val="000000"/>
                </a:solidFill>
                <a:effectLst/>
                <a:latin typeface="Consolas" panose="020B0609020204030204" pitchFamily="49" charset="0"/>
              </a:rPr>
              <a:t>getch</a:t>
            </a:r>
            <a:r>
              <a:rPr kumimoji="0" lang="en-US" altLang="en-US" sz="1200" b="0" i="0" u="none" strike="noStrike" cap="none" normalizeH="0" baseline="0" dirty="0">
                <a:ln>
                  <a:noFill/>
                </a:ln>
                <a:solidFill>
                  <a:srgbClr val="000000"/>
                </a:solidFill>
                <a:effectLst/>
                <a:latin typeface="Consolas" panose="020B0609020204030204" pitchFamily="49" charset="0"/>
              </a:rPr>
              <a:t>()) { </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rPr>
              <a:t>case</a:t>
            </a: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rPr>
              <a:t>'a'</a:t>
            </a:r>
            <a:r>
              <a:rPr kumimoji="0" lang="en-US" altLang="en-US" sz="1200" b="0" i="0" u="none" strike="noStrike" cap="none" normalizeH="0" baseline="0" dirty="0">
                <a:ln>
                  <a:noFill/>
                </a:ln>
                <a:solidFill>
                  <a:srgbClr val="000000"/>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sDir</a:t>
            </a:r>
            <a:r>
              <a:rPr kumimoji="0" lang="en-US" altLang="en-US" sz="1200" b="0" i="0" u="none" strike="noStrike" cap="none" normalizeH="0" baseline="0" dirty="0">
                <a:ln>
                  <a:noFill/>
                </a:ln>
                <a:solidFill>
                  <a:srgbClr val="000000"/>
                </a:solidFill>
                <a:effectLst/>
                <a:latin typeface="Consolas" panose="020B0609020204030204" pitchFamily="49" charset="0"/>
              </a:rPr>
              <a:t> = LEFT; </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rPr>
              <a:t>break</a:t>
            </a:r>
            <a:r>
              <a:rPr kumimoji="0" lang="en-US" altLang="en-US" sz="1200" b="0" i="0" u="none" strike="noStrike" cap="none" normalizeH="0" baseline="0" dirty="0">
                <a:ln>
                  <a:noFill/>
                </a:ln>
                <a:solidFill>
                  <a:srgbClr val="000000"/>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rPr>
              <a:t>case</a:t>
            </a: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rPr>
              <a:t>'d'</a:t>
            </a:r>
            <a:r>
              <a:rPr kumimoji="0" lang="en-US" altLang="en-US" sz="1200" b="0" i="0" u="none" strike="noStrike" cap="none" normalizeH="0" baseline="0" dirty="0">
                <a:ln>
                  <a:noFill/>
                </a:ln>
                <a:solidFill>
                  <a:srgbClr val="000000"/>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sDir</a:t>
            </a:r>
            <a:r>
              <a:rPr kumimoji="0" lang="en-US" altLang="en-US" sz="1200" b="0" i="0" u="none" strike="noStrike" cap="none" normalizeH="0" baseline="0" dirty="0">
                <a:ln>
                  <a:noFill/>
                </a:ln>
                <a:solidFill>
                  <a:srgbClr val="000000"/>
                </a:solidFill>
                <a:effectLst/>
                <a:latin typeface="Consolas" panose="020B0609020204030204" pitchFamily="49" charset="0"/>
              </a:rPr>
              <a:t> = RIGHT; </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rPr>
              <a:t>break</a:t>
            </a:r>
            <a:r>
              <a:rPr kumimoji="0" lang="en-US" altLang="en-US" sz="1200" b="0" i="0" u="none" strike="noStrike" cap="none" normalizeH="0" baseline="0" dirty="0">
                <a:ln>
                  <a:noFill/>
                </a:ln>
                <a:solidFill>
                  <a:srgbClr val="000000"/>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rPr>
              <a:t>case</a:t>
            </a: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rPr>
              <a:t>'w'</a:t>
            </a:r>
            <a:r>
              <a:rPr kumimoji="0" lang="en-US" altLang="en-US" sz="1200" b="0" i="0" u="none" strike="noStrike" cap="none" normalizeH="0" baseline="0" dirty="0">
                <a:ln>
                  <a:noFill/>
                </a:ln>
                <a:solidFill>
                  <a:srgbClr val="000000"/>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sDir</a:t>
            </a:r>
            <a:r>
              <a:rPr kumimoji="0" lang="en-US" altLang="en-US" sz="1200" b="0" i="0" u="none" strike="noStrike" cap="none" normalizeH="0" baseline="0" dirty="0">
                <a:ln>
                  <a:noFill/>
                </a:ln>
                <a:solidFill>
                  <a:srgbClr val="000000"/>
                </a:solidFill>
                <a:effectLst/>
                <a:latin typeface="Consolas" panose="020B0609020204030204" pitchFamily="49" charset="0"/>
              </a:rPr>
              <a:t> = UP; </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rPr>
              <a:t>break</a:t>
            </a:r>
            <a:r>
              <a:rPr kumimoji="0" lang="en-US" altLang="en-US" sz="1200" b="0" i="0" u="none" strike="noStrike" cap="none" normalizeH="0" baseline="0" dirty="0">
                <a:ln>
                  <a:noFill/>
                </a:ln>
                <a:solidFill>
                  <a:srgbClr val="000000"/>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rPr>
              <a:t>case</a:t>
            </a: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rPr>
              <a:t>'s'</a:t>
            </a:r>
            <a:r>
              <a:rPr kumimoji="0" lang="en-US" altLang="en-US" sz="1200" b="0" i="0" u="none" strike="noStrike" cap="none" normalizeH="0" baseline="0" dirty="0">
                <a:ln>
                  <a:noFill/>
                </a:ln>
                <a:solidFill>
                  <a:srgbClr val="000000"/>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sDir</a:t>
            </a:r>
            <a:r>
              <a:rPr kumimoji="0" lang="en-US" altLang="en-US" sz="1200" b="0" i="0" u="none" strike="noStrike" cap="none" normalizeH="0" baseline="0" dirty="0">
                <a:ln>
                  <a:noFill/>
                </a:ln>
                <a:solidFill>
                  <a:srgbClr val="000000"/>
                </a:solidFill>
                <a:effectLst/>
                <a:latin typeface="Consolas" panose="020B0609020204030204" pitchFamily="49" charset="0"/>
              </a:rPr>
              <a:t> = DOWN; </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rPr>
              <a:t>break</a:t>
            </a:r>
            <a:r>
              <a:rPr kumimoji="0" lang="en-US" altLang="en-US" sz="1200" b="0" i="0" u="none" strike="noStrike" cap="none" normalizeH="0" baseline="0" dirty="0">
                <a:ln>
                  <a:noFill/>
                </a:ln>
                <a:solidFill>
                  <a:srgbClr val="000000"/>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rPr>
              <a:t>case</a:t>
            </a: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rPr>
              <a:t>'x'</a:t>
            </a:r>
            <a:r>
              <a:rPr kumimoji="0" lang="en-US" altLang="en-US" sz="1200" b="0" i="0" u="none" strike="noStrike" cap="none" normalizeH="0" baseline="0" dirty="0">
                <a:ln>
                  <a:noFill/>
                </a:ln>
                <a:solidFill>
                  <a:srgbClr val="000000"/>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isGameOver</a:t>
            </a:r>
            <a:r>
              <a:rPr kumimoji="0" lang="en-US" altLang="en-US" sz="1200" b="0" i="0" u="none" strike="noStrike" cap="none" normalizeH="0" baseline="0" dirty="0">
                <a:ln>
                  <a:noFill/>
                </a:ln>
                <a:solidFill>
                  <a:srgbClr val="000000"/>
                </a:solidFill>
                <a:effectLst/>
                <a:latin typeface="Consolas" panose="020B0609020204030204" pitchFamily="49" charset="0"/>
              </a:rPr>
              <a:t> = </a:t>
            </a:r>
            <a:r>
              <a:rPr kumimoji="0" lang="en-US" altLang="en-US" sz="1200" b="1" i="0" u="none" strike="noStrike" cap="none" normalizeH="0" baseline="0" dirty="0">
                <a:ln>
                  <a:noFill/>
                </a:ln>
                <a:solidFill>
                  <a:srgbClr val="006699"/>
                </a:solidFill>
                <a:effectLst/>
                <a:latin typeface="Consolas" panose="020B0609020204030204" pitchFamily="49" charset="0"/>
              </a:rPr>
              <a:t>true</a:t>
            </a:r>
            <a:r>
              <a:rPr kumimoji="0" lang="en-US" altLang="en-US" sz="1200" b="0" i="0" u="none" strike="noStrike" cap="none" normalizeH="0" baseline="0" dirty="0">
                <a:ln>
                  <a:noFill/>
                </a:ln>
                <a:solidFill>
                  <a:srgbClr val="000000"/>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rPr>
              <a:t>break</a:t>
            </a:r>
            <a:r>
              <a:rPr kumimoji="0" lang="en-US" altLang="en-US" sz="1200" b="0" i="0" u="none" strike="noStrike" cap="none" normalizeH="0" baseline="0" dirty="0">
                <a:ln>
                  <a:noFill/>
                </a:ln>
                <a:solidFill>
                  <a:srgbClr val="000000"/>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9901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9E90A8-DB11-CE6F-45B8-1CC1C7E3ABE3}"/>
              </a:ext>
            </a:extLst>
          </p:cNvPr>
          <p:cNvSpPr>
            <a:spLocks noGrp="1"/>
          </p:cNvSpPr>
          <p:nvPr>
            <p:ph type="title"/>
          </p:nvPr>
        </p:nvSpPr>
        <p:spPr/>
        <p:txBody>
          <a:bodyPr/>
          <a:lstStyle/>
          <a:p>
            <a:r>
              <a:rPr lang="en-IN" b="1" i="1" dirty="0"/>
              <a:t>Student Information</a:t>
            </a:r>
          </a:p>
        </p:txBody>
      </p:sp>
      <p:sp>
        <p:nvSpPr>
          <p:cNvPr id="4" name="Content Placeholder 3">
            <a:extLst>
              <a:ext uri="{FF2B5EF4-FFF2-40B4-BE49-F238E27FC236}">
                <a16:creationId xmlns:a16="http://schemas.microsoft.com/office/drawing/2014/main" id="{3766C7E2-1276-4EF2-AD60-BB8EA484AED5}"/>
              </a:ext>
            </a:extLst>
          </p:cNvPr>
          <p:cNvSpPr>
            <a:spLocks noGrp="1"/>
          </p:cNvSpPr>
          <p:nvPr>
            <p:ph idx="1"/>
          </p:nvPr>
        </p:nvSpPr>
        <p:spPr/>
        <p:txBody>
          <a:bodyPr>
            <a:normAutofit/>
          </a:bodyPr>
          <a:lstStyle/>
          <a:p>
            <a:pPr>
              <a:lnSpc>
                <a:spcPct val="116000"/>
              </a:lnSpc>
              <a:spcAft>
                <a:spcPts val="800"/>
              </a:spcAft>
            </a:pPr>
            <a:r>
              <a:rPr lang="en-US" sz="1400" b="1" dirty="0">
                <a:solidFill>
                  <a:srgbClr val="000000"/>
                </a:solidFill>
                <a:effectLst/>
                <a:latin typeface="Aptos" panose="020B0004020202020204" pitchFamily="34" charset="0"/>
                <a:ea typeface="Aptos" panose="020B0004020202020204" pitchFamily="34" charset="0"/>
                <a:cs typeface="Aptos" panose="020B0004020202020204" pitchFamily="34" charset="0"/>
              </a:rPr>
              <a:t>Name : </a:t>
            </a:r>
            <a:r>
              <a:rPr lang="en-US" sz="1400" dirty="0" err="1">
                <a:solidFill>
                  <a:srgbClr val="000000"/>
                </a:solidFill>
                <a:effectLst/>
                <a:latin typeface="Aptos" panose="020B0004020202020204" pitchFamily="34" charset="0"/>
                <a:ea typeface="Aptos" panose="020B0004020202020204" pitchFamily="34" charset="0"/>
                <a:cs typeface="Aptos" panose="020B0004020202020204" pitchFamily="34" charset="0"/>
              </a:rPr>
              <a:t>Navnath</a:t>
            </a:r>
            <a:r>
              <a:rPr lang="en-US" sz="1400" dirty="0">
                <a:solidFill>
                  <a:srgbClr val="000000"/>
                </a:solidFill>
                <a:effectLst/>
                <a:latin typeface="Aptos" panose="020B0004020202020204" pitchFamily="34" charset="0"/>
                <a:ea typeface="Aptos" panose="020B0004020202020204" pitchFamily="34" charset="0"/>
                <a:cs typeface="Aptos" panose="020B0004020202020204" pitchFamily="34" charset="0"/>
              </a:rPr>
              <a:t> </a:t>
            </a:r>
            <a:r>
              <a:rPr lang="en-US" sz="1400" dirty="0" err="1">
                <a:solidFill>
                  <a:srgbClr val="000000"/>
                </a:solidFill>
                <a:effectLst/>
                <a:latin typeface="Aptos" panose="020B0004020202020204" pitchFamily="34" charset="0"/>
                <a:ea typeface="Aptos" panose="020B0004020202020204" pitchFamily="34" charset="0"/>
                <a:cs typeface="Aptos" panose="020B0004020202020204" pitchFamily="34" charset="0"/>
              </a:rPr>
              <a:t>Awate</a:t>
            </a:r>
            <a:endParaRPr lang="en-IN" sz="1400" dirty="0">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16000"/>
              </a:lnSpc>
              <a:spcAft>
                <a:spcPts val="800"/>
              </a:spcAft>
            </a:pPr>
            <a:r>
              <a:rPr lang="en-US" sz="1400" b="1" dirty="0">
                <a:solidFill>
                  <a:srgbClr val="000000"/>
                </a:solidFill>
                <a:effectLst/>
                <a:latin typeface="Aptos" panose="020B0004020202020204" pitchFamily="34" charset="0"/>
                <a:ea typeface="Aptos" panose="020B0004020202020204" pitchFamily="34" charset="0"/>
                <a:cs typeface="Aptos" panose="020B0004020202020204" pitchFamily="34" charset="0"/>
              </a:rPr>
              <a:t>Roll number : </a:t>
            </a:r>
            <a:r>
              <a:rPr lang="en-US" sz="1400" dirty="0">
                <a:solidFill>
                  <a:srgbClr val="000000"/>
                </a:solidFill>
                <a:effectLst/>
                <a:latin typeface="Aptos" panose="020B0004020202020204" pitchFamily="34" charset="0"/>
                <a:ea typeface="Aptos" panose="020B0004020202020204" pitchFamily="34" charset="0"/>
                <a:cs typeface="Aptos" panose="020B0004020202020204" pitchFamily="34" charset="0"/>
              </a:rPr>
              <a:t>23092003</a:t>
            </a:r>
          </a:p>
          <a:p>
            <a:pPr>
              <a:lnSpc>
                <a:spcPct val="116000"/>
              </a:lnSpc>
              <a:spcAft>
                <a:spcPts val="800"/>
              </a:spcAft>
            </a:pPr>
            <a:r>
              <a:rPr lang="en-US" sz="1400" b="1" dirty="0">
                <a:solidFill>
                  <a:srgbClr val="000000"/>
                </a:solidFill>
                <a:effectLst/>
                <a:latin typeface="Aptos" panose="020B0004020202020204" pitchFamily="34" charset="0"/>
                <a:ea typeface="Aptos" panose="020B0004020202020204" pitchFamily="34" charset="0"/>
                <a:cs typeface="Aptos" panose="020B0004020202020204" pitchFamily="34" charset="0"/>
              </a:rPr>
              <a:t>Name :  </a:t>
            </a:r>
            <a:r>
              <a:rPr lang="en-US" sz="1200" dirty="0" err="1">
                <a:solidFill>
                  <a:srgbClr val="000000"/>
                </a:solidFill>
                <a:effectLst/>
                <a:latin typeface="Aptos" panose="020B0004020202020204" pitchFamily="34" charset="0"/>
                <a:ea typeface="Aptos" panose="020B0004020202020204" pitchFamily="34" charset="0"/>
                <a:cs typeface="Aptos" panose="020B0004020202020204" pitchFamily="34" charset="0"/>
              </a:rPr>
              <a:t>Rutuja</a:t>
            </a:r>
            <a:r>
              <a:rPr lang="en-US" sz="1200" dirty="0">
                <a:solidFill>
                  <a:srgbClr val="000000"/>
                </a:solidFill>
                <a:effectLst/>
                <a:latin typeface="Aptos" panose="020B0004020202020204" pitchFamily="34" charset="0"/>
                <a:ea typeface="Aptos" panose="020B0004020202020204" pitchFamily="34" charset="0"/>
                <a:cs typeface="Aptos" panose="020B0004020202020204" pitchFamily="34" charset="0"/>
              </a:rPr>
              <a:t> </a:t>
            </a:r>
            <a:r>
              <a:rPr lang="en-US" sz="1200" dirty="0" err="1">
                <a:solidFill>
                  <a:srgbClr val="000000"/>
                </a:solidFill>
                <a:effectLst/>
                <a:latin typeface="Aptos" panose="020B0004020202020204" pitchFamily="34" charset="0"/>
                <a:ea typeface="Aptos" panose="020B0004020202020204" pitchFamily="34" charset="0"/>
                <a:cs typeface="Aptos" panose="020B0004020202020204" pitchFamily="34" charset="0"/>
              </a:rPr>
              <a:t>Birajdar</a:t>
            </a:r>
            <a:endParaRPr lang="en-IN" sz="1200" dirty="0">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16000"/>
              </a:lnSpc>
              <a:spcAft>
                <a:spcPts val="800"/>
              </a:spcAft>
            </a:pPr>
            <a:r>
              <a:rPr lang="en-US" sz="1400" b="1" dirty="0">
                <a:solidFill>
                  <a:srgbClr val="000000"/>
                </a:solidFill>
                <a:effectLst/>
                <a:latin typeface="Aptos" panose="020B0004020202020204" pitchFamily="34" charset="0"/>
                <a:ea typeface="Aptos" panose="020B0004020202020204" pitchFamily="34" charset="0"/>
                <a:cs typeface="Aptos" panose="020B0004020202020204" pitchFamily="34" charset="0"/>
              </a:rPr>
              <a:t>Roll number :  </a:t>
            </a:r>
            <a:r>
              <a:rPr lang="en-US" sz="1200" dirty="0">
                <a:solidFill>
                  <a:srgbClr val="000000"/>
                </a:solidFill>
                <a:effectLst/>
                <a:latin typeface="Aptos" panose="020B0004020202020204" pitchFamily="34" charset="0"/>
                <a:ea typeface="Aptos" panose="020B0004020202020204" pitchFamily="34" charset="0"/>
                <a:cs typeface="Aptos" panose="020B0004020202020204" pitchFamily="34" charset="0"/>
              </a:rPr>
              <a:t>2309200</a:t>
            </a:r>
            <a:endParaRPr lang="en-US" sz="1400" dirty="0">
              <a:solidFill>
                <a:srgbClr val="000000"/>
              </a:solidFill>
              <a:effectLst/>
              <a:latin typeface="Aptos" panose="020B0004020202020204" pitchFamily="34" charset="0"/>
              <a:ea typeface="Aptos" panose="020B0004020202020204" pitchFamily="34" charset="0"/>
              <a:cs typeface="Aptos" panose="020B0004020202020204" pitchFamily="34" charset="0"/>
            </a:endParaRPr>
          </a:p>
          <a:p>
            <a:pPr>
              <a:lnSpc>
                <a:spcPct val="116000"/>
              </a:lnSpc>
              <a:spcAft>
                <a:spcPts val="800"/>
              </a:spcAft>
            </a:pPr>
            <a:r>
              <a:rPr lang="en-US" sz="1400" b="1" dirty="0">
                <a:solidFill>
                  <a:srgbClr val="000000"/>
                </a:solidFill>
                <a:latin typeface="Aptos" panose="020B0004020202020204" pitchFamily="34" charset="0"/>
                <a:ea typeface="Aptos" panose="020B0004020202020204" pitchFamily="34" charset="0"/>
                <a:cs typeface="Aptos" panose="020B0004020202020204" pitchFamily="34" charset="0"/>
              </a:rPr>
              <a:t>Name :  </a:t>
            </a:r>
            <a:r>
              <a:rPr lang="en-US" sz="1400" dirty="0">
                <a:solidFill>
                  <a:srgbClr val="000000"/>
                </a:solidFill>
                <a:latin typeface="Aptos" panose="020B0004020202020204" pitchFamily="34" charset="0"/>
                <a:ea typeface="Aptos" panose="020B0004020202020204" pitchFamily="34" charset="0"/>
                <a:cs typeface="Aptos" panose="020B0004020202020204" pitchFamily="34" charset="0"/>
              </a:rPr>
              <a:t>Shubham </a:t>
            </a:r>
            <a:r>
              <a:rPr lang="en-US" sz="1400" dirty="0" err="1">
                <a:solidFill>
                  <a:srgbClr val="000000"/>
                </a:solidFill>
                <a:latin typeface="Aptos" panose="020B0004020202020204" pitchFamily="34" charset="0"/>
                <a:ea typeface="Aptos" panose="020B0004020202020204" pitchFamily="34" charset="0"/>
                <a:cs typeface="Aptos" panose="020B0004020202020204" pitchFamily="34" charset="0"/>
              </a:rPr>
              <a:t>Nanhe</a:t>
            </a:r>
            <a:endParaRPr lang="en-US" sz="1400" dirty="0">
              <a:solidFill>
                <a:srgbClr val="000000"/>
              </a:solidFill>
              <a:latin typeface="Aptos" panose="020B0004020202020204" pitchFamily="34" charset="0"/>
              <a:ea typeface="Aptos" panose="020B0004020202020204" pitchFamily="34" charset="0"/>
              <a:cs typeface="Aptos" panose="020B0004020202020204" pitchFamily="34" charset="0"/>
            </a:endParaRPr>
          </a:p>
          <a:p>
            <a:pPr>
              <a:lnSpc>
                <a:spcPct val="116000"/>
              </a:lnSpc>
              <a:spcAft>
                <a:spcPts val="800"/>
              </a:spcAft>
            </a:pPr>
            <a:r>
              <a:rPr lang="en-US" sz="1400" b="1" dirty="0">
                <a:solidFill>
                  <a:srgbClr val="000000"/>
                </a:solidFill>
                <a:latin typeface="Aptos" panose="020B0004020202020204" pitchFamily="34" charset="0"/>
                <a:ea typeface="Aptos" panose="020B0004020202020204" pitchFamily="34" charset="0"/>
                <a:cs typeface="Aptos" panose="020B0004020202020204" pitchFamily="34" charset="0"/>
              </a:rPr>
              <a:t>Roll Number : </a:t>
            </a:r>
            <a:r>
              <a:rPr lang="en-US" sz="1400" dirty="0">
                <a:solidFill>
                  <a:srgbClr val="000000"/>
                </a:solidFill>
                <a:latin typeface="Aptos" panose="020B0004020202020204" pitchFamily="34" charset="0"/>
                <a:ea typeface="Aptos" panose="020B0004020202020204" pitchFamily="34" charset="0"/>
                <a:cs typeface="Aptos" panose="020B0004020202020204" pitchFamily="34" charset="0"/>
              </a:rPr>
              <a:t>23092015</a:t>
            </a:r>
          </a:p>
          <a:p>
            <a:pPr>
              <a:lnSpc>
                <a:spcPct val="116000"/>
              </a:lnSpc>
              <a:spcAft>
                <a:spcPts val="800"/>
              </a:spcAft>
            </a:pPr>
            <a:r>
              <a:rPr lang="en-US" sz="1600" b="1" dirty="0">
                <a:solidFill>
                  <a:srgbClr val="000000"/>
                </a:solidFill>
                <a:effectLst/>
                <a:latin typeface="Aptos" panose="020B0004020202020204" pitchFamily="34" charset="0"/>
                <a:ea typeface="Aptos" panose="020B0004020202020204" pitchFamily="34" charset="0"/>
                <a:cs typeface="Aptos" panose="020B0004020202020204" pitchFamily="34" charset="0"/>
              </a:rPr>
              <a:t>Name :  </a:t>
            </a:r>
            <a:r>
              <a:rPr lang="en-US" sz="1400" dirty="0" err="1">
                <a:solidFill>
                  <a:srgbClr val="000000"/>
                </a:solidFill>
                <a:effectLst/>
                <a:latin typeface="Aptos" panose="020B0004020202020204" pitchFamily="34" charset="0"/>
                <a:ea typeface="Aptos" panose="020B0004020202020204" pitchFamily="34" charset="0"/>
                <a:cs typeface="Aptos" panose="020B0004020202020204" pitchFamily="34" charset="0"/>
              </a:rPr>
              <a:t>Srushti</a:t>
            </a:r>
            <a:r>
              <a:rPr lang="en-US" sz="1400" dirty="0">
                <a:solidFill>
                  <a:srgbClr val="000000"/>
                </a:solidFill>
                <a:effectLst/>
                <a:latin typeface="Aptos" panose="020B0004020202020204" pitchFamily="34" charset="0"/>
                <a:ea typeface="Aptos" panose="020B0004020202020204" pitchFamily="34" charset="0"/>
                <a:cs typeface="Aptos" panose="020B0004020202020204" pitchFamily="34" charset="0"/>
              </a:rPr>
              <a:t>  Naik</a:t>
            </a:r>
            <a:endParaRPr lang="en-IN" sz="1400" dirty="0">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16000"/>
              </a:lnSpc>
              <a:spcAft>
                <a:spcPts val="800"/>
              </a:spcAft>
            </a:pPr>
            <a:r>
              <a:rPr lang="en-US" sz="1600" b="1" dirty="0">
                <a:solidFill>
                  <a:srgbClr val="000000"/>
                </a:solidFill>
                <a:effectLst/>
                <a:latin typeface="Aptos" panose="020B0004020202020204" pitchFamily="34" charset="0"/>
                <a:ea typeface="Aptos" panose="020B0004020202020204" pitchFamily="34" charset="0"/>
                <a:cs typeface="Aptos" panose="020B0004020202020204" pitchFamily="34" charset="0"/>
              </a:rPr>
              <a:t>Roll number :  </a:t>
            </a:r>
            <a:r>
              <a:rPr lang="en-US" sz="1400" dirty="0">
                <a:solidFill>
                  <a:srgbClr val="000000"/>
                </a:solidFill>
                <a:effectLst/>
                <a:latin typeface="Aptos" panose="020B0004020202020204" pitchFamily="34" charset="0"/>
                <a:ea typeface="Aptos" panose="020B0004020202020204" pitchFamily="34" charset="0"/>
                <a:cs typeface="Aptos" panose="020B0004020202020204" pitchFamily="34" charset="0"/>
              </a:rPr>
              <a:t>23092014</a:t>
            </a:r>
            <a:endParaRPr lang="en-IN" sz="1400" dirty="0">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16000"/>
              </a:lnSpc>
              <a:spcAft>
                <a:spcPts val="800"/>
              </a:spcAft>
            </a:pPr>
            <a:endParaRPr lang="en-US" sz="1400" dirty="0">
              <a:solidFill>
                <a:srgbClr val="000000"/>
              </a:solidFill>
              <a:effectLst/>
              <a:latin typeface="Aptos" panose="020B0004020202020204" pitchFamily="34" charset="0"/>
              <a:ea typeface="Aptos" panose="020B0004020202020204" pitchFamily="34" charset="0"/>
              <a:cs typeface="Aptos" panose="020B0004020202020204" pitchFamily="34" charset="0"/>
            </a:endParaRPr>
          </a:p>
          <a:p>
            <a:pPr>
              <a:lnSpc>
                <a:spcPct val="116000"/>
              </a:lnSpc>
              <a:spcAft>
                <a:spcPts val="800"/>
              </a:spcAft>
            </a:pPr>
            <a:endParaRPr lang="en-IN" sz="3800" dirty="0">
              <a:effectLst/>
              <a:latin typeface="Aptos" panose="020B0004020202020204" pitchFamily="34" charset="0"/>
              <a:ea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56708833-504E-3719-495A-2464237B9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040" y="2556932"/>
            <a:ext cx="5369557" cy="3068320"/>
          </a:xfrm>
          <a:prstGeom prst="rect">
            <a:avLst/>
          </a:prstGeom>
          <a:ln>
            <a:noFill/>
          </a:ln>
          <a:effectLst>
            <a:softEdge rad="112500"/>
          </a:effectLst>
        </p:spPr>
      </p:pic>
    </p:spTree>
    <p:extLst>
      <p:ext uri="{BB962C8B-B14F-4D97-AF65-F5344CB8AC3E}">
        <p14:creationId xmlns:p14="http://schemas.microsoft.com/office/powerpoint/2010/main" val="3430726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1D0A-0821-EAC9-E611-D9312FDB58F2}"/>
              </a:ext>
            </a:extLst>
          </p:cNvPr>
          <p:cNvSpPr>
            <a:spLocks noGrp="1"/>
          </p:cNvSpPr>
          <p:nvPr>
            <p:ph type="title"/>
          </p:nvPr>
        </p:nvSpPr>
        <p:spPr/>
        <p:txBody>
          <a:bodyPr/>
          <a:lstStyle/>
          <a:p>
            <a:r>
              <a:rPr lang="en-IN" dirty="0">
                <a:solidFill>
                  <a:srgbClr val="002060"/>
                </a:solidFill>
              </a:rPr>
              <a:t>Note</a:t>
            </a:r>
          </a:p>
        </p:txBody>
      </p:sp>
      <p:sp>
        <p:nvSpPr>
          <p:cNvPr id="3" name="Content Placeholder 2">
            <a:extLst>
              <a:ext uri="{FF2B5EF4-FFF2-40B4-BE49-F238E27FC236}">
                <a16:creationId xmlns:a16="http://schemas.microsoft.com/office/drawing/2014/main" id="{085848E3-1E2A-6171-F1A2-C40F0329352D}"/>
              </a:ext>
            </a:extLst>
          </p:cNvPr>
          <p:cNvSpPr>
            <a:spLocks noGrp="1"/>
          </p:cNvSpPr>
          <p:nvPr>
            <p:ph idx="1"/>
          </p:nvPr>
        </p:nvSpPr>
        <p:spPr/>
        <p:txBody>
          <a:bodyPr/>
          <a:lstStyle/>
          <a:p>
            <a:pPr algn="l" rtl="0" fontAlgn="base"/>
            <a:r>
              <a:rPr lang="en-US" b="0" i="1" dirty="0">
                <a:solidFill>
                  <a:srgbClr val="273239"/>
                </a:solidFill>
                <a:effectLst/>
                <a:latin typeface="Nunito" pitchFamily="2" charset="0"/>
              </a:rPr>
              <a:t>1.</a:t>
            </a:r>
            <a:r>
              <a:rPr lang="en-US" b="1" i="1" dirty="0">
                <a:solidFill>
                  <a:srgbClr val="273239"/>
                </a:solidFill>
                <a:effectLst/>
                <a:latin typeface="Nunito" pitchFamily="2" charset="0"/>
              </a:rPr>
              <a:t>_kbhit()</a:t>
            </a:r>
            <a:r>
              <a:rPr lang="en-US" b="0" i="1" dirty="0">
                <a:solidFill>
                  <a:srgbClr val="273239"/>
                </a:solidFill>
                <a:effectLst/>
                <a:latin typeface="Nunito" pitchFamily="2" charset="0"/>
              </a:rPr>
              <a:t> function checks the console for a recent keystroke. If the function returns a nonzero value, a keystroke is waiting in the buffer. The program can then call </a:t>
            </a:r>
            <a:r>
              <a:rPr lang="en-US" b="1" i="1" dirty="0">
                <a:solidFill>
                  <a:srgbClr val="273239"/>
                </a:solidFill>
                <a:effectLst/>
                <a:latin typeface="Nunito" pitchFamily="2" charset="0"/>
              </a:rPr>
              <a:t>_</a:t>
            </a:r>
            <a:r>
              <a:rPr lang="en-US" b="1" i="1" dirty="0" err="1">
                <a:solidFill>
                  <a:srgbClr val="273239"/>
                </a:solidFill>
                <a:effectLst/>
                <a:latin typeface="Nunito" pitchFamily="2" charset="0"/>
              </a:rPr>
              <a:t>getch</a:t>
            </a:r>
            <a:r>
              <a:rPr lang="en-US" b="1" i="1" dirty="0">
                <a:solidFill>
                  <a:srgbClr val="273239"/>
                </a:solidFill>
                <a:effectLst/>
                <a:latin typeface="Nunito" pitchFamily="2" charset="0"/>
              </a:rPr>
              <a:t>()</a:t>
            </a:r>
            <a:r>
              <a:rPr lang="en-US" b="0" i="1" dirty="0">
                <a:solidFill>
                  <a:srgbClr val="273239"/>
                </a:solidFill>
                <a:effectLst/>
                <a:latin typeface="Nunito" pitchFamily="2" charset="0"/>
              </a:rPr>
              <a:t> or </a:t>
            </a:r>
            <a:r>
              <a:rPr lang="en-US" b="1" i="1" dirty="0">
                <a:solidFill>
                  <a:srgbClr val="273239"/>
                </a:solidFill>
                <a:effectLst/>
                <a:latin typeface="Nunito" pitchFamily="2" charset="0"/>
              </a:rPr>
              <a:t>_</a:t>
            </a:r>
            <a:r>
              <a:rPr lang="en-US" b="1" i="1" dirty="0" err="1">
                <a:solidFill>
                  <a:srgbClr val="273239"/>
                </a:solidFill>
                <a:effectLst/>
                <a:latin typeface="Nunito" pitchFamily="2" charset="0"/>
              </a:rPr>
              <a:t>getche</a:t>
            </a:r>
            <a:r>
              <a:rPr lang="en-US" b="1" i="1" dirty="0">
                <a:solidFill>
                  <a:srgbClr val="273239"/>
                </a:solidFill>
                <a:effectLst/>
                <a:latin typeface="Nunito" pitchFamily="2" charset="0"/>
              </a:rPr>
              <a:t>()</a:t>
            </a:r>
            <a:r>
              <a:rPr lang="en-US" b="0" i="1" dirty="0">
                <a:solidFill>
                  <a:srgbClr val="273239"/>
                </a:solidFill>
                <a:effectLst/>
                <a:latin typeface="Nunito" pitchFamily="2" charset="0"/>
              </a:rPr>
              <a:t> to get the keystroke.</a:t>
            </a:r>
          </a:p>
          <a:p>
            <a:pPr algn="l" rtl="0" fontAlgn="base"/>
            <a:r>
              <a:rPr lang="en-US" b="0" i="1" dirty="0">
                <a:solidFill>
                  <a:srgbClr val="273239"/>
                </a:solidFill>
                <a:effectLst/>
                <a:latin typeface="Nunito" pitchFamily="2" charset="0"/>
              </a:rPr>
              <a:t>2. </a:t>
            </a:r>
            <a:r>
              <a:rPr lang="en-US" b="1" i="1" dirty="0" err="1">
                <a:solidFill>
                  <a:srgbClr val="273239"/>
                </a:solidFill>
                <a:effectLst/>
                <a:latin typeface="Nunito" pitchFamily="2" charset="0"/>
              </a:rPr>
              <a:t>getch</a:t>
            </a:r>
            <a:r>
              <a:rPr lang="en-US" b="1" i="1" dirty="0">
                <a:solidFill>
                  <a:srgbClr val="273239"/>
                </a:solidFill>
                <a:effectLst/>
                <a:latin typeface="Nunito" pitchFamily="2" charset="0"/>
              </a:rPr>
              <a:t>()</a:t>
            </a:r>
            <a:r>
              <a:rPr lang="en-US" b="0" i="1" dirty="0">
                <a:solidFill>
                  <a:srgbClr val="273239"/>
                </a:solidFill>
                <a:effectLst/>
                <a:latin typeface="Nunito" pitchFamily="2" charset="0"/>
              </a:rPr>
              <a:t>is a </a:t>
            </a:r>
            <a:r>
              <a:rPr lang="en-US" b="1" i="1" dirty="0">
                <a:solidFill>
                  <a:srgbClr val="273239"/>
                </a:solidFill>
                <a:effectLst/>
                <a:latin typeface="Nunito" pitchFamily="2" charset="0"/>
              </a:rPr>
              <a:t>nonstandard function </a:t>
            </a:r>
            <a:r>
              <a:rPr lang="en-US" b="0" i="1" dirty="0">
                <a:solidFill>
                  <a:srgbClr val="273239"/>
                </a:solidFill>
                <a:effectLst/>
                <a:latin typeface="Nunito" pitchFamily="2" charset="0"/>
              </a:rPr>
              <a:t>and is present in </a:t>
            </a:r>
            <a:r>
              <a:rPr lang="en-US" b="1" i="1" dirty="0">
                <a:solidFill>
                  <a:srgbClr val="273239"/>
                </a:solidFill>
                <a:effectLst/>
                <a:latin typeface="Nunito" pitchFamily="2" charset="0"/>
              </a:rPr>
              <a:t>file </a:t>
            </a:r>
            <a:r>
              <a:rPr lang="en-US" b="0" i="1" dirty="0">
                <a:solidFill>
                  <a:srgbClr val="273239"/>
                </a:solidFill>
                <a:effectLst/>
                <a:latin typeface="Nunito" pitchFamily="2" charset="0"/>
              </a:rPr>
              <a:t>which is mostly used by. It is </a:t>
            </a:r>
            <a:r>
              <a:rPr lang="en-US" b="1" i="1" dirty="0">
                <a:solidFill>
                  <a:srgbClr val="273239"/>
                </a:solidFill>
                <a:effectLst/>
                <a:latin typeface="Nunito" pitchFamily="2" charset="0"/>
              </a:rPr>
              <a:t>not </a:t>
            </a:r>
            <a:r>
              <a:rPr lang="en-US" b="0" i="1" dirty="0">
                <a:solidFill>
                  <a:srgbClr val="273239"/>
                </a:solidFill>
                <a:effectLst/>
                <a:latin typeface="Nunito" pitchFamily="2" charset="0"/>
              </a:rPr>
              <a:t>part of the C standard library or ISO C, nor is it defined by POSIX</a:t>
            </a:r>
          </a:p>
          <a:p>
            <a:endParaRPr lang="en-IN" dirty="0"/>
          </a:p>
        </p:txBody>
      </p:sp>
    </p:spTree>
    <p:extLst>
      <p:ext uri="{BB962C8B-B14F-4D97-AF65-F5344CB8AC3E}">
        <p14:creationId xmlns:p14="http://schemas.microsoft.com/office/powerpoint/2010/main" val="1697357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360BD-6C72-44C7-8243-EDAEF6777EC4}"/>
              </a:ext>
            </a:extLst>
          </p:cNvPr>
          <p:cNvSpPr>
            <a:spLocks noGrp="1"/>
          </p:cNvSpPr>
          <p:nvPr>
            <p:ph type="title"/>
          </p:nvPr>
        </p:nvSpPr>
        <p:spPr/>
        <p:txBody>
          <a:bodyPr/>
          <a:lstStyle/>
          <a:p>
            <a:r>
              <a:rPr lang="en-IN" dirty="0">
                <a:solidFill>
                  <a:srgbClr val="C00000"/>
                </a:solidFill>
              </a:rPr>
              <a:t>Step 9</a:t>
            </a:r>
          </a:p>
        </p:txBody>
      </p:sp>
      <p:sp>
        <p:nvSpPr>
          <p:cNvPr id="4" name="Content Placeholder 3">
            <a:extLst>
              <a:ext uri="{FF2B5EF4-FFF2-40B4-BE49-F238E27FC236}">
                <a16:creationId xmlns:a16="http://schemas.microsoft.com/office/drawing/2014/main" id="{361FA8B6-BA11-954B-0F68-0C2960DB67BB}"/>
              </a:ext>
            </a:extLst>
          </p:cNvPr>
          <p:cNvSpPr>
            <a:spLocks noGrp="1"/>
          </p:cNvSpPr>
          <p:nvPr>
            <p:ph sz="half" idx="1"/>
          </p:nvPr>
        </p:nvSpPr>
        <p:spPr/>
        <p:txBody>
          <a:bodyPr>
            <a:normAutofit fontScale="85000" lnSpcReduction="20000"/>
          </a:bodyPr>
          <a:lstStyle/>
          <a:p>
            <a:pPr algn="l" fontAlgn="base"/>
            <a:r>
              <a:rPr lang="en-US" b="1" i="0" dirty="0">
                <a:solidFill>
                  <a:srgbClr val="273239"/>
                </a:solidFill>
                <a:effectLst/>
                <a:highlight>
                  <a:srgbClr val="FFFFFF"/>
                </a:highlight>
                <a:latin typeface="Nunito" pitchFamily="2" charset="0"/>
              </a:rPr>
              <a:t> Creating Main Function</a:t>
            </a:r>
          </a:p>
          <a:p>
            <a:pPr algn="l" rtl="0" fontAlgn="base"/>
            <a:r>
              <a:rPr lang="en-US" sz="2000" b="0" i="0" dirty="0">
                <a:solidFill>
                  <a:srgbClr val="273239"/>
                </a:solidFill>
                <a:effectLst/>
                <a:highlight>
                  <a:srgbClr val="FFFFFF"/>
                </a:highlight>
                <a:latin typeface="Nunito" pitchFamily="2" charset="0"/>
              </a:rPr>
              <a:t>Create a loop in the </a:t>
            </a:r>
            <a:r>
              <a:rPr lang="en-US" sz="2000" b="1" i="0" dirty="0">
                <a:solidFill>
                  <a:srgbClr val="273239"/>
                </a:solidFill>
                <a:effectLst/>
                <a:highlight>
                  <a:srgbClr val="FFFFFF"/>
                </a:highlight>
                <a:latin typeface="Nunito" pitchFamily="2" charset="0"/>
              </a:rPr>
              <a:t>main()</a:t>
            </a:r>
            <a:r>
              <a:rPr lang="en-US" sz="2000" b="0" i="0" dirty="0">
                <a:solidFill>
                  <a:srgbClr val="273239"/>
                </a:solidFill>
                <a:effectLst/>
                <a:highlight>
                  <a:srgbClr val="FFFFFF"/>
                </a:highlight>
                <a:latin typeface="Nunito" pitchFamily="2" charset="0"/>
              </a:rPr>
              <a:t> function to continuously update the game state, render the game, and handle user input.</a:t>
            </a:r>
          </a:p>
          <a:p>
            <a:pPr algn="l" rtl="0" fontAlgn="base"/>
            <a:endParaRPr lang="en-US" sz="2000" b="0" i="0" dirty="0">
              <a:solidFill>
                <a:srgbClr val="273239"/>
              </a:solidFill>
              <a:effectLst/>
              <a:highlight>
                <a:srgbClr val="FFFFFF"/>
              </a:highligh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008200"/>
                </a:solidFill>
                <a:effectLst/>
                <a:latin typeface="Consolas" panose="020B0609020204030204" pitchFamily="49" charset="0"/>
              </a:rPr>
              <a:t>/ Main function / game looping function </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solidFill>
                  <a:srgbClr val="808080"/>
                </a:solidFill>
                <a:effectLst/>
                <a:latin typeface="Consolas" panose="020B0609020204030204" pitchFamily="49" charset="0"/>
              </a:rPr>
              <a:t>int</a:t>
            </a:r>
            <a:r>
              <a:rPr kumimoji="0" lang="en-US" altLang="en-US" sz="1300" b="0" i="0" u="none" strike="noStrike" cap="none" normalizeH="0" baseline="0" dirty="0">
                <a:ln>
                  <a:noFill/>
                </a:ln>
                <a:solidFill>
                  <a:srgbClr val="273239"/>
                </a:solidFill>
                <a:effectLst/>
                <a:latin typeface="Consolas" panose="020B0609020204030204" pitchFamily="49" charset="0"/>
              </a:rPr>
              <a:t> </a:t>
            </a:r>
            <a:r>
              <a:rPr kumimoji="0" lang="en-US" altLang="en-US" sz="2100" b="0" i="0" u="none" strike="noStrike" cap="none" normalizeH="0" baseline="0" dirty="0">
                <a:ln>
                  <a:noFill/>
                </a:ln>
                <a:solidFill>
                  <a:srgbClr val="000000"/>
                </a:solidFill>
                <a:effectLst/>
                <a:latin typeface="Consolas" panose="020B0609020204030204" pitchFamily="49" charset="0"/>
              </a:rPr>
              <a:t>main() </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000000"/>
                </a:solidFill>
                <a:effectLst/>
                <a:latin typeface="Consolas" panose="020B0609020204030204" pitchFamily="49" charset="0"/>
              </a:rPr>
              <a:t>{ </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273239"/>
                </a:solidFill>
                <a:effectLst/>
                <a:latin typeface="Consolas" panose="020B0609020204030204" pitchFamily="49" charset="0"/>
              </a:rPr>
              <a:t>    </a:t>
            </a:r>
            <a:r>
              <a:rPr kumimoji="0" lang="en-US" altLang="en-US" sz="2100" b="0" i="0" u="none" strike="noStrike" cap="none" normalizeH="0" baseline="0" dirty="0">
                <a:ln>
                  <a:noFill/>
                </a:ln>
                <a:solidFill>
                  <a:srgbClr val="000000"/>
                </a:solidFill>
                <a:effectLst/>
                <a:latin typeface="Consolas" panose="020B0609020204030204" pitchFamily="49" charset="0"/>
              </a:rPr>
              <a:t>string </a:t>
            </a:r>
            <a:r>
              <a:rPr kumimoji="0" lang="en-US" altLang="en-US" sz="2100" b="0" i="0" u="none" strike="noStrike" cap="none" normalizeH="0" baseline="0" dirty="0" err="1">
                <a:ln>
                  <a:noFill/>
                </a:ln>
                <a:solidFill>
                  <a:srgbClr val="000000"/>
                </a:solidFill>
                <a:effectLst/>
                <a:latin typeface="Consolas" panose="020B0609020204030204" pitchFamily="49" charset="0"/>
              </a:rPr>
              <a:t>playerName</a:t>
            </a:r>
            <a:r>
              <a:rPr kumimoji="0" lang="en-US" altLang="en-US" sz="2100" b="0" i="0" u="none" strike="noStrike" cap="none" normalizeH="0" baseline="0" dirty="0">
                <a:ln>
                  <a:noFill/>
                </a:ln>
                <a:solidFill>
                  <a:srgbClr val="000000"/>
                </a:solidFill>
                <a:effectLst/>
                <a:latin typeface="Consolas" panose="020B0609020204030204" pitchFamily="49" charset="0"/>
              </a:rPr>
              <a:t>; </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273239"/>
                </a:solidFill>
                <a:effectLst/>
                <a:latin typeface="Consolas" panose="020B0609020204030204" pitchFamily="49" charset="0"/>
              </a:rPr>
              <a:t>    </a:t>
            </a:r>
            <a:r>
              <a:rPr kumimoji="0" lang="en-US" altLang="en-US" sz="2100" b="0" i="0" u="none" strike="noStrike" cap="none" normalizeH="0" baseline="0" dirty="0" err="1">
                <a:ln>
                  <a:noFill/>
                </a:ln>
                <a:solidFill>
                  <a:srgbClr val="000000"/>
                </a:solidFill>
                <a:effectLst/>
                <a:latin typeface="Consolas" panose="020B0609020204030204" pitchFamily="49" charset="0"/>
              </a:rPr>
              <a:t>cout</a:t>
            </a:r>
            <a:r>
              <a:rPr kumimoji="0" lang="en-US" altLang="en-US" sz="2100" b="0" i="0" u="none" strike="noStrike" cap="none" normalizeH="0" baseline="0" dirty="0">
                <a:ln>
                  <a:noFill/>
                </a:ln>
                <a:solidFill>
                  <a:srgbClr val="000000"/>
                </a:solidFill>
                <a:effectLst/>
                <a:latin typeface="Consolas" panose="020B0609020204030204" pitchFamily="49" charset="0"/>
              </a:rPr>
              <a:t> &lt;&lt; </a:t>
            </a:r>
            <a:r>
              <a:rPr kumimoji="0" lang="en-US" altLang="en-US" sz="2100" b="0" i="0" u="none" strike="noStrike" cap="none" normalizeH="0" baseline="0" dirty="0">
                <a:ln>
                  <a:noFill/>
                </a:ln>
                <a:solidFill>
                  <a:srgbClr val="0000FF"/>
                </a:solidFill>
                <a:effectLst/>
                <a:latin typeface="Consolas" panose="020B0609020204030204" pitchFamily="49" charset="0"/>
              </a:rPr>
              <a:t>"enter your name: "</a:t>
            </a:r>
            <a:r>
              <a:rPr kumimoji="0" lang="en-US" altLang="en-US" sz="2100" b="0" i="0" u="none" strike="noStrike" cap="none" normalizeH="0" baseline="0" dirty="0">
                <a:ln>
                  <a:noFill/>
                </a:ln>
                <a:solidFill>
                  <a:srgbClr val="000000"/>
                </a:solidFill>
                <a:effectLst/>
                <a:latin typeface="Consolas" panose="020B0609020204030204" pitchFamily="49" charset="0"/>
              </a:rPr>
              <a:t>; </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273239"/>
                </a:solidFill>
                <a:effectLst/>
                <a:latin typeface="Consolas" panose="020B0609020204030204" pitchFamily="49" charset="0"/>
              </a:rPr>
              <a:t>    </a:t>
            </a:r>
            <a:r>
              <a:rPr kumimoji="0" lang="en-US" altLang="en-US" sz="2100" b="0" i="0" u="none" strike="noStrike" cap="none" normalizeH="0" baseline="0" dirty="0" err="1">
                <a:ln>
                  <a:noFill/>
                </a:ln>
                <a:solidFill>
                  <a:srgbClr val="000000"/>
                </a:solidFill>
                <a:effectLst/>
                <a:latin typeface="Consolas" panose="020B0609020204030204" pitchFamily="49" charset="0"/>
              </a:rPr>
              <a:t>cin</a:t>
            </a:r>
            <a:r>
              <a:rPr kumimoji="0" lang="en-US" altLang="en-US" sz="2100" b="0" i="0" u="none" strike="noStrike" cap="none" normalizeH="0" baseline="0" dirty="0">
                <a:ln>
                  <a:noFill/>
                </a:ln>
                <a:solidFill>
                  <a:srgbClr val="000000"/>
                </a:solidFill>
                <a:effectLst/>
                <a:latin typeface="Consolas" panose="020B0609020204030204" pitchFamily="49" charset="0"/>
              </a:rPr>
              <a:t> &gt;&gt; </a:t>
            </a:r>
            <a:r>
              <a:rPr kumimoji="0" lang="en-US" altLang="en-US" sz="2100" b="0" i="0" u="none" strike="noStrike" cap="none" normalizeH="0" baseline="0" dirty="0" err="1">
                <a:ln>
                  <a:noFill/>
                </a:ln>
                <a:solidFill>
                  <a:srgbClr val="000000"/>
                </a:solidFill>
                <a:effectLst/>
                <a:latin typeface="Consolas" panose="020B0609020204030204" pitchFamily="49" charset="0"/>
              </a:rPr>
              <a:t>playerName</a:t>
            </a:r>
            <a:r>
              <a:rPr kumimoji="0" lang="en-US" altLang="en-US" sz="2100" b="0" i="0" u="none" strike="noStrike" cap="none" normalizeH="0" baseline="0" dirty="0">
                <a:ln>
                  <a:noFill/>
                </a:ln>
                <a:solidFill>
                  <a:srgbClr val="000000"/>
                </a:solidFill>
                <a:effectLst/>
                <a:latin typeface="Consolas" panose="020B0609020204030204" pitchFamily="49" charset="0"/>
              </a:rPr>
              <a:t>; </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273239"/>
                </a:solidFill>
                <a:effectLst/>
                <a:latin typeface="Consolas" panose="020B0609020204030204" pitchFamily="49" charset="0"/>
              </a:rPr>
              <a:t>    </a:t>
            </a:r>
            <a:r>
              <a:rPr kumimoji="0" lang="en-US" altLang="en-US" sz="2100" b="1" i="0" u="none" strike="noStrike" cap="none" normalizeH="0" baseline="0" dirty="0">
                <a:ln>
                  <a:noFill/>
                </a:ln>
                <a:solidFill>
                  <a:srgbClr val="808080"/>
                </a:solidFill>
                <a:effectLst/>
                <a:latin typeface="Consolas" panose="020B0609020204030204" pitchFamily="49" charset="0"/>
              </a:rPr>
              <a:t>int</a:t>
            </a:r>
            <a:r>
              <a:rPr kumimoji="0" lang="en-US" altLang="en-US" sz="1300" b="0" i="0" u="none" strike="noStrike" cap="none" normalizeH="0" baseline="0" dirty="0">
                <a:ln>
                  <a:noFill/>
                </a:ln>
                <a:solidFill>
                  <a:srgbClr val="273239"/>
                </a:solidFill>
                <a:effectLst/>
                <a:latin typeface="Consolas" panose="020B0609020204030204" pitchFamily="49" charset="0"/>
              </a:rPr>
              <a:t> </a:t>
            </a:r>
            <a:r>
              <a:rPr kumimoji="0" lang="en-US" altLang="en-US" sz="2100" b="0" i="0" u="none" strike="noStrike" cap="none" normalizeH="0" baseline="0" dirty="0" err="1">
                <a:ln>
                  <a:noFill/>
                </a:ln>
                <a:solidFill>
                  <a:srgbClr val="000000"/>
                </a:solidFill>
                <a:effectLst/>
                <a:latin typeface="Consolas" panose="020B0609020204030204" pitchFamily="49" charset="0"/>
              </a:rPr>
              <a:t>dfc</a:t>
            </a:r>
            <a:r>
              <a:rPr kumimoji="0" lang="en-US" altLang="en-US" sz="2100" b="0" i="0" u="none" strike="noStrike" cap="none" normalizeH="0" baseline="0" dirty="0">
                <a:ln>
                  <a:noFill/>
                </a:ln>
                <a:solidFill>
                  <a:srgbClr val="000000"/>
                </a:solidFill>
                <a:effectLst/>
                <a:latin typeface="Consolas" panose="020B0609020204030204" pitchFamily="49" charset="0"/>
              </a:rPr>
              <a:t> = </a:t>
            </a:r>
            <a:r>
              <a:rPr kumimoji="0" lang="en-US" altLang="en-US" sz="2100" b="0" i="0" u="none" strike="noStrike" cap="none" normalizeH="0" baseline="0" dirty="0" err="1">
                <a:ln>
                  <a:noFill/>
                </a:ln>
                <a:solidFill>
                  <a:srgbClr val="000000"/>
                </a:solidFill>
                <a:effectLst/>
                <a:latin typeface="Consolas" panose="020B0609020204030204" pitchFamily="49" charset="0"/>
              </a:rPr>
              <a:t>SetDifficulty</a:t>
            </a:r>
            <a:r>
              <a:rPr kumimoji="0" lang="en-US" altLang="en-US" sz="2100" b="0" i="0" u="none" strike="noStrike" cap="none" normalizeH="0" baseline="0" dirty="0">
                <a:ln>
                  <a:noFill/>
                </a:ln>
                <a:solidFill>
                  <a:srgbClr val="000000"/>
                </a:solidFill>
                <a:effectLst/>
                <a:latin typeface="Consolas" panose="020B0609020204030204" pitchFamily="49" charset="0"/>
              </a:rPr>
              <a:t>(); </a:t>
            </a:r>
            <a:endParaRPr kumimoji="0" lang="en-US" altLang="en-US" sz="38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7" name="Rectangle 3">
            <a:extLst>
              <a:ext uri="{FF2B5EF4-FFF2-40B4-BE49-F238E27FC236}">
                <a16:creationId xmlns:a16="http://schemas.microsoft.com/office/drawing/2014/main" id="{F7D6B73F-E8E2-1803-B2F9-BF135AC1ABF0}"/>
              </a:ext>
            </a:extLst>
          </p:cNvPr>
          <p:cNvSpPr>
            <a:spLocks noGrp="1" noChangeArrowheads="1"/>
          </p:cNvSpPr>
          <p:nvPr>
            <p:ph sz="half" idx="2"/>
          </p:nvPr>
        </p:nvSpPr>
        <p:spPr bwMode="auto">
          <a:xfrm>
            <a:off x="6322734" y="2560320"/>
            <a:ext cx="5302352" cy="312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GameInit</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while</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isGameOver</a:t>
            </a:r>
            <a:r>
              <a:rPr kumimoji="0" lang="en-US" altLang="en-US" sz="1600" b="0" i="0" u="none" strike="noStrike" cap="none" normalizeH="0" baseline="0" dirty="0">
                <a:ln>
                  <a:noFill/>
                </a:ln>
                <a:solidFill>
                  <a:srgbClr val="000000"/>
                </a:solidFill>
                <a:effectLst/>
                <a:latin typeface="Consolas" panose="020B0609020204030204" pitchFamily="49" charset="0"/>
              </a:rPr>
              <a:t>) {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GameRender</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playerName</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UserInput</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UpdateGame</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creating a delay for according to the chosen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difficulty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Sleep(</a:t>
            </a:r>
            <a:r>
              <a:rPr kumimoji="0" lang="en-US" altLang="en-US" sz="1600" b="0" i="0" u="none" strike="noStrike" cap="none" normalizeH="0" baseline="0" dirty="0" err="1">
                <a:ln>
                  <a:noFill/>
                </a:ln>
                <a:solidFill>
                  <a:srgbClr val="000000"/>
                </a:solidFill>
                <a:effectLst/>
                <a:latin typeface="Consolas" panose="020B0609020204030204" pitchFamily="49" charset="0"/>
              </a:rPr>
              <a:t>dfc</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050" b="0" i="0" u="none" strike="noStrike" cap="none" normalizeH="0" baseline="0" dirty="0">
                <a:ln>
                  <a:noFill/>
                </a:ln>
                <a:solidFill>
                  <a:srgbClr val="273239"/>
                </a:solidFill>
                <a:effectLst/>
                <a:latin typeface="Consolas" panose="020B0609020204030204" pitchFamily="49" charset="0"/>
              </a:rPr>
              <a:t>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0;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0017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431D49-28B9-5CF9-F95F-AAD5B69B8CE5}"/>
              </a:ext>
            </a:extLst>
          </p:cNvPr>
          <p:cNvSpPr>
            <a:spLocks noGrp="1"/>
          </p:cNvSpPr>
          <p:nvPr>
            <p:ph type="ctrTitle"/>
          </p:nvPr>
        </p:nvSpPr>
        <p:spPr>
          <a:xfrm>
            <a:off x="2692398" y="1871131"/>
            <a:ext cx="6815669" cy="1166709"/>
          </a:xfrm>
        </p:spPr>
        <p:txBody>
          <a:bodyPr/>
          <a:lstStyle/>
          <a:p>
            <a:r>
              <a:rPr lang="en-IN" dirty="0">
                <a:solidFill>
                  <a:srgbClr val="002060"/>
                </a:solidFill>
              </a:rPr>
              <a:t>Conclusion</a:t>
            </a:r>
          </a:p>
        </p:txBody>
      </p:sp>
      <p:sp>
        <p:nvSpPr>
          <p:cNvPr id="4" name="Subtitle 3">
            <a:extLst>
              <a:ext uri="{FF2B5EF4-FFF2-40B4-BE49-F238E27FC236}">
                <a16:creationId xmlns:a16="http://schemas.microsoft.com/office/drawing/2014/main" id="{05275DE9-F8B9-ED38-6A5A-9F0101E69E79}"/>
              </a:ext>
            </a:extLst>
          </p:cNvPr>
          <p:cNvSpPr>
            <a:spLocks noGrp="1"/>
          </p:cNvSpPr>
          <p:nvPr>
            <p:ph type="subTitle" idx="1"/>
          </p:nvPr>
        </p:nvSpPr>
        <p:spPr>
          <a:xfrm>
            <a:off x="2688165" y="3811690"/>
            <a:ext cx="6815669" cy="1320802"/>
          </a:xfrm>
        </p:spPr>
        <p:txBody>
          <a:bodyPr>
            <a:normAutofit fontScale="92500"/>
          </a:bodyPr>
          <a:lstStyle/>
          <a:p>
            <a:r>
              <a:rPr lang="en-US" b="0" i="0" dirty="0">
                <a:solidFill>
                  <a:srgbClr val="666666"/>
                </a:solidFill>
                <a:effectLst/>
                <a:highlight>
                  <a:srgbClr val="FFFFFF"/>
                </a:highlight>
                <a:latin typeface="Poppins" panose="00000500000000000000" pitchFamily="2" charset="0"/>
              </a:rPr>
              <a:t>We have successfully created a Snake game using C++. We Hope the code explanation was precise and clear. Now you can try this source code on your own and have fun playing the game.</a:t>
            </a:r>
            <a:endParaRPr lang="en-IN" dirty="0"/>
          </a:p>
        </p:txBody>
      </p:sp>
    </p:spTree>
    <p:extLst>
      <p:ext uri="{BB962C8B-B14F-4D97-AF65-F5344CB8AC3E}">
        <p14:creationId xmlns:p14="http://schemas.microsoft.com/office/powerpoint/2010/main" val="106217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935F-7BE1-B8BC-19C1-6975FAAB3D8A}"/>
              </a:ext>
            </a:extLst>
          </p:cNvPr>
          <p:cNvSpPr>
            <a:spLocks noGrp="1"/>
          </p:cNvSpPr>
          <p:nvPr>
            <p:ph type="title"/>
          </p:nvPr>
        </p:nvSpPr>
        <p:spPr>
          <a:xfrm>
            <a:off x="1295399" y="1883832"/>
            <a:ext cx="6241816" cy="1016684"/>
          </a:xfrm>
        </p:spPr>
        <p:txBody>
          <a:bodyPr>
            <a:normAutofit/>
          </a:bodyPr>
          <a:lstStyle/>
          <a:p>
            <a:r>
              <a:rPr lang="en-IN" sz="4400" b="1" dirty="0">
                <a:solidFill>
                  <a:srgbClr val="002060"/>
                </a:solidFill>
              </a:rPr>
              <a:t>Brief Introduction</a:t>
            </a:r>
          </a:p>
        </p:txBody>
      </p:sp>
      <p:pic>
        <p:nvPicPr>
          <p:cNvPr id="10" name="Picture Placeholder 9">
            <a:extLst>
              <a:ext uri="{FF2B5EF4-FFF2-40B4-BE49-F238E27FC236}">
                <a16:creationId xmlns:a16="http://schemas.microsoft.com/office/drawing/2014/main" id="{81C3180C-3EDC-79D1-DBC1-4143838A298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297" b="6297"/>
          <a:stretch>
            <a:fillRect/>
          </a:stretch>
        </p:blipFill>
        <p:spPr/>
      </p:pic>
      <p:sp>
        <p:nvSpPr>
          <p:cNvPr id="4" name="Text Placeholder 3">
            <a:extLst>
              <a:ext uri="{FF2B5EF4-FFF2-40B4-BE49-F238E27FC236}">
                <a16:creationId xmlns:a16="http://schemas.microsoft.com/office/drawing/2014/main" id="{915934EF-BCF6-370A-63E3-F46AD6C4D279}"/>
              </a:ext>
            </a:extLst>
          </p:cNvPr>
          <p:cNvSpPr>
            <a:spLocks noGrp="1"/>
          </p:cNvSpPr>
          <p:nvPr>
            <p:ph type="body" sz="half" idx="2"/>
          </p:nvPr>
        </p:nvSpPr>
        <p:spPr/>
        <p:txBody>
          <a:bodyPr>
            <a:normAutofit/>
          </a:bodyPr>
          <a:lstStyle/>
          <a:p>
            <a:r>
              <a:rPr lang="en-US" b="0" i="0" dirty="0">
                <a:solidFill>
                  <a:srgbClr val="202122"/>
                </a:solidFill>
                <a:effectLst/>
                <a:highlight>
                  <a:srgbClr val="FFFFFF"/>
                </a:highlight>
                <a:latin typeface="Arial" panose="020B0604020202020204" pitchFamily="34" charset="0"/>
              </a:rPr>
              <a:t>The Snake genre began with the 1976 </a:t>
            </a:r>
            <a:r>
              <a:rPr lang="en-US" b="0" i="0" u="none" strike="noStrike" dirty="0">
                <a:solidFill>
                  <a:srgbClr val="3366CC"/>
                </a:solidFill>
                <a:effectLst/>
                <a:highlight>
                  <a:srgbClr val="FFFFFF"/>
                </a:highlight>
                <a:latin typeface="Arial" panose="020B0604020202020204" pitchFamily="34" charset="0"/>
                <a:hlinkClick r:id="rId3" tooltip="Arcade video game"/>
              </a:rPr>
              <a:t>arcade video game</a:t>
            </a:r>
            <a:r>
              <a:rPr lang="en-US" b="0" i="0" dirty="0">
                <a:solidFill>
                  <a:srgbClr val="202122"/>
                </a:solidFill>
                <a:effectLst/>
                <a:highlight>
                  <a:srgbClr val="FFFFFF"/>
                </a:highlight>
                <a:latin typeface="Arial" panose="020B0604020202020204" pitchFamily="34" charset="0"/>
              </a:rPr>
              <a:t> </a:t>
            </a:r>
            <a:r>
              <a:rPr lang="en-US" b="0" i="1" u="none" strike="noStrike" dirty="0">
                <a:solidFill>
                  <a:srgbClr val="3366CC"/>
                </a:solidFill>
                <a:effectLst/>
                <a:highlight>
                  <a:srgbClr val="FFFFFF"/>
                </a:highlight>
                <a:latin typeface="Arial" panose="020B0604020202020204" pitchFamily="34" charset="0"/>
                <a:hlinkClick r:id="rId4" tooltip="Blockade (video game)"/>
              </a:rPr>
              <a:t>Blockade</a:t>
            </a:r>
            <a:r>
              <a:rPr lang="en-US" b="0" i="0" u="none" strike="noStrike" baseline="30000" dirty="0">
                <a:solidFill>
                  <a:srgbClr val="3366CC"/>
                </a:solidFill>
                <a:effectLst/>
                <a:highlight>
                  <a:srgbClr val="FFFFFF"/>
                </a:highlight>
                <a:latin typeface="Arial" panose="020B0604020202020204" pitchFamily="34" charset="0"/>
                <a:hlinkClick r:id="rId5"/>
              </a:rPr>
              <a:t>[2]</a:t>
            </a:r>
            <a:r>
              <a:rPr lang="en-US" b="0" i="0" u="none" strike="noStrike" baseline="30000" dirty="0">
                <a:solidFill>
                  <a:srgbClr val="3366CC"/>
                </a:solidFill>
                <a:effectLst/>
                <a:highlight>
                  <a:srgbClr val="FFFFFF"/>
                </a:highlight>
                <a:latin typeface="Arial" panose="020B0604020202020204" pitchFamily="34" charset="0"/>
                <a:hlinkClick r:id="rId6"/>
              </a:rPr>
              <a:t>[3]</a:t>
            </a:r>
            <a:r>
              <a:rPr lang="en-US" b="0" i="0" dirty="0">
                <a:solidFill>
                  <a:srgbClr val="202122"/>
                </a:solidFill>
                <a:effectLst/>
                <a:highlight>
                  <a:srgbClr val="FFFFFF"/>
                </a:highlight>
                <a:latin typeface="Arial" panose="020B0604020202020204" pitchFamily="34" charset="0"/>
              </a:rPr>
              <a:t> developed and published by </a:t>
            </a:r>
            <a:r>
              <a:rPr lang="en-US" b="0" i="0" u="none" strike="noStrike" dirty="0">
                <a:solidFill>
                  <a:srgbClr val="3366CC"/>
                </a:solidFill>
                <a:effectLst/>
                <a:highlight>
                  <a:srgbClr val="FFFFFF"/>
                </a:highlight>
                <a:latin typeface="Arial" panose="020B0604020202020204" pitchFamily="34" charset="0"/>
                <a:hlinkClick r:id="rId7" tooltip="Gremlin Industries"/>
              </a:rPr>
              <a:t>Gremlin Industries</a:t>
            </a:r>
            <a:r>
              <a:rPr lang="en-US" b="0" i="0" dirty="0">
                <a:solidFill>
                  <a:srgbClr val="202122"/>
                </a:solidFill>
                <a:effectLst/>
                <a:highlight>
                  <a:srgbClr val="FFFFFF"/>
                </a:highlight>
                <a:latin typeface="Arial" panose="020B0604020202020204" pitchFamily="34" charset="0"/>
              </a:rPr>
              <a:t>.</a:t>
            </a:r>
            <a:r>
              <a:rPr lang="en-US" b="0" i="0" u="none" strike="noStrike" baseline="30000" dirty="0">
                <a:solidFill>
                  <a:srgbClr val="3366CC"/>
                </a:solidFill>
                <a:effectLst/>
                <a:highlight>
                  <a:srgbClr val="FFFFFF"/>
                </a:highlight>
                <a:latin typeface="Arial" panose="020B0604020202020204" pitchFamily="34" charset="0"/>
                <a:hlinkClick r:id="rId8"/>
              </a:rPr>
              <a:t>[4]</a:t>
            </a:r>
            <a:r>
              <a:rPr lang="en-US" b="0" i="0" dirty="0">
                <a:solidFill>
                  <a:srgbClr val="202122"/>
                </a:solidFill>
                <a:effectLst/>
                <a:highlight>
                  <a:srgbClr val="FFFFFF"/>
                </a:highlight>
                <a:latin typeface="Arial" panose="020B0604020202020204" pitchFamily="34" charset="0"/>
              </a:rPr>
              <a:t> It was cloned as </a:t>
            </a:r>
            <a:r>
              <a:rPr lang="en-US" b="0" i="1" dirty="0">
                <a:solidFill>
                  <a:srgbClr val="202122"/>
                </a:solidFill>
                <a:effectLst/>
                <a:highlight>
                  <a:srgbClr val="FFFFFF"/>
                </a:highlight>
                <a:latin typeface="Arial" panose="020B0604020202020204" pitchFamily="34" charset="0"/>
              </a:rPr>
              <a:t>Bigfoot Bonkers</a:t>
            </a:r>
            <a:r>
              <a:rPr lang="en-US" b="0" i="0" dirty="0">
                <a:solidFill>
                  <a:srgbClr val="202122"/>
                </a:solidFill>
                <a:effectLst/>
                <a:highlight>
                  <a:srgbClr val="FFFFFF"/>
                </a:highlight>
                <a:latin typeface="Arial" panose="020B0604020202020204" pitchFamily="34" charset="0"/>
              </a:rPr>
              <a:t> the same year. In 1977, </a:t>
            </a:r>
            <a:r>
              <a:rPr lang="en-US" b="0" i="0" u="none" strike="noStrike" dirty="0">
                <a:solidFill>
                  <a:srgbClr val="3366CC"/>
                </a:solidFill>
                <a:effectLst/>
                <a:highlight>
                  <a:srgbClr val="FFFFFF"/>
                </a:highlight>
                <a:latin typeface="Arial" panose="020B0604020202020204" pitchFamily="34" charset="0"/>
                <a:hlinkClick r:id="rId9" tooltip="Atari, Inc."/>
              </a:rPr>
              <a:t>Atari, Inc.</a:t>
            </a:r>
            <a:r>
              <a:rPr lang="en-US" b="0" i="0" dirty="0">
                <a:solidFill>
                  <a:srgbClr val="202122"/>
                </a:solidFill>
                <a:effectLst/>
                <a:highlight>
                  <a:srgbClr val="FFFFFF"/>
                </a:highlight>
                <a:latin typeface="Arial" panose="020B0604020202020204" pitchFamily="34" charset="0"/>
              </a:rPr>
              <a:t> released two </a:t>
            </a:r>
            <a:r>
              <a:rPr lang="en-US" b="0" i="1" dirty="0">
                <a:solidFill>
                  <a:srgbClr val="202122"/>
                </a:solidFill>
                <a:effectLst/>
                <a:highlight>
                  <a:srgbClr val="FFFFFF"/>
                </a:highlight>
                <a:latin typeface="Arial" panose="020B0604020202020204" pitchFamily="34" charset="0"/>
              </a:rPr>
              <a:t>Blockade</a:t>
            </a:r>
            <a:r>
              <a:rPr lang="en-US" b="0" i="0" dirty="0">
                <a:solidFill>
                  <a:srgbClr val="202122"/>
                </a:solidFill>
                <a:effectLst/>
                <a:highlight>
                  <a:srgbClr val="FFFFFF"/>
                </a:highlight>
                <a:latin typeface="Arial" panose="020B0604020202020204" pitchFamily="34" charset="0"/>
              </a:rPr>
              <a:t>-inspired titles: the arcade game </a:t>
            </a:r>
            <a:r>
              <a:rPr lang="en-US" b="0" i="1" u="none" strike="noStrike" dirty="0">
                <a:solidFill>
                  <a:srgbClr val="3366CC"/>
                </a:solidFill>
                <a:effectLst/>
                <a:highlight>
                  <a:srgbClr val="FFFFFF"/>
                </a:highlight>
                <a:latin typeface="Arial" panose="020B0604020202020204" pitchFamily="34" charset="0"/>
                <a:hlinkClick r:id="rId10" tooltip="Dominos (video game)"/>
              </a:rPr>
              <a:t>Dominos</a:t>
            </a:r>
            <a:r>
              <a:rPr lang="en-US" b="0" i="0" dirty="0">
                <a:solidFill>
                  <a:srgbClr val="202122"/>
                </a:solidFill>
                <a:effectLst/>
                <a:highlight>
                  <a:srgbClr val="FFFFFF"/>
                </a:highlight>
                <a:latin typeface="Arial" panose="020B0604020202020204" pitchFamily="34" charset="0"/>
              </a:rPr>
              <a:t> and Atari VCS game </a:t>
            </a:r>
            <a:r>
              <a:rPr lang="en-US" b="0" i="1" u="none" strike="noStrike" dirty="0">
                <a:solidFill>
                  <a:srgbClr val="3366CC"/>
                </a:solidFill>
                <a:effectLst/>
                <a:highlight>
                  <a:srgbClr val="FFFFFF"/>
                </a:highlight>
                <a:latin typeface="Arial" panose="020B0604020202020204" pitchFamily="34" charset="0"/>
                <a:hlinkClick r:id="rId11" tooltip="Surround (video game)"/>
              </a:rPr>
              <a:t>Surround</a:t>
            </a:r>
            <a:endParaRPr lang="en-IN" dirty="0"/>
          </a:p>
        </p:txBody>
      </p:sp>
    </p:spTree>
    <p:extLst>
      <p:ext uri="{BB962C8B-B14F-4D97-AF65-F5344CB8AC3E}">
        <p14:creationId xmlns:p14="http://schemas.microsoft.com/office/powerpoint/2010/main" val="256539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DCEA-D892-4FCC-8291-3A577F0A995D}"/>
              </a:ext>
            </a:extLst>
          </p:cNvPr>
          <p:cNvSpPr>
            <a:spLocks noGrp="1"/>
          </p:cNvSpPr>
          <p:nvPr>
            <p:ph type="title"/>
          </p:nvPr>
        </p:nvSpPr>
        <p:spPr>
          <a:xfrm>
            <a:off x="1295402" y="1696720"/>
            <a:ext cx="9601196" cy="589279"/>
          </a:xfrm>
        </p:spPr>
        <p:txBody>
          <a:bodyPr>
            <a:normAutofit fontScale="90000"/>
          </a:bodyPr>
          <a:lstStyle/>
          <a:p>
            <a:r>
              <a:rPr lang="en-US" b="1" i="0" dirty="0">
                <a:solidFill>
                  <a:srgbClr val="531294"/>
                </a:solidFill>
                <a:effectLst/>
                <a:latin typeface="Montserrat" panose="00000500000000000000" pitchFamily="2" charset="0"/>
              </a:rPr>
              <a:t>The Hidden Benefits Of </a:t>
            </a:r>
            <a:br>
              <a:rPr lang="en-US" b="1" i="0" dirty="0">
                <a:solidFill>
                  <a:srgbClr val="531294"/>
                </a:solidFill>
                <a:effectLst/>
                <a:latin typeface="Montserrat" panose="00000500000000000000" pitchFamily="2" charset="0"/>
              </a:rPr>
            </a:br>
            <a:r>
              <a:rPr lang="en-US" b="1" i="0" dirty="0">
                <a:solidFill>
                  <a:srgbClr val="531294"/>
                </a:solidFill>
                <a:effectLst/>
                <a:latin typeface="Montserrat" panose="00000500000000000000" pitchFamily="2" charset="0"/>
              </a:rPr>
              <a:t>Snake Game</a:t>
            </a:r>
            <a:br>
              <a:rPr lang="en-US" b="1" i="0" dirty="0">
                <a:solidFill>
                  <a:srgbClr val="531294"/>
                </a:solidFill>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03871B02-E929-8A41-CE76-7E854DFFF6AB}"/>
              </a:ext>
            </a:extLst>
          </p:cNvPr>
          <p:cNvSpPr>
            <a:spLocks noGrp="1"/>
          </p:cNvSpPr>
          <p:nvPr>
            <p:ph idx="1"/>
          </p:nvPr>
        </p:nvSpPr>
        <p:spPr/>
        <p:txBody>
          <a:bodyPr>
            <a:normAutofit fontScale="92500" lnSpcReduction="10000"/>
          </a:bodyPr>
          <a:lstStyle/>
          <a:p>
            <a:pPr algn="l" rtl="0">
              <a:buFont typeface="Arial" panose="020B0604020202020204" pitchFamily="34" charset="0"/>
              <a:buChar char="•"/>
            </a:pPr>
            <a:r>
              <a:rPr lang="en-US" sz="2000" b="0" i="0" dirty="0">
                <a:solidFill>
                  <a:srgbClr val="4A4A4A"/>
                </a:solidFill>
                <a:effectLst/>
                <a:latin typeface="Nirmala UI Semilight" panose="020B0402040204020203" pitchFamily="34" charset="0"/>
                <a:ea typeface="Nirmala UI Semilight" panose="020B0402040204020203" pitchFamily="34" charset="0"/>
                <a:cs typeface="Nirmala UI Semilight" panose="020B0402040204020203" pitchFamily="34" charset="0"/>
              </a:rPr>
              <a:t>The classic game is infamous for using your own success against you when you become so long that you get in your own way. Whilst many games and activities can teach your child about vital life skills, there are not many that would educate on long term strategic planning.</a:t>
            </a:r>
          </a:p>
          <a:p>
            <a:pPr algn="l" rtl="0">
              <a:buFont typeface="Arial" panose="020B0604020202020204" pitchFamily="34" charset="0"/>
              <a:buChar char="•"/>
            </a:pPr>
            <a:r>
              <a:rPr lang="en-US" sz="2000" b="0" i="0" dirty="0">
                <a:solidFill>
                  <a:srgbClr val="4A4A4A"/>
                </a:solidFill>
                <a:effectLst/>
                <a:latin typeface="Nirmala UI Semilight" panose="020B0402040204020203" pitchFamily="34" charset="0"/>
                <a:ea typeface="Nirmala UI Semilight" panose="020B0402040204020203" pitchFamily="34" charset="0"/>
                <a:cs typeface="Nirmala UI Semilight" panose="020B0402040204020203" pitchFamily="34" charset="0"/>
              </a:rPr>
              <a:t>As many parents will know, it can be extremely frustrating to reach such a high level and then lose as you crash into your own tail. The game requires patience in order to grow and a cool head once you inevitably lose. These are all valuable skills to learn early on in a child’s life that will benefit them in later years.</a:t>
            </a:r>
          </a:p>
          <a:p>
            <a:pPr algn="l" rtl="0">
              <a:buFont typeface="Arial" panose="020B0604020202020204" pitchFamily="34" charset="0"/>
              <a:buChar char="•"/>
            </a:pPr>
            <a:r>
              <a:rPr lang="en-US" sz="2000" b="0" i="1" u="sng" dirty="0">
                <a:solidFill>
                  <a:srgbClr val="4A4A4A"/>
                </a:solidFill>
                <a:effectLst/>
                <a:latin typeface="Nirmala UI Semilight" panose="020B0402040204020203" pitchFamily="34" charset="0"/>
                <a:ea typeface="Nirmala UI Semilight" panose="020B0402040204020203" pitchFamily="34" charset="0"/>
                <a:cs typeface="Nirmala UI Semilight" panose="020B0402040204020203" pitchFamily="34" charset="0"/>
              </a:rPr>
              <a:t>Snake</a:t>
            </a:r>
            <a:r>
              <a:rPr lang="en-US" sz="2000" b="0" i="0" dirty="0">
                <a:solidFill>
                  <a:srgbClr val="4A4A4A"/>
                </a:solidFill>
                <a:effectLst/>
                <a:latin typeface="Nirmala UI Semilight" panose="020B0402040204020203" pitchFamily="34" charset="0"/>
                <a:ea typeface="Nirmala UI Semilight" panose="020B0402040204020203" pitchFamily="34" charset="0"/>
                <a:cs typeface="Nirmala UI Semilight" panose="020B0402040204020203" pitchFamily="34" charset="0"/>
              </a:rPr>
              <a:t> is a tool that can be used as an educational helping hand. One of the important parts of learning is that you will never get something right the first time. </a:t>
            </a:r>
            <a:r>
              <a:rPr lang="en-US" sz="2000" b="0" i="1" u="sng" dirty="0">
                <a:solidFill>
                  <a:srgbClr val="4A4A4A"/>
                </a:solidFill>
                <a:effectLst/>
                <a:latin typeface="Nirmala UI Semilight" panose="020B0402040204020203" pitchFamily="34" charset="0"/>
                <a:ea typeface="Nirmala UI Semilight" panose="020B0402040204020203" pitchFamily="34" charset="0"/>
                <a:cs typeface="Nirmala UI Semilight" panose="020B0402040204020203" pitchFamily="34" charset="0"/>
              </a:rPr>
              <a:t>Snake</a:t>
            </a:r>
            <a:r>
              <a:rPr lang="en-US" sz="2000" b="0" i="0" dirty="0">
                <a:solidFill>
                  <a:srgbClr val="4A4A4A"/>
                </a:solidFill>
                <a:effectLst/>
                <a:latin typeface="Nirmala UI Semilight" panose="020B0402040204020203" pitchFamily="34" charset="0"/>
                <a:ea typeface="Nirmala UI Semilight" panose="020B0402040204020203" pitchFamily="34" charset="0"/>
                <a:cs typeface="Nirmala UI Semilight" panose="020B0402040204020203" pitchFamily="34" charset="0"/>
              </a:rPr>
              <a:t> teaches children that practice makes perfect when it comes to learning new skills. </a:t>
            </a:r>
          </a:p>
        </p:txBody>
      </p:sp>
    </p:spTree>
    <p:extLst>
      <p:ext uri="{BB962C8B-B14F-4D97-AF65-F5344CB8AC3E}">
        <p14:creationId xmlns:p14="http://schemas.microsoft.com/office/powerpoint/2010/main" val="1203172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6FD3-F76F-C72D-54DD-FEDA669A89C8}"/>
              </a:ext>
            </a:extLst>
          </p:cNvPr>
          <p:cNvSpPr>
            <a:spLocks noGrp="1"/>
          </p:cNvSpPr>
          <p:nvPr>
            <p:ph type="title"/>
          </p:nvPr>
        </p:nvSpPr>
        <p:spPr>
          <a:xfrm>
            <a:off x="1295402" y="1442720"/>
            <a:ext cx="9601196" cy="843279"/>
          </a:xfrm>
        </p:spPr>
        <p:txBody>
          <a:bodyPr>
            <a:normAutofit fontScale="90000"/>
          </a:bodyPr>
          <a:lstStyle/>
          <a:p>
            <a:r>
              <a:rPr lang="en-US" b="1" u="sng" kern="0" dirty="0">
                <a:solidFill>
                  <a:srgbClr val="002060"/>
                </a:solidFill>
                <a:effectLst/>
                <a:highlight>
                  <a:srgbClr val="FFFFFF"/>
                </a:highlight>
                <a:latin typeface="Montserrat" panose="00000500000000000000" pitchFamily="2" charset="0"/>
                <a:ea typeface="Aptos" panose="020B0004020202020204" pitchFamily="34" charset="0"/>
                <a:cs typeface="Aptos" panose="020B0004020202020204" pitchFamily="34" charset="0"/>
              </a:rPr>
              <a:t>Snake Code in C++</a:t>
            </a:r>
            <a:br>
              <a:rPr lang="en-IN" sz="1800" b="1" kern="0" dirty="0">
                <a:solidFill>
                  <a:srgbClr val="0F4761"/>
                </a:solidFill>
                <a:effectLst/>
                <a:highlight>
                  <a:srgbClr val="FFFFFF"/>
                </a:highlight>
                <a:latin typeface="Aptos Display" panose="020B000402020202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0EE04C8-38DB-AB18-95F9-C68E636428D9}"/>
              </a:ext>
            </a:extLst>
          </p:cNvPr>
          <p:cNvSpPr>
            <a:spLocks noGrp="1"/>
          </p:cNvSpPr>
          <p:nvPr>
            <p:ph idx="1"/>
          </p:nvPr>
        </p:nvSpPr>
        <p:spPr/>
        <p:txBody>
          <a:bodyPr/>
          <a:lstStyle/>
          <a:p>
            <a:pPr marL="0" indent="0">
              <a:buNone/>
            </a:pPr>
            <a:r>
              <a:rPr lang="en-US" sz="1800" dirty="0">
                <a:solidFill>
                  <a:srgbClr val="273239"/>
                </a:solidFill>
                <a:effectLst/>
                <a:highlight>
                  <a:srgbClr val="FFFFFF"/>
                </a:highlight>
                <a:latin typeface="Castellar" panose="020A0402060406010301" pitchFamily="18" charset="0"/>
                <a:ea typeface="Nunito" pitchFamily="2" charset="0"/>
                <a:cs typeface="Nunito" pitchFamily="2" charset="0"/>
              </a:rPr>
              <a:t>                         Snake is a classic game that includes a growing line represented as a snake that can consume items, change direction, and grow in length. As the snake grows larger in length, the difficulty of the game grows.</a:t>
            </a:r>
            <a:r>
              <a:rPr lang="en-US" sz="1400" dirty="0">
                <a:latin typeface="Castellar" panose="020A0402060406010301" pitchFamily="18" charset="0"/>
              </a:rPr>
              <a:t> </a:t>
            </a:r>
          </a:p>
          <a:p>
            <a:pPr marL="0" indent="0">
              <a:buNone/>
            </a:pPr>
            <a:r>
              <a:rPr lang="en-US" sz="1600" dirty="0">
                <a:latin typeface="Castellar" panose="020A0402060406010301" pitchFamily="18" charset="0"/>
              </a:rPr>
              <a:t>The player controls the direction of the snake using the arrow keys as it continuously moves over a board. the goal is to eat food, which makes the snake bigger. If the snake hits the wall or itself, then it dies and the game ends.</a:t>
            </a:r>
            <a:r>
              <a:rPr lang="en-US" sz="2000" dirty="0">
                <a:solidFill>
                  <a:srgbClr val="273239"/>
                </a:solidFill>
                <a:effectLst/>
                <a:highlight>
                  <a:srgbClr val="FFFFFF"/>
                </a:highlight>
                <a:latin typeface="Castellar" panose="020A0402060406010301" pitchFamily="18" charset="0"/>
                <a:ea typeface="Nunito" pitchFamily="2" charset="0"/>
                <a:cs typeface="Nunito" pitchFamily="2" charset="0"/>
              </a:rPr>
              <a:t> </a:t>
            </a:r>
          </a:p>
          <a:p>
            <a:pPr marL="0" indent="0">
              <a:buNone/>
            </a:pPr>
            <a:r>
              <a:rPr lang="en-US" sz="1800" dirty="0">
                <a:solidFill>
                  <a:srgbClr val="273239"/>
                </a:solidFill>
                <a:effectLst/>
                <a:highlight>
                  <a:srgbClr val="FFFFFF"/>
                </a:highlight>
                <a:latin typeface="Castellar" panose="020A0402060406010301" pitchFamily="18" charset="0"/>
                <a:ea typeface="Nunito" pitchFamily="2" charset="0"/>
                <a:cs typeface="Nunito" pitchFamily="2" charset="0"/>
              </a:rPr>
              <a:t>In this article, we will create a snake game using a C++ program.</a:t>
            </a:r>
            <a:endParaRPr lang="en-IN" sz="1800" dirty="0">
              <a:effectLst/>
              <a:highlight>
                <a:srgbClr val="FFFFFF"/>
              </a:highlight>
              <a:latin typeface="Castellar" panose="020A0402060406010301"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41540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56BB-40C0-F5E0-B063-55DAE64DE9FC}"/>
              </a:ext>
            </a:extLst>
          </p:cNvPr>
          <p:cNvSpPr>
            <a:spLocks noGrp="1"/>
          </p:cNvSpPr>
          <p:nvPr>
            <p:ph type="title"/>
          </p:nvPr>
        </p:nvSpPr>
        <p:spPr>
          <a:xfrm>
            <a:off x="1295402" y="650240"/>
            <a:ext cx="9601196" cy="3058160"/>
          </a:xfrm>
        </p:spPr>
        <p:txBody>
          <a:bodyPr>
            <a:normAutofit/>
          </a:bodyPr>
          <a:lstStyle/>
          <a:p>
            <a:r>
              <a:rPr lang="en-US" b="1" dirty="0">
                <a:solidFill>
                  <a:srgbClr val="002060"/>
                </a:solidFill>
                <a:effectLst/>
                <a:highlight>
                  <a:srgbClr val="FFFFFF"/>
                </a:highlight>
                <a:latin typeface="Montserrat" panose="00000500000000000000" pitchFamily="2" charset="0"/>
                <a:ea typeface="Nunito" pitchFamily="2" charset="0"/>
                <a:cs typeface="Nunito" pitchFamily="2" charset="0"/>
              </a:rPr>
              <a:t>Rules to Play Snake Game</a:t>
            </a:r>
            <a:br>
              <a:rPr lang="en-IN" b="1" dirty="0">
                <a:solidFill>
                  <a:srgbClr val="0F4761"/>
                </a:solidFill>
                <a:effectLst/>
                <a:highlight>
                  <a:srgbClr val="FFFFFF"/>
                </a:highlight>
                <a:latin typeface="Montserrat" panose="00000500000000000000" pitchFamily="2" charset="0"/>
                <a:ea typeface="Times New Roman" panose="02020603050405020304" pitchFamily="18" charset="0"/>
                <a:cs typeface="Times New Roman" panose="02020603050405020304" pitchFamily="18" charset="0"/>
              </a:rPr>
            </a:br>
            <a:endParaRPr lang="en-IN" sz="8000" dirty="0">
              <a:latin typeface="Montserrat" panose="00000500000000000000" pitchFamily="2" charset="0"/>
            </a:endParaRPr>
          </a:p>
        </p:txBody>
      </p:sp>
      <p:sp>
        <p:nvSpPr>
          <p:cNvPr id="3" name="Content Placeholder 2">
            <a:extLst>
              <a:ext uri="{FF2B5EF4-FFF2-40B4-BE49-F238E27FC236}">
                <a16:creationId xmlns:a16="http://schemas.microsoft.com/office/drawing/2014/main" id="{E0726ADF-F72F-50C8-EB55-FD448E05FAD0}"/>
              </a:ext>
            </a:extLst>
          </p:cNvPr>
          <p:cNvSpPr>
            <a:spLocks noGrp="1"/>
          </p:cNvSpPr>
          <p:nvPr>
            <p:ph idx="1"/>
          </p:nvPr>
        </p:nvSpPr>
        <p:spPr/>
        <p:txBody>
          <a:bodyPr>
            <a:normAutofit/>
          </a:bodyPr>
          <a:lstStyle/>
          <a:p>
            <a:pPr marL="342900" lvl="0" indent="-342900">
              <a:lnSpc>
                <a:spcPct val="116000"/>
              </a:lnSpc>
              <a:buFont typeface="Symbol" panose="05050102010706020507" pitchFamily="18" charset="2"/>
              <a:buChar char=""/>
            </a:pPr>
            <a:r>
              <a:rPr lang="en-US" sz="2000" dirty="0">
                <a:solidFill>
                  <a:srgbClr val="273239"/>
                </a:solidFill>
                <a:effectLst/>
                <a:highlight>
                  <a:srgbClr val="FFFFFF"/>
                </a:highlight>
                <a:latin typeface="Nunito" pitchFamily="2" charset="0"/>
                <a:ea typeface="Nunito" pitchFamily="2" charset="0"/>
                <a:cs typeface="Nunito" pitchFamily="2" charset="0"/>
              </a:rPr>
              <a:t>Don’t hit a wall and don’t bite your own tail.</a:t>
            </a:r>
            <a:endParaRPr lang="en-IN" sz="2000" dirty="0">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nSpc>
                <a:spcPct val="116000"/>
              </a:lnSpc>
              <a:buFont typeface="Symbol" panose="05050102010706020507" pitchFamily="18" charset="2"/>
              <a:buChar char=""/>
            </a:pPr>
            <a:r>
              <a:rPr lang="en-US" sz="2000" dirty="0">
                <a:solidFill>
                  <a:srgbClr val="273239"/>
                </a:solidFill>
                <a:effectLst/>
                <a:highlight>
                  <a:srgbClr val="FFFFFF"/>
                </a:highlight>
                <a:latin typeface="Nunito" pitchFamily="2" charset="0"/>
                <a:ea typeface="Nunito" pitchFamily="2" charset="0"/>
                <a:cs typeface="Nunito" pitchFamily="2" charset="0"/>
              </a:rPr>
              <a:t>Crashing into a wall or your tail will end the game immediately.</a:t>
            </a:r>
            <a:endParaRPr lang="en-IN" sz="2000" dirty="0">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nSpc>
                <a:spcPct val="116000"/>
              </a:lnSpc>
              <a:buFont typeface="Symbol" panose="05050102010706020507" pitchFamily="18" charset="2"/>
              <a:buChar char=""/>
            </a:pPr>
            <a:r>
              <a:rPr lang="en-US" sz="2000" dirty="0">
                <a:solidFill>
                  <a:srgbClr val="273239"/>
                </a:solidFill>
                <a:effectLst/>
                <a:highlight>
                  <a:srgbClr val="FFFFFF"/>
                </a:highlight>
                <a:latin typeface="Nunito" pitchFamily="2" charset="0"/>
                <a:ea typeface="Nunito" pitchFamily="2" charset="0"/>
                <a:cs typeface="Nunito" pitchFamily="2" charset="0"/>
              </a:rPr>
              <a:t>10 points will be added to the player’s score for eating the fruit (#).</a:t>
            </a:r>
            <a:endParaRPr lang="en-IN" sz="2000" dirty="0">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nSpc>
                <a:spcPct val="116000"/>
              </a:lnSpc>
              <a:buFont typeface="Symbol" panose="05050102010706020507" pitchFamily="18" charset="2"/>
              <a:buChar char=""/>
            </a:pPr>
            <a:r>
              <a:rPr lang="en-US" sz="2000" dirty="0">
                <a:solidFill>
                  <a:srgbClr val="273239"/>
                </a:solidFill>
                <a:effectLst/>
                <a:highlight>
                  <a:srgbClr val="FFFFFF"/>
                </a:highlight>
                <a:latin typeface="Nunito" pitchFamily="2" charset="0"/>
                <a:ea typeface="Nunito" pitchFamily="2" charset="0"/>
                <a:cs typeface="Nunito" pitchFamily="2" charset="0"/>
              </a:rPr>
              <a:t>The player’s total score is calculated based on the number of fruits the snake consumed.</a:t>
            </a:r>
            <a:endParaRPr lang="en-IN" sz="2000" dirty="0">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nSpc>
                <a:spcPct val="116000"/>
              </a:lnSpc>
              <a:buFont typeface="Symbol" panose="05050102010706020507" pitchFamily="18" charset="2"/>
              <a:buChar char=""/>
            </a:pPr>
            <a:r>
              <a:rPr lang="en-US" sz="2000" dirty="0">
                <a:solidFill>
                  <a:srgbClr val="273239"/>
                </a:solidFill>
                <a:effectLst/>
                <a:highlight>
                  <a:srgbClr val="FFFFFF"/>
                </a:highlight>
                <a:latin typeface="Nunito" pitchFamily="2" charset="0"/>
                <a:ea typeface="Nunito" pitchFamily="2" charset="0"/>
                <a:cs typeface="Nunito" pitchFamily="2" charset="0"/>
              </a:rPr>
              <a:t>The length of the snake will be increased after eating the fruits.</a:t>
            </a:r>
            <a:endParaRPr lang="en-IN" sz="2000" dirty="0">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5523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AE1E-FC55-C6CF-3231-F4F106821EB6}"/>
              </a:ext>
            </a:extLst>
          </p:cNvPr>
          <p:cNvSpPr>
            <a:spLocks noGrp="1"/>
          </p:cNvSpPr>
          <p:nvPr>
            <p:ph type="title"/>
          </p:nvPr>
        </p:nvSpPr>
        <p:spPr>
          <a:xfrm>
            <a:off x="1295402" y="982132"/>
            <a:ext cx="9601196" cy="2035388"/>
          </a:xfrm>
        </p:spPr>
        <p:txBody>
          <a:bodyPr>
            <a:normAutofit/>
          </a:bodyPr>
          <a:lstStyle/>
          <a:p>
            <a:r>
              <a:rPr lang="en-IN" sz="5300" b="1" i="0" dirty="0">
                <a:solidFill>
                  <a:srgbClr val="002060"/>
                </a:solidFill>
                <a:effectLst/>
                <a:highlight>
                  <a:srgbClr val="FFFFFF"/>
                </a:highlight>
                <a:latin typeface="Montserrat" panose="00000500000000000000" pitchFamily="2" charset="0"/>
              </a:rPr>
              <a:t>Objectives</a:t>
            </a:r>
            <a:br>
              <a:rPr lang="en-IN" b="1" i="0" dirty="0">
                <a:solidFill>
                  <a:srgbClr val="333333"/>
                </a:solidFill>
                <a:effectLst/>
                <a:highlight>
                  <a:srgbClr val="FFFFFF"/>
                </a:highligh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EDEBEBC7-0859-B3DE-0D40-4320FFF72DA2}"/>
              </a:ext>
            </a:extLst>
          </p:cNvPr>
          <p:cNvSpPr>
            <a:spLocks noGrp="1"/>
          </p:cNvSpPr>
          <p:nvPr>
            <p:ph idx="1"/>
          </p:nvPr>
        </p:nvSpPr>
        <p:spPr/>
        <p:txBody>
          <a:bodyPr>
            <a:normAutofit fontScale="92500" lnSpcReduction="20000"/>
          </a:bodyPr>
          <a:lstStyle/>
          <a:p>
            <a:pPr algn="l" fontAlgn="base">
              <a:buFont typeface="Arial" panose="020B0604020202020204" pitchFamily="34" charset="0"/>
              <a:buChar char="•"/>
            </a:pPr>
            <a:r>
              <a:rPr lang="en-US" b="0" i="0" dirty="0">
                <a:solidFill>
                  <a:srgbClr val="666666"/>
                </a:solidFill>
                <a:effectLst/>
                <a:highlight>
                  <a:srgbClr val="FFFFFF"/>
                </a:highlight>
                <a:latin typeface="Poppins" panose="020B0502040204020203" pitchFamily="2" charset="0"/>
              </a:rPr>
              <a:t>To create a single-player game.</a:t>
            </a:r>
          </a:p>
          <a:p>
            <a:pPr algn="l" fontAlgn="base">
              <a:buFont typeface="Arial" panose="020B0604020202020204" pitchFamily="34" charset="0"/>
              <a:buChar char="•"/>
            </a:pPr>
            <a:r>
              <a:rPr lang="en-US" b="0" i="0" dirty="0">
                <a:solidFill>
                  <a:srgbClr val="666666"/>
                </a:solidFill>
                <a:effectLst/>
                <a:highlight>
                  <a:srgbClr val="FFFFFF"/>
                </a:highlight>
                <a:latin typeface="Poppins" panose="020B0502040204020203" pitchFamily="2" charset="0"/>
              </a:rPr>
              <a:t>The snake will be represented with @.</a:t>
            </a:r>
          </a:p>
          <a:p>
            <a:pPr algn="l" fontAlgn="base">
              <a:buFont typeface="Arial" panose="020B0604020202020204" pitchFamily="34" charset="0"/>
              <a:buChar char="•"/>
            </a:pPr>
            <a:r>
              <a:rPr lang="en-US" b="0" i="0" dirty="0">
                <a:solidFill>
                  <a:srgbClr val="666666"/>
                </a:solidFill>
                <a:effectLst/>
                <a:highlight>
                  <a:srgbClr val="FFFFFF"/>
                </a:highlight>
                <a:latin typeface="Poppins" panose="020B0502040204020203" pitchFamily="2" charset="0"/>
              </a:rPr>
              <a:t>The fruit is to be represented with “X”.</a:t>
            </a:r>
          </a:p>
          <a:p>
            <a:pPr algn="l" fontAlgn="base">
              <a:buFont typeface="Arial" panose="020B0604020202020204" pitchFamily="34" charset="0"/>
              <a:buChar char="•"/>
            </a:pPr>
            <a:r>
              <a:rPr lang="en-US" b="0" i="0" dirty="0">
                <a:solidFill>
                  <a:srgbClr val="666666"/>
                </a:solidFill>
                <a:effectLst/>
                <a:highlight>
                  <a:srgbClr val="FFFFFF"/>
                </a:highlight>
                <a:latin typeface="Poppins" panose="020B0502040204020203" pitchFamily="2" charset="0"/>
              </a:rPr>
              <a:t>The snake can move in any of the four directions as per the player’s control.</a:t>
            </a:r>
          </a:p>
          <a:p>
            <a:pPr algn="l" fontAlgn="base">
              <a:buFont typeface="Arial" panose="020B0604020202020204" pitchFamily="34" charset="0"/>
              <a:buChar char="•"/>
            </a:pPr>
            <a:r>
              <a:rPr lang="en-US" b="0" i="0" dirty="0">
                <a:solidFill>
                  <a:srgbClr val="666666"/>
                </a:solidFill>
                <a:effectLst/>
                <a:highlight>
                  <a:srgbClr val="FFFFFF"/>
                </a:highlight>
                <a:latin typeface="Poppins" panose="020B0502040204020203" pitchFamily="2" charset="0"/>
              </a:rPr>
              <a:t>As the snake eats the fruit, the score increases.</a:t>
            </a:r>
          </a:p>
          <a:p>
            <a:pPr algn="l" fontAlgn="base">
              <a:buFont typeface="Arial" panose="020B0604020202020204" pitchFamily="34" charset="0"/>
              <a:buChar char="•"/>
            </a:pPr>
            <a:r>
              <a:rPr lang="en-US" b="0" i="0" dirty="0">
                <a:solidFill>
                  <a:srgbClr val="666666"/>
                </a:solidFill>
                <a:effectLst/>
                <a:highlight>
                  <a:srgbClr val="FFFFFF"/>
                </a:highlight>
                <a:latin typeface="Poppins" panose="020B0502040204020203" pitchFamily="2" charset="0"/>
              </a:rPr>
              <a:t>The game ends as soon as the snake touches the boundary.</a:t>
            </a:r>
          </a:p>
          <a:p>
            <a:pPr algn="l" fontAlgn="base">
              <a:buFont typeface="Arial" panose="020B0604020202020204" pitchFamily="34" charset="0"/>
              <a:buChar char="•"/>
            </a:pPr>
            <a:r>
              <a:rPr lang="en-US" b="0" i="0" dirty="0">
                <a:solidFill>
                  <a:srgbClr val="666666"/>
                </a:solidFill>
                <a:effectLst/>
                <a:highlight>
                  <a:srgbClr val="FFFFFF"/>
                </a:highlight>
                <a:latin typeface="Poppins" panose="020B0502040204020203" pitchFamily="2" charset="0"/>
              </a:rPr>
              <a:t>When the game ends, ‘Dead’ gets displayed on the screen.</a:t>
            </a:r>
          </a:p>
          <a:p>
            <a:endParaRPr lang="en-IN" dirty="0"/>
          </a:p>
        </p:txBody>
      </p:sp>
    </p:spTree>
    <p:extLst>
      <p:ext uri="{BB962C8B-B14F-4D97-AF65-F5344CB8AC3E}">
        <p14:creationId xmlns:p14="http://schemas.microsoft.com/office/powerpoint/2010/main" val="922253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7278C-05E9-473E-83EA-C414106BCB6F}"/>
              </a:ext>
            </a:extLst>
          </p:cNvPr>
          <p:cNvSpPr>
            <a:spLocks noGrp="1"/>
          </p:cNvSpPr>
          <p:nvPr>
            <p:ph type="title"/>
          </p:nvPr>
        </p:nvSpPr>
        <p:spPr>
          <a:xfrm>
            <a:off x="1295402" y="982132"/>
            <a:ext cx="9601196" cy="2045548"/>
          </a:xfrm>
        </p:spPr>
        <p:txBody>
          <a:bodyPr>
            <a:normAutofit/>
          </a:bodyPr>
          <a:lstStyle/>
          <a:p>
            <a:r>
              <a:rPr lang="en-IN" sz="5300" b="1" i="0" dirty="0">
                <a:solidFill>
                  <a:srgbClr val="002060"/>
                </a:solidFill>
                <a:effectLst/>
                <a:highlight>
                  <a:srgbClr val="FFFFFF"/>
                </a:highlight>
                <a:latin typeface="Poppins" panose="00000500000000000000" pitchFamily="2" charset="0"/>
              </a:rPr>
              <a:t>Requirements</a:t>
            </a:r>
            <a:br>
              <a:rPr lang="en-IN" b="1" i="0" dirty="0">
                <a:solidFill>
                  <a:srgbClr val="333333"/>
                </a:solidFill>
                <a:effectLst/>
                <a:highlight>
                  <a:srgbClr val="FFFFFF"/>
                </a:highligh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CC5FC8C3-7CB1-1369-1BC1-D69A5D3B9265}"/>
              </a:ext>
            </a:extLst>
          </p:cNvPr>
          <p:cNvSpPr>
            <a:spLocks noGrp="1"/>
          </p:cNvSpPr>
          <p:nvPr>
            <p:ph idx="1"/>
          </p:nvPr>
        </p:nvSpPr>
        <p:spPr/>
        <p:txBody>
          <a:bodyPr>
            <a:normAutofit/>
          </a:bodyPr>
          <a:lstStyle/>
          <a:p>
            <a:pPr algn="l" fontAlgn="base"/>
            <a:r>
              <a:rPr lang="en-US" b="0" i="0" dirty="0">
                <a:solidFill>
                  <a:srgbClr val="666666"/>
                </a:solidFill>
                <a:effectLst/>
                <a:highlight>
                  <a:srgbClr val="FFFFFF"/>
                </a:highlight>
                <a:latin typeface="Nunito" pitchFamily="2" charset="0"/>
              </a:rPr>
              <a:t>To run this snake game using C++, you must have installed IDE for running and compiling the C++ source code. We recommend Dev C++ or Code Blocks for a better experience.</a:t>
            </a:r>
          </a:p>
          <a:p>
            <a:pPr algn="l" fontAlgn="base"/>
            <a:r>
              <a:rPr lang="en-US" b="0" i="0" dirty="0">
                <a:solidFill>
                  <a:srgbClr val="666666"/>
                </a:solidFill>
                <a:effectLst/>
                <a:highlight>
                  <a:srgbClr val="FFFFFF"/>
                </a:highlight>
                <a:latin typeface="Nunito" pitchFamily="2" charset="0"/>
              </a:rPr>
              <a:t>Refer to the links below to download the Dev C++ or Code Blocks IDE.</a:t>
            </a:r>
          </a:p>
          <a:p>
            <a:pPr algn="l" fontAlgn="base">
              <a:buFont typeface="Arial" panose="020B0604020202020204" pitchFamily="34" charset="0"/>
              <a:buChar char="•"/>
            </a:pPr>
            <a:r>
              <a:rPr lang="en-US" b="0" i="0" u="none" strike="noStrike" dirty="0">
                <a:solidFill>
                  <a:srgbClr val="29BDAE"/>
                </a:solidFill>
                <a:effectLst/>
                <a:highlight>
                  <a:srgbClr val="FFFFFF"/>
                </a:highlight>
                <a:latin typeface="Nunito" pitchFamily="2" charset="0"/>
                <a:hlinkClick r:id="rId2"/>
              </a:rPr>
              <a:t>https://sourceforge.net/projects/embarcadero-devcpp/</a:t>
            </a:r>
            <a:endParaRPr lang="en-US" b="0" i="0" dirty="0">
              <a:solidFill>
                <a:srgbClr val="666666"/>
              </a:solidFill>
              <a:effectLst/>
              <a:highlight>
                <a:srgbClr val="FFFFFF"/>
              </a:highlight>
              <a:latin typeface="Nunito" pitchFamily="2" charset="0"/>
            </a:endParaRPr>
          </a:p>
          <a:p>
            <a:pPr algn="l" fontAlgn="base">
              <a:buFont typeface="Arial" panose="020B0604020202020204" pitchFamily="34" charset="0"/>
              <a:buChar char="•"/>
            </a:pPr>
            <a:r>
              <a:rPr lang="en-US" b="1" i="0" u="none" strike="noStrike" dirty="0">
                <a:solidFill>
                  <a:srgbClr val="29BDAE"/>
                </a:solidFill>
                <a:effectLst/>
                <a:highlight>
                  <a:srgbClr val="FFFFFF"/>
                </a:highlight>
                <a:latin typeface="Nunito" pitchFamily="2" charset="0"/>
                <a:hlinkClick r:id="rId3"/>
              </a:rPr>
              <a:t>https://sourceforge.net/projects/codeblocks/</a:t>
            </a:r>
            <a:endParaRPr lang="en-US" b="0" i="0" dirty="0">
              <a:solidFill>
                <a:srgbClr val="666666"/>
              </a:solidFill>
              <a:effectLst/>
              <a:highlight>
                <a:srgbClr val="FFFFFF"/>
              </a:highlight>
              <a:latin typeface="Nunito" pitchFamily="2" charset="0"/>
            </a:endParaRPr>
          </a:p>
          <a:p>
            <a:endParaRPr lang="en-IN" dirty="0"/>
          </a:p>
        </p:txBody>
      </p:sp>
    </p:spTree>
    <p:extLst>
      <p:ext uri="{BB962C8B-B14F-4D97-AF65-F5344CB8AC3E}">
        <p14:creationId xmlns:p14="http://schemas.microsoft.com/office/powerpoint/2010/main" val="2856794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4E1EA-2393-6725-4D69-C584B4D28211}"/>
              </a:ext>
            </a:extLst>
          </p:cNvPr>
          <p:cNvSpPr>
            <a:spLocks noGrp="1"/>
          </p:cNvSpPr>
          <p:nvPr>
            <p:ph type="ctrTitle"/>
          </p:nvPr>
        </p:nvSpPr>
        <p:spPr/>
        <p:txBody>
          <a:bodyPr>
            <a:normAutofit fontScale="90000"/>
          </a:bodyPr>
          <a:lstStyle/>
          <a:p>
            <a:br>
              <a:rPr lang="en-IN" sz="1800" b="1" dirty="0">
                <a:solidFill>
                  <a:srgbClr val="0F4761"/>
                </a:solidFill>
                <a:effectLst/>
                <a:highlight>
                  <a:srgbClr val="FFFFFF"/>
                </a:highlight>
                <a:latin typeface="Aptos Display" panose="020B0004020202020204" pitchFamily="34" charset="0"/>
                <a:ea typeface="Times New Roman" panose="02020603050405020304" pitchFamily="18" charset="0"/>
                <a:cs typeface="Times New Roman" panose="02020603050405020304" pitchFamily="18" charset="0"/>
              </a:rPr>
            </a:br>
            <a:r>
              <a:rPr lang="en-US" b="1" dirty="0">
                <a:solidFill>
                  <a:srgbClr val="0070C0"/>
                </a:solidFill>
                <a:effectLst/>
                <a:highlight>
                  <a:srgbClr val="FFFFFF"/>
                </a:highlight>
                <a:latin typeface="Nunito" pitchFamily="2" charset="0"/>
                <a:ea typeface="Nunito" pitchFamily="2" charset="0"/>
                <a:cs typeface="Nunito" pitchFamily="2" charset="0"/>
              </a:rPr>
              <a:t>Steps to Write a Snake Game</a:t>
            </a:r>
            <a:endParaRPr lang="en-IN" dirty="0">
              <a:solidFill>
                <a:srgbClr val="0070C0"/>
              </a:solidFill>
            </a:endParaRPr>
          </a:p>
        </p:txBody>
      </p:sp>
      <p:sp>
        <p:nvSpPr>
          <p:cNvPr id="3" name="Content Placeholder 2">
            <a:extLst>
              <a:ext uri="{FF2B5EF4-FFF2-40B4-BE49-F238E27FC236}">
                <a16:creationId xmlns:a16="http://schemas.microsoft.com/office/drawing/2014/main" id="{5BB35083-E94C-F235-835B-4AB21757E2D7}"/>
              </a:ext>
            </a:extLst>
          </p:cNvPr>
          <p:cNvSpPr>
            <a:spLocks noGrp="1"/>
          </p:cNvSpPr>
          <p:nvPr>
            <p:ph type="subTitle" idx="1"/>
          </p:nvPr>
        </p:nvSpPr>
        <p:spPr>
          <a:xfrm>
            <a:off x="2692398" y="3799839"/>
            <a:ext cx="6815669" cy="1515533"/>
          </a:xfrm>
        </p:spPr>
        <p:txBody>
          <a:bodyPr>
            <a:normAutofit/>
          </a:bodyPr>
          <a:lstStyle/>
          <a:p>
            <a:pPr marL="0" indent="0">
              <a:buNone/>
            </a:pPr>
            <a:r>
              <a:rPr lang="en-US" sz="2000" dirty="0">
                <a:solidFill>
                  <a:srgbClr val="273239"/>
                </a:solidFill>
                <a:effectLst/>
                <a:highlight>
                  <a:srgbClr val="FFFFFF"/>
                </a:highlight>
                <a:latin typeface="Nunito" pitchFamily="2" charset="0"/>
                <a:ea typeface="Nunito" pitchFamily="2" charset="0"/>
                <a:cs typeface="Nunito" pitchFamily="2" charset="0"/>
              </a:rPr>
              <a:t>By following these steps, you will be able to create a fully functional snake game in C++ which can be played in the console using the keyboard.</a:t>
            </a:r>
          </a:p>
          <a:p>
            <a:pPr marL="0" indent="0">
              <a:buNone/>
            </a:pPr>
            <a:r>
              <a:rPr lang="en-IN" sz="1800" dirty="0">
                <a:highlight>
                  <a:srgbClr val="FFFFFF"/>
                </a:highlight>
                <a:latin typeface="Aptos" panose="020B0004020202020204" pitchFamily="34" charset="0"/>
                <a:ea typeface="Times New Roman" panose="02020603050405020304" pitchFamily="18" charset="0"/>
                <a:cs typeface="Times New Roman" panose="02020603050405020304" pitchFamily="18" charset="0"/>
              </a:rPr>
              <a:t> </a:t>
            </a:r>
            <a:endParaRPr lang="en-IN" sz="1800" dirty="0">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745578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165</TotalTime>
  <Words>2151</Words>
  <Application>Microsoft Office PowerPoint</Application>
  <PresentationFormat>Widescreen</PresentationFormat>
  <Paragraphs>284</Paragraphs>
  <Slides>22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Aptos</vt:lpstr>
      <vt:lpstr>Aptos Display</vt:lpstr>
      <vt:lpstr>Arial</vt:lpstr>
      <vt:lpstr>Castellar</vt:lpstr>
      <vt:lpstr>Consolas</vt:lpstr>
      <vt:lpstr>Garamond</vt:lpstr>
      <vt:lpstr>Montserrat</vt:lpstr>
      <vt:lpstr>Nirmala UI Semilight</vt:lpstr>
      <vt:lpstr>Nunito</vt:lpstr>
      <vt:lpstr>Poppins</vt:lpstr>
      <vt:lpstr>Symbol</vt:lpstr>
      <vt:lpstr>Organic</vt:lpstr>
      <vt:lpstr>PowerPoint Presentation</vt:lpstr>
      <vt:lpstr>Student Information</vt:lpstr>
      <vt:lpstr>Brief Introduction</vt:lpstr>
      <vt:lpstr>The Hidden Benefits Of  Snake Game </vt:lpstr>
      <vt:lpstr>Snake Code in C++ </vt:lpstr>
      <vt:lpstr>Rules to Play Snake Game </vt:lpstr>
      <vt:lpstr>Objectives </vt:lpstr>
      <vt:lpstr>Requirements </vt:lpstr>
      <vt:lpstr> Steps to Write a Snake Game</vt:lpstr>
      <vt:lpstr>Step 1 </vt:lpstr>
      <vt:lpstr>Step 2</vt:lpstr>
      <vt:lpstr>Step 3</vt:lpstr>
      <vt:lpstr>Step 4</vt:lpstr>
      <vt:lpstr>Step 5</vt:lpstr>
      <vt:lpstr>PowerPoint Presentation</vt:lpstr>
      <vt:lpstr>Step 6</vt:lpstr>
      <vt:lpstr>PowerPoint Presentation</vt:lpstr>
      <vt:lpstr>Step 7</vt:lpstr>
      <vt:lpstr>Step 8</vt:lpstr>
      <vt:lpstr>Note</vt:lpstr>
      <vt:lpstr>Step 9</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RUTUJA BIRAJDAR</dc:creator>
  <cp:lastModifiedBy>RUTUJA BIRAJDAR</cp:lastModifiedBy>
  <cp:revision>2</cp:revision>
  <dcterms:created xsi:type="dcterms:W3CDTF">2024-04-25T05:43:01Z</dcterms:created>
  <dcterms:modified xsi:type="dcterms:W3CDTF">2024-04-25T13:48:50Z</dcterms:modified>
</cp:coreProperties>
</file>