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
      <p:font typeface="Comforta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24" Type="http://schemas.openxmlformats.org/officeDocument/2006/relationships/font" Target="fonts/Comfortaa-bold.fntdata"/><Relationship Id="rId12" Type="http://schemas.openxmlformats.org/officeDocument/2006/relationships/slide" Target="slides/slide7.xml"/><Relationship Id="rId23" Type="http://schemas.openxmlformats.org/officeDocument/2006/relationships/font" Target="fonts/Comforta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940cf46e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940cf46e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940cf46e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940cf46e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300">
                <a:solidFill>
                  <a:srgbClr val="595959"/>
                </a:solidFill>
                <a:latin typeface="Lato"/>
                <a:ea typeface="Lato"/>
                <a:cs typeface="Lato"/>
                <a:sym typeface="Lato"/>
              </a:rPr>
              <a:t>We choose to use hsv color segmentation method to partition the original images into distinct objects.. Because it separates color information (chroma) from intensity or lighting (luma). Because value is separated, you can construct a histogram or thresholding rules using only saturation and hue. This in theory will work regardless of lighting changes in the value channel.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940cf46e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940cf46e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940cf46e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940cf46e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940cf46e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940cf46e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 </a:t>
            </a:r>
            <a:r>
              <a:rPr lang="en"/>
              <a:t>those</a:t>
            </a:r>
            <a:r>
              <a:rPr lang="en"/>
              <a:t> objects by comparing them with our </a:t>
            </a:r>
            <a:r>
              <a:rPr lang="en"/>
              <a:t>reference images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940cf46e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940cf46e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940cf46e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940cf46e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940cf46e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940cf46e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6.jpg"/><Relationship Id="rId5" Type="http://schemas.openxmlformats.org/officeDocument/2006/relationships/image" Target="../media/image1.jpg"/><Relationship Id="rId6" Type="http://schemas.openxmlformats.org/officeDocument/2006/relationships/image" Target="../media/image2.jpg"/><Relationship Id="rId7"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stackoverflow.com/questions/69295962/drawing-bbox-for-realtime-object-detection-without-ml/69307887#69307887" TargetMode="External"/><Relationship Id="rId4" Type="http://schemas.openxmlformats.org/officeDocument/2006/relationships/hyperlink" Target="https://medium.com/globant/maneuvering-color-mask-into-object-detection-fce61bf891d1" TargetMode="External"/><Relationship Id="rId5" Type="http://schemas.openxmlformats.org/officeDocument/2006/relationships/hyperlink" Target="https://stackoverflow.com/questions/11541154/checking-images-for-similarity-with-opencv" TargetMode="External"/><Relationship Id="rId6" Type="http://schemas.openxmlformats.org/officeDocument/2006/relationships/hyperlink" Target="https://stackoverflow.com/questions/16472716/why-is-color-segmentation-easier-on-hsv"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 Segmentation and </a:t>
            </a:r>
            <a:r>
              <a:rPr lang="en"/>
              <a:t>Comparison</a:t>
            </a:r>
            <a:endParaRPr/>
          </a:p>
        </p:txBody>
      </p:sp>
      <p:sp>
        <p:nvSpPr>
          <p:cNvPr id="87" name="Google Shape;87;p13"/>
          <p:cNvSpPr txBox="1"/>
          <p:nvPr>
            <p:ph idx="1" type="subTitle"/>
          </p:nvPr>
        </p:nvSpPr>
        <p:spPr>
          <a:xfrm>
            <a:off x="729452" y="36838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Xin Feng	82509956</a:t>
            </a:r>
            <a:endParaRPr/>
          </a:p>
          <a:p>
            <a:pPr indent="0" lvl="0" marL="0" rtl="0" algn="l">
              <a:spcBef>
                <a:spcPts val="0"/>
              </a:spcBef>
              <a:spcAft>
                <a:spcPts val="0"/>
              </a:spcAft>
              <a:buNone/>
            </a:pPr>
            <a:r>
              <a:rPr lang="en"/>
              <a:t>Yitong Liu	50842989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Object segmentation on a collection of images.</a:t>
            </a:r>
            <a:endParaRPr sz="1700"/>
          </a:p>
          <a:p>
            <a:pPr indent="0" lvl="0" marL="457200" rtl="0" algn="l">
              <a:spcBef>
                <a:spcPts val="1200"/>
              </a:spcBef>
              <a:spcAft>
                <a:spcPts val="0"/>
              </a:spcAft>
              <a:buNone/>
            </a:pPr>
            <a:r>
              <a:t/>
            </a:r>
            <a:endParaRPr sz="100"/>
          </a:p>
          <a:p>
            <a:pPr indent="-336550" lvl="0" marL="457200" rtl="0" algn="l">
              <a:spcBef>
                <a:spcPts val="1200"/>
              </a:spcBef>
              <a:spcAft>
                <a:spcPts val="0"/>
              </a:spcAft>
              <a:buSzPts val="1700"/>
              <a:buChar char="-"/>
            </a:pPr>
            <a:r>
              <a:rPr lang="en" sz="1700"/>
              <a:t>Compare and calculate the similarity of </a:t>
            </a:r>
            <a:r>
              <a:rPr lang="en" sz="1700"/>
              <a:t>images </a:t>
            </a:r>
            <a:r>
              <a:rPr lang="en" sz="1700"/>
              <a:t>with the reference </a:t>
            </a:r>
            <a:r>
              <a:rPr lang="en" sz="1700"/>
              <a:t>images</a:t>
            </a:r>
            <a:endParaRPr sz="1700"/>
          </a:p>
          <a:p>
            <a:pPr indent="0" lvl="0" marL="457200" rtl="0" algn="l">
              <a:spcBef>
                <a:spcPts val="1200"/>
              </a:spcBef>
              <a:spcAft>
                <a:spcPts val="0"/>
              </a:spcAft>
              <a:buNone/>
            </a:pPr>
            <a:r>
              <a:t/>
            </a:r>
            <a:endParaRPr sz="100"/>
          </a:p>
          <a:p>
            <a:pPr indent="-336550" lvl="0" marL="457200" rtl="0" algn="l">
              <a:spcBef>
                <a:spcPts val="1200"/>
              </a:spcBef>
              <a:spcAft>
                <a:spcPts val="0"/>
              </a:spcAft>
              <a:buSzPts val="1700"/>
              <a:buChar char="-"/>
            </a:pPr>
            <a:r>
              <a:rPr lang="en" sz="1700"/>
              <a:t>Identifying whether a specific object present in the image</a:t>
            </a:r>
            <a:endParaRPr sz="17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HSV Color Segmentation</a:t>
            </a:r>
            <a:endParaRPr/>
          </a:p>
        </p:txBody>
      </p:sp>
      <p:sp>
        <p:nvSpPr>
          <p:cNvPr id="99" name="Google Shape;99;p15"/>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Char char="-"/>
            </a:pPr>
            <a:r>
              <a:rPr lang="en" sz="1500">
                <a:solidFill>
                  <a:srgbClr val="000000"/>
                </a:solidFill>
                <a:highlight>
                  <a:srgbClr val="FFFFFF"/>
                </a:highlight>
                <a:latin typeface="Comfortaa"/>
                <a:ea typeface="Comfortaa"/>
                <a:cs typeface="Comfortaa"/>
                <a:sym typeface="Comfortaa"/>
              </a:rPr>
              <a:t>Edge-Based Segmentation does not work with shadows and table edges</a:t>
            </a:r>
            <a:endParaRPr sz="1500">
              <a:solidFill>
                <a:srgbClr val="000000"/>
              </a:solidFill>
              <a:highlight>
                <a:srgbClr val="FFFFFF"/>
              </a:highlight>
              <a:latin typeface="Comfortaa"/>
              <a:ea typeface="Comfortaa"/>
              <a:cs typeface="Comfortaa"/>
              <a:sym typeface="Comfortaa"/>
            </a:endParaRPr>
          </a:p>
          <a:p>
            <a:pPr indent="-323850" lvl="0" marL="457200" rtl="0" algn="l">
              <a:lnSpc>
                <a:spcPct val="150000"/>
              </a:lnSpc>
              <a:spcBef>
                <a:spcPts val="0"/>
              </a:spcBef>
              <a:spcAft>
                <a:spcPts val="0"/>
              </a:spcAft>
              <a:buClr>
                <a:srgbClr val="000000"/>
              </a:buClr>
              <a:buSzPts val="1500"/>
              <a:buFont typeface="Comfortaa"/>
              <a:buChar char="-"/>
            </a:pPr>
            <a:r>
              <a:rPr lang="en" sz="1500">
                <a:solidFill>
                  <a:srgbClr val="000000"/>
                </a:solidFill>
                <a:highlight>
                  <a:srgbClr val="FFFFFF"/>
                </a:highlight>
                <a:latin typeface="Comfortaa"/>
                <a:ea typeface="Comfortaa"/>
                <a:cs typeface="Comfortaa"/>
                <a:sym typeface="Comfortaa"/>
              </a:rPr>
              <a:t>Threshold-Based Segmentation for images under the similar scenes</a:t>
            </a:r>
            <a:endParaRPr sz="1500">
              <a:solidFill>
                <a:srgbClr val="000000"/>
              </a:solidFill>
              <a:highlight>
                <a:srgbClr val="FFFFFF"/>
              </a:highlight>
              <a:latin typeface="Comfortaa"/>
              <a:ea typeface="Comfortaa"/>
              <a:cs typeface="Comfortaa"/>
              <a:sym typeface="Comfortaa"/>
            </a:endParaRPr>
          </a:p>
          <a:p>
            <a:pPr indent="-336550" lvl="0" marL="457200" rtl="0" algn="l">
              <a:lnSpc>
                <a:spcPct val="150000"/>
              </a:lnSpc>
              <a:spcBef>
                <a:spcPts val="0"/>
              </a:spcBef>
              <a:spcAft>
                <a:spcPts val="0"/>
              </a:spcAft>
              <a:buSzPts val="1700"/>
              <a:buChar char="-"/>
            </a:pPr>
            <a:r>
              <a:rPr lang="en" sz="1700"/>
              <a:t>Separates color information from intensity or lighting. </a:t>
            </a:r>
            <a:endParaRPr sz="1700"/>
          </a:p>
          <a:p>
            <a:pPr indent="-336550" lvl="0" marL="457200" rtl="0" algn="l">
              <a:lnSpc>
                <a:spcPct val="150000"/>
              </a:lnSpc>
              <a:spcBef>
                <a:spcPts val="0"/>
              </a:spcBef>
              <a:spcAft>
                <a:spcPts val="0"/>
              </a:spcAft>
              <a:buSzPts val="1700"/>
              <a:buChar char="-"/>
            </a:pPr>
            <a:r>
              <a:rPr lang="en" sz="1700"/>
              <a:t>Can construct a histogram or thresholding rules using only saturation and hue.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HSV Color Segmentation</a:t>
            </a:r>
            <a:endParaRPr/>
          </a:p>
        </p:txBody>
      </p:sp>
      <p:sp>
        <p:nvSpPr>
          <p:cNvPr id="105" name="Google Shape;105;p16"/>
          <p:cNvSpPr txBox="1"/>
          <p:nvPr>
            <p:ph idx="1" type="body"/>
          </p:nvPr>
        </p:nvSpPr>
        <p:spPr>
          <a:xfrm>
            <a:off x="729450" y="2078875"/>
            <a:ext cx="3585600" cy="27276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Char char="-"/>
            </a:pPr>
            <a:r>
              <a:rPr lang="en" sz="1700"/>
              <a:t>C</a:t>
            </a:r>
            <a:r>
              <a:rPr lang="en" sz="1700"/>
              <a:t>ustomize the range of colors to obtain the desired results</a:t>
            </a:r>
            <a:endParaRPr sz="1700"/>
          </a:p>
          <a:p>
            <a:pPr indent="-336550" lvl="0" marL="457200" rtl="0" algn="l">
              <a:lnSpc>
                <a:spcPct val="150000"/>
              </a:lnSpc>
              <a:spcBef>
                <a:spcPts val="0"/>
              </a:spcBef>
              <a:spcAft>
                <a:spcPts val="0"/>
              </a:spcAft>
              <a:buSzPts val="1700"/>
              <a:buChar char="-"/>
            </a:pPr>
            <a:r>
              <a:rPr lang="en" sz="1700"/>
              <a:t>Control which colors are considered as part of the segmented region and which are not.</a:t>
            </a:r>
            <a:endParaRPr sz="1700"/>
          </a:p>
        </p:txBody>
      </p:sp>
      <p:pic>
        <p:nvPicPr>
          <p:cNvPr id="106" name="Google Shape;106;p16"/>
          <p:cNvPicPr preferRelativeResize="0"/>
          <p:nvPr/>
        </p:nvPicPr>
        <p:blipFill>
          <a:blip r:embed="rId3">
            <a:alphaModFix/>
          </a:blip>
          <a:stretch>
            <a:fillRect/>
          </a:stretch>
        </p:blipFill>
        <p:spPr>
          <a:xfrm>
            <a:off x="4571850" y="1140875"/>
            <a:ext cx="4296134" cy="3665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7"/>
          <p:cNvPicPr preferRelativeResize="0"/>
          <p:nvPr/>
        </p:nvPicPr>
        <p:blipFill>
          <a:blip r:embed="rId3">
            <a:alphaModFix/>
          </a:blip>
          <a:stretch>
            <a:fillRect/>
          </a:stretch>
        </p:blipFill>
        <p:spPr>
          <a:xfrm>
            <a:off x="4739150" y="947136"/>
            <a:ext cx="4269076" cy="3249226"/>
          </a:xfrm>
          <a:prstGeom prst="rect">
            <a:avLst/>
          </a:prstGeom>
          <a:noFill/>
          <a:ln>
            <a:noFill/>
          </a:ln>
        </p:spPr>
      </p:pic>
      <p:pic>
        <p:nvPicPr>
          <p:cNvPr id="112" name="Google Shape;112;p17"/>
          <p:cNvPicPr preferRelativeResize="0"/>
          <p:nvPr/>
        </p:nvPicPr>
        <p:blipFill>
          <a:blip r:embed="rId4">
            <a:alphaModFix/>
          </a:blip>
          <a:stretch>
            <a:fillRect/>
          </a:stretch>
        </p:blipFill>
        <p:spPr>
          <a:xfrm>
            <a:off x="137650" y="908863"/>
            <a:ext cx="4434350" cy="33257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8"/>
          <p:cNvPicPr preferRelativeResize="0"/>
          <p:nvPr/>
        </p:nvPicPr>
        <p:blipFill>
          <a:blip r:embed="rId3">
            <a:alphaModFix/>
          </a:blip>
          <a:stretch>
            <a:fillRect/>
          </a:stretch>
        </p:blipFill>
        <p:spPr>
          <a:xfrm>
            <a:off x="60500" y="933900"/>
            <a:ext cx="3593068" cy="2694801"/>
          </a:xfrm>
          <a:prstGeom prst="rect">
            <a:avLst/>
          </a:prstGeom>
          <a:noFill/>
          <a:ln>
            <a:noFill/>
          </a:ln>
        </p:spPr>
      </p:pic>
      <p:pic>
        <p:nvPicPr>
          <p:cNvPr id="118" name="Google Shape;118;p18"/>
          <p:cNvPicPr preferRelativeResize="0"/>
          <p:nvPr/>
        </p:nvPicPr>
        <p:blipFill>
          <a:blip r:embed="rId4">
            <a:alphaModFix/>
          </a:blip>
          <a:stretch>
            <a:fillRect/>
          </a:stretch>
        </p:blipFill>
        <p:spPr>
          <a:xfrm>
            <a:off x="6940050" y="2785475"/>
            <a:ext cx="2086650" cy="1343025"/>
          </a:xfrm>
          <a:prstGeom prst="rect">
            <a:avLst/>
          </a:prstGeom>
          <a:noFill/>
          <a:ln>
            <a:noFill/>
          </a:ln>
        </p:spPr>
      </p:pic>
      <p:pic>
        <p:nvPicPr>
          <p:cNvPr id="119" name="Google Shape;119;p18"/>
          <p:cNvPicPr preferRelativeResize="0"/>
          <p:nvPr/>
        </p:nvPicPr>
        <p:blipFill>
          <a:blip r:embed="rId5">
            <a:alphaModFix/>
          </a:blip>
          <a:stretch>
            <a:fillRect/>
          </a:stretch>
        </p:blipFill>
        <p:spPr>
          <a:xfrm>
            <a:off x="5132660" y="685175"/>
            <a:ext cx="2257230" cy="1937000"/>
          </a:xfrm>
          <a:prstGeom prst="rect">
            <a:avLst/>
          </a:prstGeom>
          <a:noFill/>
          <a:ln>
            <a:noFill/>
          </a:ln>
        </p:spPr>
      </p:pic>
      <p:pic>
        <p:nvPicPr>
          <p:cNvPr id="120" name="Google Shape;120;p18"/>
          <p:cNvPicPr preferRelativeResize="0"/>
          <p:nvPr/>
        </p:nvPicPr>
        <p:blipFill>
          <a:blip r:embed="rId6">
            <a:alphaModFix/>
          </a:blip>
          <a:stretch>
            <a:fillRect/>
          </a:stretch>
        </p:blipFill>
        <p:spPr>
          <a:xfrm>
            <a:off x="7731550" y="869600"/>
            <a:ext cx="1238250" cy="1343025"/>
          </a:xfrm>
          <a:prstGeom prst="rect">
            <a:avLst/>
          </a:prstGeom>
          <a:noFill/>
          <a:ln>
            <a:noFill/>
          </a:ln>
        </p:spPr>
      </p:pic>
      <p:pic>
        <p:nvPicPr>
          <p:cNvPr id="121" name="Google Shape;121;p18"/>
          <p:cNvPicPr preferRelativeResize="0"/>
          <p:nvPr/>
        </p:nvPicPr>
        <p:blipFill>
          <a:blip r:embed="rId7">
            <a:alphaModFix/>
          </a:blip>
          <a:stretch>
            <a:fillRect/>
          </a:stretch>
        </p:blipFill>
        <p:spPr>
          <a:xfrm>
            <a:off x="4774350" y="3463725"/>
            <a:ext cx="1892597" cy="498725"/>
          </a:xfrm>
          <a:prstGeom prst="rect">
            <a:avLst/>
          </a:prstGeom>
          <a:noFill/>
          <a:ln>
            <a:noFill/>
          </a:ln>
        </p:spPr>
      </p:pic>
      <p:sp>
        <p:nvSpPr>
          <p:cNvPr id="122" name="Google Shape;122;p18"/>
          <p:cNvSpPr/>
          <p:nvPr/>
        </p:nvSpPr>
        <p:spPr>
          <a:xfrm>
            <a:off x="3828375" y="2622175"/>
            <a:ext cx="1150800" cy="433800"/>
          </a:xfrm>
          <a:prstGeom prst="rightArrow">
            <a:avLst>
              <a:gd fmla="val 50000" name="adj1"/>
              <a:gd fmla="val 50000" name="adj2"/>
            </a:avLst>
          </a:prstGeom>
          <a:solidFill>
            <a:srgbClr val="D9D9D9"/>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txBox="1"/>
          <p:nvPr/>
        </p:nvSpPr>
        <p:spPr>
          <a:xfrm>
            <a:off x="1048538" y="3728300"/>
            <a:ext cx="16170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Lato"/>
                <a:ea typeface="Lato"/>
                <a:cs typeface="Lato"/>
                <a:sym typeface="Lato"/>
              </a:rPr>
              <a:t>Resource picture</a:t>
            </a:r>
            <a:endParaRPr>
              <a:latin typeface="Lato"/>
              <a:ea typeface="Lato"/>
              <a:cs typeface="Lato"/>
              <a:sym typeface="Lato"/>
            </a:endParaRPr>
          </a:p>
        </p:txBody>
      </p:sp>
      <p:sp>
        <p:nvSpPr>
          <p:cNvPr id="124" name="Google Shape;124;p18"/>
          <p:cNvSpPr txBox="1"/>
          <p:nvPr/>
        </p:nvSpPr>
        <p:spPr>
          <a:xfrm>
            <a:off x="6152575" y="4291800"/>
            <a:ext cx="208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Result pictures</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Dense Vector Representations</a:t>
            </a:r>
            <a:endParaRPr/>
          </a:p>
        </p:txBody>
      </p:sp>
      <p:sp>
        <p:nvSpPr>
          <p:cNvPr id="130" name="Google Shape;130;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Due to variations in size and object transformations among the pictures we want to compare, we have decided to employ dense vector representations as a technique to determine whether they depict the same object.</a:t>
            </a:r>
            <a:endParaRPr/>
          </a:p>
          <a:p>
            <a:pPr indent="0" lvl="0" marL="0" rtl="0" algn="l">
              <a:spcBef>
                <a:spcPts val="1200"/>
              </a:spcBef>
              <a:spcAft>
                <a:spcPts val="1200"/>
              </a:spcAft>
              <a:buNone/>
            </a:pPr>
            <a:r>
              <a:rPr lang="en"/>
              <a:t>For implementation purposes, we utilized the </a:t>
            </a:r>
            <a:r>
              <a:rPr b="1" lang="en"/>
              <a:t>sentence-transformers library</a:t>
            </a:r>
            <a:r>
              <a:rPr lang="en"/>
              <a:t>, which offers a convenient method for calculating dense vector representations specifically for images. In addition, we incorporated the </a:t>
            </a:r>
            <a:r>
              <a:rPr b="1" lang="en"/>
              <a:t>OpenAI Contrastive Language-Image Pre-Training (CLIP) Model</a:t>
            </a:r>
            <a:r>
              <a:rPr lang="en"/>
              <a:t>, a neural network that has already been trained on a diverse range of (image, text) pairs. This combination allowed us to effectively compute dense vector representations for images and leverage the power of CLIP's pre-training on multimodal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Pictures</a:t>
            </a:r>
            <a:endParaRPr/>
          </a:p>
        </p:txBody>
      </p:sp>
      <p:sp>
        <p:nvSpPr>
          <p:cNvPr id="136" name="Google Shape;136;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0"/>
          <p:cNvPicPr preferRelativeResize="0"/>
          <p:nvPr/>
        </p:nvPicPr>
        <p:blipFill>
          <a:blip r:embed="rId3">
            <a:alphaModFix/>
          </a:blip>
          <a:stretch>
            <a:fillRect/>
          </a:stretch>
        </p:blipFill>
        <p:spPr>
          <a:xfrm>
            <a:off x="467725" y="1853851"/>
            <a:ext cx="4341249" cy="2873150"/>
          </a:xfrm>
          <a:prstGeom prst="rect">
            <a:avLst/>
          </a:prstGeom>
          <a:noFill/>
          <a:ln>
            <a:noFill/>
          </a:ln>
        </p:spPr>
      </p:pic>
      <p:pic>
        <p:nvPicPr>
          <p:cNvPr id="138" name="Google Shape;138;p20"/>
          <p:cNvPicPr preferRelativeResize="0"/>
          <p:nvPr/>
        </p:nvPicPr>
        <p:blipFill>
          <a:blip r:embed="rId4">
            <a:alphaModFix/>
          </a:blip>
          <a:stretch>
            <a:fillRect/>
          </a:stretch>
        </p:blipFill>
        <p:spPr>
          <a:xfrm>
            <a:off x="4419950" y="1715050"/>
            <a:ext cx="4464976" cy="3068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144" name="Google Shape;144;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u="sng">
                <a:solidFill>
                  <a:schemeClr val="hlink"/>
                </a:solidFill>
                <a:hlinkClick r:id="rId3"/>
              </a:rPr>
              <a:t>https://stackoverflow.com/questions/69295962/drawing-bbox-for-realtime-object-detection-without-ml/69307887#69307887</a:t>
            </a:r>
            <a:endParaRPr/>
          </a:p>
          <a:p>
            <a:pPr indent="0" lvl="0" marL="0" rtl="0" algn="l">
              <a:spcBef>
                <a:spcPts val="1200"/>
              </a:spcBef>
              <a:spcAft>
                <a:spcPts val="0"/>
              </a:spcAft>
              <a:buNone/>
            </a:pPr>
            <a:r>
              <a:rPr lang="en" u="sng">
                <a:solidFill>
                  <a:schemeClr val="hlink"/>
                </a:solidFill>
                <a:hlinkClick r:id="rId4"/>
              </a:rPr>
              <a:t>https://medium.com/globant/maneuvering-color-mask-into-object-detection-fce61bf891d1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5"/>
              </a:rPr>
              <a:t>https://stackoverflow.com/questions/11541154/checking-images-for-similarity-with-opencv</a:t>
            </a:r>
            <a:r>
              <a:rPr lang="en"/>
              <a:t> </a:t>
            </a:r>
            <a:endParaRPr/>
          </a:p>
          <a:p>
            <a:pPr indent="0" lvl="0" marL="0" rtl="0" algn="l">
              <a:spcBef>
                <a:spcPts val="1200"/>
              </a:spcBef>
              <a:spcAft>
                <a:spcPts val="0"/>
              </a:spcAft>
              <a:buNone/>
            </a:pPr>
            <a:r>
              <a:rPr lang="en" u="sng">
                <a:solidFill>
                  <a:schemeClr val="hlink"/>
                </a:solidFill>
                <a:hlinkClick r:id="rId6"/>
              </a:rPr>
              <a:t>https://stackoverflow.com/questions/16472716/why-is-color-segmentation-easier-on-hsv</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