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2" r:id="rId3"/>
    <p:sldId id="263" r:id="rId4"/>
    <p:sldId id="264" r:id="rId5"/>
    <p:sldId id="265" r:id="rId6"/>
    <p:sldId id="267" r:id="rId7"/>
    <p:sldId id="261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61426" autoAdjust="0"/>
  </p:normalViewPr>
  <p:slideViewPr>
    <p:cSldViewPr snapToGrid="0">
      <p:cViewPr varScale="1">
        <p:scale>
          <a:sx n="90" d="100"/>
          <a:sy n="90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98AFC-949F-4C17-A5EB-80B2646B74B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E40BB-171E-4E1F-AF3E-5BF2162AD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3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我们首先对代码表示进行一个回顾，那么我们知道源代码由</a:t>
            </a:r>
            <a:r>
              <a:rPr lang="en-US" altLang="zh-CN" dirty="0"/>
              <a:t>code</a:t>
            </a:r>
            <a:r>
              <a:rPr lang="zh-CN" altLang="en-US" dirty="0"/>
              <a:t>的</a:t>
            </a:r>
            <a:r>
              <a:rPr lang="en-US" altLang="zh-CN" dirty="0"/>
              <a:t>token</a:t>
            </a:r>
            <a:r>
              <a:rPr lang="zh-CN" altLang="en-US" dirty="0"/>
              <a:t>序列组成，然后其又可以解析成</a:t>
            </a:r>
            <a:r>
              <a:rPr lang="en-US" altLang="zh-CN" dirty="0" err="1"/>
              <a:t>ast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那么在以往的一些工作中通常会将对</a:t>
            </a:r>
            <a:r>
              <a:rPr lang="en-US" altLang="zh-CN" dirty="0"/>
              <a:t>token</a:t>
            </a:r>
            <a:r>
              <a:rPr lang="zh-CN" altLang="en-US" dirty="0"/>
              <a:t>序列的建模表示称作</a:t>
            </a:r>
            <a:r>
              <a:rPr lang="en-US" altLang="zh-CN" dirty="0"/>
              <a:t>context</a:t>
            </a:r>
            <a:r>
              <a:rPr lang="zh-CN" altLang="en-US" dirty="0"/>
              <a:t>，然后对</a:t>
            </a:r>
            <a:r>
              <a:rPr lang="en-US" altLang="zh-CN" dirty="0" err="1"/>
              <a:t>ast</a:t>
            </a:r>
            <a:r>
              <a:rPr lang="zh-CN" altLang="en-US" dirty="0"/>
              <a:t>的建模表示称作</a:t>
            </a:r>
            <a:r>
              <a:rPr lang="en-US" altLang="zh-CN" dirty="0"/>
              <a:t>structure</a:t>
            </a:r>
          </a:p>
          <a:p>
            <a:r>
              <a:rPr lang="zh-CN" altLang="en-US" dirty="0"/>
              <a:t>在建模</a:t>
            </a:r>
            <a:r>
              <a:rPr lang="en-US" altLang="zh-CN" dirty="0"/>
              <a:t>context</a:t>
            </a:r>
            <a:r>
              <a:rPr lang="zh-CN" altLang="en-US" dirty="0"/>
              <a:t>的时候，主要会用到</a:t>
            </a:r>
            <a:r>
              <a:rPr lang="en-US" altLang="zh-CN" dirty="0" err="1"/>
              <a:t>rnns</a:t>
            </a:r>
            <a:r>
              <a:rPr lang="zh-CN" altLang="en-US" dirty="0"/>
              <a:t>，</a:t>
            </a:r>
            <a:r>
              <a:rPr lang="en-US" altLang="zh-CN" dirty="0"/>
              <a:t>transformer</a:t>
            </a:r>
            <a:r>
              <a:rPr lang="zh-CN" altLang="en-US" dirty="0"/>
              <a:t>这些序列化模型</a:t>
            </a:r>
            <a:endParaRPr lang="en-US" altLang="zh-CN" dirty="0"/>
          </a:p>
          <a:p>
            <a:r>
              <a:rPr lang="zh-CN" altLang="en-US" dirty="0"/>
              <a:t>然后在对</a:t>
            </a:r>
            <a:r>
              <a:rPr lang="en-US" altLang="zh-CN" dirty="0" err="1"/>
              <a:t>ast</a:t>
            </a:r>
            <a:r>
              <a:rPr lang="zh-CN" altLang="en-US" dirty="0"/>
              <a:t>的树结构建模的时候，又有一些</a:t>
            </a:r>
            <a:r>
              <a:rPr lang="en-US" altLang="zh-CN" dirty="0" err="1"/>
              <a:t>treebased</a:t>
            </a:r>
            <a:r>
              <a:rPr lang="zh-CN" altLang="en-US" dirty="0"/>
              <a:t>模型，包括</a:t>
            </a:r>
            <a:r>
              <a:rPr lang="en-US" altLang="zh-CN" dirty="0" err="1"/>
              <a:t>treelstm</a:t>
            </a:r>
            <a:r>
              <a:rPr lang="zh-CN" altLang="en-US" dirty="0"/>
              <a:t>，</a:t>
            </a:r>
            <a:r>
              <a:rPr lang="en-US" altLang="zh-CN" dirty="0" err="1"/>
              <a:t>tbcnn</a:t>
            </a:r>
            <a:r>
              <a:rPr lang="zh-CN" altLang="en-US" dirty="0"/>
              <a:t>，当然也包括最近一些新提出的</a:t>
            </a:r>
            <a:r>
              <a:rPr lang="en-US" altLang="zh-CN" dirty="0"/>
              <a:t>tree transformer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40BB-171E-4E1F-AF3E-5BF2162ADB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2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然后进一步的，我们又可以将</a:t>
            </a:r>
            <a:r>
              <a:rPr lang="en-US" altLang="zh-CN" dirty="0"/>
              <a:t>context</a:t>
            </a:r>
            <a:r>
              <a:rPr lang="zh-CN" altLang="en-US" dirty="0"/>
              <a:t>和</a:t>
            </a:r>
            <a:r>
              <a:rPr lang="en-US" altLang="zh-CN" dirty="0"/>
              <a:t>structure</a:t>
            </a:r>
            <a:r>
              <a:rPr lang="zh-CN" altLang="en-US" dirty="0"/>
              <a:t>的信息进行联合学习，那么这种联合学习的方法又大致可以分为两个大类</a:t>
            </a:r>
            <a:endParaRPr lang="en-US" altLang="zh-CN" dirty="0"/>
          </a:p>
          <a:p>
            <a:r>
              <a:rPr lang="zh-CN" altLang="en-US" dirty="0"/>
              <a:t>其中第一类的方法总体的思路是分别学习</a:t>
            </a:r>
            <a:r>
              <a:rPr lang="en-US" altLang="zh-CN" dirty="0"/>
              <a:t>context</a:t>
            </a:r>
            <a:r>
              <a:rPr lang="zh-CN" altLang="en-US" dirty="0"/>
              <a:t>和</a:t>
            </a:r>
            <a:r>
              <a:rPr lang="en-US" altLang="zh-CN" dirty="0"/>
              <a:t>structure</a:t>
            </a:r>
            <a:r>
              <a:rPr lang="zh-CN" altLang="en-US" dirty="0"/>
              <a:t>的表示，然后在最后的解码部分将这两种信息进行结合</a:t>
            </a:r>
            <a:endParaRPr lang="en-US" altLang="zh-CN" dirty="0"/>
          </a:p>
          <a:p>
            <a:r>
              <a:rPr lang="zh-CN" altLang="en-US" dirty="0"/>
              <a:t>这里边我列了两个比较有代表性的方法，分别是</a:t>
            </a:r>
            <a:r>
              <a:rPr lang="en-US" altLang="zh-CN" dirty="0"/>
              <a:t>cast</a:t>
            </a:r>
            <a:r>
              <a:rPr lang="zh-CN" altLang="en-US" dirty="0"/>
              <a:t>和</a:t>
            </a:r>
            <a:r>
              <a:rPr lang="en-US" altLang="zh-CN" dirty="0" err="1"/>
              <a:t>codescribe</a:t>
            </a:r>
            <a:endParaRPr lang="en-US" altLang="zh-CN" dirty="0"/>
          </a:p>
          <a:p>
            <a:r>
              <a:rPr lang="zh-CN" altLang="en-US" dirty="0"/>
              <a:t>这两个模型分别用</a:t>
            </a:r>
            <a:r>
              <a:rPr lang="en-US" altLang="zh-CN" dirty="0" err="1"/>
              <a:t>rvnn</a:t>
            </a:r>
            <a:r>
              <a:rPr lang="zh-CN" altLang="en-US" dirty="0"/>
              <a:t>和</a:t>
            </a:r>
            <a:r>
              <a:rPr lang="en-US" altLang="zh-CN" dirty="0" err="1"/>
              <a:t>ggnn</a:t>
            </a:r>
            <a:r>
              <a:rPr lang="zh-CN" altLang="en-US" dirty="0"/>
              <a:t>对树进行编码，然后另一方面又使用</a:t>
            </a:r>
            <a:r>
              <a:rPr lang="en-US" altLang="zh-CN" dirty="0"/>
              <a:t>transformer</a:t>
            </a:r>
            <a:r>
              <a:rPr lang="zh-CN" altLang="en-US" dirty="0"/>
              <a:t>对</a:t>
            </a:r>
            <a:r>
              <a:rPr lang="en-US" altLang="zh-CN" dirty="0"/>
              <a:t>token</a:t>
            </a:r>
            <a:r>
              <a:rPr lang="zh-CN" altLang="en-US" dirty="0"/>
              <a:t>序列进行编码，</a:t>
            </a:r>
            <a:endParaRPr lang="en-US" altLang="zh-CN" dirty="0"/>
          </a:p>
          <a:p>
            <a:r>
              <a:rPr lang="zh-CN" altLang="en-US" dirty="0"/>
              <a:t>然后在</a:t>
            </a:r>
            <a:r>
              <a:rPr lang="en-US" altLang="zh-CN" dirty="0"/>
              <a:t>decoder</a:t>
            </a:r>
            <a:r>
              <a:rPr lang="zh-CN" altLang="en-US" dirty="0"/>
              <a:t>的部分将两边的特征结合起来</a:t>
            </a:r>
            <a:endParaRPr lang="en-US" altLang="zh-CN" dirty="0"/>
          </a:p>
          <a:p>
            <a:r>
              <a:rPr lang="zh-CN" altLang="en-US" dirty="0"/>
              <a:t>那么这个是联合学习的第一种方法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40BB-171E-4E1F-AF3E-5BF2162ADB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9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那么与第一种特征结合方法不同的是第二种方法，</a:t>
            </a:r>
            <a:endParaRPr lang="en-US" altLang="zh-CN" dirty="0"/>
          </a:p>
          <a:p>
            <a:r>
              <a:rPr lang="zh-CN" altLang="en-US" dirty="0"/>
              <a:t>那么这种方法相比于第一种方法，额外考虑了一个事实，</a:t>
            </a:r>
            <a:endParaRPr lang="en-US" altLang="zh-CN" dirty="0"/>
          </a:p>
          <a:p>
            <a:r>
              <a:rPr lang="zh-CN" altLang="en-US" dirty="0"/>
              <a:t>也就是</a:t>
            </a:r>
            <a:r>
              <a:rPr lang="en-US" altLang="zh-CN" dirty="0" err="1"/>
              <a:t>ast</a:t>
            </a:r>
            <a:r>
              <a:rPr lang="zh-CN" altLang="en-US" dirty="0"/>
              <a:t>和代码的</a:t>
            </a:r>
            <a:r>
              <a:rPr lang="en-US" altLang="zh-CN" dirty="0"/>
              <a:t>token</a:t>
            </a:r>
            <a:r>
              <a:rPr lang="zh-CN" altLang="en-US" dirty="0"/>
              <a:t>序列之间是存在着交集的，</a:t>
            </a:r>
            <a:endParaRPr lang="en-US" altLang="zh-CN" dirty="0"/>
          </a:p>
          <a:p>
            <a:r>
              <a:rPr lang="zh-CN" altLang="en-US" dirty="0"/>
              <a:t>那么具体而言，代码序列中的</a:t>
            </a:r>
            <a:r>
              <a:rPr lang="en-US" altLang="zh-CN" dirty="0"/>
              <a:t>token</a:t>
            </a:r>
            <a:r>
              <a:rPr lang="zh-CN" altLang="en-US" dirty="0"/>
              <a:t>通常会和</a:t>
            </a:r>
            <a:r>
              <a:rPr lang="en-US" altLang="zh-CN" dirty="0" err="1"/>
              <a:t>ast</a:t>
            </a:r>
            <a:r>
              <a:rPr lang="zh-CN" altLang="en-US" dirty="0"/>
              <a:t>树上的某些节点之间会有一个比较好的映射关系，</a:t>
            </a:r>
            <a:endParaRPr lang="en-US" altLang="zh-CN" dirty="0"/>
          </a:p>
          <a:p>
            <a:r>
              <a:rPr lang="zh-CN" altLang="en-US" dirty="0"/>
              <a:t>比方说，在</a:t>
            </a:r>
            <a:r>
              <a:rPr lang="en-US" altLang="zh-CN" dirty="0" err="1"/>
              <a:t>tptrans</a:t>
            </a:r>
            <a:r>
              <a:rPr lang="zh-CN" altLang="en-US" dirty="0"/>
              <a:t>里，每一个代码序列</a:t>
            </a:r>
            <a:r>
              <a:rPr lang="en-US" altLang="zh-CN" dirty="0"/>
              <a:t>token</a:t>
            </a:r>
            <a:r>
              <a:rPr lang="zh-CN" altLang="en-US" dirty="0"/>
              <a:t>和</a:t>
            </a:r>
            <a:r>
              <a:rPr lang="en-US" altLang="zh-CN" dirty="0" err="1"/>
              <a:t>ast</a:t>
            </a:r>
            <a:r>
              <a:rPr lang="zh-CN" altLang="en-US" dirty="0"/>
              <a:t>树上的每一个叶节点之间是有着一一对应的关系的。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那么很多方法都可以归属于这一大类，比方说</a:t>
            </a:r>
            <a:r>
              <a:rPr lang="en-US" altLang="zh-CN" dirty="0"/>
              <a:t>great</a:t>
            </a:r>
            <a:r>
              <a:rPr lang="zh-CN" altLang="en-US" dirty="0"/>
              <a:t>，</a:t>
            </a:r>
            <a:r>
              <a:rPr lang="en-US" altLang="zh-CN" dirty="0"/>
              <a:t>sandwich</a:t>
            </a:r>
            <a:r>
              <a:rPr lang="zh-CN" altLang="en-US" dirty="0"/>
              <a:t>，以及一些新的方法，</a:t>
            </a:r>
            <a:endParaRPr lang="en-US" altLang="zh-CN" dirty="0"/>
          </a:p>
          <a:p>
            <a:r>
              <a:rPr lang="zh-CN" altLang="en-US" dirty="0"/>
              <a:t>比方说在</a:t>
            </a:r>
            <a:r>
              <a:rPr lang="en-US" altLang="zh-CN" dirty="0"/>
              <a:t>sandwich</a:t>
            </a:r>
            <a:r>
              <a:rPr lang="zh-CN" altLang="en-US" dirty="0"/>
              <a:t>模型里，其首先用</a:t>
            </a:r>
            <a:r>
              <a:rPr lang="en-US" altLang="zh-CN" dirty="0" err="1"/>
              <a:t>ggnn</a:t>
            </a:r>
            <a:r>
              <a:rPr lang="zh-CN" altLang="en-US" dirty="0"/>
              <a:t>编码</a:t>
            </a:r>
            <a:r>
              <a:rPr lang="en-US" altLang="zh-CN" dirty="0" err="1"/>
              <a:t>ast</a:t>
            </a:r>
            <a:r>
              <a:rPr lang="zh-CN" altLang="en-US" dirty="0"/>
              <a:t>，然后再把每个</a:t>
            </a:r>
            <a:r>
              <a:rPr lang="en-US" altLang="zh-CN" dirty="0"/>
              <a:t>code token</a:t>
            </a:r>
            <a:r>
              <a:rPr lang="zh-CN" altLang="en-US" dirty="0"/>
              <a:t>的表示提取出来，然后再使用</a:t>
            </a:r>
            <a:r>
              <a:rPr lang="en-US" altLang="zh-CN" dirty="0" err="1"/>
              <a:t>rnn</a:t>
            </a:r>
            <a:r>
              <a:rPr lang="zh-CN" altLang="en-US" dirty="0"/>
              <a:t>将这些</a:t>
            </a:r>
            <a:r>
              <a:rPr lang="en-US" altLang="zh-CN" dirty="0"/>
              <a:t>token</a:t>
            </a:r>
            <a:r>
              <a:rPr lang="zh-CN" altLang="en-US" dirty="0"/>
              <a:t>的表示进行更新。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那么由于这一大类方法额外考虑了这样一种特性，所以效果一般相比于第一种要更好一些，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那么在这个工作中我们也延续这样的做法。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40BB-171E-4E1F-AF3E-5BF2162ADB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7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那么进一步的，我们想探究这样一个问题，就是说一个好的代码表示对于</a:t>
            </a:r>
            <a:r>
              <a:rPr lang="en-US" altLang="zh-CN" dirty="0"/>
              <a:t>structure</a:t>
            </a:r>
            <a:r>
              <a:rPr lang="zh-CN" altLang="en-US" dirty="0"/>
              <a:t>和</a:t>
            </a:r>
            <a:r>
              <a:rPr lang="en-US" altLang="zh-CN" dirty="0"/>
              <a:t>context</a:t>
            </a:r>
            <a:r>
              <a:rPr lang="zh-CN" altLang="en-US" dirty="0"/>
              <a:t>这两种特征是否有不同的依赖偏好？特别是在不同的</a:t>
            </a:r>
            <a:r>
              <a:rPr lang="en-US" altLang="zh-CN" dirty="0"/>
              <a:t>task</a:t>
            </a:r>
            <a:r>
              <a:rPr lang="zh-CN" altLang="en-US" dirty="0"/>
              <a:t>，不同的语言和数据集，甚至说模型的不同</a:t>
            </a:r>
            <a:r>
              <a:rPr lang="en-US" altLang="zh-CN" dirty="0"/>
              <a:t>layer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那么直观上，我们知道</a:t>
            </a:r>
            <a:r>
              <a:rPr lang="en-US" altLang="zh-CN" dirty="0"/>
              <a:t>structure</a:t>
            </a:r>
            <a:r>
              <a:rPr lang="zh-CN" altLang="en-US" dirty="0"/>
              <a:t>和</a:t>
            </a:r>
            <a:r>
              <a:rPr lang="en-US" altLang="zh-CN" dirty="0"/>
              <a:t>context</a:t>
            </a:r>
            <a:r>
              <a:rPr lang="zh-CN" altLang="en-US" dirty="0"/>
              <a:t>都是有益的，</a:t>
            </a:r>
            <a:endParaRPr lang="en-US" altLang="zh-CN" dirty="0"/>
          </a:p>
          <a:p>
            <a:r>
              <a:rPr lang="zh-CN" altLang="en-US" dirty="0"/>
              <a:t>但是我们认为，在不同的场景下简单地假定这两者地位相同应该是不合理的。</a:t>
            </a:r>
            <a:endParaRPr lang="en-US" altLang="zh-CN" dirty="0"/>
          </a:p>
          <a:p>
            <a:r>
              <a:rPr lang="zh-CN" altLang="en-US" dirty="0"/>
              <a:t>那么很明显，以往的工作并没有考虑这一问题。</a:t>
            </a:r>
            <a:endParaRPr lang="en-US" altLang="zh-CN" dirty="0"/>
          </a:p>
          <a:p>
            <a:r>
              <a:rPr lang="zh-CN" altLang="en-US" dirty="0"/>
              <a:t>此外，如果我们进一步考虑</a:t>
            </a:r>
            <a:r>
              <a:rPr lang="en-US" altLang="zh-CN" dirty="0" err="1"/>
              <a:t>ast</a:t>
            </a:r>
            <a:r>
              <a:rPr lang="zh-CN" altLang="en-US" dirty="0"/>
              <a:t>和代码</a:t>
            </a:r>
            <a:r>
              <a:rPr lang="en-US" altLang="zh-CN" dirty="0"/>
              <a:t>token</a:t>
            </a:r>
            <a:r>
              <a:rPr lang="zh-CN" altLang="en-US" dirty="0"/>
              <a:t>序列之间所存在的这种交集的现象，那么所谓的依赖偏好问题其实就可以进一步转换成另外一个问题，</a:t>
            </a:r>
            <a:endParaRPr lang="en-US" altLang="zh-CN" dirty="0"/>
          </a:p>
          <a:p>
            <a:r>
              <a:rPr lang="zh-CN" altLang="en-US" dirty="0"/>
              <a:t>那么也就是说，对于既出现在</a:t>
            </a:r>
            <a:r>
              <a:rPr lang="en-US" altLang="zh-CN" dirty="0" err="1"/>
              <a:t>ast</a:t>
            </a:r>
            <a:r>
              <a:rPr lang="zh-CN" altLang="en-US" dirty="0"/>
              <a:t>树中也出现在源代码</a:t>
            </a:r>
            <a:r>
              <a:rPr lang="en-US" altLang="zh-CN" dirty="0"/>
              <a:t>token</a:t>
            </a:r>
            <a:r>
              <a:rPr lang="zh-CN" altLang="en-US" dirty="0"/>
              <a:t>序列中的这些节点，它的一个自我认同是怎么样的，也就是说它更认为自己是</a:t>
            </a:r>
            <a:r>
              <a:rPr lang="en-US" altLang="zh-CN" dirty="0" err="1"/>
              <a:t>ast</a:t>
            </a:r>
            <a:r>
              <a:rPr lang="zh-CN" altLang="en-US" dirty="0"/>
              <a:t>的一部分，还是源代码</a:t>
            </a:r>
            <a:r>
              <a:rPr lang="en-US" altLang="zh-CN" dirty="0"/>
              <a:t>token</a:t>
            </a:r>
            <a:r>
              <a:rPr lang="zh-CN" altLang="en-US" dirty="0"/>
              <a:t>序列的一部分？</a:t>
            </a:r>
            <a:endParaRPr lang="en-US" altLang="zh-CN" dirty="0"/>
          </a:p>
          <a:p>
            <a:r>
              <a:rPr lang="zh-CN" altLang="en-US" dirty="0"/>
              <a:t>比方说，如果这些节点更认为自己是</a:t>
            </a:r>
            <a:r>
              <a:rPr lang="en-US" altLang="zh-CN" dirty="0" err="1"/>
              <a:t>ast</a:t>
            </a:r>
            <a:r>
              <a:rPr lang="zh-CN" altLang="en-US" dirty="0"/>
              <a:t>的一部分，那么就能够说明在当前的场景中，</a:t>
            </a:r>
            <a:r>
              <a:rPr lang="en-US" altLang="zh-CN" dirty="0" err="1"/>
              <a:t>ast</a:t>
            </a:r>
            <a:r>
              <a:rPr lang="zh-CN" altLang="en-US" dirty="0"/>
              <a:t>的</a:t>
            </a:r>
            <a:r>
              <a:rPr lang="en-US" altLang="zh-CN" dirty="0"/>
              <a:t>structure</a:t>
            </a:r>
            <a:r>
              <a:rPr lang="zh-CN" altLang="en-US" dirty="0"/>
              <a:t>信息是要比</a:t>
            </a:r>
            <a:r>
              <a:rPr lang="en-US" altLang="zh-CN" dirty="0"/>
              <a:t>context</a:t>
            </a:r>
            <a:r>
              <a:rPr lang="zh-CN" altLang="en-US" dirty="0"/>
              <a:t>信息是更为重要的。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总体下来，我感觉发展过程更像是说，</a:t>
            </a:r>
            <a:endParaRPr lang="en-US" altLang="zh-CN" dirty="0"/>
          </a:p>
          <a:p>
            <a:r>
              <a:rPr lang="zh-CN" altLang="en-US" dirty="0"/>
              <a:t>最开始树就是树，</a:t>
            </a:r>
            <a:r>
              <a:rPr lang="en-US" altLang="zh-CN" dirty="0"/>
              <a:t>token</a:t>
            </a:r>
            <a:r>
              <a:rPr lang="zh-CN" altLang="en-US" dirty="0"/>
              <a:t>序列是</a:t>
            </a:r>
            <a:r>
              <a:rPr lang="en-US" altLang="zh-CN" dirty="0"/>
              <a:t>token</a:t>
            </a:r>
            <a:r>
              <a:rPr lang="zh-CN" altLang="en-US" dirty="0"/>
              <a:t>序列</a:t>
            </a:r>
            <a:endParaRPr lang="en-US" altLang="zh-CN" dirty="0"/>
          </a:p>
          <a:p>
            <a:r>
              <a:rPr lang="zh-CN" altLang="en-US" dirty="0"/>
              <a:t>随后</a:t>
            </a:r>
            <a:r>
              <a:rPr lang="en-US" altLang="zh-CN" dirty="0"/>
              <a:t>token</a:t>
            </a:r>
            <a:r>
              <a:rPr lang="zh-CN" altLang="en-US" dirty="0"/>
              <a:t>序列也可以是树的一部分</a:t>
            </a:r>
            <a:endParaRPr lang="en-US" altLang="zh-CN" dirty="0"/>
          </a:p>
          <a:p>
            <a:r>
              <a:rPr lang="zh-CN" altLang="en-US" dirty="0"/>
              <a:t>再往后，</a:t>
            </a:r>
            <a:r>
              <a:rPr lang="en-US" altLang="zh-CN" dirty="0"/>
              <a:t>token</a:t>
            </a:r>
            <a:r>
              <a:rPr lang="zh-CN" altLang="en-US" dirty="0"/>
              <a:t>序列更应该是树，还应该是</a:t>
            </a:r>
            <a:r>
              <a:rPr lang="en-US" altLang="zh-CN" dirty="0"/>
              <a:t>token</a:t>
            </a:r>
            <a:r>
              <a:rPr lang="zh-CN" altLang="en-US" dirty="0"/>
              <a:t>序列。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NimbusRomNo9L-Regu"/>
              </a:rPr>
              <a:t>[</a:t>
            </a:r>
            <a:r>
              <a:rPr lang="zh-CN" altLang="en-US" sz="1200" dirty="0">
                <a:latin typeface="NimbusRomNo9L-Regu"/>
              </a:rPr>
              <a:t>这个地方应该说尽管</a:t>
            </a:r>
            <a:r>
              <a:rPr lang="en-US" altLang="zh-CN" sz="1200" dirty="0">
                <a:latin typeface="NimbusRomNo9L-Regu"/>
              </a:rPr>
              <a:t>transformer</a:t>
            </a:r>
            <a:r>
              <a:rPr lang="zh-CN" altLang="en-US" sz="1200" dirty="0">
                <a:latin typeface="NimbusRomNo9L-Regu"/>
              </a:rPr>
              <a:t>可以用</a:t>
            </a:r>
            <a:r>
              <a:rPr lang="en-US" altLang="zh-CN" sz="1200" dirty="0">
                <a:latin typeface="NimbusRomNo9L-Regu"/>
              </a:rPr>
              <a:t>attn</a:t>
            </a:r>
            <a:r>
              <a:rPr lang="zh-CN" altLang="en-US" sz="1200" dirty="0">
                <a:latin typeface="NimbusRomNo9L-Regu"/>
              </a:rPr>
              <a:t>对非叶节点进行</a:t>
            </a:r>
            <a:r>
              <a:rPr lang="en-US" altLang="zh-CN" sz="1200" dirty="0">
                <a:latin typeface="NimbusRomNo9L-Regu"/>
              </a:rPr>
              <a:t>attn</a:t>
            </a:r>
            <a:r>
              <a:rPr lang="zh-CN" altLang="en-US" sz="1200" dirty="0">
                <a:latin typeface="NimbusRomNo9L-Regu"/>
              </a:rPr>
              <a:t>选取，但是叶子节点由于身份的多样性，导致</a:t>
            </a:r>
            <a:r>
              <a:rPr lang="en-US" altLang="zh-CN" sz="1200" dirty="0">
                <a:latin typeface="NimbusRomNo9L-Regu"/>
              </a:rPr>
              <a:t>attn</a:t>
            </a:r>
            <a:r>
              <a:rPr lang="zh-CN" altLang="en-US" sz="1200" dirty="0">
                <a:latin typeface="NimbusRomNo9L-Regu"/>
              </a:rPr>
              <a:t>没有办法完成这样的事情</a:t>
            </a:r>
            <a:r>
              <a:rPr lang="en-US" altLang="zh-CN" sz="1200" dirty="0">
                <a:latin typeface="NimbusRomNo9L-Regu"/>
              </a:rPr>
              <a:t>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40BB-171E-4E1F-AF3E-5BF2162ADB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62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所以为了探究这个问题，我们想设计一个模型，其能够自适应的调整对</a:t>
            </a:r>
            <a:r>
              <a:rPr lang="en-US" altLang="zh-CN" dirty="0"/>
              <a:t>structure</a:t>
            </a:r>
            <a:r>
              <a:rPr lang="zh-CN" altLang="en-US" dirty="0"/>
              <a:t>或者对</a:t>
            </a:r>
            <a:r>
              <a:rPr lang="en-US" altLang="zh-CN" dirty="0"/>
              <a:t>context</a:t>
            </a:r>
            <a:r>
              <a:rPr lang="zh-CN" altLang="en-US" dirty="0"/>
              <a:t>的依赖偏好</a:t>
            </a:r>
            <a:endParaRPr lang="en-US" altLang="zh-CN" dirty="0"/>
          </a:p>
          <a:p>
            <a:r>
              <a:rPr lang="zh-CN" altLang="en-US" dirty="0"/>
              <a:t>那么首先</a:t>
            </a:r>
            <a:r>
              <a:rPr lang="en-US" altLang="zh-CN" dirty="0"/>
              <a:t>T</a:t>
            </a:r>
            <a:r>
              <a:rPr lang="zh-CN" altLang="en-US" dirty="0"/>
              <a:t>是所有代码序列中的</a:t>
            </a:r>
            <a:r>
              <a:rPr lang="en-US" altLang="zh-CN" dirty="0"/>
              <a:t>token</a:t>
            </a:r>
            <a:r>
              <a:rPr lang="zh-CN" altLang="en-US" dirty="0"/>
              <a:t>，然后</a:t>
            </a:r>
            <a:r>
              <a:rPr lang="en-US" altLang="zh-CN" dirty="0"/>
              <a:t>G</a:t>
            </a:r>
            <a:r>
              <a:rPr lang="zh-CN" altLang="en-US" dirty="0"/>
              <a:t>是</a:t>
            </a:r>
            <a:r>
              <a:rPr lang="en-US" altLang="zh-CN" dirty="0" err="1"/>
              <a:t>ast</a:t>
            </a:r>
            <a:r>
              <a:rPr lang="zh-CN" altLang="en-US" dirty="0"/>
              <a:t>树，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 err="1"/>
              <a:t>ast</a:t>
            </a:r>
            <a:r>
              <a:rPr lang="zh-CN" altLang="en-US" dirty="0"/>
              <a:t>树上的所有节点，所以</a:t>
            </a:r>
            <a:r>
              <a:rPr lang="en-US" altLang="zh-CN" dirty="0"/>
              <a:t>T</a:t>
            </a:r>
            <a:r>
              <a:rPr lang="zh-CN" altLang="en-US" dirty="0"/>
              <a:t>是包含于</a:t>
            </a:r>
            <a:r>
              <a:rPr lang="en-US" altLang="zh-CN" dirty="0"/>
              <a:t>V</a:t>
            </a:r>
            <a:r>
              <a:rPr lang="zh-CN" altLang="en-US" dirty="0"/>
              <a:t>的，</a:t>
            </a:r>
            <a:endParaRPr lang="en-US" altLang="zh-CN" dirty="0"/>
          </a:p>
          <a:p>
            <a:r>
              <a:rPr lang="zh-CN" altLang="en-US" dirty="0"/>
              <a:t>我们设</a:t>
            </a:r>
            <a:r>
              <a:rPr lang="en-US" altLang="zh-CN" dirty="0"/>
              <a:t>T</a:t>
            </a:r>
            <a:r>
              <a:rPr lang="zh-CN" altLang="en-US" dirty="0"/>
              <a:t>的大小是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的大小是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所以叶子节点也就是代码</a:t>
            </a:r>
            <a:r>
              <a:rPr lang="en-US" altLang="zh-CN" dirty="0"/>
              <a:t>token</a:t>
            </a:r>
            <a:r>
              <a:rPr lang="zh-CN" altLang="en-US" dirty="0"/>
              <a:t>序列的长度是</a:t>
            </a:r>
            <a:r>
              <a:rPr lang="en-US" altLang="zh-CN" dirty="0"/>
              <a:t>n</a:t>
            </a:r>
            <a:r>
              <a:rPr lang="zh-CN" altLang="en-US" dirty="0"/>
              <a:t>，非叶节点的个数是</a:t>
            </a:r>
            <a:r>
              <a:rPr lang="en-US" altLang="zh-CN" dirty="0"/>
              <a:t>m-n</a:t>
            </a:r>
          </a:p>
          <a:p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是所有节点的</a:t>
            </a:r>
            <a:r>
              <a:rPr lang="en-US" altLang="zh-CN" dirty="0"/>
              <a:t>embedding</a:t>
            </a:r>
            <a:r>
              <a:rPr lang="zh-CN" altLang="en-US" dirty="0"/>
              <a:t>，我们之后会将这些节点的表示输入到</a:t>
            </a:r>
            <a:r>
              <a:rPr lang="en-US" altLang="zh-CN" dirty="0"/>
              <a:t>transformer</a:t>
            </a:r>
            <a:r>
              <a:rPr lang="zh-CN" altLang="en-US" dirty="0"/>
              <a:t>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随后我们分别为</a:t>
            </a:r>
            <a:r>
              <a:rPr lang="en-US" altLang="zh-CN" dirty="0" err="1"/>
              <a:t>ast</a:t>
            </a:r>
            <a:r>
              <a:rPr lang="zh-CN" altLang="en-US" dirty="0"/>
              <a:t>的树结构和代码序列的序列结构定义位置编码作为</a:t>
            </a:r>
            <a:r>
              <a:rPr lang="en-US" altLang="zh-CN" dirty="0"/>
              <a:t>bias</a:t>
            </a:r>
          </a:p>
          <a:p>
            <a:r>
              <a:rPr lang="en-US" altLang="zh-CN" dirty="0" err="1"/>
              <a:t>Ptp</a:t>
            </a:r>
            <a:r>
              <a:rPr lang="zh-CN" altLang="en-US" dirty="0"/>
              <a:t>是所有</a:t>
            </a:r>
            <a:r>
              <a:rPr lang="en-US" altLang="zh-CN" dirty="0" err="1"/>
              <a:t>ast</a:t>
            </a:r>
            <a:r>
              <a:rPr lang="zh-CN" altLang="en-US" dirty="0"/>
              <a:t>节点在树上的位置编码，这个部分我们可以使用我们刚发的</a:t>
            </a:r>
            <a:r>
              <a:rPr lang="en-US" altLang="zh-CN" dirty="0" err="1"/>
              <a:t>emnlp</a:t>
            </a:r>
            <a:r>
              <a:rPr lang="zh-CN" altLang="en-US" dirty="0"/>
              <a:t>的那篇文章的办法来搞</a:t>
            </a:r>
            <a:endParaRPr lang="en-US" altLang="zh-CN" dirty="0"/>
          </a:p>
          <a:p>
            <a:r>
              <a:rPr lang="zh-CN" altLang="en-US" dirty="0"/>
              <a:t>然后</a:t>
            </a:r>
            <a:r>
              <a:rPr lang="en-US" altLang="zh-CN" dirty="0" err="1"/>
              <a:t>psq</a:t>
            </a:r>
            <a:r>
              <a:rPr lang="zh-CN" altLang="en-US" dirty="0"/>
              <a:t>是所有叶子节点，也就是所有代码</a:t>
            </a:r>
            <a:r>
              <a:rPr lang="en-US" altLang="zh-CN" dirty="0"/>
              <a:t>token</a:t>
            </a:r>
            <a:r>
              <a:rPr lang="zh-CN" altLang="en-US" dirty="0"/>
              <a:t>的序列式位置编码，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40BB-171E-4E1F-AF3E-5BF2162ADB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905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我们随后将所有节点的表示输入到</a:t>
            </a:r>
            <a:r>
              <a:rPr lang="en-US" altLang="zh-CN" dirty="0"/>
              <a:t>transformer</a:t>
            </a:r>
            <a:r>
              <a:rPr lang="zh-CN" altLang="en-US" dirty="0"/>
              <a:t>里，然后我们计算</a:t>
            </a:r>
            <a:r>
              <a:rPr lang="en-US" altLang="zh-CN" dirty="0"/>
              <a:t>attn score</a:t>
            </a:r>
          </a:p>
          <a:p>
            <a:r>
              <a:rPr lang="zh-CN" altLang="en-US" dirty="0"/>
              <a:t>注意这个部分的</a:t>
            </a:r>
            <a:r>
              <a:rPr lang="en-US" altLang="zh-CN" dirty="0"/>
              <a:t>attn score</a:t>
            </a:r>
            <a:r>
              <a:rPr lang="zh-CN" altLang="en-US" dirty="0"/>
              <a:t>是还没有引入任何额外的位置信息作为</a:t>
            </a:r>
            <a:r>
              <a:rPr lang="en-US" altLang="zh-CN" dirty="0"/>
              <a:t>bias</a:t>
            </a:r>
            <a:r>
              <a:rPr lang="zh-CN" altLang="en-US" dirty="0"/>
              <a:t>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随后我们先将这个</a:t>
            </a:r>
            <a:r>
              <a:rPr lang="en-US" altLang="zh-CN" dirty="0"/>
              <a:t>attn score</a:t>
            </a:r>
            <a:r>
              <a:rPr lang="zh-CN" altLang="en-US" dirty="0"/>
              <a:t>和树上的位置编码结合起来，然后计算出</a:t>
            </a:r>
            <a:r>
              <a:rPr lang="en-US" altLang="zh-CN" dirty="0"/>
              <a:t>alpha </a:t>
            </a:r>
            <a:r>
              <a:rPr lang="en-US" altLang="zh-CN" dirty="0" err="1"/>
              <a:t>tp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然后我们在这个上边做</a:t>
            </a:r>
            <a:r>
              <a:rPr lang="en-US" altLang="zh-CN" dirty="0" err="1"/>
              <a:t>softmax</a:t>
            </a:r>
            <a:r>
              <a:rPr lang="zh-CN" altLang="en-US" dirty="0"/>
              <a:t>，随后树上每个节点都会有一个自己的概率分布，</a:t>
            </a:r>
            <a:endParaRPr lang="en-US" altLang="zh-CN" dirty="0"/>
          </a:p>
          <a:p>
            <a:r>
              <a:rPr lang="zh-CN" altLang="en-US" dirty="0"/>
              <a:t>那么这个部分是既包括叶子节点，也包括非叶节点的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再次之后，我们再将</a:t>
            </a:r>
            <a:r>
              <a:rPr lang="en-US" altLang="zh-CN" dirty="0"/>
              <a:t>token</a:t>
            </a:r>
            <a:r>
              <a:rPr lang="zh-CN" altLang="en-US" dirty="0"/>
              <a:t>序列上的位置编码加到</a:t>
            </a:r>
            <a:r>
              <a:rPr lang="en-US" altLang="zh-CN" dirty="0"/>
              <a:t>attn score</a:t>
            </a:r>
            <a:r>
              <a:rPr lang="zh-CN" altLang="en-US" dirty="0"/>
              <a:t>上，然后得到</a:t>
            </a:r>
            <a:r>
              <a:rPr lang="en-US" altLang="zh-CN" dirty="0"/>
              <a:t>alpha sq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然后同样做</a:t>
            </a:r>
            <a:r>
              <a:rPr lang="en-US" altLang="zh-CN" dirty="0" err="1"/>
              <a:t>softmax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那么注意这个部分在加和之前，我们先使用</a:t>
            </a:r>
            <a:r>
              <a:rPr lang="en-US" altLang="zh-CN" dirty="0"/>
              <a:t>mask</a:t>
            </a:r>
            <a:r>
              <a:rPr lang="zh-CN" altLang="en-US" dirty="0"/>
              <a:t>，只将叶子节点之间的</a:t>
            </a:r>
            <a:r>
              <a:rPr lang="en-US" altLang="zh-CN" dirty="0"/>
              <a:t>attn score</a:t>
            </a:r>
            <a:r>
              <a:rPr lang="zh-CN" altLang="en-US" dirty="0"/>
              <a:t>取出来，</a:t>
            </a:r>
            <a:endParaRPr lang="en-US" altLang="zh-CN" dirty="0"/>
          </a:p>
          <a:p>
            <a:r>
              <a:rPr lang="zh-CN" altLang="en-US" dirty="0"/>
              <a:t>所以这个概率分布仅仅是做在所有的代码序列</a:t>
            </a:r>
            <a:r>
              <a:rPr lang="en-US" altLang="zh-CN" dirty="0"/>
              <a:t>token</a:t>
            </a:r>
            <a:r>
              <a:rPr lang="zh-CN" altLang="en-US" dirty="0"/>
              <a:t>之间的。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然后我们在每一层设置一个哨兵向量，然后让这个哨兵向量乘以所有的节点的表示，然后我们分别过一个</a:t>
            </a:r>
            <a:r>
              <a:rPr lang="en-US" altLang="zh-CN" dirty="0"/>
              <a:t>sigmoid</a:t>
            </a:r>
            <a:r>
              <a:rPr lang="zh-CN" altLang="en-US" dirty="0"/>
              <a:t>作为门控，</a:t>
            </a:r>
            <a:endParaRPr lang="en-US" altLang="zh-CN" dirty="0"/>
          </a:p>
          <a:p>
            <a:r>
              <a:rPr lang="zh-CN" altLang="en-US" dirty="0"/>
              <a:t>得到一个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之间的数值作为概率</a:t>
            </a:r>
            <a:endParaRPr lang="en-US" altLang="zh-CN" dirty="0"/>
          </a:p>
          <a:p>
            <a:r>
              <a:rPr lang="zh-CN" altLang="en-US" dirty="0"/>
              <a:t>所以，这个部分的物理含义就是说，让哨兵去询问每一个节点，其更认为自己是</a:t>
            </a:r>
            <a:r>
              <a:rPr lang="en-US" altLang="zh-CN" dirty="0" err="1"/>
              <a:t>ast</a:t>
            </a:r>
            <a:r>
              <a:rPr lang="zh-CN" altLang="en-US" dirty="0"/>
              <a:t>树的一部分？还是代码序列</a:t>
            </a:r>
            <a:r>
              <a:rPr lang="en-US" altLang="zh-CN" dirty="0"/>
              <a:t>token</a:t>
            </a:r>
            <a:r>
              <a:rPr lang="zh-CN" altLang="en-US" dirty="0"/>
              <a:t>中的一部分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那么在得到这个门控概率之后，我们就可以使用这个概率对我们之前算出的两个</a:t>
            </a:r>
            <a:r>
              <a:rPr lang="en-US" altLang="zh-CN" dirty="0" err="1"/>
              <a:t>softmax</a:t>
            </a:r>
            <a:r>
              <a:rPr lang="zh-CN" altLang="en-US" dirty="0"/>
              <a:t>概率进行组合</a:t>
            </a:r>
            <a:endParaRPr lang="en-US" altLang="zh-CN" dirty="0"/>
          </a:p>
          <a:p>
            <a:r>
              <a:rPr lang="zh-CN" altLang="en-US" dirty="0"/>
              <a:t>对于每个叶子节点，我们将带有树结构偏差的概率分布，乘以</a:t>
            </a:r>
            <a:r>
              <a:rPr lang="en-US" altLang="zh-CN" dirty="0"/>
              <a:t>g</a:t>
            </a:r>
            <a:r>
              <a:rPr lang="zh-CN" altLang="en-US" dirty="0"/>
              <a:t>，然后再加上</a:t>
            </a:r>
            <a:r>
              <a:rPr lang="en-US" altLang="zh-CN" dirty="0"/>
              <a:t>1-g</a:t>
            </a:r>
            <a:r>
              <a:rPr lang="zh-CN" altLang="en-US" dirty="0"/>
              <a:t>乘以序列上的概率分布，</a:t>
            </a:r>
            <a:endParaRPr lang="en-US" altLang="zh-CN" dirty="0"/>
          </a:p>
          <a:p>
            <a:r>
              <a:rPr lang="zh-CN" altLang="en-US" dirty="0"/>
              <a:t>而对于每个非叶节点，我们强制让</a:t>
            </a:r>
            <a:r>
              <a:rPr lang="en-US" altLang="zh-CN" dirty="0"/>
              <a:t>g=1</a:t>
            </a:r>
            <a:r>
              <a:rPr lang="zh-CN" altLang="en-US" dirty="0"/>
              <a:t>，因为他只能认为自己是树上的节点，所以这上边的概率分布就还是带有树结构偏差的概率分布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那么在拿到所有节点上的概率分布之后，我们再进行之后的</a:t>
            </a:r>
            <a:r>
              <a:rPr lang="en-US" altLang="zh-CN" dirty="0"/>
              <a:t>weight sum</a:t>
            </a:r>
            <a:r>
              <a:rPr lang="zh-CN" altLang="en-US" dirty="0"/>
              <a:t>，然后再到下一层的</a:t>
            </a:r>
            <a:r>
              <a:rPr lang="en-US" altLang="zh-CN" dirty="0" err="1"/>
              <a:t>tranformer</a:t>
            </a:r>
            <a:r>
              <a:rPr lang="zh-CN" altLang="en-US" dirty="0"/>
              <a:t>继续计算这一过程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40BB-171E-4E1F-AF3E-5BF2162ADB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044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那么这个就是一个示意图，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所以我的设想是，这个模型跑完之后我们可以做一个可视化，</a:t>
            </a:r>
            <a:endParaRPr lang="en-US" altLang="zh-CN" dirty="0"/>
          </a:p>
          <a:p>
            <a:r>
              <a:rPr lang="zh-CN" altLang="en-US" dirty="0"/>
              <a:t>可以把这个</a:t>
            </a:r>
            <a:r>
              <a:rPr lang="en-US" altLang="zh-CN" dirty="0"/>
              <a:t>sigmoid</a:t>
            </a:r>
            <a:r>
              <a:rPr lang="zh-CN" altLang="en-US" dirty="0"/>
              <a:t>输出的这个概率分布拿出来，</a:t>
            </a:r>
            <a:endParaRPr lang="en-US" altLang="zh-CN" dirty="0"/>
          </a:p>
          <a:p>
            <a:r>
              <a:rPr lang="zh-CN" altLang="en-US" dirty="0"/>
              <a:t>如果大多数的叶子节点的概率都是大于</a:t>
            </a:r>
            <a:r>
              <a:rPr lang="en-US" altLang="zh-CN" dirty="0"/>
              <a:t>0.5</a:t>
            </a:r>
            <a:r>
              <a:rPr lang="zh-CN" altLang="en-US" dirty="0"/>
              <a:t>的，</a:t>
            </a:r>
            <a:endParaRPr lang="en-US" altLang="zh-CN" dirty="0"/>
          </a:p>
          <a:p>
            <a:r>
              <a:rPr lang="zh-CN" altLang="en-US" dirty="0"/>
              <a:t>那么就等于绿色的这个</a:t>
            </a:r>
            <a:r>
              <a:rPr lang="en-US" altLang="zh-CN" dirty="0"/>
              <a:t>attn</a:t>
            </a:r>
            <a:r>
              <a:rPr lang="zh-CN" altLang="en-US" dirty="0"/>
              <a:t>概率贡献更多，所以也就代表着树上</a:t>
            </a:r>
            <a:r>
              <a:rPr lang="en-US" altLang="zh-CN" dirty="0"/>
              <a:t>pe</a:t>
            </a:r>
            <a:r>
              <a:rPr lang="zh-CN" altLang="en-US" dirty="0"/>
              <a:t>的</a:t>
            </a:r>
            <a:r>
              <a:rPr lang="en-US" altLang="zh-CN" dirty="0"/>
              <a:t>bias</a:t>
            </a:r>
            <a:r>
              <a:rPr lang="zh-CN" altLang="en-US" dirty="0"/>
              <a:t>引入的要更多一些</a:t>
            </a:r>
            <a:endParaRPr lang="en-US" altLang="zh-CN" dirty="0"/>
          </a:p>
          <a:p>
            <a:r>
              <a:rPr lang="zh-CN" altLang="en-US" dirty="0"/>
              <a:t>所以也就说明此时的代码表示更依赖于树结构而不是</a:t>
            </a:r>
            <a:r>
              <a:rPr lang="en-US" altLang="zh-CN" dirty="0"/>
              <a:t>code token</a:t>
            </a:r>
            <a:r>
              <a:rPr lang="zh-CN" altLang="en-US" dirty="0"/>
              <a:t>上的序列结构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然后反之也是这样的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所以这个就是目前的整体模型构想，实验部分的话我目前想的是跑一下注释和代码分类这两个任务，</a:t>
            </a:r>
            <a:endParaRPr lang="en-US" altLang="zh-CN" dirty="0"/>
          </a:p>
          <a:p>
            <a:r>
              <a:rPr lang="zh-CN" altLang="en-US" dirty="0"/>
              <a:t>然后</a:t>
            </a:r>
            <a:r>
              <a:rPr lang="en-US" altLang="zh-CN" dirty="0"/>
              <a:t>baseline</a:t>
            </a:r>
            <a:r>
              <a:rPr lang="zh-CN" altLang="en-US" dirty="0"/>
              <a:t>就主要包括之前的一些结合</a:t>
            </a:r>
            <a:r>
              <a:rPr lang="en-US" altLang="zh-CN" dirty="0"/>
              <a:t>context</a:t>
            </a:r>
            <a:r>
              <a:rPr lang="zh-CN" altLang="en-US" dirty="0"/>
              <a:t>和</a:t>
            </a:r>
            <a:r>
              <a:rPr lang="en-US" altLang="zh-CN" dirty="0"/>
              <a:t>structure</a:t>
            </a:r>
            <a:r>
              <a:rPr lang="zh-CN" altLang="en-US" dirty="0"/>
              <a:t>的方法。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40BB-171E-4E1F-AF3E-5BF2162ADB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36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40BB-171E-4E1F-AF3E-5BF2162ADB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7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A0889-D5E3-8EE1-E32C-5624A11DB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0D432F-B9D9-2E5F-1369-8DF7DBD5D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5544F-DD50-BC4F-05AB-C5085A99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E24F-E05C-47F2-8F6B-35AC6D3B33B1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CC948-12A6-3247-56E9-B555CEF6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316A4-4FBD-32D0-2903-45FDF7A9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0F7A-1B0B-4EA3-B427-F3CCFE55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F92BC-5006-2D38-E3A2-1574DFC1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D80777-90BC-A290-8DA6-A80BAB3C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CAA59-9935-3086-3CF0-63E60861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E24F-E05C-47F2-8F6B-35AC6D3B33B1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F5B72-B98D-B1D9-858C-07173064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A45C0-0807-2167-906F-2F53987B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0F7A-1B0B-4EA3-B427-F3CCFE55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07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2B5529-E18C-E0E0-274D-8FAE4888C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D3E3F9-EDAD-2C35-C690-239E3940C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F1E56-6286-F5E1-714C-A923F1F4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E24F-E05C-47F2-8F6B-35AC6D3B33B1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34C55-4943-2582-53C5-A27B4CF7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2B724-9CF0-D61A-1CC0-3124F767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0F7A-1B0B-4EA3-B427-F3CCFE55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3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CA181-56C5-6346-F408-312F5D83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41E03-5CA4-1840-C2B5-73A7C968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AB82C-BE06-8BE9-0EB1-4F844F8F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E24F-E05C-47F2-8F6B-35AC6D3B33B1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9754C-0869-5B79-70F8-A50FD5C0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B2C69-AE46-0DB9-F125-D0389E87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0F7A-1B0B-4EA3-B427-F3CCFE55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0A32C-D6FA-C4F7-95F9-1A58C3F8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15766-1B50-C9C3-4C0E-8E1C175EA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FDC19-5575-0ABE-D5C8-02A251EF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E24F-E05C-47F2-8F6B-35AC6D3B33B1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4C447-92E8-D4F7-1BE1-553C926F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321B2-9D55-AC8A-80F2-E4D3B1E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0F7A-1B0B-4EA3-B427-F3CCFE55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48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75EEC-8889-B800-BA7D-4ED4CE02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F9CC9-5498-AB03-AD5B-93379D64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5364DA-CBB7-D787-6F09-D735AE11C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8697E-5737-CA27-2213-3D8508EF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E24F-E05C-47F2-8F6B-35AC6D3B33B1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8B6741-A67C-07D6-4B66-1F683B70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5300ED-DA2B-70DD-F6B5-A1F61535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0F7A-1B0B-4EA3-B427-F3CCFE55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4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57A36-BDAF-6353-56C0-C2004CC6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E8D5A-BA5B-9328-F211-F4E8A114D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B3B063-8F8B-607A-80E1-DD9618C68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510C74-DB89-129B-F8AB-D7CDF9890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6E69EE-4BF8-1791-9394-D98E0F211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355315-C085-D2B2-25DC-BE205DA9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E24F-E05C-47F2-8F6B-35AC6D3B33B1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CF3D4F-4FB3-EC6F-6E64-AE0A47F5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C13F76-1457-17DD-E848-BE07235E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0F7A-1B0B-4EA3-B427-F3CCFE55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6586D-9BEB-AC78-F45E-7EB159A6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B7EE3C-5EEC-C890-6CE0-1A51E9A7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E24F-E05C-47F2-8F6B-35AC6D3B33B1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CF8C19-1508-FC14-F335-DCE82905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2054CC-37FE-A24A-F625-2F012EB2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0F7A-1B0B-4EA3-B427-F3CCFE55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1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8AB35B-27F1-F2A9-CC9C-824ABACC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E24F-E05C-47F2-8F6B-35AC6D3B33B1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0C1C56-1814-5EF2-784D-55375802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316EF5-F1FD-3B6D-DF55-43DEA5F0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0F7A-1B0B-4EA3-B427-F3CCFE55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28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16F86-2355-2B68-358F-F2BC199B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FA59D-A5FD-77ED-D884-23CDD2E11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B86B34-12B0-9900-FC37-77CA3CC98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F86030-D57A-811B-E3C1-79F3A7A5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E24F-E05C-47F2-8F6B-35AC6D3B33B1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B224F5-283F-104E-D8F8-1A17B7E3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1B19E-B8A1-ACF3-0A90-5819DEDE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0F7A-1B0B-4EA3-B427-F3CCFE55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4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C0207-D2AA-4D99-6392-12D3DBA9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63FAE2-CBBB-1E42-BEB5-841F92541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EB45AF-59BB-4298-7F0F-5EF654534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7AC468-53CE-873E-41F6-189173EB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E24F-E05C-47F2-8F6B-35AC6D3B33B1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F05672-D9F1-CBFD-F74E-7FFABC35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0BB091-D906-0535-CF87-C883D008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0F7A-1B0B-4EA3-B427-F3CCFE55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1B1DB7-1BD6-0271-BC70-02A8AD37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C341A-F5EC-1401-BFDA-EC0148842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091A9-7299-EF68-CCC1-2DA0036D3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8E24F-E05C-47F2-8F6B-35AC6D3B33B1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29AB5-F669-CC79-78CA-4B0F821BE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16818-EDC2-1B3C-302A-99883AB64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B0F7A-1B0B-4EA3-B427-F3CCFE554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5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41E3-F1CD-FD38-353D-3421F511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 novel framework for combining code </a:t>
            </a:r>
            <a:r>
              <a:rPr lang="en-US" altLang="zh-CN" sz="2800" b="1" dirty="0"/>
              <a:t>Structure</a:t>
            </a:r>
            <a:r>
              <a:rPr lang="en-US" altLang="zh-CN" sz="2800" dirty="0"/>
              <a:t> and </a:t>
            </a:r>
            <a:r>
              <a:rPr lang="en-US" altLang="zh-CN" sz="2800" b="1" dirty="0"/>
              <a:t>Context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6CF4E-3C48-B415-16F0-DE0AE4F2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8941"/>
          </a:xfrm>
        </p:spPr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Source code (</a:t>
            </a:r>
            <a:r>
              <a:rPr lang="en-US" altLang="zh-CN" sz="1800" b="1" i="0" u="none" strike="noStrike" baseline="0" dirty="0">
                <a:latin typeface="NimbusRomNo9L-ReguItal"/>
              </a:rPr>
              <a:t>Context</a:t>
            </a:r>
            <a:r>
              <a:rPr lang="en-US" altLang="zh-CN" sz="1800" b="0" i="0" u="none" strike="noStrike" baseline="0" dirty="0">
                <a:latin typeface="NimbusRomNo9L-Regu"/>
              </a:rPr>
              <a:t>) and its parsed abstract syntax tree (AST; </a:t>
            </a:r>
            <a:r>
              <a:rPr lang="en-US" altLang="zh-CN" sz="1800" b="1" i="0" u="none" strike="noStrike" baseline="0" dirty="0">
                <a:latin typeface="NimbusRomNo9L-ReguItal"/>
              </a:rPr>
              <a:t>Structure</a:t>
            </a:r>
            <a:r>
              <a:rPr lang="en-US" altLang="zh-CN" sz="1800" b="0" i="0" u="none" strike="noStrike" baseline="0" dirty="0">
                <a:latin typeface="NimbusRomNo9L-Regu"/>
              </a:rPr>
              <a:t>) are two complementary representations of the same computer program[1,2]</a:t>
            </a:r>
          </a:p>
          <a:p>
            <a:pPr algn="l"/>
            <a:endParaRPr lang="en-US" altLang="zh-CN" sz="1800" dirty="0">
              <a:latin typeface="NimbusRomNo9L-Regu"/>
            </a:endParaRPr>
          </a:p>
          <a:p>
            <a:pPr algn="l"/>
            <a:endParaRPr lang="en-US" altLang="zh-CN" sz="1800" dirty="0">
              <a:latin typeface="NimbusRomNo9L-Regu"/>
            </a:endParaRPr>
          </a:p>
          <a:p>
            <a:pPr marL="0" indent="0" algn="l">
              <a:buNone/>
            </a:pPr>
            <a:endParaRPr lang="en-US" altLang="zh-CN" sz="1800" dirty="0">
              <a:latin typeface="NimbusRomNo9L-Regu"/>
            </a:endParaRPr>
          </a:p>
          <a:p>
            <a:pPr algn="l"/>
            <a:r>
              <a:rPr lang="en-US" altLang="zh-CN" sz="1800" dirty="0">
                <a:latin typeface="NimbusRomNo9L-Regu"/>
              </a:rPr>
              <a:t>E</a:t>
            </a:r>
            <a:r>
              <a:rPr lang="en-US" altLang="zh-CN" sz="1800" b="0" i="0" u="none" strike="noStrike" baseline="0" dirty="0">
                <a:latin typeface="NimbusRomNo9L-Regu"/>
              </a:rPr>
              <a:t>arly stage works treated the code as a sequence of text and directly adopted the well-developed seq2seq models to learn code context:</a:t>
            </a:r>
          </a:p>
          <a:p>
            <a:pPr lvl="1"/>
            <a:r>
              <a:rPr lang="en-US" altLang="zh-CN" sz="1600" b="0" i="0" u="none" strike="noStrike" baseline="0" dirty="0">
                <a:latin typeface="NimbusRomNo9L-Regu"/>
              </a:rPr>
              <a:t>RNNs, Transformer.</a:t>
            </a:r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After that, some researchers also exploit the AST structure in programs and propose tree based representation model:</a:t>
            </a:r>
          </a:p>
          <a:p>
            <a:pPr lvl="1"/>
            <a:r>
              <a:rPr lang="en-US" altLang="zh-CN" sz="1600" b="0" i="0" u="none" strike="noStrike" baseline="0" dirty="0">
                <a:latin typeface="NimbusRomNo9L-Regu"/>
              </a:rPr>
              <a:t>TreeLSTM, TBCNN, also our Tree Transformer in EMNLP22[3]</a:t>
            </a:r>
          </a:p>
          <a:p>
            <a:pPr lvl="1"/>
            <a:endParaRPr lang="zh-CN" altLang="en-US" sz="1800" dirty="0">
              <a:latin typeface="NimbusRomNo9L-Regu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150FFD-0FF3-12B0-154D-2592E22F8CF6}"/>
              </a:ext>
            </a:extLst>
          </p:cNvPr>
          <p:cNvSpPr txBox="1"/>
          <p:nvPr/>
        </p:nvSpPr>
        <p:spPr>
          <a:xfrm>
            <a:off x="838200" y="5539345"/>
            <a:ext cx="1051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i="0" u="none" strike="noStrike" baseline="0" dirty="0">
                <a:latin typeface="NimbusRomNo9L-Regu"/>
              </a:rPr>
              <a:t>[1] LANGUAGE-AGNOSTIC REPRESENTATION LEARNING OF SOURCE CODE FROM STRUCTURE AND CONTEXT, ICLR21</a:t>
            </a:r>
          </a:p>
          <a:p>
            <a:pPr algn="l"/>
            <a:r>
              <a:rPr lang="en-US" altLang="zh-CN" sz="1400" dirty="0">
                <a:latin typeface="NimbusRomNo9L-Regu"/>
              </a:rPr>
              <a:t>[2] Integrating Tree Path in Transformer for Code Representation, Neurips21</a:t>
            </a:r>
          </a:p>
          <a:p>
            <a:r>
              <a:rPr lang="en-US" altLang="zh-CN" sz="1400" dirty="0">
                <a:latin typeface="NimbusRomNo9L-Regu"/>
              </a:rPr>
              <a:t>[3] Rethinking Positional Encoding in Tree Transformer for Code Representation, EMNLP22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B58385-AAA6-7E7D-8414-3DD298E32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831" y="2955811"/>
            <a:ext cx="1568585" cy="1823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B2F667-E719-B57B-34CE-F7C3AC291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477" y="2501923"/>
            <a:ext cx="1075767" cy="82102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8F14456-BD1F-31E0-3CF3-97DB07751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658" y="2454242"/>
            <a:ext cx="681001" cy="107630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AD8FEC3-8B8D-E907-B25E-21DAC6C333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5544" y="2833598"/>
            <a:ext cx="431508" cy="304555"/>
          </a:xfrm>
          <a:prstGeom prst="rect">
            <a:avLst/>
          </a:prstGeom>
        </p:spPr>
      </p:pic>
      <p:sp>
        <p:nvSpPr>
          <p:cNvPr id="31" name="流程图: 可选过程 30">
            <a:extLst>
              <a:ext uri="{FF2B5EF4-FFF2-40B4-BE49-F238E27FC236}">
                <a16:creationId xmlns:a16="http://schemas.microsoft.com/office/drawing/2014/main" id="{573BE4B5-38E6-CEB2-301C-57A4D4080AF2}"/>
              </a:ext>
            </a:extLst>
          </p:cNvPr>
          <p:cNvSpPr/>
          <p:nvPr/>
        </p:nvSpPr>
        <p:spPr>
          <a:xfrm>
            <a:off x="4036509" y="2441579"/>
            <a:ext cx="3517814" cy="1101626"/>
          </a:xfrm>
          <a:prstGeom prst="flowChartAlternateProcess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12B4EBA-AEC3-D413-9CE6-3F1242FF662E}"/>
              </a:ext>
            </a:extLst>
          </p:cNvPr>
          <p:cNvSpPr/>
          <p:nvPr/>
        </p:nvSpPr>
        <p:spPr>
          <a:xfrm>
            <a:off x="6586314" y="3235428"/>
            <a:ext cx="518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9D5B253-C15B-7148-9577-36D2EF08E240}"/>
              </a:ext>
            </a:extLst>
          </p:cNvPr>
          <p:cNvSpPr/>
          <p:nvPr/>
        </p:nvSpPr>
        <p:spPr>
          <a:xfrm>
            <a:off x="4247132" y="3169061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 Sequence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E4D442F-9CD3-639B-442B-16C15E72576C}"/>
              </a:ext>
            </a:extLst>
          </p:cNvPr>
          <p:cNvCxnSpPr>
            <a:cxnSpLocks/>
          </p:cNvCxnSpPr>
          <p:nvPr/>
        </p:nvCxnSpPr>
        <p:spPr>
          <a:xfrm>
            <a:off x="6030097" y="2593548"/>
            <a:ext cx="0" cy="78465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72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41E3-F1CD-FD38-353D-3421F511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 novel framework for combining code </a:t>
            </a:r>
            <a:r>
              <a:rPr lang="en-US" altLang="zh-CN" sz="2800" b="1" dirty="0"/>
              <a:t>Structure</a:t>
            </a:r>
            <a:r>
              <a:rPr lang="en-US" altLang="zh-CN" sz="2800" dirty="0"/>
              <a:t> and </a:t>
            </a:r>
            <a:r>
              <a:rPr lang="en-US" altLang="zh-CN" sz="2800" b="1" dirty="0"/>
              <a:t>Context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6CF4E-3C48-B415-16F0-DE0AE4F2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39682" cy="4050591"/>
          </a:xfrm>
        </p:spPr>
        <p:txBody>
          <a:bodyPr/>
          <a:lstStyle/>
          <a:p>
            <a:pPr algn="l"/>
            <a:r>
              <a:rPr lang="en-US" altLang="zh-CN" sz="1800" dirty="0">
                <a:latin typeface="NimbusRomNo9L-Regu"/>
              </a:rPr>
              <a:t>Nowadays, some researchers propose to jointly learns on </a:t>
            </a:r>
            <a:r>
              <a:rPr lang="en-US" altLang="zh-CN" sz="1800" b="1" dirty="0">
                <a:latin typeface="NimbusRomNo9L-Regu"/>
              </a:rPr>
              <a:t>Context</a:t>
            </a:r>
            <a:r>
              <a:rPr lang="en-US" altLang="zh-CN" sz="1800" dirty="0">
                <a:latin typeface="NimbusRomNo9L-Regu"/>
              </a:rPr>
              <a:t> and </a:t>
            </a:r>
            <a:r>
              <a:rPr lang="en-US" altLang="zh-CN" sz="1800" b="1" dirty="0">
                <a:latin typeface="NimbusRomNo9L-Regu"/>
              </a:rPr>
              <a:t>Structure</a:t>
            </a:r>
            <a:r>
              <a:rPr lang="en-US" altLang="zh-CN" sz="1800" dirty="0">
                <a:latin typeface="NimbusRomNo9L-Regu"/>
              </a:rPr>
              <a:t>. </a:t>
            </a:r>
          </a:p>
          <a:p>
            <a:pPr algn="l"/>
            <a:r>
              <a:rPr lang="en-US" altLang="zh-CN" sz="1800" dirty="0">
                <a:latin typeface="NimbusRomNo9L-Regu"/>
              </a:rPr>
              <a:t>These jointly learning method could roughly be divided into </a:t>
            </a:r>
            <a:r>
              <a:rPr lang="en-US" altLang="zh-CN" sz="1800" b="1" i="1" dirty="0">
                <a:latin typeface="NimbusRomNo9L-Regu"/>
              </a:rPr>
              <a:t>two categories</a:t>
            </a:r>
            <a:endParaRPr lang="en-US" altLang="zh-CN" sz="1800" dirty="0">
              <a:latin typeface="NimbusRomNo9L-Regu"/>
            </a:endParaRPr>
          </a:p>
          <a:p>
            <a:pPr lvl="1"/>
            <a:r>
              <a:rPr lang="en-US" altLang="zh-CN" sz="1600" dirty="0">
                <a:latin typeface="NimbusRomNo9L-Regu"/>
              </a:rPr>
              <a:t>The first fashion method first </a:t>
            </a:r>
            <a:r>
              <a:rPr lang="en-US" altLang="zh-CN" sz="1600" b="1" i="1" dirty="0">
                <a:latin typeface="NimbusRomNo9L-Regu"/>
              </a:rPr>
              <a:t>encode</a:t>
            </a:r>
            <a:r>
              <a:rPr lang="en-US" altLang="zh-CN" sz="1600" dirty="0">
                <a:latin typeface="NimbusRomNo9L-Regu"/>
              </a:rPr>
              <a:t> </a:t>
            </a:r>
            <a:r>
              <a:rPr lang="en-US" altLang="zh-CN" sz="1600" b="1" i="1" dirty="0">
                <a:latin typeface="NimbusRomNo9L-Regu"/>
              </a:rPr>
              <a:t>the AST-based structure and textual context</a:t>
            </a:r>
            <a:r>
              <a:rPr lang="en-US" altLang="zh-CN" sz="1600" dirty="0">
                <a:latin typeface="NimbusRomNo9L-Regu"/>
              </a:rPr>
              <a:t> </a:t>
            </a:r>
            <a:r>
              <a:rPr lang="en-US" altLang="zh-CN" sz="1600" b="1" i="1" dirty="0">
                <a:latin typeface="NimbusRomNo9L-Regu"/>
              </a:rPr>
              <a:t>respectively</a:t>
            </a:r>
            <a:r>
              <a:rPr lang="en-US" altLang="zh-CN" sz="1600" dirty="0">
                <a:latin typeface="NimbusRomNo9L-Regu"/>
              </a:rPr>
              <a:t>, and then combine them to get final representation at decoding stage</a:t>
            </a:r>
          </a:p>
          <a:p>
            <a:pPr lvl="1"/>
            <a:r>
              <a:rPr lang="en-US" altLang="zh-CN" sz="1600" dirty="0">
                <a:latin typeface="NimbusRomNo9L-Regu"/>
              </a:rPr>
              <a:t>For example: CAST[1], CODESCRIBE[2]</a:t>
            </a:r>
            <a:endParaRPr lang="zh-CN" altLang="en-US" sz="1600" dirty="0">
              <a:latin typeface="NimbusRomNo9L-Regu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150FFD-0FF3-12B0-154D-2592E22F8CF6}"/>
              </a:ext>
            </a:extLst>
          </p:cNvPr>
          <p:cNvSpPr txBox="1"/>
          <p:nvPr/>
        </p:nvSpPr>
        <p:spPr>
          <a:xfrm>
            <a:off x="891220" y="5969655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i="0" u="none" strike="noStrike" baseline="0" dirty="0">
                <a:latin typeface="NimbusRomNo9L-Regu"/>
              </a:rPr>
              <a:t>[1]Cast: Enhancing code summarization with hierarchical splitting and reconstruction of abstract syntax trees, EMNLP21</a:t>
            </a:r>
          </a:p>
          <a:p>
            <a:pPr algn="l"/>
            <a:r>
              <a:rPr lang="en-US" altLang="zh-CN" sz="1400" dirty="0">
                <a:latin typeface="NimbusRomNo9L-Regu"/>
              </a:rPr>
              <a:t>[2]Modeling Hierarchical Syntax Structure with Triplet Position for Source, ACL22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CCBB3D-914F-3243-B5A8-4AD0688A1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59" b="2437"/>
          <a:stretch/>
        </p:blipFill>
        <p:spPr>
          <a:xfrm>
            <a:off x="2597502" y="3739908"/>
            <a:ext cx="3551518" cy="21830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CD5694-5785-3C8A-E405-53E20AC80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938" y="1825625"/>
            <a:ext cx="3059862" cy="40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3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41E3-F1CD-FD38-353D-3421F511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 novel framework for combining code </a:t>
            </a:r>
            <a:r>
              <a:rPr lang="en-US" altLang="zh-CN" sz="2800" b="1" dirty="0"/>
              <a:t>Structure</a:t>
            </a:r>
            <a:r>
              <a:rPr lang="en-US" altLang="zh-CN" sz="2800" dirty="0"/>
              <a:t> and </a:t>
            </a:r>
            <a:r>
              <a:rPr lang="en-US" altLang="zh-CN" sz="2800" b="1" dirty="0"/>
              <a:t>Context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6CF4E-3C48-B415-16F0-DE0AE4F2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6"/>
            <a:ext cx="10515599" cy="2618454"/>
          </a:xfrm>
        </p:spPr>
        <p:txBody>
          <a:bodyPr/>
          <a:lstStyle/>
          <a:p>
            <a:pPr algn="l"/>
            <a:r>
              <a:rPr lang="en-US" altLang="zh-CN" sz="1800" dirty="0">
                <a:latin typeface="NimbusRomNo9L-Regu"/>
              </a:rPr>
              <a:t>Different the first fashion, the second kind of methods </a:t>
            </a:r>
            <a:r>
              <a:rPr lang="en-US" altLang="zh-CN" sz="1800" b="1" i="1" dirty="0">
                <a:latin typeface="NimbusRomNo9L-Regu"/>
              </a:rPr>
              <a:t>additionally focuses an important fact</a:t>
            </a:r>
            <a:r>
              <a:rPr lang="en-US" altLang="zh-CN" sz="1800" dirty="0">
                <a:latin typeface="NimbusRomNo9L-Regu"/>
              </a:rPr>
              <a:t>, which is:</a:t>
            </a:r>
          </a:p>
          <a:p>
            <a:pPr lvl="1"/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NimbusRomNo9L-Regu"/>
              </a:rPr>
              <a:t>There exist the </a:t>
            </a:r>
            <a:r>
              <a:rPr lang="en-US" altLang="zh-CN" sz="1600" b="1" i="1" dirty="0">
                <a:solidFill>
                  <a:schemeClr val="accent5">
                    <a:lumMod val="75000"/>
                  </a:schemeClr>
                </a:solidFill>
                <a:latin typeface="NimbusRomNo9L-Regu"/>
              </a:rPr>
              <a:t>intersection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NimbusRomNo9L-Regu"/>
              </a:rPr>
              <a:t> between the component of AST and that of code token sequences</a:t>
            </a:r>
            <a:r>
              <a:rPr lang="en-US" altLang="zh-CN" sz="1600" dirty="0">
                <a:latin typeface="NimbusRomNo9L-Regu"/>
              </a:rPr>
              <a:t>. </a:t>
            </a:r>
          </a:p>
          <a:p>
            <a:pPr lvl="1"/>
            <a:r>
              <a:rPr lang="en-US" altLang="zh-CN" sz="1600" dirty="0">
                <a:solidFill>
                  <a:srgbClr val="101214"/>
                </a:solidFill>
                <a:latin typeface="PingFang SC"/>
              </a:rPr>
              <a:t>Specifically, each token in code sequence usually have a good match for a certain tree node in AST.</a:t>
            </a:r>
          </a:p>
          <a:p>
            <a:pPr lvl="1"/>
            <a:r>
              <a:rPr lang="en-US" altLang="zh-CN" sz="1600" dirty="0">
                <a:solidFill>
                  <a:srgbClr val="101214"/>
                </a:solidFill>
                <a:latin typeface="PingFang SC"/>
              </a:rPr>
              <a:t>For example, in </a:t>
            </a:r>
            <a:r>
              <a:rPr lang="en-US" altLang="zh-CN" sz="1600" dirty="0" err="1">
                <a:solidFill>
                  <a:srgbClr val="101214"/>
                </a:solidFill>
                <a:latin typeface="PingFang SC"/>
              </a:rPr>
              <a:t>TPTrans</a:t>
            </a:r>
            <a:r>
              <a:rPr lang="en-US" altLang="zh-CN" sz="1600" dirty="0">
                <a:solidFill>
                  <a:srgbClr val="101214"/>
                </a:solidFill>
                <a:latin typeface="PingFang SC"/>
              </a:rPr>
              <a:t>[1], each token in code sequence is assigned to corresponding leaf node in AST.</a:t>
            </a:r>
          </a:p>
          <a:p>
            <a:pPr lvl="1"/>
            <a:r>
              <a:rPr lang="en-US" altLang="zh-CN" sz="1600" dirty="0">
                <a:latin typeface="NimbusRomNo9L-Regu"/>
              </a:rPr>
              <a:t>Lots of method could be classified into this category:  GREAT[3], Sandwich[3], Code Transformer[2], </a:t>
            </a:r>
            <a:r>
              <a:rPr lang="en-US" altLang="zh-CN" sz="1600" dirty="0" err="1">
                <a:latin typeface="NimbusRomNo9L-Regu"/>
              </a:rPr>
              <a:t>TPTrans</a:t>
            </a:r>
            <a:r>
              <a:rPr lang="en-US" altLang="zh-CN" sz="1600" dirty="0">
                <a:latin typeface="NimbusRomNo9L-Regu"/>
              </a:rPr>
              <a:t>[1], </a:t>
            </a:r>
            <a:r>
              <a:rPr lang="en-US" altLang="zh-CN" sz="1600" dirty="0" err="1">
                <a:latin typeface="NimbusRomNo9L-Regu"/>
              </a:rPr>
              <a:t>Paformer</a:t>
            </a:r>
            <a:r>
              <a:rPr lang="en-US" altLang="zh-CN" sz="1600" dirty="0">
                <a:latin typeface="NimbusRomNo9L-Regu"/>
              </a:rPr>
              <a:t>[4], etc. For example,</a:t>
            </a:r>
            <a:r>
              <a:rPr lang="zh-CN" altLang="en-US" sz="1600" dirty="0">
                <a:latin typeface="NimbusRomNo9L-Regu"/>
              </a:rPr>
              <a:t> </a:t>
            </a:r>
            <a:r>
              <a:rPr lang="en-US" altLang="zh-CN" sz="1600" dirty="0">
                <a:latin typeface="NimbusRomNo9L-Regu"/>
              </a:rPr>
              <a:t>Sandwich encodes the </a:t>
            </a:r>
            <a:r>
              <a:rPr lang="en-US" altLang="zh-CN" sz="1600" b="1" i="1" dirty="0">
                <a:latin typeface="NimbusRomNo9L-Regu"/>
              </a:rPr>
              <a:t>AST</a:t>
            </a:r>
            <a:r>
              <a:rPr lang="en-US" altLang="zh-CN" sz="1600" dirty="0">
                <a:latin typeface="NimbusRomNo9L-Regu"/>
              </a:rPr>
              <a:t> by </a:t>
            </a:r>
            <a:r>
              <a:rPr lang="en-US" altLang="zh-CN" sz="1600" b="1" i="1" dirty="0">
                <a:latin typeface="NimbusRomNo9L-Regu"/>
              </a:rPr>
              <a:t>GGNN</a:t>
            </a:r>
            <a:r>
              <a:rPr lang="en-US" altLang="zh-CN" sz="1600" dirty="0">
                <a:latin typeface="NimbusRomNo9L-Regu"/>
              </a:rPr>
              <a:t>, and then extract the representation of </a:t>
            </a:r>
            <a:r>
              <a:rPr lang="en-US" altLang="zh-CN" sz="1600" b="1" i="1" dirty="0">
                <a:latin typeface="NimbusRomNo9L-Regu"/>
              </a:rPr>
              <a:t>code tokens </a:t>
            </a:r>
            <a:r>
              <a:rPr lang="en-US" altLang="zh-CN" sz="1600" dirty="0">
                <a:latin typeface="NimbusRomNo9L-Regu"/>
              </a:rPr>
              <a:t>and update them by </a:t>
            </a:r>
            <a:r>
              <a:rPr lang="en-US" altLang="zh-CN" sz="1600" b="1" i="1" dirty="0">
                <a:latin typeface="NimbusRomNo9L-Regu"/>
              </a:rPr>
              <a:t>RNNs</a:t>
            </a:r>
            <a:endParaRPr lang="en-US" altLang="zh-CN" sz="1600" dirty="0">
              <a:latin typeface="NimbusRomNo9L-Regu"/>
            </a:endParaRPr>
          </a:p>
          <a:p>
            <a:pPr lvl="1"/>
            <a:r>
              <a:rPr lang="en-US" altLang="zh-CN" sz="1600" dirty="0">
                <a:latin typeface="NimbusRomNo9L-Regu"/>
              </a:rPr>
              <a:t>Thanks for focusing the </a:t>
            </a:r>
            <a:r>
              <a:rPr lang="en-US" altLang="zh-CN" sz="1600" b="1" i="1" dirty="0">
                <a:latin typeface="NimbusRomNo9L-Regu"/>
              </a:rPr>
              <a:t>intersection fact </a:t>
            </a:r>
            <a:r>
              <a:rPr lang="en-US" altLang="zh-CN" sz="1600" dirty="0">
                <a:latin typeface="NimbusRomNo9L-Regu"/>
              </a:rPr>
              <a:t>between AST and code sequence, the second category usually has better performance than the first fashion. And in this work, we also design model following this fashion.</a:t>
            </a:r>
          </a:p>
          <a:p>
            <a:pPr lvl="1"/>
            <a:endParaRPr lang="en-US" altLang="zh-CN" sz="1800" b="1" i="1" dirty="0">
              <a:latin typeface="NimbusRomNo9L-Regu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150FFD-0FF3-12B0-154D-2592E22F8CF6}"/>
              </a:ext>
            </a:extLst>
          </p:cNvPr>
          <p:cNvSpPr txBox="1"/>
          <p:nvPr/>
        </p:nvSpPr>
        <p:spPr>
          <a:xfrm>
            <a:off x="6095997" y="5661731"/>
            <a:ext cx="5331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0" i="0" u="none" strike="noStrike" baseline="0" dirty="0">
                <a:latin typeface="NimbusRomNo9L-Regu"/>
              </a:rPr>
              <a:t>[1] </a:t>
            </a:r>
            <a:r>
              <a:rPr lang="en-US" altLang="zh-CN" sz="1200" dirty="0">
                <a:latin typeface="NimbusRomNo9L-Regu"/>
              </a:rPr>
              <a:t>Integrating Tree Path in Transformer for Code Representation, Neurips21</a:t>
            </a:r>
          </a:p>
          <a:p>
            <a:r>
              <a:rPr lang="en-US" altLang="zh-CN" sz="1200" b="0" i="0" u="none" strike="noStrike" baseline="0" dirty="0">
                <a:latin typeface="NimbusRomNo9L-Regu"/>
              </a:rPr>
              <a:t>[2] LANGUAGE-AGNOSTIC REPRESENTATION LEARNING OF SOURCE CODE FROM STRUCTURE AND CONTEXT, ICLR21</a:t>
            </a:r>
          </a:p>
          <a:p>
            <a:pPr algn="l"/>
            <a:r>
              <a:rPr lang="en-US" altLang="zh-CN" sz="1200" dirty="0">
                <a:latin typeface="NimbusRomNo9L-Regu"/>
              </a:rPr>
              <a:t>[3] GLOBAL RELATIONAL MODELS OF SOURCE CODE, ICLR20</a:t>
            </a:r>
          </a:p>
          <a:p>
            <a:pPr algn="l"/>
            <a:r>
              <a:rPr lang="en-US" altLang="zh-CN" sz="1200" dirty="0">
                <a:latin typeface="NimbusRomNo9L-Regu"/>
              </a:rPr>
              <a:t>[4] Pyramid Attention For Source Code Summarization, Neurips22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9ADB3-0697-F7CB-9D75-0B2610C9B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41" y="4444080"/>
            <a:ext cx="5255156" cy="223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0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41E3-F1CD-FD38-353D-3421F511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 novel framework for combining code </a:t>
            </a:r>
            <a:r>
              <a:rPr lang="en-US" altLang="zh-CN" sz="2800" b="1" dirty="0"/>
              <a:t>Structure</a:t>
            </a:r>
            <a:r>
              <a:rPr lang="en-US" altLang="zh-CN" sz="2800" dirty="0"/>
              <a:t> and </a:t>
            </a:r>
            <a:r>
              <a:rPr lang="en-US" altLang="zh-CN" sz="2800" b="1" dirty="0"/>
              <a:t>Context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6CF4E-3C48-B415-16F0-DE0AE4F2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599" cy="4050591"/>
          </a:xfrm>
        </p:spPr>
        <p:txBody>
          <a:bodyPr/>
          <a:lstStyle/>
          <a:p>
            <a:pPr algn="l"/>
            <a:r>
              <a:rPr lang="en-US" altLang="zh-CN" sz="1600" dirty="0">
                <a:latin typeface="NimbusRomNo9L-Regu"/>
              </a:rPr>
              <a:t>In this work, we want to ask: Does the good code representation has a </a:t>
            </a:r>
            <a:r>
              <a:rPr lang="en-US" altLang="zh-CN" sz="1600" b="1" i="1" dirty="0">
                <a:latin typeface="NimbusRomNo9L-Regu"/>
              </a:rPr>
              <a:t>dependency preference </a:t>
            </a:r>
            <a:r>
              <a:rPr lang="en-US" altLang="zh-CN" sz="1600" dirty="0">
                <a:latin typeface="NimbusRomNo9L-Regu"/>
              </a:rPr>
              <a:t>on </a:t>
            </a:r>
            <a:r>
              <a:rPr lang="en-US" altLang="zh-CN" sz="1600" b="1" i="1" dirty="0">
                <a:latin typeface="NimbusRomNo9L-Regu"/>
              </a:rPr>
              <a:t>either</a:t>
            </a:r>
            <a:r>
              <a:rPr lang="en-US" altLang="zh-CN" sz="1600" dirty="0">
                <a:latin typeface="NimbusRomNo9L-Regu"/>
              </a:rPr>
              <a:t> the structure in AST </a:t>
            </a:r>
            <a:r>
              <a:rPr lang="en-US" altLang="zh-CN" sz="1600" b="1" i="1" dirty="0">
                <a:latin typeface="NimbusRomNo9L-Regu"/>
              </a:rPr>
              <a:t>or</a:t>
            </a:r>
            <a:r>
              <a:rPr lang="en-US" altLang="zh-CN" sz="1600" dirty="0">
                <a:latin typeface="NimbusRomNo9L-Regu"/>
              </a:rPr>
              <a:t> the context in code sequence, especially in </a:t>
            </a:r>
            <a:r>
              <a:rPr lang="en-US" altLang="zh-CN" sz="1600" b="1" i="1" dirty="0">
                <a:latin typeface="NimbusRomNo9L-Regu"/>
              </a:rPr>
              <a:t>different tasks</a:t>
            </a:r>
            <a:r>
              <a:rPr lang="en-US" altLang="zh-CN" sz="1600" dirty="0">
                <a:latin typeface="NimbusRomNo9L-Regu"/>
              </a:rPr>
              <a:t>, </a:t>
            </a:r>
            <a:r>
              <a:rPr lang="en-US" altLang="zh-CN" sz="1600" b="1" i="1" dirty="0">
                <a:latin typeface="NimbusRomNo9L-Regu"/>
              </a:rPr>
              <a:t>different language </a:t>
            </a:r>
            <a:r>
              <a:rPr lang="en-US" altLang="zh-CN" sz="1600" dirty="0">
                <a:latin typeface="NimbusRomNo9L-Regu"/>
              </a:rPr>
              <a:t>or even in </a:t>
            </a:r>
            <a:r>
              <a:rPr lang="en-US" altLang="zh-CN" sz="1600" b="1" i="1" dirty="0">
                <a:latin typeface="NimbusRomNo9L-Regu"/>
              </a:rPr>
              <a:t>different model layers</a:t>
            </a:r>
            <a:r>
              <a:rPr lang="en-US" altLang="zh-CN" sz="1600" dirty="0">
                <a:latin typeface="NimbusRomNo9L-Regu"/>
              </a:rPr>
              <a:t>?</a:t>
            </a:r>
          </a:p>
          <a:p>
            <a:pPr algn="l"/>
            <a:r>
              <a:rPr lang="en-US" altLang="zh-CN" sz="1600" dirty="0">
                <a:latin typeface="NimbusRomNo9L-Regu"/>
              </a:rPr>
              <a:t>Intuitively, both of structure and context are beneficial. However, we think their roles in </a:t>
            </a:r>
            <a:r>
              <a:rPr lang="en-US" altLang="zh-CN" sz="1600" b="1" i="1" dirty="0">
                <a:latin typeface="NimbusRomNo9L-Regu"/>
              </a:rPr>
              <a:t>different scenarios</a:t>
            </a:r>
            <a:r>
              <a:rPr lang="en-US" altLang="zh-CN" sz="1600" dirty="0">
                <a:latin typeface="NimbusRomNo9L-Regu"/>
              </a:rPr>
              <a:t>(tasks, language and layers) should not be simply assumed to be the same.</a:t>
            </a:r>
          </a:p>
          <a:p>
            <a:pPr algn="l"/>
            <a:r>
              <a:rPr lang="en-US" altLang="zh-CN" sz="1600" dirty="0">
                <a:latin typeface="NimbusRomNo9L-Regu"/>
              </a:rPr>
              <a:t>Obviously, previous works do not consider about this question, and also not design model for it.</a:t>
            </a:r>
          </a:p>
          <a:p>
            <a:pPr algn="l"/>
            <a:r>
              <a:rPr lang="en-US" altLang="zh-CN" sz="1600" b="1" dirty="0">
                <a:latin typeface="NimbusRomNo9L-Regu"/>
              </a:rPr>
              <a:t>Further more</a:t>
            </a:r>
            <a:r>
              <a:rPr lang="en-US" altLang="zh-CN" sz="1600" dirty="0">
                <a:latin typeface="NimbusRomNo9L-Regu"/>
              </a:rPr>
              <a:t>, if we additionally consider the </a:t>
            </a:r>
            <a:r>
              <a:rPr lang="en-US" altLang="zh-CN" sz="1600" b="1" i="1" dirty="0">
                <a:latin typeface="NimbusRomNo9L-Regu"/>
              </a:rPr>
              <a:t>intersection fact </a:t>
            </a:r>
            <a:r>
              <a:rPr lang="en-US" altLang="zh-CN" sz="1600" dirty="0">
                <a:latin typeface="NimbusRomNo9L-Regu"/>
              </a:rPr>
              <a:t>between AST and code sequence, the question of </a:t>
            </a:r>
            <a:r>
              <a:rPr lang="en-US" altLang="zh-CN" sz="1600" b="1" i="1" dirty="0">
                <a:latin typeface="NimbusRomNo9L-Regu"/>
              </a:rPr>
              <a:t>dependency preference </a:t>
            </a:r>
            <a:r>
              <a:rPr lang="en-US" altLang="zh-CN" sz="1600" dirty="0">
                <a:latin typeface="NimbusRomNo9L-Regu"/>
              </a:rPr>
              <a:t>could concretely converted into another question, which is:</a:t>
            </a:r>
          </a:p>
          <a:p>
            <a:pPr lvl="1"/>
            <a:r>
              <a:rPr lang="en-US" altLang="zh-CN" sz="1600" dirty="0">
                <a:latin typeface="NimbusRomNo9L-Regu"/>
              </a:rPr>
              <a:t>As for the node(or token) both exists in AST and code sequence(we called them as </a:t>
            </a:r>
            <a:r>
              <a:rPr lang="en-US" altLang="zh-CN" sz="1600" b="1" i="1" dirty="0">
                <a:latin typeface="NimbusRomNo9L-Regu"/>
              </a:rPr>
              <a:t>intersection nodes</a:t>
            </a:r>
            <a:r>
              <a:rPr lang="en-US" altLang="zh-CN" sz="1600" dirty="0">
                <a:latin typeface="NimbusRomNo9L-Regu"/>
              </a:rPr>
              <a:t>), is it more likely to play a role as the part of AST or the part of code sequence?</a:t>
            </a:r>
          </a:p>
          <a:p>
            <a:pPr lvl="1"/>
            <a:r>
              <a:rPr lang="en-US" altLang="zh-CN" sz="1600" dirty="0">
                <a:latin typeface="NimbusRomNo9L-Regu"/>
              </a:rPr>
              <a:t>For example, if the </a:t>
            </a:r>
            <a:r>
              <a:rPr lang="en-US" altLang="zh-CN" sz="1600" b="1" i="1" dirty="0">
                <a:latin typeface="NimbusRomNo9L-Regu"/>
              </a:rPr>
              <a:t>intersection node </a:t>
            </a:r>
            <a:r>
              <a:rPr lang="en-US" altLang="zh-CN" sz="1600" dirty="0">
                <a:latin typeface="NimbusRomNo9L-Regu"/>
              </a:rPr>
              <a:t>are more prefer to be a part of AST than code sequence, we could think more structure than context is useful at present. And also vice versa.</a:t>
            </a:r>
          </a:p>
          <a:p>
            <a:pPr lvl="1"/>
            <a:endParaRPr lang="en-US" altLang="zh-CN" sz="1200" dirty="0">
              <a:latin typeface="NimbusRomNo9L-Regu"/>
            </a:endParaRPr>
          </a:p>
          <a:p>
            <a:pPr lvl="1"/>
            <a:endParaRPr lang="en-US" altLang="zh-CN" sz="1200" dirty="0">
              <a:latin typeface="NimbusRomNo9L-Regu"/>
            </a:endParaRPr>
          </a:p>
          <a:p>
            <a:pPr algn="l"/>
            <a:endParaRPr lang="en-US" altLang="zh-CN" sz="160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82551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41E3-F1CD-FD38-353D-3421F511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 novel framework for combining code </a:t>
            </a:r>
            <a:r>
              <a:rPr lang="en-US" altLang="zh-CN" sz="2800" b="1" dirty="0"/>
              <a:t>Structure</a:t>
            </a:r>
            <a:r>
              <a:rPr lang="en-US" altLang="zh-CN" sz="2800" dirty="0"/>
              <a:t> and </a:t>
            </a:r>
            <a:r>
              <a:rPr lang="en-US" altLang="zh-CN" sz="2800" b="1" dirty="0"/>
              <a:t>Context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26CF4E-3C48-B415-16F0-DE0AE4F2DB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10515599" cy="427961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1600" dirty="0">
                    <a:latin typeface="NimbusRomNo9L-Regu"/>
                  </a:rPr>
                  <a:t>So we design model for this motivation,</a:t>
                </a:r>
                <a:r>
                  <a:rPr lang="zh-CN" altLang="en-US" sz="1600" dirty="0">
                    <a:latin typeface="NimbusRomNo9L-Regu"/>
                  </a:rPr>
                  <a:t> </a:t>
                </a:r>
                <a:r>
                  <a:rPr lang="en-US" altLang="zh-CN" sz="1600" dirty="0">
                    <a:latin typeface="NimbusRomNo9L-Regu"/>
                  </a:rPr>
                  <a:t>allowing model to self-adaptively adjust preference to structure and context.</a:t>
                </a:r>
              </a:p>
              <a:p>
                <a:r>
                  <a:rPr lang="en-US" altLang="zh-CN" sz="1600" dirty="0">
                    <a:latin typeface="NimbusRomNo9L-Regu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1600" dirty="0">
                    <a:latin typeface="NimbusRomNo9L-Regu"/>
                  </a:rPr>
                  <a:t> denote a program’s token sequence;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sz="1600" dirty="0">
                    <a:latin typeface="NimbusRomNo9L-Regu"/>
                  </a:rPr>
                  <a:t> denote the code’s AST and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1600" dirty="0">
                    <a:latin typeface="NimbusRomNo9L-Regu"/>
                  </a:rPr>
                  <a:t> is the set of node. </a:t>
                </a:r>
              </a:p>
              <a:p>
                <a:r>
                  <a:rPr lang="en-US" altLang="zh-CN" sz="1600" dirty="0">
                    <a:latin typeface="NimbusRomNo9L-Regu"/>
                  </a:rPr>
                  <a:t>We can see that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1600" dirty="0">
                    <a:latin typeface="NimbusRomNo9L-Regu"/>
                  </a:rPr>
                  <a:t>; We set the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1200" dirty="0">
                    <a:latin typeface="NimbusRomNo9L-Regu"/>
                  </a:rPr>
                  <a:t>, </a:t>
                </a:r>
                <a:r>
                  <a:rPr lang="en-US" altLang="zh-CN" sz="1600" dirty="0">
                    <a:latin typeface="NimbusRomNo9L-Regu"/>
                  </a:rPr>
                  <a:t>so the size of non-leaf nodes is </a:t>
                </a:r>
                <a:r>
                  <a:rPr lang="en-US" altLang="zh-CN" sz="1600" b="1" i="1" dirty="0">
                    <a:latin typeface="NimbusRomNo9L-Regu"/>
                  </a:rPr>
                  <a:t>m-n</a:t>
                </a:r>
                <a:r>
                  <a:rPr lang="en-US" altLang="zh-CN" sz="1600" dirty="0">
                    <a:latin typeface="NimbusRomNo9L-Regu"/>
                  </a:rPr>
                  <a:t> and the leaf node is </a:t>
                </a:r>
                <a:r>
                  <a:rPr lang="en-US" altLang="zh-CN" sz="1600" b="1" i="1" dirty="0">
                    <a:latin typeface="NimbusRomNo9L-Regu"/>
                  </a:rPr>
                  <a:t>n</a:t>
                </a:r>
                <a:r>
                  <a:rPr lang="en-US" altLang="zh-CN" sz="1600" dirty="0">
                    <a:latin typeface="NimbusRomNo9L-Regu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1600" dirty="0">
                    <a:latin typeface="NimbusRomNo9L-Regu"/>
                  </a:rPr>
                  <a:t>is the embedding of all </a:t>
                </a:r>
                <a:r>
                  <a:rPr lang="en-US" altLang="zh-CN" sz="1600" dirty="0" err="1">
                    <a:latin typeface="NimbusRomNo9L-Regu"/>
                  </a:rPr>
                  <a:t>ast</a:t>
                </a:r>
                <a:r>
                  <a:rPr lang="en-US" altLang="zh-CN" sz="1600" dirty="0">
                    <a:latin typeface="NimbusRomNo9L-Regu"/>
                  </a:rPr>
                  <a:t> nodes in </a:t>
                </a:r>
                <a:r>
                  <a:rPr lang="en-US" altLang="zh-CN" sz="1600" b="0" i="1" dirty="0">
                    <a:latin typeface="Cambria Math" panose="02040503050406030204" pitchFamily="18" charset="0"/>
                  </a:rPr>
                  <a:t>V,  </a:t>
                </a:r>
                <a:r>
                  <a:rPr lang="en-US" altLang="zh-CN" sz="1600" dirty="0">
                    <a:latin typeface="NimbusRomNo9L-Regu"/>
                  </a:rPr>
                  <a:t>and we will feed them into </a:t>
                </a:r>
                <a:r>
                  <a:rPr lang="en-US" altLang="zh-CN" sz="1600" b="1" i="1" dirty="0">
                    <a:latin typeface="NimbusRomNo9L-Regu"/>
                  </a:rPr>
                  <a:t>Transformer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𝑡𝑝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𝑡𝑝</m:t>
                            </m:r>
                          </m:sup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𝑡𝑝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6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1600" dirty="0">
                    <a:latin typeface="NimbusRomNo9L-Regu"/>
                  </a:rPr>
                  <a:t>is the </a:t>
                </a:r>
                <a:r>
                  <a:rPr lang="en-US" altLang="zh-CN" sz="1600" b="1" i="1" dirty="0">
                    <a:latin typeface="NimbusRomNo9L-Regu"/>
                  </a:rPr>
                  <a:t>tree positional </a:t>
                </a:r>
                <a:r>
                  <a:rPr lang="en-US" altLang="zh-CN" sz="1600" dirty="0">
                    <a:latin typeface="NimbusRomNo9L-Regu"/>
                  </a:rPr>
                  <a:t>encoding of all </a:t>
                </a:r>
                <a:r>
                  <a:rPr lang="en-US" altLang="zh-CN" sz="1600" dirty="0" err="1">
                    <a:latin typeface="NimbusRomNo9L-Regu"/>
                  </a:rPr>
                  <a:t>ast</a:t>
                </a:r>
                <a:r>
                  <a:rPr lang="en-US" altLang="zh-CN" sz="1600" dirty="0">
                    <a:latin typeface="NimbusRomNo9L-Regu"/>
                  </a:rPr>
                  <a:t> nodes in </a:t>
                </a:r>
                <a:r>
                  <a:rPr lang="en-US" altLang="zh-CN" sz="1600" b="1" i="1" dirty="0">
                    <a:latin typeface="Cambria Math" panose="02040503050406030204" pitchFamily="18" charset="0"/>
                  </a:rPr>
                  <a:t>V</a:t>
                </a:r>
                <a:r>
                  <a:rPr lang="en-US" altLang="zh-CN" sz="16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CN" sz="1600" dirty="0">
                    <a:latin typeface="NimbusRomNo9L-Regu"/>
                  </a:rPr>
                  <a:t>and we could use the tree positional encoding method proposed in our EMNLP</a:t>
                </a:r>
              </a:p>
              <a:p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𝑠𝑞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𝑠𝑞</m:t>
                            </m:r>
                          </m:sup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𝑠𝑞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6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1600" dirty="0">
                    <a:latin typeface="NimbusRomNo9L-Regu"/>
                  </a:rPr>
                  <a:t>is the </a:t>
                </a:r>
                <a:r>
                  <a:rPr lang="en-US" altLang="zh-CN" sz="1600" b="1" i="1" dirty="0">
                    <a:latin typeface="NimbusRomNo9L-Regu"/>
                  </a:rPr>
                  <a:t>sequence positional </a:t>
                </a:r>
                <a:r>
                  <a:rPr lang="en-US" altLang="zh-CN" sz="1600" dirty="0">
                    <a:latin typeface="NimbusRomNo9L-Regu"/>
                  </a:rPr>
                  <a:t>encoding of all leaf node, which are also tokens in code sequence in </a:t>
                </a:r>
                <a:r>
                  <a:rPr lang="en-US" altLang="zh-CN" sz="1600" b="1" i="1" dirty="0">
                    <a:latin typeface="Cambria Math" panose="02040503050406030204" pitchFamily="18" charset="0"/>
                  </a:rPr>
                  <a:t>T , </a:t>
                </a:r>
                <a:r>
                  <a:rPr lang="en-US" altLang="zh-CN" sz="1600" dirty="0">
                    <a:latin typeface="NimbusRomNo9L-Regu"/>
                  </a:rPr>
                  <a:t>and we set as </a:t>
                </a:r>
                <a:r>
                  <a:rPr lang="en-US" altLang="zh-CN" sz="1600" b="1" i="1" dirty="0">
                    <a:latin typeface="NimbusRomNo9L-Regu"/>
                  </a:rPr>
                  <a:t>zero vectors for non-leaf nodes </a:t>
                </a:r>
                <a:r>
                  <a:rPr lang="en-US" altLang="zh-CN" sz="1600" dirty="0">
                    <a:latin typeface="NimbusRomNo9L-Regu"/>
                  </a:rPr>
                  <a:t>since they not appeared in code token </a:t>
                </a:r>
                <a:r>
                  <a:rPr lang="en-US" altLang="zh-CN" sz="1600" dirty="0" err="1">
                    <a:latin typeface="NimbusRomNo9L-Regu"/>
                  </a:rPr>
                  <a:t>squences</a:t>
                </a:r>
                <a:endParaRPr lang="en-US" altLang="zh-CN" sz="1600" dirty="0">
                  <a:latin typeface="NimbusRomNo9L-Regu"/>
                </a:endParaRPr>
              </a:p>
              <a:p>
                <a:pPr marL="0" indent="0">
                  <a:buNone/>
                </a:pPr>
                <a:endParaRPr lang="en-US" altLang="zh-CN" sz="1600" b="0" dirty="0">
                  <a:latin typeface="NimbusRomNo9L-Regu"/>
                </a:endParaRPr>
              </a:p>
              <a:p>
                <a:endParaRPr lang="en-US" altLang="zh-CN" sz="1600" dirty="0">
                  <a:latin typeface="NimbusRomNo9L-Regu"/>
                </a:endParaRPr>
              </a:p>
              <a:p>
                <a:endParaRPr lang="en-US" altLang="zh-CN" sz="1600" dirty="0">
                  <a:latin typeface="NimbusRomNo9L-Regu"/>
                </a:endParaRPr>
              </a:p>
              <a:p>
                <a:endParaRPr lang="en-US" altLang="zh-CN" sz="1600" dirty="0">
                  <a:latin typeface="NimbusRomNo9L-Regu"/>
                </a:endParaRPr>
              </a:p>
              <a:p>
                <a:endParaRPr lang="en-US" altLang="zh-CN" sz="1600" dirty="0">
                  <a:latin typeface="NimbusRomNo9L-Regu"/>
                </a:endParaRPr>
              </a:p>
              <a:p>
                <a:pPr lvl="1"/>
                <a:endParaRPr lang="en-US" altLang="zh-CN" sz="1200" dirty="0">
                  <a:latin typeface="NimbusRomNo9L-Regu"/>
                </a:endParaRPr>
              </a:p>
              <a:p>
                <a:pPr algn="l"/>
                <a:endParaRPr lang="en-US" altLang="zh-CN" sz="1600" dirty="0">
                  <a:latin typeface="NimbusRomNo9L-Regu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26CF4E-3C48-B415-16F0-DE0AE4F2D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10515599" cy="4279611"/>
              </a:xfrm>
              <a:blipFill>
                <a:blip r:embed="rId3"/>
                <a:stretch>
                  <a:fillRect l="-174" t="-1422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FEF4BD4-1E18-352F-FAB5-84AD4D614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588" y="3603597"/>
            <a:ext cx="4356818" cy="161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41E3-F1CD-FD38-353D-3421F511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 novel framework for combining code </a:t>
            </a:r>
            <a:r>
              <a:rPr lang="en-US" altLang="zh-CN" sz="2800" b="1" dirty="0"/>
              <a:t>Structure</a:t>
            </a:r>
            <a:r>
              <a:rPr lang="en-US" altLang="zh-CN" sz="2800" dirty="0"/>
              <a:t> and </a:t>
            </a:r>
            <a:r>
              <a:rPr lang="en-US" altLang="zh-CN" sz="2800" b="1" dirty="0"/>
              <a:t>Context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26CF4E-3C48-B415-16F0-DE0AE4F2DB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10515599" cy="4778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1600" dirty="0">
                    <a:latin typeface="NimbusRomNo9L-Regu"/>
                  </a:rPr>
                  <a:t>We then feed the embedding of all </a:t>
                </a:r>
                <a:r>
                  <a:rPr lang="en-US" altLang="zh-CN" sz="1600" dirty="0" err="1">
                    <a:latin typeface="NimbusRomNo9L-Regu"/>
                  </a:rPr>
                  <a:t>ast</a:t>
                </a:r>
                <a:r>
                  <a:rPr lang="en-US" altLang="zh-CN" sz="1600" dirty="0">
                    <a:latin typeface="NimbusRomNo9L-Regu"/>
                  </a:rPr>
                  <a:t> nodes into Transformer, and in each layer and head, we get the attn score between node embedding: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600" dirty="0">
                  <a:latin typeface="NimbusRomNo9L-Regu"/>
                </a:endParaRPr>
              </a:p>
              <a:p>
                <a:r>
                  <a:rPr lang="en-US" altLang="zh-CN" sz="1600" dirty="0">
                    <a:latin typeface="NimbusRomNo9L-Regu"/>
                  </a:rPr>
                  <a:t>We first integrate the </a:t>
                </a:r>
                <a:r>
                  <a:rPr lang="en-US" altLang="zh-CN" sz="1600" b="1" i="1" dirty="0">
                    <a:latin typeface="NimbusRomNo9L-Regu"/>
                  </a:rPr>
                  <a:t>tree PE </a:t>
                </a:r>
                <a:r>
                  <a:rPr lang="en-US" altLang="zh-CN" sz="1600" dirty="0">
                    <a:latin typeface="NimbusRomNo9L-Regu"/>
                  </a:rPr>
                  <a:t>into attn score, and get: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𝑡𝑝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𝑡𝑝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𝑡𝑝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𝑡𝑝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𝑡𝑝</m:t>
                                </m:r>
                              </m:sub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NimbusRomNo9L-Regu"/>
                  </a:rPr>
                  <a:t>; and we then </a:t>
                </a:r>
                <a:r>
                  <a:rPr lang="en-US" altLang="zh-CN" sz="1600" dirty="0" err="1">
                    <a:latin typeface="NimbusRomNo9L-Regu"/>
                  </a:rPr>
                  <a:t>softmax</a:t>
                </a:r>
                <a:r>
                  <a:rPr lang="en-US" altLang="zh-CN" sz="1600" dirty="0">
                    <a:latin typeface="NimbusRomNo9L-Regu"/>
                  </a:rPr>
                  <a:t> on it and get attn prob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𝑡𝑝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𝑡𝑝</m:t>
                            </m:r>
                          </m:sup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e>
                    </m:d>
                  </m:oMath>
                </a14:m>
                <a:r>
                  <a:rPr lang="en-US" altLang="zh-CN" sz="1600" dirty="0">
                    <a:latin typeface="NimbusRomNo9L-Regu"/>
                  </a:rPr>
                  <a:t>. So we get the attn prob between arbitrary pair tree node in AST</a:t>
                </a:r>
              </a:p>
              <a:p>
                <a:r>
                  <a:rPr lang="en-US" altLang="zh-CN" sz="1600" dirty="0">
                    <a:latin typeface="NimbusRomNo9L-Regu"/>
                  </a:rPr>
                  <a:t>We then integrate the </a:t>
                </a:r>
                <a:r>
                  <a:rPr lang="en-US" altLang="zh-CN" sz="1600" b="1" i="1" dirty="0">
                    <a:latin typeface="NimbusRomNo9L-Regu"/>
                  </a:rPr>
                  <a:t>sequential PE </a:t>
                </a:r>
                <a:r>
                  <a:rPr lang="en-US" altLang="zh-CN" sz="1600" dirty="0">
                    <a:latin typeface="NimbusRomNo9L-Regu"/>
                  </a:rPr>
                  <a:t>into attn score, and get: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𝑠𝑞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𝑚𝑎𝑠𝑘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𝑠𝑞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𝑠𝑞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𝑠𝑞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𝑠𝑞</m:t>
                                </m:r>
                              </m:sub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NimbusRomNo9L-Regu"/>
                  </a:rPr>
                  <a:t>. And also get attn prob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𝑠𝑞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𝑠𝑞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=−1</m:t>
                        </m:r>
                      </m:e>
                    </m:d>
                  </m:oMath>
                </a14:m>
                <a:r>
                  <a:rPr lang="en-US" altLang="zh-CN" sz="1600" dirty="0">
                    <a:latin typeface="NimbusRomNo9L-Regu"/>
                  </a:rPr>
                  <a:t>. Note that, </a:t>
                </a:r>
                <a:r>
                  <a:rPr lang="en-US" altLang="zh-CN" sz="1600" b="1" i="1" dirty="0">
                    <a:latin typeface="NimbusRomNo9L-Regu"/>
                  </a:rPr>
                  <a:t>we mask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zh-CN" sz="1600" b="1" i="1" dirty="0">
                    <a:latin typeface="NimbusRomNo9L-Regu"/>
                  </a:rPr>
                  <a:t> first before add bias</a:t>
                </a:r>
                <a:r>
                  <a:rPr lang="en-US" altLang="zh-CN" sz="1600" dirty="0">
                    <a:latin typeface="NimbusRomNo9L-Regu"/>
                  </a:rPr>
                  <a:t>, so this prob is </a:t>
                </a:r>
                <a:r>
                  <a:rPr lang="en-US" altLang="zh-CN" sz="1600" b="1" i="1" dirty="0">
                    <a:latin typeface="NimbusRomNo9L-Regu"/>
                  </a:rPr>
                  <a:t>only for leaf nodes </a:t>
                </a:r>
                <a:r>
                  <a:rPr lang="en-US" altLang="zh-CN" sz="1600" dirty="0">
                    <a:latin typeface="NimbusRomNo9L-Regu"/>
                  </a:rPr>
                  <a:t>which are also the code tokens.</a:t>
                </a:r>
              </a:p>
              <a:p>
                <a:r>
                  <a:rPr lang="en-US" altLang="zh-CN" sz="1600" dirty="0">
                    <a:latin typeface="NimbusRomNo9L-Regu"/>
                  </a:rPr>
                  <a:t>To merge them, we set a </a:t>
                </a:r>
                <a:r>
                  <a:rPr lang="en-US" altLang="zh-CN" sz="1600" b="1" i="1" dirty="0">
                    <a:latin typeface="NimbusRomNo9L-Regu"/>
                  </a:rPr>
                  <a:t>sentinel vector </a:t>
                </a:r>
                <a:r>
                  <a:rPr lang="en-US" altLang="zh-CN" sz="1600" dirty="0">
                    <a:latin typeface="NimbusRomNo9L-Regu"/>
                  </a:rPr>
                  <a:t>for each layer, as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1600" dirty="0">
                    <a:latin typeface="NimbusRomNo9L-Regu"/>
                  </a:rPr>
                  <a:t>. We then dot the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1600" dirty="0">
                    <a:latin typeface="NimbusRomNo9L-Regu"/>
                  </a:rPr>
                  <a:t> to all tree nodes’ encoding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>
                    <a:latin typeface="NimbusRomNo9L-Regu"/>
                  </a:rPr>
                  <a:t>, and then activate with a sigmoid gate: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600" dirty="0">
                    <a:latin typeface="NimbusRomNo9L-Regu"/>
                  </a:rPr>
                  <a:t>We then merge the prob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𝑡𝑝</m:t>
                        </m:r>
                      </m:sup>
                    </m:sSubSup>
                  </m:oMath>
                </a14:m>
                <a:r>
                  <a:rPr lang="en-US" altLang="zh-CN" sz="1600" dirty="0">
                    <a:latin typeface="NimbusRomNo9L-Regu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𝑠𝑞</m:t>
                        </m:r>
                      </m:sup>
                    </m:sSubSup>
                  </m:oMath>
                </a14:m>
                <a:r>
                  <a:rPr lang="en-US" altLang="zh-CN" sz="1600" dirty="0">
                    <a:latin typeface="NimbusRomNo9L-Regu"/>
                  </a:rPr>
                  <a:t>:</a:t>
                </a:r>
              </a:p>
              <a:p>
                <a:pPr lvl="1"/>
                <a:r>
                  <a:rPr lang="en-US" altLang="zh-CN" sz="1600" dirty="0">
                    <a:latin typeface="NimbusRomNo9L-Regu"/>
                  </a:rPr>
                  <a:t>For each leaf node, we merge attn prob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>
                            <a:latin typeface="NimbusRomNo9L-Regu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NimbusRomNo9L-Regu"/>
                          </a:rPr>
                          <m:t>𝑠</m:t>
                        </m:r>
                      </m:e>
                      <m:sub>
                        <m:r>
                          <a:rPr lang="en-US" altLang="zh-CN" sz="1600">
                            <a:latin typeface="NimbusRomNo9L-Regu"/>
                          </a:rPr>
                          <m:t>𝑖</m:t>
                        </m:r>
                        <m:r>
                          <a:rPr lang="en-US" altLang="zh-CN" sz="1600">
                            <a:latin typeface="NimbusRomNo9L-Regu"/>
                          </a:rPr>
                          <m:t>_</m:t>
                        </m:r>
                      </m:sub>
                    </m:sSub>
                    <m:r>
                      <a:rPr lang="en-US" altLang="zh-CN" sz="1600">
                        <a:latin typeface="NimbusRomNo9L-Regu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>
                        <a:latin typeface="NimbusRomNo9L-Regu"/>
                      </a:rPr>
                      <m:t>∗</m:t>
                    </m:r>
                  </m:oMath>
                </a14:m>
                <a:r>
                  <a:rPr lang="en-US" altLang="zh-CN" sz="1600" dirty="0">
                    <a:latin typeface="NimbusRomNo9L-Regu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>
                            <a:latin typeface="NimbusRomNo9L-Regu"/>
                          </a:rPr>
                        </m:ctrlPr>
                      </m:sSubSupPr>
                      <m:e>
                        <m:r>
                          <a:rPr lang="en-US" altLang="zh-CN" sz="1600">
                            <a:latin typeface="NimbusRomNo9L-Regu"/>
                          </a:rPr>
                          <m:t>𝑠</m:t>
                        </m:r>
                      </m:e>
                      <m:sub>
                        <m:r>
                          <a:rPr lang="en-US" altLang="zh-CN" sz="1600">
                            <a:latin typeface="NimbusRomNo9L-Regu"/>
                          </a:rPr>
                          <m:t>𝑖</m:t>
                        </m:r>
                        <m:r>
                          <a:rPr lang="en-US" altLang="zh-CN" sz="1600">
                            <a:latin typeface="NimbusRomNo9L-Regu"/>
                          </a:rPr>
                          <m:t>_</m:t>
                        </m:r>
                      </m:sub>
                      <m:sup>
                        <m:r>
                          <a:rPr lang="en-US" altLang="zh-CN" sz="1600">
                            <a:latin typeface="NimbusRomNo9L-Regu"/>
                          </a:rPr>
                          <m:t>𝑡𝑝</m:t>
                        </m:r>
                        <m:r>
                          <a:rPr lang="en-US" altLang="zh-CN" sz="1600">
                            <a:latin typeface="NimbusRomNo9L-Regu"/>
                          </a:rPr>
                          <m:t> </m:t>
                        </m:r>
                      </m:sup>
                    </m:sSubSup>
                    <m:r>
                      <a:rPr lang="en-US" altLang="zh-CN" sz="1600">
                        <a:latin typeface="NimbusRomNo9L-Regu"/>
                      </a:rPr>
                      <m:t>+(1−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>
                        <a:latin typeface="NimbusRomNo9L-Regu"/>
                      </a:rPr>
                      <m:t>)</m:t>
                    </m:r>
                    <m:sSubSup>
                      <m:sSubSupPr>
                        <m:ctrlPr>
                          <a:rPr lang="en-US" altLang="zh-CN" sz="1600">
                            <a:latin typeface="NimbusRomNo9L-Regu"/>
                          </a:rPr>
                        </m:ctrlPr>
                      </m:sSubSupPr>
                      <m:e>
                        <m:r>
                          <a:rPr lang="en-US" altLang="zh-CN" sz="1600">
                            <a:latin typeface="NimbusRomNo9L-Regu"/>
                          </a:rPr>
                          <m:t>𝑠</m:t>
                        </m:r>
                      </m:e>
                      <m:sub>
                        <m:r>
                          <a:rPr lang="en-US" altLang="zh-CN" sz="1600">
                            <a:latin typeface="NimbusRomNo9L-Regu"/>
                          </a:rPr>
                          <m:t>𝑖</m:t>
                        </m:r>
                        <m:r>
                          <a:rPr lang="en-US" altLang="zh-CN" sz="1600">
                            <a:latin typeface="NimbusRomNo9L-Regu"/>
                          </a:rPr>
                          <m:t>_</m:t>
                        </m:r>
                      </m:sub>
                      <m:sup>
                        <m:r>
                          <a:rPr lang="en-US" altLang="zh-CN" sz="1600">
                            <a:latin typeface="NimbusRomNo9L-Regu"/>
                          </a:rPr>
                          <m:t>𝑠𝑞</m:t>
                        </m:r>
                      </m:sup>
                    </m:sSubSup>
                  </m:oMath>
                </a14:m>
                <a:endParaRPr lang="en-US" altLang="zh-CN" sz="1600" dirty="0">
                  <a:latin typeface="NimbusRomNo9L-Regu"/>
                </a:endParaRPr>
              </a:p>
              <a:p>
                <a:pPr lvl="1"/>
                <a:r>
                  <a:rPr lang="en-US" altLang="zh-CN" sz="1600" dirty="0">
                    <a:latin typeface="NimbusRomNo9L-Regu"/>
                  </a:rPr>
                  <a:t>For each non-leaf node, we always set the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1600" dirty="0">
                    <a:latin typeface="NimbusRomNo9L-Regu"/>
                  </a:rPr>
                  <a:t>, so the attn prob as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_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_</m:t>
                        </m:r>
                      </m:sub>
                      <m:sup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𝑡𝑝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1600" dirty="0">
                    <a:latin typeface="NimbusRomNo9L-Regu"/>
                  </a:rPr>
                  <a:t>  </a:t>
                </a:r>
              </a:p>
              <a:p>
                <a:r>
                  <a:rPr lang="en-US" altLang="zh-CN" sz="1600" dirty="0">
                    <a:latin typeface="NimbusRomNo9L-Regu"/>
                  </a:rPr>
                  <a:t>We then weight sum for all nodes, respectively.</a:t>
                </a:r>
              </a:p>
              <a:p>
                <a:endParaRPr lang="en-US" altLang="zh-CN" sz="1600" dirty="0">
                  <a:latin typeface="NimbusRomNo9L-Regu"/>
                </a:endParaRPr>
              </a:p>
              <a:p>
                <a:endParaRPr lang="en-US" altLang="zh-CN" sz="1600" dirty="0">
                  <a:latin typeface="NimbusRomNo9L-Regu"/>
                </a:endParaRPr>
              </a:p>
              <a:p>
                <a:endParaRPr lang="en-US" altLang="zh-CN" sz="1600" dirty="0">
                  <a:latin typeface="NimbusRomNo9L-Regu"/>
                </a:endParaRPr>
              </a:p>
              <a:p>
                <a:pPr lvl="1"/>
                <a:endParaRPr lang="en-US" altLang="zh-CN" sz="1200" dirty="0">
                  <a:latin typeface="NimbusRomNo9L-Regu"/>
                </a:endParaRPr>
              </a:p>
              <a:p>
                <a:pPr algn="l"/>
                <a:endParaRPr lang="en-US" altLang="zh-CN" sz="1600" dirty="0">
                  <a:latin typeface="NimbusRomNo9L-Regu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26CF4E-3C48-B415-16F0-DE0AE4F2D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10515599" cy="4778375"/>
              </a:xfrm>
              <a:blipFill>
                <a:blip r:embed="rId3"/>
                <a:stretch>
                  <a:fillRect l="-174" t="-893" r="-58" b="-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65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2CC65E5-67B9-7E13-6932-2321FB90E6BF}"/>
              </a:ext>
            </a:extLst>
          </p:cNvPr>
          <p:cNvSpPr/>
          <p:nvPr/>
        </p:nvSpPr>
        <p:spPr>
          <a:xfrm>
            <a:off x="2124364" y="522858"/>
            <a:ext cx="1320799" cy="258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……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5A3A37-8F32-3B3E-B577-EB1E38D98244}"/>
              </a:ext>
            </a:extLst>
          </p:cNvPr>
          <p:cNvSpPr/>
          <p:nvPr/>
        </p:nvSpPr>
        <p:spPr>
          <a:xfrm>
            <a:off x="748145" y="522858"/>
            <a:ext cx="1376219" cy="258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06B218-8026-21F6-F04E-828A61D6DF8E}"/>
              </a:ext>
            </a:extLst>
          </p:cNvPr>
          <p:cNvSpPr txBox="1"/>
          <p:nvPr/>
        </p:nvSpPr>
        <p:spPr>
          <a:xfrm>
            <a:off x="669635" y="786143"/>
            <a:ext cx="15332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non-left nodes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E11F3B-B7E5-890D-CFDD-BBE55404B496}"/>
              </a:ext>
            </a:extLst>
          </p:cNvPr>
          <p:cNvSpPr txBox="1"/>
          <p:nvPr/>
        </p:nvSpPr>
        <p:spPr>
          <a:xfrm>
            <a:off x="2018144" y="781476"/>
            <a:ext cx="15332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leaf node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063B71F8-9188-733C-B92A-0BB1C9128A5E}"/>
              </a:ext>
            </a:extLst>
          </p:cNvPr>
          <p:cNvSpPr/>
          <p:nvPr/>
        </p:nvSpPr>
        <p:spPr>
          <a:xfrm rot="16200000">
            <a:off x="1347354" y="468599"/>
            <a:ext cx="177802" cy="13762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7B843C52-6875-4E60-E020-0FE7EA5E11F8}"/>
              </a:ext>
            </a:extLst>
          </p:cNvPr>
          <p:cNvSpPr/>
          <p:nvPr/>
        </p:nvSpPr>
        <p:spPr>
          <a:xfrm rot="16200000">
            <a:off x="2693097" y="499078"/>
            <a:ext cx="183337" cy="1320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923378-ED02-20B5-1F56-0E2976435A66}"/>
              </a:ext>
            </a:extLst>
          </p:cNvPr>
          <p:cNvSpPr txBox="1"/>
          <p:nvPr/>
        </p:nvSpPr>
        <p:spPr>
          <a:xfrm>
            <a:off x="1154543" y="1281891"/>
            <a:ext cx="563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1" dirty="0">
                <a:latin typeface="NimbusRomNo9L-Regu"/>
              </a:rPr>
              <a:t>m-n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4A1294-13EC-1478-D807-42672215B65C}"/>
              </a:ext>
            </a:extLst>
          </p:cNvPr>
          <p:cNvSpPr txBox="1"/>
          <p:nvPr/>
        </p:nvSpPr>
        <p:spPr>
          <a:xfrm>
            <a:off x="2650834" y="1281891"/>
            <a:ext cx="267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1" dirty="0">
                <a:latin typeface="NimbusRomNo9L-Regu"/>
              </a:rPr>
              <a:t>n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A1F32527-B091-E13A-3741-4149DF6B7EF7}"/>
              </a:ext>
            </a:extLst>
          </p:cNvPr>
          <p:cNvSpPr/>
          <p:nvPr/>
        </p:nvSpPr>
        <p:spPr>
          <a:xfrm>
            <a:off x="4499575" y="2979921"/>
            <a:ext cx="729673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FA1636-96F1-A9C7-1946-8EB721FA56F2}"/>
              </a:ext>
            </a:extLst>
          </p:cNvPr>
          <p:cNvSpPr txBox="1"/>
          <p:nvPr/>
        </p:nvSpPr>
        <p:spPr>
          <a:xfrm>
            <a:off x="3908941" y="40432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Self-Attn</a:t>
            </a:r>
            <a:endParaRPr lang="zh-CN" altLang="en-US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FE6381-22DF-EC66-03F8-5A02CBB25DDE}"/>
              </a:ext>
            </a:extLst>
          </p:cNvPr>
          <p:cNvSpPr/>
          <p:nvPr/>
        </p:nvSpPr>
        <p:spPr>
          <a:xfrm>
            <a:off x="5246255" y="168557"/>
            <a:ext cx="1239631" cy="1216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attn score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9AB10ABF-EFE1-E4FB-5B08-7534146C4B58}"/>
              </a:ext>
            </a:extLst>
          </p:cNvPr>
          <p:cNvSpPr/>
          <p:nvPr/>
        </p:nvSpPr>
        <p:spPr>
          <a:xfrm rot="16200000">
            <a:off x="5777169" y="1050058"/>
            <a:ext cx="177802" cy="13762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A8ACBDB8-BB7A-EC93-77F0-660052020BED}"/>
              </a:ext>
            </a:extLst>
          </p:cNvPr>
          <p:cNvSpPr/>
          <p:nvPr/>
        </p:nvSpPr>
        <p:spPr>
          <a:xfrm rot="10800000">
            <a:off x="6777182" y="168557"/>
            <a:ext cx="177802" cy="13762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E5299D2-3C86-BC46-7B00-26099EA43267}"/>
              </a:ext>
            </a:extLst>
          </p:cNvPr>
          <p:cNvSpPr txBox="1"/>
          <p:nvPr/>
        </p:nvSpPr>
        <p:spPr>
          <a:xfrm>
            <a:off x="5709052" y="1906221"/>
            <a:ext cx="31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NimbusRomNo9L-Regu"/>
              </a:rPr>
              <a:t>m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452987-256A-B30E-469A-29789A189E52}"/>
              </a:ext>
            </a:extLst>
          </p:cNvPr>
          <p:cNvSpPr txBox="1"/>
          <p:nvPr/>
        </p:nvSpPr>
        <p:spPr>
          <a:xfrm>
            <a:off x="6989619" y="672000"/>
            <a:ext cx="31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NimbusRomNo9L-Regu"/>
              </a:rPr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1BAB828-43C7-CB4D-0BD4-9BAA5E0ED218}"/>
              </a:ext>
            </a:extLst>
          </p:cNvPr>
          <p:cNvSpPr/>
          <p:nvPr/>
        </p:nvSpPr>
        <p:spPr>
          <a:xfrm>
            <a:off x="958624" y="2509976"/>
            <a:ext cx="1239631" cy="1216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attn score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F985E3E-8892-EB3B-331A-CE4D7B4726F6}"/>
                  </a:ext>
                </a:extLst>
              </p:cNvPr>
              <p:cNvSpPr txBox="1"/>
              <p:nvPr/>
            </p:nvSpPr>
            <p:spPr>
              <a:xfrm>
                <a:off x="2415193" y="2979921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F985E3E-8892-EB3B-331A-CE4D7B472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193" y="2979921"/>
                <a:ext cx="235641" cy="276999"/>
              </a:xfrm>
              <a:prstGeom prst="rect">
                <a:avLst/>
              </a:prstGeom>
              <a:blipFill>
                <a:blip r:embed="rId3"/>
                <a:stretch>
                  <a:fillRect l="-17949" r="-1794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B853579C-E2C3-6FB6-E97A-0B2BD955E17A}"/>
              </a:ext>
            </a:extLst>
          </p:cNvPr>
          <p:cNvSpPr/>
          <p:nvPr/>
        </p:nvSpPr>
        <p:spPr>
          <a:xfrm>
            <a:off x="2931565" y="2509976"/>
            <a:ext cx="1239631" cy="12168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tree pe score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BA9C2A0-B190-AD7A-7D85-7B215FBAFA4A}"/>
              </a:ext>
            </a:extLst>
          </p:cNvPr>
          <p:cNvSpPr/>
          <p:nvPr/>
        </p:nvSpPr>
        <p:spPr>
          <a:xfrm>
            <a:off x="5403272" y="2509976"/>
            <a:ext cx="1239631" cy="1216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tree attn prob</a:t>
            </a:r>
            <a:endParaRPr lang="zh-CN" altLang="en-US" dirty="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6A97228-3A7B-81ED-33F0-92E212E3681F}"/>
              </a:ext>
            </a:extLst>
          </p:cNvPr>
          <p:cNvSpPr/>
          <p:nvPr/>
        </p:nvSpPr>
        <p:spPr>
          <a:xfrm>
            <a:off x="4050145" y="742877"/>
            <a:ext cx="729673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593F61E-A8E2-33D2-EC06-A54180566730}"/>
              </a:ext>
            </a:extLst>
          </p:cNvPr>
          <p:cNvSpPr txBox="1"/>
          <p:nvPr/>
        </p:nvSpPr>
        <p:spPr>
          <a:xfrm>
            <a:off x="4399777" y="2641367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Softmax</a:t>
            </a:r>
            <a:endParaRPr lang="zh-CN" altLang="en-US" sz="1600" dirty="0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315AF1BE-20A3-60AF-F7AF-4F7769B8D5E6}"/>
              </a:ext>
            </a:extLst>
          </p:cNvPr>
          <p:cNvSpPr/>
          <p:nvPr/>
        </p:nvSpPr>
        <p:spPr>
          <a:xfrm rot="16200000">
            <a:off x="5934186" y="3184279"/>
            <a:ext cx="177802" cy="13762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C732443-4C5E-0DD8-A16F-18117EF8E4A5}"/>
              </a:ext>
            </a:extLst>
          </p:cNvPr>
          <p:cNvSpPr txBox="1"/>
          <p:nvPr/>
        </p:nvSpPr>
        <p:spPr>
          <a:xfrm>
            <a:off x="5866069" y="4040442"/>
            <a:ext cx="31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NimbusRomNo9L-Regu"/>
              </a:rPr>
              <a:t>m</a:t>
            </a:r>
            <a:endParaRPr lang="zh-CN" altLang="en-US" dirty="0"/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79D005D8-DA5C-8A2E-2E12-3397CED63968}"/>
              </a:ext>
            </a:extLst>
          </p:cNvPr>
          <p:cNvSpPr/>
          <p:nvPr/>
        </p:nvSpPr>
        <p:spPr>
          <a:xfrm rot="10800000">
            <a:off x="6885221" y="2509976"/>
            <a:ext cx="177802" cy="13762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26892FA-480F-7085-D0D5-2F2F862E3E77}"/>
              </a:ext>
            </a:extLst>
          </p:cNvPr>
          <p:cNvSpPr txBox="1"/>
          <p:nvPr/>
        </p:nvSpPr>
        <p:spPr>
          <a:xfrm>
            <a:off x="7080028" y="3013419"/>
            <a:ext cx="31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NimbusRomNo9L-Regu"/>
              </a:rPr>
              <a:t>m</a:t>
            </a:r>
            <a:endParaRPr lang="zh-CN" altLang="en-US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B367366D-D627-4620-E7CD-6C21D1C0FF7A}"/>
              </a:ext>
            </a:extLst>
          </p:cNvPr>
          <p:cNvSpPr/>
          <p:nvPr/>
        </p:nvSpPr>
        <p:spPr>
          <a:xfrm>
            <a:off x="4494959" y="4942649"/>
            <a:ext cx="729673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23AAAB-9669-FE99-7DE3-A179049F5DD9}"/>
              </a:ext>
            </a:extLst>
          </p:cNvPr>
          <p:cNvSpPr/>
          <p:nvPr/>
        </p:nvSpPr>
        <p:spPr>
          <a:xfrm>
            <a:off x="954008" y="4472704"/>
            <a:ext cx="1239631" cy="12168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7E3DE60-0B52-7797-74FA-3EA75E29BCAA}"/>
                  </a:ext>
                </a:extLst>
              </p:cNvPr>
              <p:cNvSpPr txBox="1"/>
              <p:nvPr/>
            </p:nvSpPr>
            <p:spPr>
              <a:xfrm>
                <a:off x="2410577" y="4942649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7E3DE60-0B52-7797-74FA-3EA75E29B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577" y="4942649"/>
                <a:ext cx="235641" cy="276999"/>
              </a:xfrm>
              <a:prstGeom prst="rect">
                <a:avLst/>
              </a:prstGeom>
              <a:blipFill>
                <a:blip r:embed="rId4"/>
                <a:stretch>
                  <a:fillRect l="-17949" r="-1794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B180DD22-F077-E243-56BB-91ED0C782CCF}"/>
              </a:ext>
            </a:extLst>
          </p:cNvPr>
          <p:cNvSpPr txBox="1"/>
          <p:nvPr/>
        </p:nvSpPr>
        <p:spPr>
          <a:xfrm>
            <a:off x="4395161" y="4604095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Softmax</a:t>
            </a:r>
            <a:endParaRPr lang="zh-CN" altLang="en-US" sz="1600" dirty="0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E91F7E75-C043-2C3A-F959-110D2D2614DA}"/>
              </a:ext>
            </a:extLst>
          </p:cNvPr>
          <p:cNvSpPr/>
          <p:nvPr/>
        </p:nvSpPr>
        <p:spPr>
          <a:xfrm rot="16200000">
            <a:off x="5926263" y="5239838"/>
            <a:ext cx="177802" cy="13762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BFD3BA4-C321-ACEF-6163-24BEFF6D3682}"/>
              </a:ext>
            </a:extLst>
          </p:cNvPr>
          <p:cNvSpPr txBox="1"/>
          <p:nvPr/>
        </p:nvSpPr>
        <p:spPr>
          <a:xfrm>
            <a:off x="5861453" y="6003170"/>
            <a:ext cx="31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NimbusRomNo9L-Regu"/>
              </a:rPr>
              <a:t>m</a:t>
            </a:r>
            <a:endParaRPr lang="zh-CN" altLang="en-US" dirty="0"/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034210CC-E99B-A2F9-51EF-2F1DDC1C3970}"/>
              </a:ext>
            </a:extLst>
          </p:cNvPr>
          <p:cNvSpPr/>
          <p:nvPr/>
        </p:nvSpPr>
        <p:spPr>
          <a:xfrm rot="10800000">
            <a:off x="6880605" y="4472704"/>
            <a:ext cx="177802" cy="13762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A2120AD-6BC0-CDC0-E8B3-1CC80AC9ED23}"/>
              </a:ext>
            </a:extLst>
          </p:cNvPr>
          <p:cNvSpPr txBox="1"/>
          <p:nvPr/>
        </p:nvSpPr>
        <p:spPr>
          <a:xfrm>
            <a:off x="7075412" y="4976147"/>
            <a:ext cx="31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NimbusRomNo9L-Regu"/>
              </a:rPr>
              <a:t>m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8DA4B6A-FADC-31DF-FE65-35F277E0B61B}"/>
              </a:ext>
            </a:extLst>
          </p:cNvPr>
          <p:cNvSpPr txBox="1"/>
          <p:nvPr/>
        </p:nvSpPr>
        <p:spPr>
          <a:xfrm>
            <a:off x="1003568" y="4444121"/>
            <a:ext cx="11092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attn score with mask</a:t>
            </a:r>
            <a:endParaRPr lang="zh-CN" altLang="en-US" sz="16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A781C4B-A888-8380-61EE-4C6701B3DDAE}"/>
              </a:ext>
            </a:extLst>
          </p:cNvPr>
          <p:cNvSpPr/>
          <p:nvPr/>
        </p:nvSpPr>
        <p:spPr>
          <a:xfrm>
            <a:off x="1459343" y="4973782"/>
            <a:ext cx="738912" cy="7158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218FC8FD-CC5E-7184-F462-47E0E762FCC0}"/>
              </a:ext>
            </a:extLst>
          </p:cNvPr>
          <p:cNvSpPr/>
          <p:nvPr/>
        </p:nvSpPr>
        <p:spPr>
          <a:xfrm rot="16200000">
            <a:off x="1739898" y="5516568"/>
            <a:ext cx="177803" cy="725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70C59F-4A4B-DB89-922E-FE138BEA4D97}"/>
              </a:ext>
            </a:extLst>
          </p:cNvPr>
          <p:cNvSpPr txBox="1"/>
          <p:nvPr/>
        </p:nvSpPr>
        <p:spPr>
          <a:xfrm>
            <a:off x="1671781" y="5906479"/>
            <a:ext cx="31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NimbusRomNo9L-Regu"/>
              </a:rPr>
              <a:t>n</a:t>
            </a:r>
            <a:endParaRPr lang="zh-CN" altLang="en-US" dirty="0"/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79209D4C-B297-3E80-8503-19FBE698EBF6}"/>
              </a:ext>
            </a:extLst>
          </p:cNvPr>
          <p:cNvSpPr/>
          <p:nvPr/>
        </p:nvSpPr>
        <p:spPr>
          <a:xfrm rot="10800000">
            <a:off x="2280609" y="5028896"/>
            <a:ext cx="149093" cy="5544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D609FAB-3900-F706-5333-052742C32D09}"/>
              </a:ext>
            </a:extLst>
          </p:cNvPr>
          <p:cNvSpPr txBox="1"/>
          <p:nvPr/>
        </p:nvSpPr>
        <p:spPr>
          <a:xfrm>
            <a:off x="2369012" y="5121229"/>
            <a:ext cx="31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NimbusRomNo9L-Regu"/>
              </a:rPr>
              <a:t>n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3CA6231-1E06-835B-BA4C-73606966F73E}"/>
              </a:ext>
            </a:extLst>
          </p:cNvPr>
          <p:cNvSpPr/>
          <p:nvPr/>
        </p:nvSpPr>
        <p:spPr>
          <a:xfrm>
            <a:off x="2925633" y="4501287"/>
            <a:ext cx="1239631" cy="12168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90D19F9-6599-B36B-7505-5B1ADF353B74}"/>
              </a:ext>
            </a:extLst>
          </p:cNvPr>
          <p:cNvSpPr txBox="1"/>
          <p:nvPr/>
        </p:nvSpPr>
        <p:spPr>
          <a:xfrm>
            <a:off x="2975193" y="4472704"/>
            <a:ext cx="11092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seq pe score</a:t>
            </a:r>
            <a:endParaRPr lang="zh-CN" altLang="en-US" sz="16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449520D-DDDB-A04B-38BC-F3995E6CC1B2}"/>
              </a:ext>
            </a:extLst>
          </p:cNvPr>
          <p:cNvSpPr/>
          <p:nvPr/>
        </p:nvSpPr>
        <p:spPr>
          <a:xfrm>
            <a:off x="3430968" y="5002365"/>
            <a:ext cx="738912" cy="7158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15717E99-818D-0EA8-7001-DFF3CAFF5C0B}"/>
              </a:ext>
            </a:extLst>
          </p:cNvPr>
          <p:cNvSpPr/>
          <p:nvPr/>
        </p:nvSpPr>
        <p:spPr>
          <a:xfrm rot="16200000">
            <a:off x="3711523" y="5545151"/>
            <a:ext cx="177803" cy="725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D21756C-1733-92F1-3231-5571F797047E}"/>
              </a:ext>
            </a:extLst>
          </p:cNvPr>
          <p:cNvSpPr txBox="1"/>
          <p:nvPr/>
        </p:nvSpPr>
        <p:spPr>
          <a:xfrm>
            <a:off x="3643406" y="5935062"/>
            <a:ext cx="31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NimbusRomNo9L-Regu"/>
              </a:rPr>
              <a:t>n</a:t>
            </a:r>
            <a:endParaRPr lang="zh-CN" altLang="en-US" dirty="0"/>
          </a:p>
        </p:txBody>
      </p:sp>
      <p:sp>
        <p:nvSpPr>
          <p:cNvPr id="55" name="左大括号 54">
            <a:extLst>
              <a:ext uri="{FF2B5EF4-FFF2-40B4-BE49-F238E27FC236}">
                <a16:creationId xmlns:a16="http://schemas.microsoft.com/office/drawing/2014/main" id="{12428B59-9496-0500-31CE-74AA2A651A8F}"/>
              </a:ext>
            </a:extLst>
          </p:cNvPr>
          <p:cNvSpPr/>
          <p:nvPr/>
        </p:nvSpPr>
        <p:spPr>
          <a:xfrm rot="10800000">
            <a:off x="4252234" y="5057479"/>
            <a:ext cx="149093" cy="5544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6125C73-0197-B00D-21CA-22B31D46A8EC}"/>
              </a:ext>
            </a:extLst>
          </p:cNvPr>
          <p:cNvSpPr txBox="1"/>
          <p:nvPr/>
        </p:nvSpPr>
        <p:spPr>
          <a:xfrm>
            <a:off x="4356563" y="5147022"/>
            <a:ext cx="31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NimbusRomNo9L-Regu"/>
              </a:rPr>
              <a:t>n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CC44A5A-46C6-B561-BCFE-172D369EF5CC}"/>
              </a:ext>
            </a:extLst>
          </p:cNvPr>
          <p:cNvSpPr/>
          <p:nvPr/>
        </p:nvSpPr>
        <p:spPr>
          <a:xfrm>
            <a:off x="5395349" y="4533048"/>
            <a:ext cx="1239631" cy="12168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9900703-2973-FF7C-431D-396641DCA575}"/>
              </a:ext>
            </a:extLst>
          </p:cNvPr>
          <p:cNvSpPr txBox="1"/>
          <p:nvPr/>
        </p:nvSpPr>
        <p:spPr>
          <a:xfrm>
            <a:off x="5444909" y="4504465"/>
            <a:ext cx="11092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seq attn prob</a:t>
            </a:r>
            <a:endParaRPr lang="zh-CN" altLang="en-US" sz="16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7B012AE-6432-3EB3-2BBC-D28CABBAD287}"/>
              </a:ext>
            </a:extLst>
          </p:cNvPr>
          <p:cNvSpPr/>
          <p:nvPr/>
        </p:nvSpPr>
        <p:spPr>
          <a:xfrm>
            <a:off x="5888899" y="5030402"/>
            <a:ext cx="738912" cy="7158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6EF4923-7DB8-DF7F-FBA8-EEBB894D6687}"/>
              </a:ext>
            </a:extLst>
          </p:cNvPr>
          <p:cNvSpPr/>
          <p:nvPr/>
        </p:nvSpPr>
        <p:spPr>
          <a:xfrm>
            <a:off x="9669008" y="193959"/>
            <a:ext cx="1320799" cy="258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……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BEA17A4-31F8-D0A5-5F11-E3D5611BC203}"/>
              </a:ext>
            </a:extLst>
          </p:cNvPr>
          <p:cNvSpPr/>
          <p:nvPr/>
        </p:nvSpPr>
        <p:spPr>
          <a:xfrm>
            <a:off x="8292789" y="193959"/>
            <a:ext cx="1376219" cy="258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4DBCC9B-CD80-2653-BF1B-B2989558E688}"/>
              </a:ext>
            </a:extLst>
          </p:cNvPr>
          <p:cNvSpPr txBox="1"/>
          <p:nvPr/>
        </p:nvSpPr>
        <p:spPr>
          <a:xfrm>
            <a:off x="8214279" y="457244"/>
            <a:ext cx="15332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non-left nodes</a:t>
            </a:r>
            <a:endParaRPr lang="zh-CN" altLang="en-US" sz="12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1F00321-B908-067D-3590-C9E658D45122}"/>
              </a:ext>
            </a:extLst>
          </p:cNvPr>
          <p:cNvSpPr txBox="1"/>
          <p:nvPr/>
        </p:nvSpPr>
        <p:spPr>
          <a:xfrm>
            <a:off x="9562788" y="452577"/>
            <a:ext cx="15332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leaf node</a:t>
            </a:r>
          </a:p>
        </p:txBody>
      </p:sp>
      <p:sp>
        <p:nvSpPr>
          <p:cNvPr id="73" name="左大括号 72">
            <a:extLst>
              <a:ext uri="{FF2B5EF4-FFF2-40B4-BE49-F238E27FC236}">
                <a16:creationId xmlns:a16="http://schemas.microsoft.com/office/drawing/2014/main" id="{944747FB-1544-B34F-8073-FEE7040CC66B}"/>
              </a:ext>
            </a:extLst>
          </p:cNvPr>
          <p:cNvSpPr/>
          <p:nvPr/>
        </p:nvSpPr>
        <p:spPr>
          <a:xfrm rot="16200000">
            <a:off x="8891998" y="139700"/>
            <a:ext cx="177802" cy="13762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左大括号 73">
            <a:extLst>
              <a:ext uri="{FF2B5EF4-FFF2-40B4-BE49-F238E27FC236}">
                <a16:creationId xmlns:a16="http://schemas.microsoft.com/office/drawing/2014/main" id="{40BDF8C8-66DC-9106-669A-F146F2F264D2}"/>
              </a:ext>
            </a:extLst>
          </p:cNvPr>
          <p:cNvSpPr/>
          <p:nvPr/>
        </p:nvSpPr>
        <p:spPr>
          <a:xfrm rot="16200000">
            <a:off x="10237741" y="170179"/>
            <a:ext cx="183337" cy="1320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5CA4CF2-0A52-BEBE-A45D-5FC661452B57}"/>
              </a:ext>
            </a:extLst>
          </p:cNvPr>
          <p:cNvSpPr txBox="1"/>
          <p:nvPr/>
        </p:nvSpPr>
        <p:spPr>
          <a:xfrm>
            <a:off x="8699187" y="952992"/>
            <a:ext cx="563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1" dirty="0">
                <a:latin typeface="NimbusRomNo9L-Regu"/>
              </a:rPr>
              <a:t>m-n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199DAD4-7D78-3691-1FDB-26B16AC7AB0F}"/>
              </a:ext>
            </a:extLst>
          </p:cNvPr>
          <p:cNvSpPr txBox="1"/>
          <p:nvPr/>
        </p:nvSpPr>
        <p:spPr>
          <a:xfrm>
            <a:off x="10195478" y="952992"/>
            <a:ext cx="267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1" dirty="0">
                <a:latin typeface="NimbusRomNo9L-Regu"/>
              </a:rPr>
              <a:t>n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7D1EBF0-5A5F-A1ED-BD62-544C1C85D282}"/>
              </a:ext>
            </a:extLst>
          </p:cNvPr>
          <p:cNvSpPr/>
          <p:nvPr/>
        </p:nvSpPr>
        <p:spPr>
          <a:xfrm>
            <a:off x="8969521" y="1729283"/>
            <a:ext cx="177803" cy="44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5F681AF-26EB-376A-B42A-D185EB72C172}"/>
              </a:ext>
            </a:extLst>
          </p:cNvPr>
          <p:cNvSpPr txBox="1"/>
          <p:nvPr/>
        </p:nvSpPr>
        <p:spPr>
          <a:xfrm>
            <a:off x="8988665" y="1821930"/>
            <a:ext cx="15332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1" dirty="0">
                <a:latin typeface="NimbusRomNo9L-Regu"/>
              </a:rPr>
              <a:t>sentinel vector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9A716E5E-4AF3-47A6-5E43-8E634C2AD9AA}"/>
                  </a:ext>
                </a:extLst>
              </p:cNvPr>
              <p:cNvSpPr txBox="1"/>
              <p:nvPr/>
            </p:nvSpPr>
            <p:spPr>
              <a:xfrm>
                <a:off x="9522692" y="1259043"/>
                <a:ext cx="29884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9A716E5E-4AF3-47A6-5E43-8E634C2A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2" y="1259043"/>
                <a:ext cx="29884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箭头: 右 79">
            <a:extLst>
              <a:ext uri="{FF2B5EF4-FFF2-40B4-BE49-F238E27FC236}">
                <a16:creationId xmlns:a16="http://schemas.microsoft.com/office/drawing/2014/main" id="{C2DF1949-7C92-B922-0624-1D8ACAF13C21}"/>
              </a:ext>
            </a:extLst>
          </p:cNvPr>
          <p:cNvSpPr/>
          <p:nvPr/>
        </p:nvSpPr>
        <p:spPr>
          <a:xfrm rot="5400000">
            <a:off x="9203872" y="2761004"/>
            <a:ext cx="729673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7361A9E-9F33-9044-7606-FA994C457B16}"/>
              </a:ext>
            </a:extLst>
          </p:cNvPr>
          <p:cNvSpPr txBox="1"/>
          <p:nvPr/>
        </p:nvSpPr>
        <p:spPr>
          <a:xfrm>
            <a:off x="9755283" y="2660057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Sigmoid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4CA4763-AE26-0863-DBE0-345EC44ABF73}"/>
              </a:ext>
            </a:extLst>
          </p:cNvPr>
          <p:cNvSpPr/>
          <p:nvPr/>
        </p:nvSpPr>
        <p:spPr>
          <a:xfrm>
            <a:off x="9723791" y="3745623"/>
            <a:ext cx="177803" cy="2825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042C596-6ACE-7087-5E85-2B5A7691C287}"/>
              </a:ext>
            </a:extLst>
          </p:cNvPr>
          <p:cNvSpPr/>
          <p:nvPr/>
        </p:nvSpPr>
        <p:spPr>
          <a:xfrm>
            <a:off x="9965129" y="3865989"/>
            <a:ext cx="168750" cy="1621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A24735F-431A-F687-6189-9E23629E8641}"/>
              </a:ext>
            </a:extLst>
          </p:cNvPr>
          <p:cNvSpPr/>
          <p:nvPr/>
        </p:nvSpPr>
        <p:spPr>
          <a:xfrm>
            <a:off x="10200664" y="3836737"/>
            <a:ext cx="154286" cy="18570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3CE9DD7F-9935-502D-74E2-47F4EDF9C2F5}"/>
              </a:ext>
            </a:extLst>
          </p:cNvPr>
          <p:cNvSpPr/>
          <p:nvPr/>
        </p:nvSpPr>
        <p:spPr>
          <a:xfrm>
            <a:off x="10418447" y="3689605"/>
            <a:ext cx="177803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95B72A92-5FBE-38D3-C233-D22AACFCE57B}"/>
              </a:ext>
            </a:extLst>
          </p:cNvPr>
          <p:cNvSpPr/>
          <p:nvPr/>
        </p:nvSpPr>
        <p:spPr>
          <a:xfrm>
            <a:off x="10659822" y="3746817"/>
            <a:ext cx="177803" cy="2825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8BBCCA2-7A02-2F9E-B9B4-B99BBAA18957}"/>
              </a:ext>
            </a:extLst>
          </p:cNvPr>
          <p:cNvSpPr/>
          <p:nvPr/>
        </p:nvSpPr>
        <p:spPr>
          <a:xfrm>
            <a:off x="8326097" y="3518138"/>
            <a:ext cx="177803" cy="4964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E6F33B0-7D2A-A2D1-953C-9424064BB5BC}"/>
              </a:ext>
            </a:extLst>
          </p:cNvPr>
          <p:cNvSpPr/>
          <p:nvPr/>
        </p:nvSpPr>
        <p:spPr>
          <a:xfrm>
            <a:off x="8559000" y="3518138"/>
            <a:ext cx="177803" cy="4964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D6DCE150-0F90-E2ED-6955-01E0F27A31F5}"/>
              </a:ext>
            </a:extLst>
          </p:cNvPr>
          <p:cNvSpPr/>
          <p:nvPr/>
        </p:nvSpPr>
        <p:spPr>
          <a:xfrm>
            <a:off x="8783297" y="3522422"/>
            <a:ext cx="177803" cy="4964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947161D-42FB-A4DE-6EEA-0804D2748DAA}"/>
              </a:ext>
            </a:extLst>
          </p:cNvPr>
          <p:cNvSpPr/>
          <p:nvPr/>
        </p:nvSpPr>
        <p:spPr>
          <a:xfrm>
            <a:off x="9024635" y="3523630"/>
            <a:ext cx="177803" cy="4964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91E8744-40ED-CDD7-A074-D70797934F24}"/>
              </a:ext>
            </a:extLst>
          </p:cNvPr>
          <p:cNvSpPr/>
          <p:nvPr/>
        </p:nvSpPr>
        <p:spPr>
          <a:xfrm>
            <a:off x="9257538" y="3523630"/>
            <a:ext cx="177803" cy="4964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FDE81B8-D9B0-3665-BAA2-F6A9986FF3E8}"/>
              </a:ext>
            </a:extLst>
          </p:cNvPr>
          <p:cNvSpPr/>
          <p:nvPr/>
        </p:nvSpPr>
        <p:spPr>
          <a:xfrm>
            <a:off x="9481798" y="3525967"/>
            <a:ext cx="177803" cy="4964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左大括号 98">
            <a:extLst>
              <a:ext uri="{FF2B5EF4-FFF2-40B4-BE49-F238E27FC236}">
                <a16:creationId xmlns:a16="http://schemas.microsoft.com/office/drawing/2014/main" id="{C60C64E8-3529-26A0-7BD9-25736C360FCE}"/>
              </a:ext>
            </a:extLst>
          </p:cNvPr>
          <p:cNvSpPr/>
          <p:nvPr/>
        </p:nvSpPr>
        <p:spPr>
          <a:xfrm rot="16200000">
            <a:off x="8891998" y="3588567"/>
            <a:ext cx="177802" cy="13762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左大括号 99">
            <a:extLst>
              <a:ext uri="{FF2B5EF4-FFF2-40B4-BE49-F238E27FC236}">
                <a16:creationId xmlns:a16="http://schemas.microsoft.com/office/drawing/2014/main" id="{667CB6CE-9AA1-542B-3BE7-F9689724CB2B}"/>
              </a:ext>
            </a:extLst>
          </p:cNvPr>
          <p:cNvSpPr/>
          <p:nvPr/>
        </p:nvSpPr>
        <p:spPr>
          <a:xfrm rot="16200000">
            <a:off x="10237741" y="3619046"/>
            <a:ext cx="183337" cy="1320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A813170-0C83-90F9-BBBD-C939C62BC19D}"/>
              </a:ext>
            </a:extLst>
          </p:cNvPr>
          <p:cNvSpPr txBox="1"/>
          <p:nvPr/>
        </p:nvSpPr>
        <p:spPr>
          <a:xfrm>
            <a:off x="8699187" y="4401859"/>
            <a:ext cx="563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1" dirty="0">
                <a:latin typeface="NimbusRomNo9L-Regu"/>
              </a:rPr>
              <a:t>m-n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3DD7211-AF88-7841-7A43-29EFA6A8AAA3}"/>
              </a:ext>
            </a:extLst>
          </p:cNvPr>
          <p:cNvSpPr txBox="1"/>
          <p:nvPr/>
        </p:nvSpPr>
        <p:spPr>
          <a:xfrm>
            <a:off x="10195478" y="4401859"/>
            <a:ext cx="267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1" dirty="0">
                <a:latin typeface="NimbusRomNo9L-Regu"/>
              </a:rPr>
              <a:t>n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48DF4A7-49D3-0E83-8971-D5317B0C897C}"/>
              </a:ext>
            </a:extLst>
          </p:cNvPr>
          <p:cNvSpPr/>
          <p:nvPr/>
        </p:nvSpPr>
        <p:spPr>
          <a:xfrm>
            <a:off x="10868624" y="3810875"/>
            <a:ext cx="177803" cy="2130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DD555DDE-14EB-6D86-7E33-2F995777B5E4}"/>
              </a:ext>
            </a:extLst>
          </p:cNvPr>
          <p:cNvSpPr/>
          <p:nvPr/>
        </p:nvSpPr>
        <p:spPr>
          <a:xfrm>
            <a:off x="221673" y="83127"/>
            <a:ext cx="7398327" cy="2202587"/>
          </a:xfrm>
          <a:prstGeom prst="roundRect">
            <a:avLst>
              <a:gd name="adj" fmla="val 8699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E3DBC682-E9EF-65B4-B9E2-6E3A912B53EB}"/>
              </a:ext>
            </a:extLst>
          </p:cNvPr>
          <p:cNvSpPr/>
          <p:nvPr/>
        </p:nvSpPr>
        <p:spPr>
          <a:xfrm>
            <a:off x="463785" y="2401455"/>
            <a:ext cx="7156215" cy="4052222"/>
          </a:xfrm>
          <a:prstGeom prst="roundRect">
            <a:avLst>
              <a:gd name="adj" fmla="val 5498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185787C1-F86E-DE97-91F6-F41E5B8F8F19}"/>
              </a:ext>
            </a:extLst>
          </p:cNvPr>
          <p:cNvSpPr/>
          <p:nvPr/>
        </p:nvSpPr>
        <p:spPr>
          <a:xfrm>
            <a:off x="7833825" y="90402"/>
            <a:ext cx="3748564" cy="4734958"/>
          </a:xfrm>
          <a:prstGeom prst="roundRect">
            <a:avLst>
              <a:gd name="adj" fmla="val 5498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19FD5BA-2F65-D0BD-FAF3-59DD2AFD4FB4}"/>
              </a:ext>
            </a:extLst>
          </p:cNvPr>
          <p:cNvSpPr/>
          <p:nvPr/>
        </p:nvSpPr>
        <p:spPr>
          <a:xfrm>
            <a:off x="8584568" y="5038312"/>
            <a:ext cx="716965" cy="7446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B4F006A7-65D8-77B2-115D-9DBC93956ACB}"/>
              </a:ext>
            </a:extLst>
          </p:cNvPr>
          <p:cNvSpPr/>
          <p:nvPr/>
        </p:nvSpPr>
        <p:spPr>
          <a:xfrm>
            <a:off x="10077490" y="5031674"/>
            <a:ext cx="847586" cy="771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6875AEE8-0E91-0916-7430-6097847CAC5B}"/>
              </a:ext>
            </a:extLst>
          </p:cNvPr>
          <p:cNvSpPr/>
          <p:nvPr/>
        </p:nvSpPr>
        <p:spPr>
          <a:xfrm>
            <a:off x="10459307" y="5350088"/>
            <a:ext cx="461743" cy="460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箭头: 下 111">
            <a:extLst>
              <a:ext uri="{FF2B5EF4-FFF2-40B4-BE49-F238E27FC236}">
                <a16:creationId xmlns:a16="http://schemas.microsoft.com/office/drawing/2014/main" id="{AA55C306-F301-C2F2-740E-353CFB8D3D1D}"/>
              </a:ext>
            </a:extLst>
          </p:cNvPr>
          <p:cNvSpPr/>
          <p:nvPr/>
        </p:nvSpPr>
        <p:spPr>
          <a:xfrm>
            <a:off x="9540047" y="4497047"/>
            <a:ext cx="257921" cy="886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下 112">
            <a:extLst>
              <a:ext uri="{FF2B5EF4-FFF2-40B4-BE49-F238E27FC236}">
                <a16:creationId xmlns:a16="http://schemas.microsoft.com/office/drawing/2014/main" id="{36684428-9170-BC5D-D60A-E07F77745C45}"/>
              </a:ext>
            </a:extLst>
          </p:cNvPr>
          <p:cNvSpPr/>
          <p:nvPr/>
        </p:nvSpPr>
        <p:spPr>
          <a:xfrm rot="18856258">
            <a:off x="9221558" y="5513537"/>
            <a:ext cx="276642" cy="503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下 113">
            <a:extLst>
              <a:ext uri="{FF2B5EF4-FFF2-40B4-BE49-F238E27FC236}">
                <a16:creationId xmlns:a16="http://schemas.microsoft.com/office/drawing/2014/main" id="{0529076D-E7B5-B71C-81D1-F08763758F87}"/>
              </a:ext>
            </a:extLst>
          </p:cNvPr>
          <p:cNvSpPr/>
          <p:nvPr/>
        </p:nvSpPr>
        <p:spPr>
          <a:xfrm rot="2813049">
            <a:off x="9963103" y="5513537"/>
            <a:ext cx="276642" cy="503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3E3D29D-6F97-B156-4AB2-5541C3266570}"/>
              </a:ext>
            </a:extLst>
          </p:cNvPr>
          <p:cNvSpPr/>
          <p:nvPr/>
        </p:nvSpPr>
        <p:spPr>
          <a:xfrm>
            <a:off x="8730620" y="6034428"/>
            <a:ext cx="716965" cy="7446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60AE787-885D-3256-1CF2-98836CE0191F}"/>
                  </a:ext>
                </a:extLst>
              </p:cNvPr>
              <p:cNvSpPr txBox="1"/>
              <p:nvPr/>
            </p:nvSpPr>
            <p:spPr>
              <a:xfrm>
                <a:off x="9524011" y="6198427"/>
                <a:ext cx="1860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𝑓𝑖𝑛𝑎𝑙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𝑛𝑜𝑑𝑒𝑠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60AE787-885D-3256-1CF2-98836CE01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011" y="6198427"/>
                <a:ext cx="1860053" cy="276999"/>
              </a:xfrm>
              <a:prstGeom prst="rect">
                <a:avLst/>
              </a:prstGeom>
              <a:blipFill>
                <a:blip r:embed="rId6"/>
                <a:stretch>
                  <a:fillRect l="-5902" t="-2222" r="-3213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35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0AB3630-22BE-6F2F-511B-C50B8070810D}"/>
              </a:ext>
            </a:extLst>
          </p:cNvPr>
          <p:cNvSpPr/>
          <p:nvPr/>
        </p:nvSpPr>
        <p:spPr>
          <a:xfrm>
            <a:off x="272561" y="1279281"/>
            <a:ext cx="4070838" cy="96715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Encoding </a:t>
            </a:r>
            <a:r>
              <a:rPr lang="en-US" altLang="zh-CN" b="1" dirty="0">
                <a:solidFill>
                  <a:schemeClr val="tx1"/>
                </a:solidFill>
              </a:rPr>
              <a:t>Structure</a:t>
            </a:r>
            <a:r>
              <a:rPr lang="en-US" altLang="zh-CN" dirty="0">
                <a:solidFill>
                  <a:schemeClr val="tx1"/>
                </a:solidFill>
              </a:rPr>
              <a:t> of AST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TreeLSTM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Code2Seq, Code2Vec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678A94C-67F7-646E-5EE6-839E3CF24DFD}"/>
              </a:ext>
            </a:extLst>
          </p:cNvPr>
          <p:cNvSpPr/>
          <p:nvPr/>
        </p:nvSpPr>
        <p:spPr>
          <a:xfrm>
            <a:off x="272560" y="3770435"/>
            <a:ext cx="4070839" cy="84112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Encoding </a:t>
            </a:r>
            <a:r>
              <a:rPr lang="en-US" altLang="zh-CN" b="1" dirty="0">
                <a:solidFill>
                  <a:schemeClr val="tx1"/>
                </a:solidFill>
              </a:rPr>
              <a:t>Context</a:t>
            </a:r>
            <a:r>
              <a:rPr lang="en-US" altLang="zh-CN" dirty="0">
                <a:solidFill>
                  <a:schemeClr val="tx1"/>
                </a:solidFill>
              </a:rPr>
              <a:t> of Code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C4F75EB-2867-B8D0-B9A4-B28B9B2678EC}"/>
              </a:ext>
            </a:extLst>
          </p:cNvPr>
          <p:cNvSpPr/>
          <p:nvPr/>
        </p:nvSpPr>
        <p:spPr>
          <a:xfrm>
            <a:off x="3723543" y="2794119"/>
            <a:ext cx="3248758" cy="70705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Combine Structure &amp; Context: </a:t>
            </a:r>
            <a:r>
              <a:rPr lang="en-US" altLang="zh-CN" dirty="0" err="1">
                <a:solidFill>
                  <a:schemeClr val="tx1"/>
                </a:solidFill>
              </a:rPr>
              <a:t>TPTrans</a:t>
            </a:r>
            <a:r>
              <a:rPr lang="en-US" altLang="zh-CN" dirty="0">
                <a:solidFill>
                  <a:schemeClr val="tx1"/>
                </a:solidFill>
              </a:rPr>
              <a:t> [Neurips2021]</a:t>
            </a:r>
          </a:p>
        </p:txBody>
      </p:sp>
      <p:sp>
        <p:nvSpPr>
          <p:cNvPr id="11" name="箭头: 圆角右 10">
            <a:extLst>
              <a:ext uri="{FF2B5EF4-FFF2-40B4-BE49-F238E27FC236}">
                <a16:creationId xmlns:a16="http://schemas.microsoft.com/office/drawing/2014/main" id="{2C92283F-886C-E6A6-0BD3-287E25D08A0F}"/>
              </a:ext>
            </a:extLst>
          </p:cNvPr>
          <p:cNvSpPr/>
          <p:nvPr/>
        </p:nvSpPr>
        <p:spPr>
          <a:xfrm rot="5400000">
            <a:off x="4871763" y="1599559"/>
            <a:ext cx="707050" cy="1266639"/>
          </a:xfrm>
          <a:prstGeom prst="ben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EFBBAFC-B492-6E26-1338-FDD2B8EBCEB7}"/>
              </a:ext>
            </a:extLst>
          </p:cNvPr>
          <p:cNvSpPr/>
          <p:nvPr/>
        </p:nvSpPr>
        <p:spPr>
          <a:xfrm>
            <a:off x="4591969" y="1472160"/>
            <a:ext cx="1504032" cy="33905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7E6D12-0748-1829-6AAF-6BA1F31B3644}"/>
              </a:ext>
            </a:extLst>
          </p:cNvPr>
          <p:cNvSpPr/>
          <p:nvPr/>
        </p:nvSpPr>
        <p:spPr>
          <a:xfrm>
            <a:off x="6183653" y="1316461"/>
            <a:ext cx="3329900" cy="70705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Novel </a:t>
            </a:r>
            <a:r>
              <a:rPr lang="en-US" altLang="zh-CN" b="1" dirty="0">
                <a:solidFill>
                  <a:schemeClr val="tx1"/>
                </a:solidFill>
              </a:rPr>
              <a:t>Structure</a:t>
            </a:r>
            <a:r>
              <a:rPr lang="en-US" altLang="zh-CN" dirty="0">
                <a:solidFill>
                  <a:schemeClr val="tx1"/>
                </a:solidFill>
              </a:rPr>
              <a:t> Model: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Tree Transformer [EMNLP2022]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8FE2F7-303C-3566-FA10-1F3F7801A5C2}"/>
              </a:ext>
            </a:extLst>
          </p:cNvPr>
          <p:cNvSpPr/>
          <p:nvPr/>
        </p:nvSpPr>
        <p:spPr>
          <a:xfrm>
            <a:off x="8173645" y="2794119"/>
            <a:ext cx="3329900" cy="70705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Novel Hybrid Transformer for Structure &amp; Context</a:t>
            </a:r>
          </a:p>
        </p:txBody>
      </p:sp>
      <p:sp>
        <p:nvSpPr>
          <p:cNvPr id="16" name="箭头: 圆角右 15">
            <a:extLst>
              <a:ext uri="{FF2B5EF4-FFF2-40B4-BE49-F238E27FC236}">
                <a16:creationId xmlns:a16="http://schemas.microsoft.com/office/drawing/2014/main" id="{6103333E-983B-C7DE-5E3F-8ACD0FAC9716}"/>
              </a:ext>
            </a:extLst>
          </p:cNvPr>
          <p:cNvSpPr/>
          <p:nvPr/>
        </p:nvSpPr>
        <p:spPr>
          <a:xfrm rot="16200000" flipV="1">
            <a:off x="7085958" y="1214892"/>
            <a:ext cx="707050" cy="5695033"/>
          </a:xfrm>
          <a:prstGeom prst="ben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圆角右 11">
            <a:extLst>
              <a:ext uri="{FF2B5EF4-FFF2-40B4-BE49-F238E27FC236}">
                <a16:creationId xmlns:a16="http://schemas.microsoft.com/office/drawing/2014/main" id="{287D89A3-995E-3522-FCF2-73B93BF820E5}"/>
              </a:ext>
            </a:extLst>
          </p:cNvPr>
          <p:cNvSpPr/>
          <p:nvPr/>
        </p:nvSpPr>
        <p:spPr>
          <a:xfrm rot="16200000" flipV="1">
            <a:off x="4871763" y="3429092"/>
            <a:ext cx="707050" cy="1266639"/>
          </a:xfrm>
          <a:prstGeom prst="ben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箭头: 圆角右 16">
            <a:extLst>
              <a:ext uri="{FF2B5EF4-FFF2-40B4-BE49-F238E27FC236}">
                <a16:creationId xmlns:a16="http://schemas.microsoft.com/office/drawing/2014/main" id="{B0AA0A8B-A742-8DE7-0102-6C785E22700B}"/>
              </a:ext>
            </a:extLst>
          </p:cNvPr>
          <p:cNvSpPr/>
          <p:nvPr/>
        </p:nvSpPr>
        <p:spPr>
          <a:xfrm rot="5400000">
            <a:off x="9466015" y="1765420"/>
            <a:ext cx="956176" cy="68579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4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350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6E6F61CF-3569-4DD8-A2E9-25DF40C4D6FC}">
  <we:reference id="wa104381909" version="3.4.0.0" store="zh-CN" storeType="OMEX"/>
  <we:alternateReferences>
    <we:reference id="WA104381909" version="3.4.0.0" store="WA10438190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62A06EF-97B7-4BF9-AD1C-D381C6128C5B}">
  <we:reference id="wa200004052" version="1.0.0.2" store="zh-CN" storeType="OMEX"/>
  <we:alternateReferences>
    <we:reference id="WA200004052" version="1.0.0.2" store="WA20000405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2652</Words>
  <Application>Microsoft Office PowerPoint</Application>
  <PresentationFormat>宽屏</PresentationFormat>
  <Paragraphs>222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NimbusRomNo9L-Regu</vt:lpstr>
      <vt:lpstr>NimbusRomNo9L-ReguItal</vt:lpstr>
      <vt:lpstr>PingFang SC</vt:lpstr>
      <vt:lpstr>等线</vt:lpstr>
      <vt:lpstr>等线 Light</vt:lpstr>
      <vt:lpstr>微软雅黑</vt:lpstr>
      <vt:lpstr>Arial</vt:lpstr>
      <vt:lpstr>Cambria Math</vt:lpstr>
      <vt:lpstr>Office 主题​​</vt:lpstr>
      <vt:lpstr>A novel framework for combining code Structure and Context</vt:lpstr>
      <vt:lpstr>A novel framework for combining code Structure and Context</vt:lpstr>
      <vt:lpstr>A novel framework for combining code Structure and Context</vt:lpstr>
      <vt:lpstr>A novel framework for combining code Structure and Context</vt:lpstr>
      <vt:lpstr>A novel framework for combining code Structure and Context</vt:lpstr>
      <vt:lpstr>A novel framework for combining code Structure and Context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 晗</dc:creator>
  <cp:lastModifiedBy>彭 晗</cp:lastModifiedBy>
  <cp:revision>24</cp:revision>
  <dcterms:created xsi:type="dcterms:W3CDTF">2022-12-02T13:29:46Z</dcterms:created>
  <dcterms:modified xsi:type="dcterms:W3CDTF">2022-12-07T14:34:54Z</dcterms:modified>
</cp:coreProperties>
</file>