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9" r:id="rId3"/>
    <p:sldId id="269" r:id="rId4"/>
    <p:sldId id="270" r:id="rId5"/>
    <p:sldId id="271" r:id="rId6"/>
    <p:sldId id="272" r:id="rId7"/>
    <p:sldId id="261" r:id="rId8"/>
    <p:sldId id="265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39" autoAdjust="0"/>
  </p:normalViewPr>
  <p:slideViewPr>
    <p:cSldViewPr snapToGrid="0">
      <p:cViewPr varScale="1">
        <p:scale>
          <a:sx n="62" d="100"/>
          <a:sy n="62" d="100"/>
        </p:scale>
        <p:origin x="1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04DBA-E862-417F-AD62-956093F1CA91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D2EC0-BFC9-4F48-A087-584B9BB7F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86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Stronger negative correlation ~ marker is more prone to insertions (and vice versa)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- </a:t>
            </a:r>
            <a:r>
              <a:rPr lang="en-US" dirty="0"/>
              <a:t>Maybe not true??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60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78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41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036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26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B1BA-AAFD-CCF9-FFC7-4EC440582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96F7-CA65-585B-E1E2-B62483CF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3B86-95B2-413C-4934-E5257545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360E-D9EE-EDA4-89FF-19D920A7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4C9-7C8D-D7D8-8BDD-C3BF1ABB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6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EB9-B134-86EB-E483-9996CEC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9627E-4FCB-9F33-1BCC-3D5CBD4D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86E4-1B4A-B990-C2CB-02EC8A1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C2C-B147-A399-071B-C0449238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3ECE-B724-D387-94CF-8AF2A84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7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23C8-AC52-ABD2-5374-A86215CA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824F-7DCF-1B78-8455-3EA5F4183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89E3-8C24-3289-42A5-73982091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B222-93A9-594E-B7B6-EBA4603F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9E96-67D0-65F2-D1FE-9CF81AD0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0419-F4FC-0F05-0256-BBC01CA0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98B-0660-FE0F-14B4-5857461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9BB9-1EB8-616A-947D-CA7C9E6C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0E4E-F9CD-03A4-0CA1-780B207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0570-0260-8CB4-F2C7-1AA73F2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3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9A1C-EADD-AA05-3D3C-1FC4E6AB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BC59-6877-4449-2599-F8D773D9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3649-10F0-F3E3-FA1C-AAF43E2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BC9B-6804-3113-2855-7AF66CF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98BD-F228-1653-9C6C-D682959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7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E0ED-AA13-054F-FED7-7E5E2DA6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BF65-BA0E-1A0C-6C60-9B9EC64C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EB6D-B678-CF0E-AE59-C9EA2663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4343-490E-6B2F-5A50-40E85B6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1F56-D31B-3C2F-4787-CAC76F3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14D9-89D6-6426-BEEC-6448B4D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96-CCBC-37AE-4281-FA88CA6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3714-155F-ED8E-E932-0AB12337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02B68-8A75-FFEF-8AFC-965DD998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EAFC7-B915-37E1-0949-5E0950EC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24E4-318F-79FE-C517-88FF5F6E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B773-6247-7D7B-5FBF-2E53AC8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CCA9-9AF1-E0D5-6393-4BA3F81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E70BF-5C96-71F3-6CDA-70CB8D6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D0E1-B73A-1C45-3304-62E09A3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472C-54D7-7A07-BEE5-E87E16E8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B75FB-20D1-565F-0400-323F5787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75A36-0FD3-CE29-83E8-FF8C741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2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4DE39-4125-BB43-423B-83D2D486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B8D3-3357-3B91-A0B8-00C89469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7285-5068-9A7D-F9A9-B022A8B1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9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25C-EEF1-CA30-8DFF-D509CA7B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1408-557D-71B9-0DE8-8B4FB44D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BCC-4226-6742-2C2A-731F0CC9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5BF7-D887-79F8-BE27-E8AF26C7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A1D5-36DC-C155-DF0A-27A5ADB0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1729-FBB7-7CD4-A037-3474091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3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72AD-1380-F38C-7FF9-CCB7AEA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09085-F0A3-DA63-8989-169E274D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D57C7-FB73-EDF5-329A-E7ED20C1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4028-EF2E-4C05-1242-43A546C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FAB0-3F18-1CD5-8D33-BBA92E8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3DAC-4075-E914-62A6-99E3EA5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25137-3876-F42C-C9CA-D33229F2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2C3E-7EA3-2CC3-113E-F66AF8B0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6BAB-98F0-B499-4336-4D8516B6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2AB83-0AB6-483E-883E-23F305AEAE7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89E1-B2CD-EA3B-07E2-74CA416F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3F1B-D801-2411-3740-9B2C6B50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9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287305"/>
            <a:ext cx="9687128" cy="627096"/>
          </a:xfrm>
        </p:spPr>
        <p:txBody>
          <a:bodyPr>
            <a:normAutofit/>
          </a:bodyPr>
          <a:lstStyle/>
          <a:p>
            <a:r>
              <a:rPr lang="en-ID" sz="3600" dirty="0"/>
              <a:t>Background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61" y="1382540"/>
            <a:ext cx="6613187" cy="4351338"/>
          </a:xfrm>
        </p:spPr>
        <p:txBody>
          <a:bodyPr>
            <a:normAutofit/>
          </a:bodyPr>
          <a:lstStyle/>
          <a:p>
            <a:r>
              <a:rPr lang="en-ID" sz="2400" dirty="0"/>
              <a:t>Microsatellite instability (MSI)</a:t>
            </a:r>
          </a:p>
          <a:p>
            <a:pPr lvl="1"/>
            <a:r>
              <a:rPr lang="en-ID" sz="2000" dirty="0"/>
              <a:t>Increased frequency of length mutations in microsatellite regions</a:t>
            </a:r>
          </a:p>
          <a:p>
            <a:pPr lvl="1"/>
            <a:r>
              <a:rPr lang="en-ID" sz="2000" dirty="0"/>
              <a:t>Usually caused by lack of mismatch repair (MMR)</a:t>
            </a:r>
          </a:p>
          <a:p>
            <a:pPr lvl="1"/>
            <a:r>
              <a:rPr lang="en-ID" sz="2000" dirty="0"/>
              <a:t>Found in certain types of cancer (colorectal, endometrial, etc..)</a:t>
            </a:r>
          </a:p>
          <a:p>
            <a:endParaRPr lang="en-ID" sz="2400" dirty="0"/>
          </a:p>
          <a:p>
            <a:r>
              <a:rPr lang="en-ID" sz="2400" dirty="0"/>
              <a:t>In previous work</a:t>
            </a:r>
          </a:p>
          <a:p>
            <a:pPr lvl="1"/>
            <a:r>
              <a:rPr lang="en-ID" sz="2000" dirty="0"/>
              <a:t>+1 allele detected in both </a:t>
            </a:r>
            <a:r>
              <a:rPr lang="en-ID" sz="2000" dirty="0" err="1"/>
              <a:t>MMRp</a:t>
            </a:r>
            <a:r>
              <a:rPr lang="en-ID" sz="2000" dirty="0"/>
              <a:t> and </a:t>
            </a:r>
            <a:r>
              <a:rPr lang="en-ID" sz="2000" dirty="0" err="1"/>
              <a:t>MMRd</a:t>
            </a:r>
            <a:r>
              <a:rPr lang="en-ID" sz="2000" dirty="0"/>
              <a:t> samples</a:t>
            </a:r>
          </a:p>
          <a:p>
            <a:pPr lvl="1"/>
            <a:r>
              <a:rPr lang="en-ID" sz="2000" dirty="0"/>
              <a:t>Higher frequency in </a:t>
            </a:r>
            <a:r>
              <a:rPr lang="en-ID" sz="2000" dirty="0" err="1"/>
              <a:t>MMRp</a:t>
            </a:r>
            <a:r>
              <a:rPr lang="en-ID" sz="2000" dirty="0"/>
              <a:t> than </a:t>
            </a:r>
            <a:r>
              <a:rPr lang="en-ID" sz="2000" dirty="0" err="1"/>
              <a:t>MMRd</a:t>
            </a:r>
            <a:endParaRPr lang="en-ID" sz="2000" dirty="0"/>
          </a:p>
          <a:p>
            <a:pPr marL="457200" lvl="1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1B361-1E81-1FE6-57F9-4C286207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5"/>
          <a:stretch/>
        </p:blipFill>
        <p:spPr>
          <a:xfrm>
            <a:off x="8015591" y="485292"/>
            <a:ext cx="2234235" cy="4786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B1FA9-1209-6C86-9251-4FC76B8D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210" y="2189433"/>
            <a:ext cx="1447800" cy="98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83D85-57E1-26FC-5E68-00C3B2EF6505}"/>
              </a:ext>
            </a:extLst>
          </p:cNvPr>
          <p:cNvSpPr txBox="1"/>
          <p:nvPr/>
        </p:nvSpPr>
        <p:spPr>
          <a:xfrm>
            <a:off x="7080699" y="5321038"/>
            <a:ext cx="499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Standardized ratios (y-axis) comparing allele frequencies (x-axis) in different markers between </a:t>
            </a:r>
            <a:r>
              <a:rPr lang="en-US" dirty="0" err="1"/>
              <a:t>MMRp</a:t>
            </a:r>
            <a:r>
              <a:rPr lang="en-US" dirty="0"/>
              <a:t> and </a:t>
            </a:r>
            <a:r>
              <a:rPr lang="en-US" dirty="0" err="1"/>
              <a:t>MMRd</a:t>
            </a:r>
            <a:r>
              <a:rPr lang="en-US" dirty="0"/>
              <a:t> samples. A ratio &gt; 0.5 indicates a greater allele frequency in </a:t>
            </a:r>
            <a:r>
              <a:rPr lang="en-US" dirty="0" err="1"/>
              <a:t>MMRd</a:t>
            </a:r>
            <a:r>
              <a:rPr lang="en-US" dirty="0"/>
              <a:t> compared to </a:t>
            </a:r>
            <a:r>
              <a:rPr lang="en-US" dirty="0" err="1"/>
              <a:t>MMRp</a:t>
            </a:r>
            <a:r>
              <a:rPr lang="en-US" dirty="0"/>
              <a:t> and vice-versa.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22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4" y="1301749"/>
            <a:ext cx="10515600" cy="1325563"/>
          </a:xfrm>
        </p:spPr>
        <p:txBody>
          <a:bodyPr/>
          <a:lstStyle/>
          <a:p>
            <a:r>
              <a:rPr lang="en-ID" dirty="0"/>
              <a:t>Result (-1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5" name="Picture 4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79254698-9FA2-4685-424A-F3C9C995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04" y="5534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4053-28A2-4C86-8EE6-C50E4EB8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4B28-7BEE-48E2-4202-C812195D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+1 allele negative or no correlation with other mutant alleles</a:t>
            </a:r>
          </a:p>
          <a:p>
            <a:pPr lvl="1"/>
            <a:r>
              <a:rPr lang="en-ID" sz="2000" dirty="0"/>
              <a:t>negative correlation with -1 allele in </a:t>
            </a:r>
            <a:r>
              <a:rPr lang="en-ID" sz="2000" dirty="0" err="1"/>
              <a:t>MMRd</a:t>
            </a:r>
            <a:endParaRPr lang="en-ID" sz="2000" dirty="0"/>
          </a:p>
          <a:p>
            <a:pPr lvl="1"/>
            <a:r>
              <a:rPr lang="en-ID" sz="2000" dirty="0"/>
              <a:t>no correlation with -1 allele in </a:t>
            </a:r>
            <a:r>
              <a:rPr lang="en-ID" sz="2000" dirty="0" err="1"/>
              <a:t>MMRp</a:t>
            </a:r>
            <a:endParaRPr lang="en-ID" sz="2000" dirty="0"/>
          </a:p>
          <a:p>
            <a:pPr lvl="1"/>
            <a:r>
              <a:rPr lang="en-ID" sz="2000" dirty="0"/>
              <a:t>+1 allele does not correlate with loss of MMR</a:t>
            </a:r>
          </a:p>
          <a:p>
            <a:pPr marL="457200" lvl="1" indent="0">
              <a:buNone/>
            </a:pPr>
            <a:endParaRPr lang="en-ID" sz="2000" dirty="0"/>
          </a:p>
          <a:p>
            <a:r>
              <a:rPr lang="en-ID" sz="2400" dirty="0"/>
              <a:t>+1 allele’s correlation with reference allele</a:t>
            </a:r>
          </a:p>
          <a:p>
            <a:pPr lvl="1"/>
            <a:r>
              <a:rPr lang="en-ID" sz="2000" dirty="0"/>
              <a:t>Negative correlation (i.e. “normal” mutant behaviour) in </a:t>
            </a:r>
            <a:r>
              <a:rPr lang="en-ID" sz="2000" dirty="0" err="1"/>
              <a:t>MMRp</a:t>
            </a:r>
            <a:r>
              <a:rPr lang="en-ID" sz="2000" dirty="0"/>
              <a:t> </a:t>
            </a:r>
          </a:p>
          <a:p>
            <a:pPr lvl="1"/>
            <a:r>
              <a:rPr lang="en-ID" sz="2000" dirty="0"/>
              <a:t>Opposite behaviour in </a:t>
            </a:r>
            <a:r>
              <a:rPr lang="en-ID" sz="2000" dirty="0" err="1"/>
              <a:t>MMRd</a:t>
            </a:r>
            <a:r>
              <a:rPr lang="en-ID" sz="2000" dirty="0"/>
              <a:t> ? Still unclear why 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462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287305"/>
            <a:ext cx="9687128" cy="627096"/>
          </a:xfrm>
        </p:spPr>
        <p:txBody>
          <a:bodyPr>
            <a:normAutofit/>
          </a:bodyPr>
          <a:lstStyle/>
          <a:p>
            <a:r>
              <a:rPr lang="en-US" sz="3600" dirty="0"/>
              <a:t>Q</a:t>
            </a:r>
            <a:r>
              <a:rPr lang="en-ID" sz="3600" dirty="0" err="1"/>
              <a:t>uestion</a:t>
            </a:r>
            <a:r>
              <a:rPr lang="en-ID" sz="3600" dirty="0"/>
              <a:t> : How does the +1 allele arise?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253330"/>
            <a:ext cx="10515600" cy="5604669"/>
          </a:xfrm>
        </p:spPr>
        <p:txBody>
          <a:bodyPr>
            <a:normAutofit/>
          </a:bodyPr>
          <a:lstStyle/>
          <a:p>
            <a:r>
              <a:rPr lang="en-ID" sz="2400" dirty="0"/>
              <a:t>Caused by </a:t>
            </a:r>
            <a:r>
              <a:rPr lang="en-ID" sz="2400" dirty="0" err="1"/>
              <a:t>MMRd</a:t>
            </a:r>
            <a:r>
              <a:rPr lang="en-ID" sz="2400" dirty="0"/>
              <a:t>?</a:t>
            </a:r>
          </a:p>
          <a:p>
            <a:pPr lvl="1"/>
            <a:r>
              <a:rPr lang="en-ID" sz="2000" dirty="0"/>
              <a:t>Unlikely due based on previous results</a:t>
            </a:r>
          </a:p>
          <a:p>
            <a:r>
              <a:rPr lang="en-ID" sz="2400" b="1" dirty="0"/>
              <a:t>PCR artefacts?</a:t>
            </a:r>
          </a:p>
          <a:p>
            <a:pPr lvl="1"/>
            <a:r>
              <a:rPr lang="en-ID" sz="2000" dirty="0"/>
              <a:t>Possible due to its low frequency (~1%)</a:t>
            </a:r>
          </a:p>
          <a:p>
            <a:r>
              <a:rPr lang="en-ID" sz="2400" b="1" dirty="0"/>
              <a:t>A normal function of MMR?</a:t>
            </a:r>
          </a:p>
          <a:p>
            <a:pPr lvl="1"/>
            <a:r>
              <a:rPr lang="en-ID" sz="2000" dirty="0"/>
              <a:t>Aligns with previous results</a:t>
            </a:r>
          </a:p>
          <a:p>
            <a:pPr lvl="1"/>
            <a:r>
              <a:rPr lang="en-ID" sz="2000" dirty="0"/>
              <a:t>MMR is also known to be involved in trinucleotide expansion diseases</a:t>
            </a:r>
          </a:p>
          <a:p>
            <a:pPr lvl="1"/>
            <a:endParaRPr lang="en-ID" sz="2000" dirty="0"/>
          </a:p>
          <a:p>
            <a:r>
              <a:rPr lang="en-ID" sz="2400" b="1" dirty="0"/>
              <a:t>Significance :</a:t>
            </a:r>
            <a:endParaRPr lang="en-ID" sz="2400" dirty="0"/>
          </a:p>
          <a:p>
            <a:pPr lvl="1"/>
            <a:r>
              <a:rPr lang="en-ID" sz="2000" dirty="0"/>
              <a:t>Assuming hypothesis 2, then +1 allele frequency can be used to estimate PCR error rate  and can be used to (further) normalize the dataset</a:t>
            </a:r>
          </a:p>
          <a:p>
            <a:pPr marL="457200" lvl="1" indent="0">
              <a:buNone/>
            </a:pPr>
            <a:endParaRPr lang="en-ID" sz="1800" dirty="0"/>
          </a:p>
          <a:p>
            <a:pPr lvl="1"/>
            <a:r>
              <a:rPr lang="en-ID" sz="2000" dirty="0"/>
              <a:t>Assuming hypothesis 3, then +1 allele frequency can be used as a marker to evaluate MMR function in constitutional samples</a:t>
            </a:r>
            <a:endParaRPr lang="en-ID" sz="1800" dirty="0"/>
          </a:p>
          <a:p>
            <a:pPr lvl="1"/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0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B732-5898-7290-2FE5-5C3B1CF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investigate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B0E7-327B-BAC9-028E-7F1C9CE2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77" y="1690688"/>
            <a:ext cx="11564566" cy="4351338"/>
          </a:xfrm>
        </p:spPr>
        <p:txBody>
          <a:bodyPr>
            <a:normAutofit lnSpcReduction="10000"/>
          </a:bodyPr>
          <a:lstStyle/>
          <a:p>
            <a:r>
              <a:rPr lang="en-ID" sz="2400" dirty="0"/>
              <a:t>Deletion rate at each marker depends on its length</a:t>
            </a:r>
          </a:p>
          <a:p>
            <a:pPr lvl="1"/>
            <a:r>
              <a:rPr lang="en-ID" sz="2000" dirty="0"/>
              <a:t>↑ length ~ ↑ deletions</a:t>
            </a:r>
          </a:p>
          <a:p>
            <a:pPr lvl="1"/>
            <a:r>
              <a:rPr lang="en-ID" sz="2000" dirty="0"/>
              <a:t>What about insertions? Theoretically Yes</a:t>
            </a:r>
          </a:p>
          <a:p>
            <a:endParaRPr lang="en-ID" sz="2400" dirty="0"/>
          </a:p>
          <a:p>
            <a:r>
              <a:rPr lang="en-ID" sz="2400" dirty="0"/>
              <a:t>Spearman’s test </a:t>
            </a:r>
            <a:r>
              <a:rPr lang="en-ID" sz="2000" dirty="0"/>
              <a:t> </a:t>
            </a:r>
            <a:r>
              <a:rPr lang="en-ID" sz="2400" dirty="0"/>
              <a:t>on 0 and +1 allele frequency (per marker)</a:t>
            </a:r>
          </a:p>
          <a:p>
            <a:pPr lvl="1"/>
            <a:r>
              <a:rPr lang="en-ID" sz="2000" dirty="0"/>
              <a:t>Expect each marker to have different sensitivities to mutational effects</a:t>
            </a:r>
          </a:p>
          <a:p>
            <a:pPr lvl="2"/>
            <a:r>
              <a:rPr lang="en-ID" sz="1600" dirty="0"/>
              <a:t>whether by MMR or PCR</a:t>
            </a:r>
          </a:p>
          <a:p>
            <a:pPr lvl="1"/>
            <a:r>
              <a:rPr lang="en-US" sz="2000" dirty="0"/>
              <a:t>We assume that the +1 allele originates from insertions in the 0 allele</a:t>
            </a:r>
          </a:p>
          <a:p>
            <a:pPr lvl="2"/>
            <a:r>
              <a:rPr lang="en-ID" sz="1600" dirty="0"/>
              <a:t>(↘ 0 allele) ⟶ (↗ +1 allele)</a:t>
            </a:r>
            <a:endParaRPr lang="en-ID" sz="2000" dirty="0"/>
          </a:p>
          <a:p>
            <a:pPr lvl="1"/>
            <a:r>
              <a:rPr lang="en-ID" sz="2000" dirty="0"/>
              <a:t>Stronger negative correlation ~ marker is more prone to insertions (and vice versa)</a:t>
            </a:r>
          </a:p>
          <a:p>
            <a:pPr marL="457200" lvl="1" indent="0">
              <a:buNone/>
            </a:pPr>
            <a:endParaRPr lang="en-ID" sz="2000" dirty="0"/>
          </a:p>
          <a:p>
            <a:r>
              <a:rPr lang="en-ID" sz="2400" dirty="0"/>
              <a:t>Are markers that are more prone to insertions (in </a:t>
            </a:r>
            <a:r>
              <a:rPr lang="en-ID" sz="2400" dirty="0" err="1"/>
              <a:t>MMRp</a:t>
            </a:r>
            <a:r>
              <a:rPr lang="en-ID" sz="2400" dirty="0"/>
              <a:t>) also more prone to deletions (in </a:t>
            </a:r>
            <a:r>
              <a:rPr lang="en-ID" sz="2400" dirty="0" err="1"/>
              <a:t>MMRd</a:t>
            </a:r>
            <a:r>
              <a:rPr lang="en-ID" sz="2400" dirty="0"/>
              <a:t>)?</a:t>
            </a:r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5124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3" y="100683"/>
            <a:ext cx="10515600" cy="1325563"/>
          </a:xfrm>
        </p:spPr>
        <p:txBody>
          <a:bodyPr/>
          <a:lstStyle/>
          <a:p>
            <a:r>
              <a:rPr lang="en-US" dirty="0"/>
              <a:t>Marker length </a:t>
            </a:r>
            <a:r>
              <a:rPr lang="en-ID" sz="4400" dirty="0"/>
              <a:t>∝</a:t>
            </a:r>
            <a:r>
              <a:rPr lang="en-US" dirty="0"/>
              <a:t> Deletion rate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382" y="925170"/>
            <a:ext cx="3673526" cy="6020915"/>
          </a:xfrm>
        </p:spPr>
        <p:txBody>
          <a:bodyPr>
            <a:normAutofit/>
          </a:bodyPr>
          <a:lstStyle/>
          <a:p>
            <a:r>
              <a:rPr lang="en-ID" sz="2400" dirty="0"/>
              <a:t>Assumption</a:t>
            </a:r>
          </a:p>
          <a:p>
            <a:pPr lvl="1"/>
            <a:r>
              <a:rPr lang="en-ID" sz="2000" dirty="0"/>
              <a:t>-1 allele frequency ∝ deletion rate</a:t>
            </a:r>
          </a:p>
          <a:p>
            <a:pPr marL="457200" lvl="1" indent="0">
              <a:buNone/>
            </a:pPr>
            <a:endParaRPr lang="en-ID" sz="2400" dirty="0"/>
          </a:p>
          <a:p>
            <a:r>
              <a:rPr lang="en-ID" sz="2400" dirty="0"/>
              <a:t>Positive correlation in </a:t>
            </a:r>
            <a:r>
              <a:rPr lang="en-ID" sz="2400" dirty="0" err="1"/>
              <a:t>MMRd</a:t>
            </a:r>
            <a:r>
              <a:rPr lang="en-ID" sz="2400" dirty="0"/>
              <a:t> and </a:t>
            </a:r>
            <a:r>
              <a:rPr lang="en-ID" sz="2400" dirty="0" err="1"/>
              <a:t>MMRp</a:t>
            </a:r>
            <a:endParaRPr lang="en-ID" sz="2400" dirty="0"/>
          </a:p>
          <a:p>
            <a:pPr lvl="1"/>
            <a:r>
              <a:rPr lang="en-ID" sz="2000" dirty="0"/>
              <a:t>Longer markers are more prone to deletions</a:t>
            </a:r>
          </a:p>
          <a:p>
            <a:endParaRPr lang="en-ID" sz="2400" dirty="0"/>
          </a:p>
          <a:p>
            <a:r>
              <a:rPr lang="en-ID" sz="2400" dirty="0"/>
              <a:t>More sites where slippage is possible</a:t>
            </a:r>
            <a:endParaRPr lang="en-ID" sz="2000" dirty="0"/>
          </a:p>
          <a:p>
            <a:pPr lvl="1"/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380270" y="4623249"/>
            <a:ext cx="77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2. </a:t>
            </a:r>
            <a:r>
              <a:rPr lang="en-US" dirty="0"/>
              <a:t>Average frequencies of the main deletion allele (-1) for each marker, plotted against its length in </a:t>
            </a:r>
            <a:r>
              <a:rPr lang="en-US" dirty="0" err="1"/>
              <a:t>MMRd</a:t>
            </a:r>
            <a:r>
              <a:rPr lang="en-US" dirty="0"/>
              <a:t> samples (spearman correlation : 0.66) and in </a:t>
            </a:r>
            <a:r>
              <a:rPr lang="en-US" dirty="0" err="1"/>
              <a:t>MMRp</a:t>
            </a:r>
            <a:r>
              <a:rPr lang="en-US" dirty="0"/>
              <a:t> samples (spearman correlation: 0.80)</a:t>
            </a:r>
            <a:endParaRPr lang="en-ID" dirty="0"/>
          </a:p>
        </p:txBody>
      </p:sp>
      <p:pic>
        <p:nvPicPr>
          <p:cNvPr id="8" name="Picture 7" descr="A graph with a line and dots&#10;&#10;Description automatically generated">
            <a:extLst>
              <a:ext uri="{FF2B5EF4-FFF2-40B4-BE49-F238E27FC236}">
                <a16:creationId xmlns:a16="http://schemas.microsoft.com/office/drawing/2014/main" id="{8BAFD026-1C2C-D5E4-E854-DB2BC30AA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" y="1525704"/>
            <a:ext cx="3864840" cy="2898630"/>
          </a:xfrm>
          <a:prstGeom prst="rect">
            <a:avLst/>
          </a:prstGeom>
        </p:spPr>
      </p:pic>
      <p:pic>
        <p:nvPicPr>
          <p:cNvPr id="10" name="Picture 9" descr="A graph with a line and dots&#10;&#10;Description automatically generated">
            <a:extLst>
              <a:ext uri="{FF2B5EF4-FFF2-40B4-BE49-F238E27FC236}">
                <a16:creationId xmlns:a16="http://schemas.microsoft.com/office/drawing/2014/main" id="{B7EA111D-E2A9-CFE0-BDD3-C5F5E372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9" y="1525704"/>
            <a:ext cx="3864840" cy="28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3" y="100683"/>
            <a:ext cx="10515600" cy="1325563"/>
          </a:xfrm>
        </p:spPr>
        <p:txBody>
          <a:bodyPr/>
          <a:lstStyle/>
          <a:p>
            <a:r>
              <a:rPr lang="en-US" dirty="0"/>
              <a:t>Marker length </a:t>
            </a:r>
            <a:r>
              <a:rPr lang="en-ID" sz="4400" dirty="0"/>
              <a:t>∝</a:t>
            </a:r>
            <a:r>
              <a:rPr lang="en-US" dirty="0"/>
              <a:t> Insertion rate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62" y="948296"/>
            <a:ext cx="3673526" cy="6020915"/>
          </a:xfrm>
        </p:spPr>
        <p:txBody>
          <a:bodyPr>
            <a:normAutofit/>
          </a:bodyPr>
          <a:lstStyle/>
          <a:p>
            <a:r>
              <a:rPr lang="en-ID" sz="2400" dirty="0"/>
              <a:t>Assumption</a:t>
            </a:r>
          </a:p>
          <a:p>
            <a:pPr lvl="1"/>
            <a:r>
              <a:rPr lang="en-ID" sz="2000" dirty="0"/>
              <a:t>+1 allele frequency ∝ insertion rate</a:t>
            </a:r>
          </a:p>
          <a:p>
            <a:pPr marL="457200" lvl="1" indent="0">
              <a:buNone/>
            </a:pPr>
            <a:endParaRPr lang="en-ID" sz="2400" dirty="0"/>
          </a:p>
          <a:p>
            <a:r>
              <a:rPr lang="en-ID" sz="2400" dirty="0"/>
              <a:t>Positive correlation in </a:t>
            </a:r>
            <a:r>
              <a:rPr lang="en-ID" sz="2400" dirty="0" err="1"/>
              <a:t>MMRd</a:t>
            </a:r>
            <a:r>
              <a:rPr lang="en-ID" sz="2400" dirty="0"/>
              <a:t> and </a:t>
            </a:r>
            <a:r>
              <a:rPr lang="en-ID" sz="2400" dirty="0" err="1"/>
              <a:t>MMRp</a:t>
            </a:r>
            <a:endParaRPr lang="en-ID" sz="2400" dirty="0"/>
          </a:p>
          <a:p>
            <a:pPr lvl="1"/>
            <a:r>
              <a:rPr lang="en-ID" sz="2000" dirty="0"/>
              <a:t>Longer markers are more prone to insertions</a:t>
            </a:r>
          </a:p>
          <a:p>
            <a:endParaRPr lang="en-ID" sz="2400" dirty="0"/>
          </a:p>
          <a:p>
            <a:r>
              <a:rPr lang="en-ID" sz="2400" dirty="0"/>
              <a:t>Same mechanism to deletions</a:t>
            </a:r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375464" y="4301974"/>
            <a:ext cx="77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 </a:t>
            </a:r>
            <a:r>
              <a:rPr lang="en-US" dirty="0"/>
              <a:t>Average frequencies of the main insertion allele (+1) for each marker, plotted against its length in </a:t>
            </a:r>
            <a:r>
              <a:rPr lang="en-US" dirty="0" err="1"/>
              <a:t>MMRd</a:t>
            </a:r>
            <a:r>
              <a:rPr lang="en-US" dirty="0"/>
              <a:t> samples (spearman correlation : 0.54) and in </a:t>
            </a:r>
            <a:r>
              <a:rPr lang="en-US" dirty="0" err="1"/>
              <a:t>MMRp</a:t>
            </a:r>
            <a:r>
              <a:rPr lang="en-US" dirty="0"/>
              <a:t> samples (spearman correlation: 0.67)</a:t>
            </a:r>
            <a:endParaRPr lang="en-ID" dirty="0"/>
          </a:p>
        </p:txBody>
      </p:sp>
      <p:pic>
        <p:nvPicPr>
          <p:cNvPr id="6" name="Picture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5399777F-25FC-C48B-65A7-A217158E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0" y="1311421"/>
            <a:ext cx="3864254" cy="2898191"/>
          </a:xfrm>
          <a:prstGeom prst="rect">
            <a:avLst/>
          </a:prstGeom>
        </p:spPr>
      </p:pic>
      <p:pic>
        <p:nvPicPr>
          <p:cNvPr id="9" name="Picture 8" descr="A graph with a line and dots&#10;&#10;Description automatically generated">
            <a:extLst>
              <a:ext uri="{FF2B5EF4-FFF2-40B4-BE49-F238E27FC236}">
                <a16:creationId xmlns:a16="http://schemas.microsoft.com/office/drawing/2014/main" id="{0B52446B-EC47-60F2-676E-08002B1B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16" y="1311421"/>
            <a:ext cx="3864254" cy="28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99" y="80863"/>
            <a:ext cx="10515600" cy="1325563"/>
          </a:xfrm>
        </p:spPr>
        <p:txBody>
          <a:bodyPr/>
          <a:lstStyle/>
          <a:p>
            <a:r>
              <a:rPr lang="en-ID" dirty="0"/>
              <a:t>Result (0 vs 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303649" y="1954580"/>
            <a:ext cx="11137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Different </a:t>
            </a:r>
            <a:r>
              <a:rPr lang="en-ID" sz="2400" dirty="0" err="1"/>
              <a:t>behavior</a:t>
            </a:r>
            <a:r>
              <a:rPr lang="en-ID" sz="2400" dirty="0"/>
              <a:t> in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Negative correlation in </a:t>
            </a:r>
            <a:r>
              <a:rPr lang="en-ID" sz="2400" dirty="0" err="1"/>
              <a:t>MMRp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Supports hypothesis 3</a:t>
            </a:r>
          </a:p>
          <a:p>
            <a:pPr lvl="1"/>
            <a:endParaRPr lang="en-ID" sz="2400" dirty="0"/>
          </a:p>
          <a:p>
            <a:pPr lvl="1"/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Positive, but weaker correlation in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Evidence against hypothesis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Could be explained by double deletion 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2000" dirty="0"/>
              <a:t>0 allele deletion rate ∝ +1 allele double deletion rate ?</a:t>
            </a:r>
          </a:p>
        </p:txBody>
      </p:sp>
      <p:pic>
        <p:nvPicPr>
          <p:cNvPr id="5" name="Picture 4" descr="A chart with green and purple squares&#10;&#10;Description automatically generated">
            <a:extLst>
              <a:ext uri="{FF2B5EF4-FFF2-40B4-BE49-F238E27FC236}">
                <a16:creationId xmlns:a16="http://schemas.microsoft.com/office/drawing/2014/main" id="{740EA9B7-B3E2-D9D5-10AD-7803D0387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4" y="486722"/>
            <a:ext cx="48768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6896317" y="4155649"/>
            <a:ext cx="499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Spearman coefficient (per marker) between 0 and +1 allele frequencies in </a:t>
            </a:r>
            <a:r>
              <a:rPr lang="en-US" dirty="0" err="1"/>
              <a:t>MMRd</a:t>
            </a:r>
            <a:r>
              <a:rPr lang="en-US" dirty="0"/>
              <a:t> and </a:t>
            </a:r>
            <a:r>
              <a:rPr lang="en-US" dirty="0" err="1"/>
              <a:t>MMRp</a:t>
            </a:r>
            <a:r>
              <a:rPr lang="en-US" dirty="0"/>
              <a:t> samples.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82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99" y="80863"/>
            <a:ext cx="10515600" cy="1325563"/>
          </a:xfrm>
        </p:spPr>
        <p:txBody>
          <a:bodyPr/>
          <a:lstStyle/>
          <a:p>
            <a:r>
              <a:rPr lang="en-ID" dirty="0"/>
              <a:t>Result (0 vs 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216100" y="1825625"/>
            <a:ext cx="5879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Same </a:t>
            </a:r>
            <a:r>
              <a:rPr lang="en-ID" sz="2400" dirty="0" err="1"/>
              <a:t>behavior</a:t>
            </a:r>
            <a:r>
              <a:rPr lang="en-ID" sz="2400" dirty="0"/>
              <a:t> in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Strong negative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/>
              <a:t>When mutations happen in the reference allele, they are mainly deletions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6852542" y="4026694"/>
            <a:ext cx="499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Spearman coefficient (per marker) between 0 and -1 allele frequencies in </a:t>
            </a:r>
            <a:r>
              <a:rPr lang="en-US" dirty="0" err="1"/>
              <a:t>MMRd</a:t>
            </a:r>
            <a:r>
              <a:rPr lang="en-US" dirty="0"/>
              <a:t> and </a:t>
            </a:r>
            <a:r>
              <a:rPr lang="en-US" dirty="0" err="1"/>
              <a:t>MMRp</a:t>
            </a:r>
            <a:r>
              <a:rPr lang="en-US" dirty="0"/>
              <a:t> samples.</a:t>
            </a:r>
            <a:endParaRPr lang="en-ID" dirty="0"/>
          </a:p>
        </p:txBody>
      </p:sp>
      <p:pic>
        <p:nvPicPr>
          <p:cNvPr id="8" name="Picture 7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A5E6CAA-AD22-9E03-A8B1-9E00D37D6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68" y="217006"/>
            <a:ext cx="5079583" cy="38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5" y="160037"/>
            <a:ext cx="10515600" cy="1325563"/>
          </a:xfrm>
        </p:spPr>
        <p:txBody>
          <a:bodyPr/>
          <a:lstStyle/>
          <a:p>
            <a:r>
              <a:rPr lang="en-ID" dirty="0"/>
              <a:t>Result (-1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205519" y="2060862"/>
            <a:ext cx="6830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ID" sz="2400" dirty="0" err="1"/>
              <a:t>egative</a:t>
            </a:r>
            <a:r>
              <a:rPr lang="en-ID" sz="2400" dirty="0"/>
              <a:t> correlation in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Evidence against hypothesis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If loss of MMR function contributes to both +1 and -1 allele generation then expected is +1 allele ∝ -1 allele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No correlation in </a:t>
            </a:r>
            <a:r>
              <a:rPr lang="en-ID" sz="2400" dirty="0" err="1"/>
              <a:t>MMRp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Mechanism for insertion in </a:t>
            </a:r>
            <a:r>
              <a:rPr lang="en-ID" sz="2400" dirty="0" err="1"/>
              <a:t>MMRp</a:t>
            </a:r>
            <a:r>
              <a:rPr lang="en-ID" sz="2400" dirty="0"/>
              <a:t> is not related to mechanism for deletion in </a:t>
            </a:r>
            <a:r>
              <a:rPr lang="en-ID" sz="2400" dirty="0" err="1"/>
              <a:t>MMRp</a:t>
            </a:r>
            <a:r>
              <a:rPr lang="en-ID" sz="2400" dirty="0"/>
              <a:t> </a:t>
            </a:r>
          </a:p>
        </p:txBody>
      </p:sp>
      <p:pic>
        <p:nvPicPr>
          <p:cNvPr id="7" name="Picture 6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10D205C9-F119-B448-3FED-BB1A7D04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0" y="246583"/>
            <a:ext cx="4581191" cy="3435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9EAD8-FEC9-F568-3DEC-52EEA16F938E}"/>
              </a:ext>
            </a:extLst>
          </p:cNvPr>
          <p:cNvSpPr txBox="1"/>
          <p:nvPr/>
        </p:nvSpPr>
        <p:spPr>
          <a:xfrm>
            <a:off x="7199966" y="3769022"/>
            <a:ext cx="499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5. Spearman coefficient (per marker) between -1 and +1 allele frequencies in </a:t>
            </a:r>
            <a:r>
              <a:rPr lang="en-US" dirty="0" err="1"/>
              <a:t>MMRd</a:t>
            </a:r>
            <a:r>
              <a:rPr lang="en-US" dirty="0"/>
              <a:t> and </a:t>
            </a:r>
            <a:r>
              <a:rPr lang="en-US" dirty="0" err="1"/>
              <a:t>MMRp</a:t>
            </a:r>
            <a:r>
              <a:rPr lang="en-US" dirty="0"/>
              <a:t> samples.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29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536479" y="2293134"/>
            <a:ext cx="5559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Mauro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Since spearman correlation does not measure the sensitivity of a marker (rather it just measures how well a monotonic model fits), would it make more sense to have our data be the gradient of the regression line instead of the spearman correlation coefficient??</a:t>
            </a:r>
          </a:p>
        </p:txBody>
      </p:sp>
      <p:pic>
        <p:nvPicPr>
          <p:cNvPr id="7" name="Picture 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A4FE4323-EB22-061A-3F61-D1E75D75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3328"/>
            <a:ext cx="5705270" cy="42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811</Words>
  <Application>Microsoft Office PowerPoint</Application>
  <PresentationFormat>Widescreen</PresentationFormat>
  <Paragraphs>111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Background :</vt:lpstr>
      <vt:lpstr>Question : How does the +1 allele arise?</vt:lpstr>
      <vt:lpstr>To investigate :</vt:lpstr>
      <vt:lpstr>Marker length ∝ Deletion rate</vt:lpstr>
      <vt:lpstr>Marker length ∝ Insertion rate</vt:lpstr>
      <vt:lpstr>Result (0 vs -1)</vt:lpstr>
      <vt:lpstr>Result (0 vs -1)</vt:lpstr>
      <vt:lpstr>Result (-1 vs +1)</vt:lpstr>
      <vt:lpstr>PowerPoint Presentation</vt:lpstr>
      <vt:lpstr>Result (-1 vs +1)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Welson Welson (UG)</dc:creator>
  <cp:lastModifiedBy>Welson Welson (UG)</cp:lastModifiedBy>
  <cp:revision>8</cp:revision>
  <dcterms:created xsi:type="dcterms:W3CDTF">2024-10-12T15:11:27Z</dcterms:created>
  <dcterms:modified xsi:type="dcterms:W3CDTF">2024-10-23T16:35:42Z</dcterms:modified>
</cp:coreProperties>
</file>