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B1BA-AAFD-CCF9-FFC7-4EC440582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96F7-CA65-585B-E1E2-B62483CF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3B86-95B2-413C-4934-E5257545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360E-D9EE-EDA4-89FF-19D920A7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4C9-7C8D-D7D8-8BDD-C3BF1ABB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6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EB9-B134-86EB-E483-9996CEC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9627E-4FCB-9F33-1BCC-3D5CBD4D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86E4-1B4A-B990-C2CB-02EC8A1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C2C-B147-A399-071B-C0449238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3ECE-B724-D387-94CF-8AF2A84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7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23C8-AC52-ABD2-5374-A86215CA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824F-7DCF-1B78-8455-3EA5F4183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89E3-8C24-3289-42A5-73982091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B222-93A9-594E-B7B6-EBA4603F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9E96-67D0-65F2-D1FE-9CF81AD0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0419-F4FC-0F05-0256-BBC01CA0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98B-0660-FE0F-14B4-5857461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9BB9-1EB8-616A-947D-CA7C9E6C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0E4E-F9CD-03A4-0CA1-780B207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0570-0260-8CB4-F2C7-1AA73F2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3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9A1C-EADD-AA05-3D3C-1FC4E6AB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BC59-6877-4449-2599-F8D773D9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3649-10F0-F3E3-FA1C-AAF43E2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BC9B-6804-3113-2855-7AF66CF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98BD-F228-1653-9C6C-D682959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7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E0ED-AA13-054F-FED7-7E5E2DA6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BF65-BA0E-1A0C-6C60-9B9EC64C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EB6D-B678-CF0E-AE59-C9EA2663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4343-490E-6B2F-5A50-40E85B6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1F56-D31B-3C2F-4787-CAC76F3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14D9-89D6-6426-BEEC-6448B4D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96-CCBC-37AE-4281-FA88CA6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3714-155F-ED8E-E932-0AB12337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02B68-8A75-FFEF-8AFC-965DD998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EAFC7-B915-37E1-0949-5E0950EC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24E4-318F-79FE-C517-88FF5F6E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B773-6247-7D7B-5FBF-2E53AC8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CCA9-9AF1-E0D5-6393-4BA3F81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E70BF-5C96-71F3-6CDA-70CB8D6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D0E1-B73A-1C45-3304-62E09A3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472C-54D7-7A07-BEE5-E87E16E8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B75FB-20D1-565F-0400-323F5787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75A36-0FD3-CE29-83E8-FF8C741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2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4DE39-4125-BB43-423B-83D2D486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B8D3-3357-3B91-A0B8-00C89469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7285-5068-9A7D-F9A9-B022A8B1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9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25C-EEF1-CA30-8DFF-D509CA7B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1408-557D-71B9-0DE8-8B4FB44D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BCC-4226-6742-2C2A-731F0CC9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5BF7-D887-79F8-BE27-E8AF26C7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A1D5-36DC-C155-DF0A-27A5ADB0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1729-FBB7-7CD4-A037-3474091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3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72AD-1380-F38C-7FF9-CCB7AEA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09085-F0A3-DA63-8989-169E274D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D57C7-FB73-EDF5-329A-E7ED20C1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4028-EF2E-4C05-1242-43A546C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FAB0-3F18-1CD5-8D33-BBA92E8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3DAC-4075-E914-62A6-99E3EA5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25137-3876-F42C-C9CA-D33229F2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2C3E-7EA3-2CC3-113E-F66AF8B0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6BAB-98F0-B499-4336-4D8516B6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2AB83-0AB6-483E-883E-23F305AEAE74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89E1-B2CD-EA3B-07E2-74CA416F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3F1B-D801-2411-3740-9B2C6B50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9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6DCC-0E79-7305-0E6F-2B2BDCC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Background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7FDF-C91D-2B5A-7FF7-F96BAF5F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243" cy="4351338"/>
          </a:xfrm>
        </p:spPr>
        <p:txBody>
          <a:bodyPr/>
          <a:lstStyle/>
          <a:p>
            <a:r>
              <a:rPr lang="en-ID" dirty="0"/>
              <a:t>In a previous study, the presence of +1 alleles in microsatellites was identified through PCR sequencing of </a:t>
            </a:r>
            <a:r>
              <a:rPr lang="en-ID" dirty="0" err="1"/>
              <a:t>tumor</a:t>
            </a:r>
            <a:r>
              <a:rPr lang="en-ID" dirty="0"/>
              <a:t> samples from patients with CRC and EC.</a:t>
            </a:r>
          </a:p>
          <a:p>
            <a:endParaRPr lang="en-ID" dirty="0"/>
          </a:p>
          <a:p>
            <a:r>
              <a:rPr lang="en-ID" dirty="0"/>
              <a:t>Curiously, the relative frequency of these +1 alleles were significantly higher in MSS </a:t>
            </a:r>
            <a:r>
              <a:rPr lang="en-ID" dirty="0" err="1"/>
              <a:t>tumors</a:t>
            </a:r>
            <a:r>
              <a:rPr lang="en-ID" dirty="0"/>
              <a:t> compared to MSI </a:t>
            </a:r>
            <a:r>
              <a:rPr lang="en-ID" dirty="0" err="1"/>
              <a:t>tumors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1DCBA-8FAA-B959-AD1A-5731CEBD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42" y="494388"/>
            <a:ext cx="2486903" cy="4211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C7C0CE-80BA-23CB-9C8A-D7D6BD1812A8}"/>
              </a:ext>
            </a:extLst>
          </p:cNvPr>
          <p:cNvSpPr txBox="1"/>
          <p:nvPr/>
        </p:nvSpPr>
        <p:spPr>
          <a:xfrm>
            <a:off x="8242571" y="4705992"/>
            <a:ext cx="394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Figure 1. Standardized ratios (MSI/MSS) of relative allele frequencies, grouped by allele length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02565-DA3C-4138-24AD-8AA1424D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333" y="1825625"/>
            <a:ext cx="1194678" cy="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Problem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+1 alleles were detected at a very low frequency, making it unclear whether they represent actual insertion mutations in the microsatellites or are simply a result of PCR artefacts.</a:t>
            </a:r>
          </a:p>
          <a:p>
            <a:endParaRPr lang="en-ID" dirty="0"/>
          </a:p>
          <a:p>
            <a:r>
              <a:rPr lang="en-ID" dirty="0"/>
              <a:t>If it is the case that the majority of the +1 alleles observed are due to PCR artefacts, then it would be beneficial to exclude the +1 allele frequency from the training dataset (for classification)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0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8866-917D-06F1-2BCC-2E70274D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8A90-8F61-93C8-ECF6-5ED3ACDE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Spearman’s test was used to determine the correlation between the reference and +1 allele frequencies for each microsatellite marker in both MSS and MSI </a:t>
            </a:r>
            <a:r>
              <a:rPr lang="en-ID" dirty="0" err="1"/>
              <a:t>tumors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3919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5" name="Picture 4" descr="A graph with red and blue dots">
            <a:extLst>
              <a:ext uri="{FF2B5EF4-FFF2-40B4-BE49-F238E27FC236}">
                <a16:creationId xmlns:a16="http://schemas.microsoft.com/office/drawing/2014/main" id="{CE3F7534-9FDF-ABE5-44BB-19B9BFA73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05" y="617510"/>
            <a:ext cx="7307211" cy="4469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213590" y="2223643"/>
            <a:ext cx="4339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The reference and +1 allele frequencies of microsatellite markers are negatively correlated in MSS </a:t>
            </a:r>
            <a:r>
              <a:rPr lang="en-ID" sz="2400" dirty="0" err="1"/>
              <a:t>tumors</a:t>
            </a: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The opposite trend is observed in MSI </a:t>
            </a:r>
            <a:r>
              <a:rPr lang="en-ID" sz="2400" dirty="0" err="1"/>
              <a:t>tumors</a:t>
            </a:r>
            <a:r>
              <a:rPr lang="en-ID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7E078-628D-6763-E944-0E4BAE62F562}"/>
              </a:ext>
            </a:extLst>
          </p:cNvPr>
          <p:cNvSpPr txBox="1"/>
          <p:nvPr/>
        </p:nvSpPr>
        <p:spPr>
          <a:xfrm>
            <a:off x="4339515" y="5299316"/>
            <a:ext cx="866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/>
              <a:t>Figure 2. Spearman correlation coefficient for the reference and +1 allele frequencies of each microsatellite marker in MSI and MSS </a:t>
            </a:r>
            <a:r>
              <a:rPr lang="en-ID" sz="2000" dirty="0" err="1"/>
              <a:t>tumors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57717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525-E181-4327-86B6-39876CCB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96C0-F162-E625-6147-6C12848A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1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ID" dirty="0"/>
              <a:t>he negative correlation observed in MSS </a:t>
            </a:r>
            <a:r>
              <a:rPr lang="en-ID" dirty="0" err="1"/>
              <a:t>tumors</a:t>
            </a:r>
            <a:r>
              <a:rPr lang="en-ID" dirty="0"/>
              <a:t> are a strong indication that insertion mutations (in the reference allele) and/or deletion mutations (in the +1 allele) have taken place.</a:t>
            </a:r>
          </a:p>
          <a:p>
            <a:pPr lvl="1"/>
            <a:r>
              <a:rPr lang="en-ID" dirty="0"/>
              <a:t>These two events contribute to the negative correlation between the frequencies of the reference and +1 allele</a:t>
            </a:r>
          </a:p>
          <a:p>
            <a:pPr lvl="1"/>
            <a:r>
              <a:rPr lang="en-ID" dirty="0"/>
              <a:t>But it is still unclear whether these mutations are the result of inherent microsatellite instability or PCR artefacts</a:t>
            </a:r>
          </a:p>
          <a:p>
            <a:pPr lvl="1"/>
            <a:endParaRPr lang="en-ID" dirty="0"/>
          </a:p>
          <a:p>
            <a:r>
              <a:rPr lang="en-ID" dirty="0"/>
              <a:t>The positive correlation observed in MSI </a:t>
            </a:r>
            <a:r>
              <a:rPr lang="en-ID" dirty="0" err="1"/>
              <a:t>tumors</a:t>
            </a:r>
            <a:r>
              <a:rPr lang="en-ID" dirty="0"/>
              <a:t> are a strong indication that there is a considerable “double deletion” effect which would mask the relationship between the reference and +1 allele</a:t>
            </a:r>
          </a:p>
        </p:txBody>
      </p:sp>
    </p:spTree>
    <p:extLst>
      <p:ext uri="{BB962C8B-B14F-4D97-AF65-F5344CB8AC3E}">
        <p14:creationId xmlns:p14="http://schemas.microsoft.com/office/powerpoint/2010/main" val="231731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5595-FAED-16DF-3EB4-DC488BB7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9111-0F4C-FB8E-8C81-9CA048E3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1468876"/>
            <a:ext cx="10614498" cy="5204298"/>
          </a:xfrm>
        </p:spPr>
        <p:txBody>
          <a:bodyPr>
            <a:normAutofit/>
          </a:bodyPr>
          <a:lstStyle/>
          <a:p>
            <a:r>
              <a:rPr lang="en-ID" dirty="0"/>
              <a:t>If these +1 alleles are the result of PCR artefacts, then we would expect to see a negative correlation between the reference and +1 allele frequencies.</a:t>
            </a:r>
          </a:p>
          <a:p>
            <a:pPr lvl="1"/>
            <a:r>
              <a:rPr lang="en-ID" dirty="0"/>
              <a:t>This is because the +1 allele species is generated from the depletion of the reference allele species as PCR mutations are introduced</a:t>
            </a:r>
          </a:p>
          <a:p>
            <a:pPr lvl="1"/>
            <a:r>
              <a:rPr lang="en-ID" dirty="0"/>
              <a:t>Since there is a greater abundance of the reference allele species in MSS </a:t>
            </a:r>
            <a:r>
              <a:rPr lang="en-ID" dirty="0" err="1"/>
              <a:t>tumors</a:t>
            </a:r>
            <a:r>
              <a:rPr lang="en-ID" dirty="0"/>
              <a:t> (compared to MSI </a:t>
            </a:r>
            <a:r>
              <a:rPr lang="en-ID" dirty="0" err="1"/>
              <a:t>tumors</a:t>
            </a:r>
            <a:r>
              <a:rPr lang="en-ID" dirty="0"/>
              <a:t>), we would also expect to see a greater abundance of the +1 allele species in MSS </a:t>
            </a:r>
            <a:r>
              <a:rPr lang="en-ID" dirty="0" err="1"/>
              <a:t>tumors</a:t>
            </a:r>
            <a:r>
              <a:rPr lang="en-ID" dirty="0"/>
              <a:t> as well; which indeed was observed</a:t>
            </a:r>
          </a:p>
          <a:p>
            <a:pPr lvl="1"/>
            <a:endParaRPr lang="en-ID" dirty="0"/>
          </a:p>
          <a:p>
            <a:r>
              <a:rPr lang="en-ID" dirty="0"/>
              <a:t>Spearman’s test was used to determine the correlation between the reference and +1 allele frequencies for each microsatellite marker in both MSS and MSI </a:t>
            </a:r>
            <a:r>
              <a:rPr lang="en-ID" dirty="0" err="1"/>
              <a:t>tumors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744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455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Background :</vt:lpstr>
      <vt:lpstr>Problem :</vt:lpstr>
      <vt:lpstr>Solution</vt:lpstr>
      <vt:lpstr>Result</vt:lpstr>
      <vt:lpstr>Conclusion</vt:lpstr>
      <vt:lpstr>Approach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Welson Welson (UG)</dc:creator>
  <cp:lastModifiedBy>Welson Welson (UG)</cp:lastModifiedBy>
  <cp:revision>2</cp:revision>
  <dcterms:created xsi:type="dcterms:W3CDTF">2024-10-12T15:11:27Z</dcterms:created>
  <dcterms:modified xsi:type="dcterms:W3CDTF">2024-10-14T08:31:28Z</dcterms:modified>
</cp:coreProperties>
</file>