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9" r:id="rId3"/>
    <p:sldId id="261" r:id="rId4"/>
    <p:sldId id="268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04DBA-E862-417F-AD62-956093F1CA91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D2EC0-BFC9-4F48-A087-584B9BB7F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86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B1BA-AAFD-CCF9-FFC7-4EC440582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96F7-CA65-585B-E1E2-B62483CF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3B86-95B2-413C-4934-E5257545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360E-D9EE-EDA4-89FF-19D920A7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44C9-7C8D-D7D8-8BDD-C3BF1ABB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96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BEB9-B134-86EB-E483-9996CEC1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9627E-4FCB-9F33-1BCC-3D5CBD4D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86E4-1B4A-B990-C2CB-02EC8A1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EC2C-B147-A399-071B-C0449238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3ECE-B724-D387-94CF-8AF2A84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7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823C8-AC52-ABD2-5374-A86215CA3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B824F-7DCF-1B78-8455-3EA5F4183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89E3-8C24-3289-42A5-73982091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B222-93A9-594E-B7B6-EBA4603F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9E96-67D0-65F2-D1FE-9CF81AD0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94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0419-F4FC-0F05-0256-BBC01CA0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098B-0660-FE0F-14B4-5857461E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9BB9-1EB8-616A-947D-CA7C9E6C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0E4E-F9CD-03A4-0CA1-780B207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0570-0260-8CB4-F2C7-1AA73F2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3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9A1C-EADD-AA05-3D3C-1FC4E6AB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6BC59-6877-4449-2599-F8D773D9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3649-10F0-F3E3-FA1C-AAF43E2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BC9B-6804-3113-2855-7AF66CF0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98BD-F228-1653-9C6C-D682959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71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E0ED-AA13-054F-FED7-7E5E2DA6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BF65-BA0E-1A0C-6C60-9B9EC64C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EB6D-B678-CF0E-AE59-C9EA2663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44343-490E-6B2F-5A50-40E85B6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81F56-D31B-3C2F-4787-CAC76F35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14D9-89D6-6426-BEEC-6448B4DE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6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D96-CCBC-37AE-4281-FA88CA6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3714-155F-ED8E-E932-0AB123374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02B68-8A75-FFEF-8AFC-965DD998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EAFC7-B915-37E1-0949-5E0950ECE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F24E4-318F-79FE-C517-88FF5F6E3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B773-6247-7D7B-5FBF-2E53AC8F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0CCA9-9AF1-E0D5-6393-4BA3F81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E70BF-5C96-71F3-6CDA-70CB8D63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65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D0E1-B73A-1C45-3304-62E09A37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5472C-54D7-7A07-BEE5-E87E16E8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B75FB-20D1-565F-0400-323F5787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75A36-0FD3-CE29-83E8-FF8C741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2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4DE39-4125-BB43-423B-83D2D486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6B8D3-3357-3B91-A0B8-00C89469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7285-5068-9A7D-F9A9-B022A8B1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9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C25C-EEF1-CA30-8DFF-D509CA7B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1408-557D-71B9-0DE8-8B4FB44D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6BCC-4226-6742-2C2A-731F0CC9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5BF7-D887-79F8-BE27-E8AF26C7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A1D5-36DC-C155-DF0A-27A5ADB0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01729-FBB7-7CD4-A037-3474091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30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72AD-1380-F38C-7FF9-CCB7AEA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09085-F0A3-DA63-8989-169E274DC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D57C7-FB73-EDF5-329A-E7ED20C15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4028-EF2E-4C05-1242-43A546C7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FAB0-3F18-1CD5-8D33-BBA92E85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3DAC-4075-E914-62A6-99E3EA5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6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25137-3876-F42C-C9CA-D33229F2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B2C3E-7EA3-2CC3-113E-F66AF8B0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6BAB-98F0-B499-4336-4D8516B6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2AB83-0AB6-483E-883E-23F305AEAE74}" type="datetimeFigureOut">
              <a:rPr lang="en-ID" smtClean="0"/>
              <a:t>19/10/2024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89E1-B2CD-EA3B-07E2-74CA416F0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3F1B-D801-2411-3740-9B2C6B50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94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960-55F2-46C8-4B09-B929FE99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2" y="287305"/>
            <a:ext cx="9687128" cy="627096"/>
          </a:xfrm>
        </p:spPr>
        <p:txBody>
          <a:bodyPr>
            <a:normAutofit/>
          </a:bodyPr>
          <a:lstStyle/>
          <a:p>
            <a:r>
              <a:rPr lang="en-ID" sz="3600" dirty="0"/>
              <a:t>Background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23B0-462B-CCA0-1476-C9093274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253331"/>
            <a:ext cx="10515600" cy="4351338"/>
          </a:xfrm>
        </p:spPr>
        <p:txBody>
          <a:bodyPr/>
          <a:lstStyle/>
          <a:p>
            <a:r>
              <a:rPr lang="en-ID" sz="2400" dirty="0"/>
              <a:t>Microsatellite instability (MSI)</a:t>
            </a:r>
          </a:p>
          <a:p>
            <a:pPr lvl="1"/>
            <a:r>
              <a:rPr lang="en-ID" sz="2000" dirty="0"/>
              <a:t>Increased frequency of length mutations in microsatellite regions</a:t>
            </a:r>
          </a:p>
          <a:p>
            <a:pPr lvl="1"/>
            <a:r>
              <a:rPr lang="en-ID" sz="2000" dirty="0"/>
              <a:t>Usually caused by lack of mismatch repair (MMR)</a:t>
            </a:r>
          </a:p>
          <a:p>
            <a:endParaRPr lang="en-ID" sz="2400" dirty="0"/>
          </a:p>
          <a:p>
            <a:r>
              <a:rPr lang="en-ID" sz="2400" dirty="0"/>
              <a:t>Aim : Can we predict MMR status via MSI ?</a:t>
            </a:r>
          </a:p>
          <a:p>
            <a:pPr lvl="1"/>
            <a:r>
              <a:rPr lang="en-ID" sz="2000" dirty="0"/>
              <a:t>MSI measured by ↑ frequency of mutant alleles</a:t>
            </a:r>
          </a:p>
          <a:p>
            <a:pPr lvl="1"/>
            <a:r>
              <a:rPr lang="en-ID" sz="2000" dirty="0"/>
              <a:t>High MSI </a:t>
            </a:r>
            <a:r>
              <a:rPr lang="en-ID" sz="2000" b="0" i="0" u="none" strike="noStrike" dirty="0">
                <a:effectLst/>
              </a:rPr>
              <a:t>→ </a:t>
            </a:r>
            <a:r>
              <a:rPr lang="en-ID" sz="2000" b="0" i="0" u="none" strike="noStrike" dirty="0" err="1">
                <a:effectLst/>
              </a:rPr>
              <a:t>MMRd</a:t>
            </a:r>
            <a:r>
              <a:rPr lang="en-ID" sz="2000" b="0" i="0" u="none" strike="noStrike" dirty="0">
                <a:effectLst/>
              </a:rPr>
              <a:t> </a:t>
            </a:r>
          </a:p>
          <a:p>
            <a:pPr lvl="1"/>
            <a:endParaRPr lang="en-ID" sz="2000" dirty="0"/>
          </a:p>
          <a:p>
            <a:r>
              <a:rPr lang="en-ID" sz="2400" dirty="0"/>
              <a:t>Problem :</a:t>
            </a:r>
          </a:p>
          <a:p>
            <a:pPr lvl="1"/>
            <a:r>
              <a:rPr lang="en-ID" sz="2000" dirty="0"/>
              <a:t>Are some mutant alleles (+1, -1, etc..) more predictive than others?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22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960-55F2-46C8-4B09-B929FE99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2" y="287305"/>
            <a:ext cx="9687128" cy="627096"/>
          </a:xfrm>
        </p:spPr>
        <p:txBody>
          <a:bodyPr>
            <a:normAutofit/>
          </a:bodyPr>
          <a:lstStyle/>
          <a:p>
            <a:r>
              <a:rPr lang="en-ID" sz="3600" dirty="0"/>
              <a:t>To Investigate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23B0-462B-CCA0-1476-C9093274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253331"/>
            <a:ext cx="10515600" cy="4351338"/>
          </a:xfrm>
        </p:spPr>
        <p:txBody>
          <a:bodyPr/>
          <a:lstStyle/>
          <a:p>
            <a:r>
              <a:rPr lang="en-ID" sz="2400" dirty="0"/>
              <a:t>Low frequency of +1 alleles (~1%)</a:t>
            </a:r>
          </a:p>
          <a:p>
            <a:pPr lvl="1"/>
            <a:r>
              <a:rPr lang="en-ID" sz="2000" dirty="0"/>
              <a:t>Higher in </a:t>
            </a:r>
            <a:r>
              <a:rPr lang="en-ID" sz="2000" dirty="0" err="1"/>
              <a:t>MMRp</a:t>
            </a:r>
            <a:r>
              <a:rPr lang="en-ID" sz="2000" dirty="0"/>
              <a:t> than </a:t>
            </a:r>
            <a:r>
              <a:rPr lang="en-ID" sz="2000" dirty="0" err="1"/>
              <a:t>MMRd</a:t>
            </a:r>
            <a:endParaRPr lang="en-ID" sz="2000" dirty="0"/>
          </a:p>
          <a:p>
            <a:pPr lvl="1"/>
            <a:r>
              <a:rPr lang="en-ID" sz="2000" dirty="0"/>
              <a:t>Genuine insertion mutations?</a:t>
            </a:r>
          </a:p>
          <a:p>
            <a:pPr lvl="1"/>
            <a:r>
              <a:rPr lang="en-ID" sz="2000" dirty="0"/>
              <a:t>PCR artefacts?  </a:t>
            </a:r>
            <a:r>
              <a:rPr lang="en-ID" sz="2000" b="0" i="0" u="none" strike="noStrike" dirty="0">
                <a:effectLst/>
              </a:rPr>
              <a:t>→  not predictive of </a:t>
            </a:r>
            <a:r>
              <a:rPr lang="en-ID" sz="2000" b="0" i="0" u="none" strike="noStrike" dirty="0" err="1">
                <a:effectLst/>
              </a:rPr>
              <a:t>MMRd</a:t>
            </a:r>
            <a:endParaRPr lang="en-ID" sz="2000" b="0" i="0" u="none" strike="noStrike" dirty="0">
              <a:effectLst/>
            </a:endParaRPr>
          </a:p>
          <a:p>
            <a:pPr lvl="1"/>
            <a:endParaRPr lang="en-ID" sz="2000" dirty="0"/>
          </a:p>
          <a:p>
            <a:pPr lvl="1"/>
            <a:endParaRPr lang="en-ID" sz="2000" dirty="0"/>
          </a:p>
          <a:p>
            <a:r>
              <a:rPr lang="en-ID" sz="2400" dirty="0"/>
              <a:t>Is there a correlation between the allele frequencies?</a:t>
            </a:r>
          </a:p>
          <a:p>
            <a:pPr lvl="1"/>
            <a:r>
              <a:rPr lang="en-ID" sz="2000" dirty="0"/>
              <a:t>0 vs +1,  -1 vs +1 ?</a:t>
            </a:r>
          </a:p>
          <a:p>
            <a:pPr lvl="1"/>
            <a:r>
              <a:rPr lang="en-ID" sz="2000" dirty="0"/>
              <a:t>Different behaviour between </a:t>
            </a:r>
            <a:r>
              <a:rPr lang="en-ID" sz="2000" dirty="0" err="1"/>
              <a:t>MMRp</a:t>
            </a:r>
            <a:r>
              <a:rPr lang="en-ID" sz="2000" dirty="0"/>
              <a:t> and </a:t>
            </a:r>
            <a:r>
              <a:rPr lang="en-ID" sz="2000" dirty="0" err="1"/>
              <a:t>MMRd</a:t>
            </a:r>
            <a:r>
              <a:rPr lang="en-ID" sz="2000" dirty="0"/>
              <a:t> ?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20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42" y="500062"/>
            <a:ext cx="10515600" cy="1325563"/>
          </a:xfrm>
        </p:spPr>
        <p:txBody>
          <a:bodyPr/>
          <a:lstStyle/>
          <a:p>
            <a:r>
              <a:rPr lang="en-ID" dirty="0"/>
              <a:t>Result (0 vs +1)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311756" y="2391311"/>
            <a:ext cx="9659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Different </a:t>
            </a:r>
            <a:r>
              <a:rPr lang="en-ID" sz="2400" dirty="0" err="1"/>
              <a:t>behavior</a:t>
            </a:r>
            <a:r>
              <a:rPr lang="en-ID" sz="2400" dirty="0"/>
              <a:t> in </a:t>
            </a:r>
            <a:r>
              <a:rPr lang="en-ID" sz="2400" dirty="0" err="1"/>
              <a:t>MMRp</a:t>
            </a:r>
            <a:r>
              <a:rPr lang="en-ID" sz="2400" dirty="0"/>
              <a:t> and </a:t>
            </a:r>
            <a:r>
              <a:rPr lang="en-ID" sz="2400" dirty="0" err="1"/>
              <a:t>MMRd</a:t>
            </a: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Negative correlation in </a:t>
            </a:r>
            <a:r>
              <a:rPr lang="en-ID" sz="2400" dirty="0" err="1"/>
              <a:t>MMRp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Deletion in +1 allele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Insertion in 0 allele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Due to PCR artefact or </a:t>
            </a:r>
            <a:r>
              <a:rPr lang="en-ID" sz="2400" dirty="0" err="1"/>
              <a:t>MMRd</a:t>
            </a:r>
            <a:r>
              <a:rPr lang="en-ID" sz="2400" dirty="0"/>
              <a:t>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Positive correlation in </a:t>
            </a:r>
            <a:r>
              <a:rPr lang="en-ID" sz="2400" dirty="0" err="1"/>
              <a:t>MMRd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double deletion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0 allele deletion rate ∝ +1 allele double deletion rate ?</a:t>
            </a:r>
          </a:p>
        </p:txBody>
      </p:sp>
      <p:pic>
        <p:nvPicPr>
          <p:cNvPr id="5" name="Picture 4" descr="A chart with green and purple squares&#10;&#10;Description automatically generated">
            <a:extLst>
              <a:ext uri="{FF2B5EF4-FFF2-40B4-BE49-F238E27FC236}">
                <a16:creationId xmlns:a16="http://schemas.microsoft.com/office/drawing/2014/main" id="{740EA9B7-B3E2-D9D5-10AD-7803D0387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13491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42" y="500062"/>
            <a:ext cx="10515600" cy="1325563"/>
          </a:xfrm>
        </p:spPr>
        <p:txBody>
          <a:bodyPr/>
          <a:lstStyle/>
          <a:p>
            <a:r>
              <a:rPr lang="en-ID" dirty="0"/>
              <a:t>Result (0 vs +1)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380014" y="3151188"/>
            <a:ext cx="5570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Slight negative correlation in marker behaviour between </a:t>
            </a:r>
            <a:r>
              <a:rPr lang="en-ID" sz="2400" dirty="0" err="1"/>
              <a:t>MMRp</a:t>
            </a:r>
            <a:r>
              <a:rPr lang="en-ID" sz="2400" dirty="0"/>
              <a:t> and </a:t>
            </a:r>
            <a:r>
              <a:rPr lang="en-ID" sz="2400" dirty="0" err="1"/>
              <a:t>MMRd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not significant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Spearman correlation : -0.03</a:t>
            </a:r>
          </a:p>
        </p:txBody>
      </p:sp>
      <p:pic>
        <p:nvPicPr>
          <p:cNvPr id="7" name="Picture 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A4FE4323-EB22-061A-3F61-D1E75D75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814" y="76750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4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025" y="1301749"/>
            <a:ext cx="10515600" cy="1325563"/>
          </a:xfrm>
        </p:spPr>
        <p:txBody>
          <a:bodyPr/>
          <a:lstStyle/>
          <a:p>
            <a:r>
              <a:rPr lang="en-ID" dirty="0"/>
              <a:t>Result (-1 vs +1)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369484" y="3429000"/>
            <a:ext cx="9864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Different </a:t>
            </a:r>
            <a:r>
              <a:rPr lang="en-ID" sz="2400" dirty="0" err="1"/>
              <a:t>behavior</a:t>
            </a:r>
            <a:r>
              <a:rPr lang="en-ID" sz="2400" dirty="0"/>
              <a:t> in </a:t>
            </a:r>
            <a:r>
              <a:rPr lang="en-ID" sz="2400" dirty="0" err="1"/>
              <a:t>MMRp</a:t>
            </a:r>
            <a:r>
              <a:rPr lang="en-ID" sz="2400" dirty="0"/>
              <a:t> and </a:t>
            </a:r>
            <a:r>
              <a:rPr lang="en-ID" sz="2400" dirty="0" err="1"/>
              <a:t>MMRd</a:t>
            </a: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No significant correlation in </a:t>
            </a:r>
            <a:r>
              <a:rPr lang="en-ID" sz="2400" dirty="0" err="1"/>
              <a:t>MMRp</a:t>
            </a:r>
            <a:endParaRPr lang="en-ID" sz="2400" dirty="0"/>
          </a:p>
          <a:p>
            <a:pPr lvl="1"/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Negative correlation in </a:t>
            </a:r>
            <a:r>
              <a:rPr lang="en-ID" sz="2400" dirty="0" err="1"/>
              <a:t>MMRd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More evidence for double deletion at +1 allele</a:t>
            </a:r>
          </a:p>
        </p:txBody>
      </p:sp>
      <p:pic>
        <p:nvPicPr>
          <p:cNvPr id="7" name="Picture 6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10D205C9-F119-B448-3FED-BB1A7D04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25" y="79479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04" y="1301749"/>
            <a:ext cx="10515600" cy="1325563"/>
          </a:xfrm>
        </p:spPr>
        <p:txBody>
          <a:bodyPr/>
          <a:lstStyle/>
          <a:p>
            <a:r>
              <a:rPr lang="en-ID" dirty="0"/>
              <a:t>Result (-1 vs +1)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350029" y="3424136"/>
            <a:ext cx="9864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Slight negative correlation also observed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Not significant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Spearman correlation : -0.01</a:t>
            </a:r>
          </a:p>
        </p:txBody>
      </p:sp>
      <p:pic>
        <p:nvPicPr>
          <p:cNvPr id="5" name="Picture 4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79254698-9FA2-4685-424A-F3C9C995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04" y="5534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4053-28A2-4C86-8EE6-C50E4EB8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4B28-7BEE-48E2-4202-C812195D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+1 allele negative or no correlation with other mutant alleles</a:t>
            </a:r>
          </a:p>
          <a:p>
            <a:pPr lvl="1"/>
            <a:r>
              <a:rPr lang="en-ID" sz="2000" dirty="0"/>
              <a:t>negative correlation with -1 allele in </a:t>
            </a:r>
            <a:r>
              <a:rPr lang="en-ID" sz="2000" dirty="0" err="1"/>
              <a:t>MMRd</a:t>
            </a:r>
            <a:endParaRPr lang="en-ID" sz="2000" dirty="0"/>
          </a:p>
          <a:p>
            <a:pPr lvl="1"/>
            <a:r>
              <a:rPr lang="en-ID" sz="2000" dirty="0"/>
              <a:t>no correlation with -1 allele in </a:t>
            </a:r>
            <a:r>
              <a:rPr lang="en-ID" sz="2000" dirty="0" err="1"/>
              <a:t>MMRp</a:t>
            </a:r>
            <a:endParaRPr lang="en-ID" sz="2000" dirty="0"/>
          </a:p>
          <a:p>
            <a:pPr lvl="1"/>
            <a:r>
              <a:rPr lang="en-ID" sz="2000" dirty="0"/>
              <a:t>Evidence for +1 allele not being a genuine mutant ?</a:t>
            </a:r>
          </a:p>
          <a:p>
            <a:pPr lvl="1"/>
            <a:endParaRPr lang="en-ID" sz="2000" dirty="0"/>
          </a:p>
          <a:p>
            <a:r>
              <a:rPr lang="en-ID" sz="2400" dirty="0"/>
              <a:t>+1 allele’s correlation with reference allele</a:t>
            </a:r>
          </a:p>
          <a:p>
            <a:pPr lvl="1"/>
            <a:r>
              <a:rPr lang="en-ID" sz="2000" dirty="0"/>
              <a:t>Negative correlation (i.e. “normal” mutant behaviour) in </a:t>
            </a:r>
            <a:r>
              <a:rPr lang="en-ID" sz="2000" dirty="0" err="1"/>
              <a:t>MMRp</a:t>
            </a:r>
            <a:r>
              <a:rPr lang="en-ID" sz="2000" dirty="0"/>
              <a:t> </a:t>
            </a:r>
          </a:p>
          <a:p>
            <a:pPr lvl="1"/>
            <a:r>
              <a:rPr lang="en-ID" sz="2000" dirty="0"/>
              <a:t>Opposite behaviour in </a:t>
            </a:r>
            <a:r>
              <a:rPr lang="en-ID" sz="2000" dirty="0" err="1"/>
              <a:t>MMRd</a:t>
            </a:r>
            <a:r>
              <a:rPr lang="en-ID" sz="2000" dirty="0"/>
              <a:t> ? Still unclear why 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462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319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Background :</vt:lpstr>
      <vt:lpstr>To Investigate :</vt:lpstr>
      <vt:lpstr>Result (0 vs +1)</vt:lpstr>
      <vt:lpstr>Result (0 vs +1)</vt:lpstr>
      <vt:lpstr>Result (-1 vs +1)</vt:lpstr>
      <vt:lpstr>Result (-1 vs +1)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Welson Welson (UG)</dc:creator>
  <cp:lastModifiedBy>Welson Welson (UG)</cp:lastModifiedBy>
  <cp:revision>6</cp:revision>
  <dcterms:created xsi:type="dcterms:W3CDTF">2024-10-12T15:11:27Z</dcterms:created>
  <dcterms:modified xsi:type="dcterms:W3CDTF">2024-10-19T20:57:37Z</dcterms:modified>
</cp:coreProperties>
</file>