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alatino Linotyp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latinoLinotyp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italic.fntdata"/><Relationship Id="rId25" Type="http://schemas.openxmlformats.org/officeDocument/2006/relationships/font" Target="fonts/PalatinoLinotype-bold.fntdata"/><Relationship Id="rId27" Type="http://schemas.openxmlformats.org/officeDocument/2006/relationships/font" Target="fonts/PalatinoLinotyp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5d08d65e4_0_1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a:solidFill>
                  <a:srgbClr val="000000"/>
                </a:solidFill>
                <a:latin typeface="Calibri"/>
                <a:ea typeface="Calibri"/>
                <a:cs typeface="Calibri"/>
                <a:sym typeface="Calibri"/>
              </a:rPr>
              <a:t>‹#›</a:t>
            </a:fld>
            <a:endParaRPr/>
          </a:p>
        </p:txBody>
      </p:sp>
      <p:sp>
        <p:nvSpPr>
          <p:cNvPr id="59" name="Google Shape;59;g275d08d65e4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g275d08d65e4_0_1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5d08d65e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5d08d65e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5d08d65e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5d08d65e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5d08d65e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5d08d65e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5d08d65e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5d08d65e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62b2d66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62b2d66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62b2d66a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62b2d66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5d08d65e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5d08d65e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5d08d65e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5d08d65e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5d08d65e4_0_17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a:solidFill>
                  <a:srgbClr val="000000"/>
                </a:solidFill>
                <a:latin typeface="Calibri"/>
                <a:ea typeface="Calibri"/>
                <a:cs typeface="Calibri"/>
                <a:sym typeface="Calibri"/>
              </a:rPr>
              <a:t>‹#›</a:t>
            </a:fld>
            <a:endParaRPr/>
          </a:p>
        </p:txBody>
      </p:sp>
      <p:sp>
        <p:nvSpPr>
          <p:cNvPr id="218" name="Google Shape;218;g275d08d65e4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g275d08d65e4_0_1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5d08d65e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5d08d65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5d08d65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5d08d65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5d08d6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5d08d6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5d08d65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5d08d65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5d08d65e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5d08d65e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5d08d65e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5d08d65e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5d08d65e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5d08d65e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1331640" y="844154"/>
            <a:ext cx="73440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1187624" y="735546"/>
            <a:ext cx="7499100" cy="327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1187624" y="1151335"/>
            <a:ext cx="36003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13"/>
          <p:cNvSpPr txBox="1"/>
          <p:nvPr>
            <p:ph idx="2" type="body"/>
          </p:nvPr>
        </p:nvSpPr>
        <p:spPr>
          <a:xfrm>
            <a:off x="1187624" y="1707654"/>
            <a:ext cx="3600300" cy="28308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13"/>
          <p:cNvSpPr txBox="1"/>
          <p:nvPr>
            <p:ph idx="3" type="body"/>
          </p:nvPr>
        </p:nvSpPr>
        <p:spPr>
          <a:xfrm>
            <a:off x="4932040" y="1151335"/>
            <a:ext cx="37548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13"/>
          <p:cNvSpPr txBox="1"/>
          <p:nvPr>
            <p:ph idx="4" type="body"/>
          </p:nvPr>
        </p:nvSpPr>
        <p:spPr>
          <a:xfrm>
            <a:off x="4932040" y="1707654"/>
            <a:ext cx="3754800" cy="28308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14"/>
          <p:cNvSpPr txBox="1"/>
          <p:nvPr>
            <p:ph type="title"/>
          </p:nvPr>
        </p:nvSpPr>
        <p:spPr>
          <a:xfrm>
            <a:off x="1258887" y="844153"/>
            <a:ext cx="74169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 type="body"/>
          </p:nvPr>
        </p:nvSpPr>
        <p:spPr>
          <a:xfrm>
            <a:off x="1259632" y="1314450"/>
            <a:ext cx="35601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14"/>
          <p:cNvSpPr txBox="1"/>
          <p:nvPr>
            <p:ph idx="2" type="body"/>
          </p:nvPr>
        </p:nvSpPr>
        <p:spPr>
          <a:xfrm>
            <a:off x="4972050" y="1314450"/>
            <a:ext cx="37035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15"/>
          <p:cNvSpPr txBox="1"/>
          <p:nvPr>
            <p:ph type="title"/>
          </p:nvPr>
        </p:nvSpPr>
        <p:spPr>
          <a:xfrm>
            <a:off x="1259632" y="3305175"/>
            <a:ext cx="72351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1220886" y="2031690"/>
            <a:ext cx="73071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1258887" y="844153"/>
            <a:ext cx="74169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1258887" y="1314450"/>
            <a:ext cx="74169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4"/>
          <p:cNvSpPr txBox="1"/>
          <p:nvPr>
            <p:ph type="title"/>
          </p:nvPr>
        </p:nvSpPr>
        <p:spPr>
          <a:xfrm>
            <a:off x="1259632" y="789552"/>
            <a:ext cx="75597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p:nvPr>
            <p:ph idx="2" type="chart"/>
          </p:nvPr>
        </p:nvSpPr>
        <p:spPr>
          <a:xfrm>
            <a:off x="1260029" y="1314450"/>
            <a:ext cx="75597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5"/>
          <p:cNvSpPr txBox="1"/>
          <p:nvPr>
            <p:ph type="title"/>
          </p:nvPr>
        </p:nvSpPr>
        <p:spPr>
          <a:xfrm>
            <a:off x="1259632" y="789552"/>
            <a:ext cx="74157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6"/>
          <p:cNvSpPr txBox="1"/>
          <p:nvPr>
            <p:ph type="title"/>
          </p:nvPr>
        </p:nvSpPr>
        <p:spPr>
          <a:xfrm>
            <a:off x="1234232" y="789552"/>
            <a:ext cx="74157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1221848" y="1314450"/>
            <a:ext cx="35979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6"/>
          <p:cNvSpPr txBox="1"/>
          <p:nvPr>
            <p:ph idx="2" type="body"/>
          </p:nvPr>
        </p:nvSpPr>
        <p:spPr>
          <a:xfrm>
            <a:off x="4972050" y="1314450"/>
            <a:ext cx="37035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7"/>
          <p:cNvSpPr txBox="1"/>
          <p:nvPr>
            <p:ph type="title"/>
          </p:nvPr>
        </p:nvSpPr>
        <p:spPr>
          <a:xfrm rot="5400000">
            <a:off x="5898588" y="1623546"/>
            <a:ext cx="3665100" cy="1889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rot="5400000">
            <a:off x="2114362" y="-119154"/>
            <a:ext cx="3665100" cy="537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8"/>
          <p:cNvSpPr txBox="1"/>
          <p:nvPr>
            <p:ph type="title"/>
          </p:nvPr>
        </p:nvSpPr>
        <p:spPr>
          <a:xfrm>
            <a:off x="1258887" y="844153"/>
            <a:ext cx="74169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rot="5400000">
            <a:off x="3424187" y="-850950"/>
            <a:ext cx="3086100" cy="741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p:nvPr>
            <p:ph idx="2" type="pic"/>
          </p:nvPr>
        </p:nvSpPr>
        <p:spPr>
          <a:xfrm>
            <a:off x="1792288" y="735545"/>
            <a:ext cx="5486400" cy="2810100"/>
          </a:xfrm>
          <a:prstGeom prst="rect">
            <a:avLst/>
          </a:prstGeom>
          <a:noFill/>
          <a:ln>
            <a:noFill/>
          </a:ln>
        </p:spPr>
      </p:sp>
      <p:sp>
        <p:nvSpPr>
          <p:cNvPr id="36" name="Google Shape;36;p9"/>
          <p:cNvSpPr txBox="1"/>
          <p:nvPr>
            <p:ph idx="1" type="body"/>
          </p:nvPr>
        </p:nvSpPr>
        <p:spPr>
          <a:xfrm>
            <a:off x="1792288" y="4025504"/>
            <a:ext cx="5486400" cy="490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10"/>
          <p:cNvSpPr txBox="1"/>
          <p:nvPr>
            <p:ph type="title"/>
          </p:nvPr>
        </p:nvSpPr>
        <p:spPr>
          <a:xfrm>
            <a:off x="1259632" y="843558"/>
            <a:ext cx="22161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3635896" y="843558"/>
            <a:ext cx="5050800" cy="36723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10"/>
          <p:cNvSpPr txBox="1"/>
          <p:nvPr>
            <p:ph idx="2" type="body"/>
          </p:nvPr>
        </p:nvSpPr>
        <p:spPr>
          <a:xfrm>
            <a:off x="1259632" y="1770938"/>
            <a:ext cx="2205900" cy="2733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4572000"/>
            <a:ext cx="9315450" cy="714375"/>
            <a:chOff x="0" y="3840"/>
            <a:chExt cx="5868" cy="600"/>
          </a:xfrm>
        </p:grpSpPr>
        <p:sp>
          <p:nvSpPr>
            <p:cNvPr id="7" name="Google Shape;7;p1"/>
            <p:cNvSpPr txBox="1"/>
            <p:nvPr/>
          </p:nvSpPr>
          <p:spPr>
            <a:xfrm>
              <a:off x="0" y="3984"/>
              <a:ext cx="5700" cy="30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1"/>
            <p:cNvSpPr txBox="1"/>
            <p:nvPr/>
          </p:nvSpPr>
          <p:spPr>
            <a:xfrm>
              <a:off x="768" y="3840"/>
              <a:ext cx="5100" cy="60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1"/>
          <p:cNvSpPr txBox="1"/>
          <p:nvPr>
            <p:ph type="title"/>
          </p:nvPr>
        </p:nvSpPr>
        <p:spPr>
          <a:xfrm>
            <a:off x="1258887" y="844153"/>
            <a:ext cx="7416900" cy="37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1"/>
          <p:cNvSpPr txBox="1"/>
          <p:nvPr>
            <p:ph idx="1" type="body"/>
          </p:nvPr>
        </p:nvSpPr>
        <p:spPr>
          <a:xfrm>
            <a:off x="1258887" y="1314450"/>
            <a:ext cx="74169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1"/>
          <p:cNvPicPr preferRelativeResize="0"/>
          <p:nvPr/>
        </p:nvPicPr>
        <p:blipFill rotWithShape="1">
          <a:blip r:embed="rId1">
            <a:alphaModFix/>
          </a:blip>
          <a:srcRect b="0" l="0" r="0" t="0"/>
          <a:stretch/>
        </p:blipFill>
        <p:spPr>
          <a:xfrm>
            <a:off x="107950" y="86915"/>
            <a:ext cx="1916906" cy="6238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transaction-checker-sie6.onrend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13.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6"/>
          <p:cNvSpPr txBox="1"/>
          <p:nvPr/>
        </p:nvSpPr>
        <p:spPr>
          <a:xfrm>
            <a:off x="-21075" y="0"/>
            <a:ext cx="9338100" cy="25719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63" name="Google Shape;63;p16"/>
          <p:cNvGrpSpPr/>
          <p:nvPr/>
        </p:nvGrpSpPr>
        <p:grpSpPr>
          <a:xfrm>
            <a:off x="-21075" y="2069400"/>
            <a:ext cx="9338150" cy="3152575"/>
            <a:chOff x="0" y="1738"/>
            <a:chExt cx="5761" cy="2582"/>
          </a:xfrm>
        </p:grpSpPr>
        <p:pic>
          <p:nvPicPr>
            <p:cNvPr descr="Fondino" id="64" name="Google Shape;64;p16"/>
            <p:cNvPicPr preferRelativeResize="0"/>
            <p:nvPr/>
          </p:nvPicPr>
          <p:blipFill rotWithShape="1">
            <a:blip r:embed="rId3">
              <a:alphaModFix/>
            </a:blip>
            <a:srcRect b="0" l="0" r="0" t="0"/>
            <a:stretch/>
          </p:blipFill>
          <p:spPr>
            <a:xfrm>
              <a:off x="0" y="2158"/>
              <a:ext cx="5761" cy="2162"/>
            </a:xfrm>
            <a:prstGeom prst="rect">
              <a:avLst/>
            </a:prstGeom>
            <a:noFill/>
            <a:ln>
              <a:noFill/>
            </a:ln>
          </p:spPr>
        </p:pic>
        <p:pic>
          <p:nvPicPr>
            <p:cNvPr descr="logo +marchio" id="65" name="Google Shape;65;p16"/>
            <p:cNvPicPr preferRelativeResize="0"/>
            <p:nvPr/>
          </p:nvPicPr>
          <p:blipFill rotWithShape="1">
            <a:blip r:embed="rId4">
              <a:alphaModFix/>
            </a:blip>
            <a:srcRect b="0" l="0" r="0" t="0"/>
            <a:stretch/>
          </p:blipFill>
          <p:spPr>
            <a:xfrm>
              <a:off x="0" y="2137"/>
              <a:ext cx="5760" cy="846"/>
            </a:xfrm>
            <a:prstGeom prst="rect">
              <a:avLst/>
            </a:prstGeom>
            <a:noFill/>
            <a:ln>
              <a:noFill/>
            </a:ln>
          </p:spPr>
        </p:pic>
        <p:pic>
          <p:nvPicPr>
            <p:cNvPr descr="fascia" id="66" name="Google Shape;66;p16"/>
            <p:cNvPicPr preferRelativeResize="0"/>
            <p:nvPr/>
          </p:nvPicPr>
          <p:blipFill rotWithShape="1">
            <a:blip r:embed="rId5">
              <a:alphaModFix/>
            </a:blip>
            <a:srcRect b="0" l="0" r="0" t="0"/>
            <a:stretch/>
          </p:blipFill>
          <p:spPr>
            <a:xfrm>
              <a:off x="1316" y="1738"/>
              <a:ext cx="4443"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6"/>
          <p:cNvSpPr txBox="1"/>
          <p:nvPr>
            <p:ph type="ctrTitle"/>
          </p:nvPr>
        </p:nvSpPr>
        <p:spPr>
          <a:xfrm>
            <a:off x="2089150" y="141684"/>
            <a:ext cx="6369000" cy="1484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Palatino Linotype"/>
              <a:buNone/>
            </a:pPr>
            <a:r>
              <a:rPr b="0" lang="it" sz="1400">
                <a:solidFill>
                  <a:schemeClr val="lt1"/>
                </a:solidFill>
                <a:latin typeface="Palatino Linotype"/>
                <a:ea typeface="Palatino Linotype"/>
                <a:cs typeface="Palatino Linotype"/>
                <a:sym typeface="Palatino Linotype"/>
              </a:rPr>
              <a:t>Faculty of Information engineering, Informatics and</a:t>
            </a:r>
            <a:r>
              <a:rPr b="0" i="0" lang="it" sz="1400" u="none">
                <a:solidFill>
                  <a:schemeClr val="lt1"/>
                </a:solidFill>
                <a:latin typeface="Palatino Linotype"/>
                <a:ea typeface="Palatino Linotype"/>
                <a:cs typeface="Palatino Linotype"/>
                <a:sym typeface="Palatino Linotype"/>
              </a:rPr>
              <a:t> </a:t>
            </a:r>
            <a:r>
              <a:rPr b="0" lang="it" sz="1400">
                <a:solidFill>
                  <a:schemeClr val="lt1"/>
                </a:solidFill>
                <a:latin typeface="Palatino Linotype"/>
                <a:ea typeface="Palatino Linotype"/>
                <a:cs typeface="Palatino Linotype"/>
                <a:sym typeface="Palatino Linotype"/>
              </a:rPr>
              <a:t>Statistics</a:t>
            </a:r>
            <a:r>
              <a:rPr b="0" i="0" lang="it" sz="1400" u="none">
                <a:solidFill>
                  <a:schemeClr val="lt1"/>
                </a:solidFill>
                <a:latin typeface="Palatino Linotype"/>
                <a:ea typeface="Palatino Linotype"/>
                <a:cs typeface="Palatino Linotype"/>
                <a:sym typeface="Palatino Linotype"/>
              </a:rPr>
              <a:t>,</a:t>
            </a:r>
            <a:br>
              <a:rPr b="0" i="0" lang="it" sz="1400" u="none">
                <a:solidFill>
                  <a:schemeClr val="lt1"/>
                </a:solidFill>
                <a:latin typeface="Palatino Linotype"/>
                <a:ea typeface="Palatino Linotype"/>
                <a:cs typeface="Palatino Linotype"/>
                <a:sym typeface="Palatino Linotype"/>
              </a:rPr>
            </a:br>
            <a:r>
              <a:rPr b="0" i="0" lang="it" sz="1400" u="none">
                <a:solidFill>
                  <a:schemeClr val="lt1"/>
                </a:solidFill>
                <a:latin typeface="Palatino Linotype"/>
                <a:ea typeface="Palatino Linotype"/>
                <a:cs typeface="Palatino Linotype"/>
                <a:sym typeface="Palatino Linotype"/>
              </a:rPr>
              <a:t>Engineering in computer science,</a:t>
            </a:r>
            <a:br>
              <a:rPr b="0" i="0" lang="it" sz="1400" u="none">
                <a:solidFill>
                  <a:schemeClr val="lt1"/>
                </a:solidFill>
                <a:latin typeface="Palatino Linotype"/>
                <a:ea typeface="Palatino Linotype"/>
                <a:cs typeface="Palatino Linotype"/>
                <a:sym typeface="Palatino Linotype"/>
              </a:rPr>
            </a:br>
            <a:r>
              <a:rPr b="0" i="0" lang="it" sz="1400" u="none">
                <a:solidFill>
                  <a:schemeClr val="lt1"/>
                </a:solidFill>
                <a:latin typeface="Palatino Linotype"/>
                <a:ea typeface="Palatino Linotype"/>
                <a:cs typeface="Palatino Linotype"/>
                <a:sym typeface="Palatino Linotype"/>
              </a:rPr>
              <a:t>University of Rome Sapienza,</a:t>
            </a:r>
            <a:br>
              <a:rPr b="0" i="0" lang="it" sz="1400" u="none">
                <a:solidFill>
                  <a:schemeClr val="lt1"/>
                </a:solidFill>
                <a:latin typeface="Palatino Linotype"/>
                <a:ea typeface="Palatino Linotype"/>
                <a:cs typeface="Palatino Linotype"/>
                <a:sym typeface="Palatino Linotype"/>
              </a:rPr>
            </a:br>
            <a:r>
              <a:rPr b="0" i="0" lang="it" sz="1400" u="none">
                <a:solidFill>
                  <a:schemeClr val="lt1"/>
                </a:solidFill>
                <a:latin typeface="Palatino Linotype"/>
                <a:ea typeface="Palatino Linotype"/>
                <a:cs typeface="Palatino Linotype"/>
                <a:sym typeface="Palatino Linotype"/>
              </a:rPr>
              <a:t>Academic year 2022-2023</a:t>
            </a:r>
            <a:br>
              <a:rPr b="0" i="0" lang="it" sz="1400" u="none">
                <a:solidFill>
                  <a:schemeClr val="lt1"/>
                </a:solidFill>
                <a:latin typeface="Palatino Linotype"/>
                <a:ea typeface="Palatino Linotype"/>
                <a:cs typeface="Palatino Linotype"/>
                <a:sym typeface="Palatino Linotype"/>
              </a:rPr>
            </a:br>
            <a:br>
              <a:rPr b="0" i="0" lang="it" sz="1400" u="none">
                <a:solidFill>
                  <a:schemeClr val="lt1"/>
                </a:solidFill>
                <a:latin typeface="Palatino Linotype"/>
                <a:ea typeface="Palatino Linotype"/>
                <a:cs typeface="Palatino Linotype"/>
                <a:sym typeface="Palatino Linotype"/>
              </a:rPr>
            </a:br>
            <a:r>
              <a:rPr b="0" i="0" lang="it" sz="1400" u="none">
                <a:solidFill>
                  <a:schemeClr val="lt1"/>
                </a:solidFill>
                <a:latin typeface="Palatino Linotype"/>
                <a:ea typeface="Palatino Linotype"/>
                <a:cs typeface="Palatino Linotype"/>
                <a:sym typeface="Palatino Linotype"/>
              </a:rPr>
              <a:t>Andrea Panceri 1884749</a:t>
            </a:r>
            <a:br>
              <a:rPr b="0" i="0" lang="it" sz="1400" u="none">
                <a:solidFill>
                  <a:schemeClr val="lt1"/>
                </a:solidFill>
                <a:latin typeface="Palatino Linotype"/>
                <a:ea typeface="Palatino Linotype"/>
                <a:cs typeface="Palatino Linotype"/>
                <a:sym typeface="Palatino Linotype"/>
              </a:rPr>
            </a:br>
            <a:r>
              <a:rPr b="0" i="0" lang="it" sz="1400" u="none">
                <a:solidFill>
                  <a:schemeClr val="lt1"/>
                </a:solidFill>
                <a:latin typeface="Palatino Linotype"/>
                <a:ea typeface="Palatino Linotype"/>
                <a:cs typeface="Palatino Linotype"/>
                <a:sym typeface="Palatino Linotype"/>
              </a:rPr>
              <a:t>Francesco Sudoso 1808353</a:t>
            </a:r>
            <a:endParaRPr/>
          </a:p>
        </p:txBody>
      </p:sp>
      <p:sp>
        <p:nvSpPr>
          <p:cNvPr id="68" name="Google Shape;68;p16"/>
          <p:cNvSpPr txBox="1"/>
          <p:nvPr>
            <p:ph idx="1" type="subTitle"/>
          </p:nvPr>
        </p:nvSpPr>
        <p:spPr>
          <a:xfrm>
            <a:off x="2641087" y="3722019"/>
            <a:ext cx="6400800" cy="918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Font typeface="Palatino Linotype"/>
              <a:buNone/>
            </a:pPr>
            <a:r>
              <a:rPr lang="it" sz="1400">
                <a:solidFill>
                  <a:srgbClr val="FFFFFF"/>
                </a:solidFill>
                <a:latin typeface="Palatino Linotype"/>
                <a:ea typeface="Palatino Linotype"/>
                <a:cs typeface="Palatino Linotype"/>
                <a:sym typeface="Palatino Linotype"/>
              </a:rPr>
              <a:t>Project type 1 of Data Management</a:t>
            </a:r>
            <a:endParaRPr/>
          </a:p>
          <a:p>
            <a:pPr indent="0" lvl="0" marL="0" rtl="0" algn="r">
              <a:lnSpc>
                <a:spcPct val="100000"/>
              </a:lnSpc>
              <a:spcBef>
                <a:spcPts val="280"/>
              </a:spcBef>
              <a:spcAft>
                <a:spcPts val="0"/>
              </a:spcAft>
              <a:buSzPts val="1400"/>
              <a:buFont typeface="Palatino Linotype"/>
              <a:buNone/>
            </a:pPr>
            <a:r>
              <a:rPr b="1" lang="it" sz="1400">
                <a:solidFill>
                  <a:srgbClr val="FFFFFF"/>
                </a:solidFill>
                <a:latin typeface="Palatino Linotype"/>
                <a:ea typeface="Palatino Linotype"/>
                <a:cs typeface="Palatino Linotype"/>
                <a:sym typeface="Palatino Linotype"/>
              </a:rPr>
              <a:t>Schedule Checker for concurrency control</a:t>
            </a:r>
            <a:endParaRPr b="1"/>
          </a:p>
          <a:p>
            <a:pPr indent="0" lvl="0" marL="0" rtl="0" algn="r">
              <a:lnSpc>
                <a:spcPct val="100000"/>
              </a:lnSpc>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it" sz="1400" u="none">
                <a:solidFill>
                  <a:srgbClr val="FFFFFF"/>
                </a:solidFill>
                <a:latin typeface="Palatino Linotype"/>
                <a:ea typeface="Palatino Linotype"/>
                <a:cs typeface="Palatino Linotype"/>
                <a:sym typeface="Palatino Linotype"/>
              </a:rPr>
              <a:t>Prof. </a:t>
            </a:r>
            <a:r>
              <a:rPr lang="it" sz="1400">
                <a:solidFill>
                  <a:srgbClr val="FFFFFF"/>
                </a:solidFill>
                <a:latin typeface="Palatino Linotype"/>
                <a:ea typeface="Palatino Linotype"/>
                <a:cs typeface="Palatino Linotype"/>
                <a:sym typeface="Palatino Linotype"/>
              </a:rPr>
              <a:t>Maurizio Lenzerini</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lang="it" sz="1400">
                <a:solidFill>
                  <a:srgbClr val="FFFFFF"/>
                </a:solidFill>
                <a:latin typeface="Palatino Linotype"/>
                <a:ea typeface="Palatino Linotype"/>
                <a:cs typeface="Palatino Linotype"/>
                <a:sym typeface="Palatino Linotype"/>
              </a:rPr>
              <a:t>Tutor Roberto Delfino</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it" sz="1400" u="none">
                <a:solidFill>
                  <a:srgbClr val="FFFFFF"/>
                </a:solidFill>
                <a:latin typeface="Palatino Linotype"/>
                <a:ea typeface="Palatino Linotype"/>
                <a:cs typeface="Palatino Linotype"/>
                <a:sym typeface="Palatino Linotype"/>
              </a:rPr>
              <a:t>Prof. Giovanni Farina</a:t>
            </a:r>
            <a:endParaRPr/>
          </a:p>
          <a:p>
            <a:pPr indent="0" lvl="0" marL="0" rtl="0" algn="ctr">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0" y="629025"/>
            <a:ext cx="91440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Avoid Cascading Rollback (ACR)</a:t>
            </a:r>
            <a:endParaRPr/>
          </a:p>
        </p:txBody>
      </p:sp>
      <p:sp>
        <p:nvSpPr>
          <p:cNvPr id="149" name="Google Shape;149;p25"/>
          <p:cNvSpPr txBox="1"/>
          <p:nvPr>
            <p:ph idx="1" type="body"/>
          </p:nvPr>
        </p:nvSpPr>
        <p:spPr>
          <a:xfrm>
            <a:off x="256700" y="1110250"/>
            <a:ext cx="4711800" cy="329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rgbClr val="822433"/>
                </a:solidFill>
              </a:rPr>
              <a:t>Definition of ACR:</a:t>
            </a:r>
            <a:endParaRPr b="1" sz="1800">
              <a:solidFill>
                <a:srgbClr val="822433"/>
              </a:solidFill>
            </a:endParaRPr>
          </a:p>
          <a:p>
            <a:pPr indent="0" lvl="0" marL="0" rtl="0" algn="l">
              <a:spcBef>
                <a:spcPts val="360"/>
              </a:spcBef>
              <a:spcAft>
                <a:spcPts val="0"/>
              </a:spcAft>
              <a:buNone/>
            </a:pPr>
            <a:r>
              <a:rPr lang="it" sz="1500"/>
              <a:t>A</a:t>
            </a:r>
            <a:r>
              <a:rPr lang="it" sz="1500"/>
              <a:t> schedule S </a:t>
            </a:r>
            <a:r>
              <a:rPr b="1" lang="it" sz="1500">
                <a:solidFill>
                  <a:schemeClr val="dk1"/>
                </a:solidFill>
              </a:rPr>
              <a:t>avoids cascading rollback</a:t>
            </a:r>
            <a:r>
              <a:rPr lang="it" sz="1500"/>
              <a:t> (i.e., the schedule is </a:t>
            </a:r>
            <a:r>
              <a:rPr b="1" lang="it" sz="1500">
                <a:solidFill>
                  <a:schemeClr val="dk1"/>
                </a:solidFill>
              </a:rPr>
              <a:t>ACR</a:t>
            </a:r>
            <a:r>
              <a:rPr lang="it" sz="1500"/>
              <a:t>, Avoid Cascading Rollback) if every transaction in S reads values that are written by transactions that have already committed.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For each write action check when transaction commit.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If there is a read on that write before commit, then return False.</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for all write this not happen, then return True.</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p:txBody>
      </p:sp>
      <p:sp>
        <p:nvSpPr>
          <p:cNvPr id="150" name="Google Shape;150;p25"/>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1" name="Google Shape;151;p25"/>
          <p:cNvPicPr preferRelativeResize="0"/>
          <p:nvPr/>
        </p:nvPicPr>
        <p:blipFill>
          <a:blip r:embed="rId3">
            <a:alphaModFix/>
          </a:blip>
          <a:stretch>
            <a:fillRect/>
          </a:stretch>
        </p:blipFill>
        <p:spPr>
          <a:xfrm>
            <a:off x="6118203" y="1110254"/>
            <a:ext cx="2016099" cy="1685475"/>
          </a:xfrm>
          <a:prstGeom prst="rect">
            <a:avLst/>
          </a:prstGeom>
          <a:noFill/>
          <a:ln>
            <a:noFill/>
          </a:ln>
        </p:spPr>
      </p:pic>
      <p:pic>
        <p:nvPicPr>
          <p:cNvPr id="152" name="Google Shape;152;p25"/>
          <p:cNvPicPr preferRelativeResize="0"/>
          <p:nvPr/>
        </p:nvPicPr>
        <p:blipFill>
          <a:blip r:embed="rId4">
            <a:alphaModFix/>
          </a:blip>
          <a:stretch>
            <a:fillRect/>
          </a:stretch>
        </p:blipFill>
        <p:spPr>
          <a:xfrm>
            <a:off x="5252325" y="2795725"/>
            <a:ext cx="3747849" cy="150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66648" y="618950"/>
            <a:ext cx="86091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Strictness</a:t>
            </a:r>
            <a:endParaRPr/>
          </a:p>
        </p:txBody>
      </p:sp>
      <p:sp>
        <p:nvSpPr>
          <p:cNvPr id="158" name="Google Shape;158;p26"/>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26"/>
          <p:cNvSpPr txBox="1"/>
          <p:nvPr>
            <p:ph idx="1" type="body"/>
          </p:nvPr>
        </p:nvSpPr>
        <p:spPr>
          <a:xfrm>
            <a:off x="0" y="1052225"/>
            <a:ext cx="6093000" cy="2693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Strictness for schedules: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400">
                <a:latin typeface="Palatino Linotype"/>
                <a:ea typeface="Palatino Linotype"/>
                <a:cs typeface="Palatino Linotype"/>
                <a:sym typeface="Palatino Linotype"/>
              </a:rPr>
              <a:t>A schedule S is strict </a:t>
            </a:r>
            <a:r>
              <a:rPr lang="it" sz="1400">
                <a:latin typeface="Palatino Linotype"/>
                <a:ea typeface="Palatino Linotype"/>
                <a:cs typeface="Palatino Linotype"/>
                <a:sym typeface="Palatino Linotype"/>
              </a:rPr>
              <a:t>if every transaction </a:t>
            </a:r>
            <a:r>
              <a:rPr lang="it" sz="1400">
                <a:highlight>
                  <a:srgbClr val="E6B8AF"/>
                </a:highlight>
                <a:latin typeface="Palatino Linotype"/>
                <a:ea typeface="Palatino Linotype"/>
                <a:cs typeface="Palatino Linotype"/>
                <a:sym typeface="Palatino Linotype"/>
              </a:rPr>
              <a:t>reads only from</a:t>
            </a:r>
            <a:r>
              <a:rPr lang="it" sz="1400">
                <a:latin typeface="Palatino Linotype"/>
                <a:ea typeface="Palatino Linotype"/>
                <a:cs typeface="Palatino Linotype"/>
                <a:sym typeface="Palatino Linotype"/>
              </a:rPr>
              <a:t> transactions that have already committed, and </a:t>
            </a:r>
            <a:r>
              <a:rPr lang="it" sz="1400">
                <a:highlight>
                  <a:srgbClr val="E6B8AF"/>
                </a:highlight>
                <a:latin typeface="Palatino Linotype"/>
                <a:ea typeface="Palatino Linotype"/>
                <a:cs typeface="Palatino Linotype"/>
                <a:sym typeface="Palatino Linotype"/>
              </a:rPr>
              <a:t>writes only on</a:t>
            </a:r>
            <a:r>
              <a:rPr lang="it" sz="1400">
                <a:latin typeface="Palatino Linotype"/>
                <a:ea typeface="Palatino Linotype"/>
                <a:cs typeface="Palatino Linotype"/>
                <a:sym typeface="Palatino Linotype"/>
              </a:rPr>
              <a:t> transactions that have already committed.</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sz="14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300">
                <a:latin typeface="Palatino Linotype"/>
                <a:ea typeface="Palatino Linotype"/>
                <a:cs typeface="Palatino Linotype"/>
                <a:sym typeface="Palatino Linotype"/>
              </a:rPr>
              <a:t>1</a:t>
            </a:r>
            <a:r>
              <a:rPr lang="it" sz="1300">
                <a:latin typeface="Palatino Linotype"/>
                <a:ea typeface="Palatino Linotype"/>
                <a:cs typeface="Palatino Linotype"/>
                <a:sym typeface="Palatino Linotype"/>
              </a:rPr>
              <a:t> - get all conflicting action of the type read-from and write-on</a:t>
            </a:r>
            <a:endParaRPr sz="1300">
              <a:latin typeface="Palatino Linotype"/>
              <a:ea typeface="Palatino Linotype"/>
              <a:cs typeface="Palatino Linotype"/>
              <a:sym typeface="Palatino Linotype"/>
            </a:endParaRPr>
          </a:p>
          <a:p>
            <a:pPr indent="0" lvl="0" marL="0" rtl="0" algn="l">
              <a:spcBef>
                <a:spcPts val="360"/>
              </a:spcBef>
              <a:spcAft>
                <a:spcPts val="0"/>
              </a:spcAft>
              <a:buNone/>
            </a:pPr>
            <a:r>
              <a:rPr b="1" lang="it" sz="1300">
                <a:latin typeface="Palatino Linotype"/>
                <a:ea typeface="Palatino Linotype"/>
                <a:cs typeface="Palatino Linotype"/>
                <a:sym typeface="Palatino Linotype"/>
              </a:rPr>
              <a:t>2</a:t>
            </a:r>
            <a:r>
              <a:rPr lang="it" sz="1300">
                <a:latin typeface="Palatino Linotype"/>
                <a:ea typeface="Palatino Linotype"/>
                <a:cs typeface="Palatino Linotype"/>
                <a:sym typeface="Palatino Linotype"/>
              </a:rPr>
              <a:t> - check if all read-from actions reads from a committed transaction</a:t>
            </a:r>
            <a:endParaRPr sz="1300">
              <a:latin typeface="Palatino Linotype"/>
              <a:ea typeface="Palatino Linotype"/>
              <a:cs typeface="Palatino Linotype"/>
              <a:sym typeface="Palatino Linotype"/>
            </a:endParaRPr>
          </a:p>
          <a:p>
            <a:pPr indent="0" lvl="0" marL="0" rtl="0" algn="l">
              <a:spcBef>
                <a:spcPts val="360"/>
              </a:spcBef>
              <a:spcAft>
                <a:spcPts val="0"/>
              </a:spcAft>
              <a:buNone/>
            </a:pPr>
            <a:r>
              <a:rPr b="1" lang="it" sz="1300">
                <a:latin typeface="Palatino Linotype"/>
                <a:ea typeface="Palatino Linotype"/>
                <a:cs typeface="Palatino Linotype"/>
                <a:sym typeface="Palatino Linotype"/>
              </a:rPr>
              <a:t>3</a:t>
            </a:r>
            <a:r>
              <a:rPr lang="it" sz="1300">
                <a:latin typeface="Palatino Linotype"/>
                <a:ea typeface="Palatino Linotype"/>
                <a:cs typeface="Palatino Linotype"/>
                <a:sym typeface="Palatino Linotype"/>
              </a:rPr>
              <a:t> - </a:t>
            </a:r>
            <a:r>
              <a:rPr lang="it" sz="1300">
                <a:latin typeface="Palatino Linotype"/>
                <a:ea typeface="Palatino Linotype"/>
                <a:cs typeface="Palatino Linotype"/>
                <a:sym typeface="Palatino Linotype"/>
              </a:rPr>
              <a:t>check if all write-on actions writes on committed transaction</a:t>
            </a:r>
            <a:endParaRPr sz="1300">
              <a:latin typeface="Palatino Linotype"/>
              <a:ea typeface="Palatino Linotype"/>
              <a:cs typeface="Palatino Linotype"/>
              <a:sym typeface="Palatino Linotype"/>
            </a:endParaRPr>
          </a:p>
          <a:p>
            <a:pPr indent="0" lvl="0" marL="0" rtl="0" algn="l">
              <a:spcBef>
                <a:spcPts val="360"/>
              </a:spcBef>
              <a:spcAft>
                <a:spcPts val="0"/>
              </a:spcAft>
              <a:buNone/>
            </a:pPr>
            <a:r>
              <a:rPr b="1" lang="it" sz="1300">
                <a:latin typeface="Palatino Linotype"/>
                <a:ea typeface="Palatino Linotype"/>
                <a:cs typeface="Palatino Linotype"/>
                <a:sym typeface="Palatino Linotype"/>
              </a:rPr>
              <a:t>4</a:t>
            </a:r>
            <a:r>
              <a:rPr lang="it" sz="1300">
                <a:latin typeface="Palatino Linotype"/>
                <a:ea typeface="Palatino Linotype"/>
                <a:cs typeface="Palatino Linotype"/>
                <a:sym typeface="Palatino Linotype"/>
              </a:rPr>
              <a:t> - If both checks are passed successfully, then the schedule is Strict</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60" name="Google Shape;160;p26"/>
          <p:cNvPicPr preferRelativeResize="0"/>
          <p:nvPr/>
        </p:nvPicPr>
        <p:blipFill>
          <a:blip r:embed="rId3">
            <a:alphaModFix/>
          </a:blip>
          <a:stretch>
            <a:fillRect/>
          </a:stretch>
        </p:blipFill>
        <p:spPr>
          <a:xfrm>
            <a:off x="5129075" y="3160100"/>
            <a:ext cx="3960874" cy="1318699"/>
          </a:xfrm>
          <a:prstGeom prst="rect">
            <a:avLst/>
          </a:prstGeom>
          <a:noFill/>
          <a:ln>
            <a:noFill/>
          </a:ln>
        </p:spPr>
      </p:pic>
      <p:pic>
        <p:nvPicPr>
          <p:cNvPr id="161" name="Google Shape;161;p26"/>
          <p:cNvPicPr preferRelativeResize="0"/>
          <p:nvPr/>
        </p:nvPicPr>
        <p:blipFill>
          <a:blip r:embed="rId4">
            <a:alphaModFix/>
          </a:blip>
          <a:stretch>
            <a:fillRect/>
          </a:stretch>
        </p:blipFill>
        <p:spPr>
          <a:xfrm>
            <a:off x="5587001" y="1928750"/>
            <a:ext cx="3449950" cy="123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 y="663975"/>
            <a:ext cx="86577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Rigorousness</a:t>
            </a:r>
            <a:endParaRPr/>
          </a:p>
        </p:txBody>
      </p:sp>
      <p:sp>
        <p:nvSpPr>
          <p:cNvPr id="167" name="Google Shape;167;p27"/>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8" name="Google Shape;168;p27"/>
          <p:cNvSpPr txBox="1"/>
          <p:nvPr>
            <p:ph idx="1" type="body"/>
          </p:nvPr>
        </p:nvSpPr>
        <p:spPr>
          <a:xfrm>
            <a:off x="0" y="1115250"/>
            <a:ext cx="5641500" cy="296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Rigorousness for schedules: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schedule S is rigorous if for each pair of </a:t>
            </a:r>
            <a:r>
              <a:rPr lang="it" sz="1500">
                <a:highlight>
                  <a:srgbClr val="E6B8AF"/>
                </a:highlight>
                <a:latin typeface="Palatino Linotype"/>
                <a:ea typeface="Palatino Linotype"/>
                <a:cs typeface="Palatino Linotype"/>
                <a:sym typeface="Palatino Linotype"/>
              </a:rPr>
              <a:t>conflicting actions</a:t>
            </a:r>
            <a:r>
              <a:rPr lang="it" sz="1500">
                <a:latin typeface="Palatino Linotype"/>
                <a:ea typeface="Palatino Linotype"/>
                <a:cs typeface="Palatino Linotype"/>
                <a:sym typeface="Palatino Linotype"/>
              </a:rPr>
              <a:t> a</a:t>
            </a:r>
            <a:r>
              <a:rPr baseline="-25000" lang="it" sz="1500">
                <a:latin typeface="Palatino Linotype"/>
                <a:ea typeface="Palatino Linotype"/>
                <a:cs typeface="Palatino Linotype"/>
                <a:sym typeface="Palatino Linotype"/>
              </a:rPr>
              <a:t>i</a:t>
            </a:r>
            <a:r>
              <a:rPr lang="it" sz="1500">
                <a:latin typeface="Palatino Linotype"/>
                <a:ea typeface="Palatino Linotype"/>
                <a:cs typeface="Palatino Linotype"/>
                <a:sym typeface="Palatino Linotype"/>
              </a:rPr>
              <a:t> (of T</a:t>
            </a:r>
            <a:r>
              <a:rPr baseline="-25000" lang="it" sz="1500">
                <a:latin typeface="Palatino Linotype"/>
                <a:ea typeface="Palatino Linotype"/>
                <a:cs typeface="Palatino Linotype"/>
                <a:sym typeface="Palatino Linotype"/>
              </a:rPr>
              <a:t>i</a:t>
            </a:r>
            <a:r>
              <a:rPr lang="it" sz="1500">
                <a:latin typeface="Palatino Linotype"/>
                <a:ea typeface="Palatino Linotype"/>
                <a:cs typeface="Palatino Linotype"/>
                <a:sym typeface="Palatino Linotype"/>
              </a:rPr>
              <a:t>) and b</a:t>
            </a:r>
            <a:r>
              <a:rPr baseline="-25000" lang="it" sz="1500">
                <a:latin typeface="Palatino Linotype"/>
                <a:ea typeface="Palatino Linotype"/>
                <a:cs typeface="Palatino Linotype"/>
                <a:sym typeface="Palatino Linotype"/>
              </a:rPr>
              <a:t>j</a:t>
            </a:r>
            <a:r>
              <a:rPr lang="it" sz="1500">
                <a:latin typeface="Palatino Linotype"/>
                <a:ea typeface="Palatino Linotype"/>
                <a:cs typeface="Palatino Linotype"/>
                <a:sym typeface="Palatino Linotype"/>
              </a:rPr>
              <a:t> (of T</a:t>
            </a:r>
            <a:r>
              <a:rPr baseline="-25000" lang="it" sz="1500">
                <a:latin typeface="Palatino Linotype"/>
                <a:ea typeface="Palatino Linotype"/>
                <a:cs typeface="Palatino Linotype"/>
                <a:sym typeface="Palatino Linotype"/>
              </a:rPr>
              <a:t>j</a:t>
            </a:r>
            <a:r>
              <a:rPr lang="it" sz="1500">
                <a:latin typeface="Palatino Linotype"/>
                <a:ea typeface="Palatino Linotype"/>
                <a:cs typeface="Palatino Linotype"/>
                <a:sym typeface="Palatino Linotype"/>
              </a:rPr>
              <a:t>) in S, the </a:t>
            </a:r>
            <a:r>
              <a:rPr lang="it" sz="1500">
                <a:highlight>
                  <a:srgbClr val="E6B8AF"/>
                </a:highlight>
                <a:latin typeface="Palatino Linotype"/>
                <a:ea typeface="Palatino Linotype"/>
                <a:cs typeface="Palatino Linotype"/>
                <a:sym typeface="Palatino Linotype"/>
              </a:rPr>
              <a:t>commit</a:t>
            </a:r>
            <a:r>
              <a:rPr lang="it" sz="1500">
                <a:latin typeface="Palatino Linotype"/>
                <a:ea typeface="Palatino Linotype"/>
                <a:cs typeface="Palatino Linotype"/>
                <a:sym typeface="Palatino Linotype"/>
              </a:rPr>
              <a:t> command c</a:t>
            </a:r>
            <a:r>
              <a:rPr baseline="-25000" lang="it" sz="1500">
                <a:latin typeface="Palatino Linotype"/>
                <a:ea typeface="Palatino Linotype"/>
                <a:cs typeface="Palatino Linotype"/>
                <a:sym typeface="Palatino Linotype"/>
              </a:rPr>
              <a:t>i</a:t>
            </a:r>
            <a:r>
              <a:rPr lang="it" sz="1500">
                <a:latin typeface="Palatino Linotype"/>
                <a:ea typeface="Palatino Linotype"/>
                <a:cs typeface="Palatino Linotype"/>
                <a:sym typeface="Palatino Linotype"/>
              </a:rPr>
              <a:t> of T</a:t>
            </a:r>
            <a:r>
              <a:rPr baseline="-25000" lang="it" sz="1500">
                <a:latin typeface="Palatino Linotype"/>
                <a:ea typeface="Palatino Linotype"/>
                <a:cs typeface="Palatino Linotype"/>
                <a:sym typeface="Palatino Linotype"/>
              </a:rPr>
              <a:t>i</a:t>
            </a:r>
            <a:r>
              <a:rPr lang="it" sz="1500">
                <a:latin typeface="Palatino Linotype"/>
                <a:ea typeface="Palatino Linotype"/>
                <a:cs typeface="Palatino Linotype"/>
                <a:sym typeface="Palatino Linotype"/>
              </a:rPr>
              <a:t> </a:t>
            </a:r>
            <a:r>
              <a:rPr lang="it" sz="1500">
                <a:highlight>
                  <a:srgbClr val="E6B8AF"/>
                </a:highlight>
                <a:latin typeface="Palatino Linotype"/>
                <a:ea typeface="Palatino Linotype"/>
                <a:cs typeface="Palatino Linotype"/>
                <a:sym typeface="Palatino Linotype"/>
              </a:rPr>
              <a:t>appears</a:t>
            </a:r>
            <a:r>
              <a:rPr lang="it" sz="1500">
                <a:latin typeface="Palatino Linotype"/>
                <a:ea typeface="Palatino Linotype"/>
                <a:cs typeface="Palatino Linotype"/>
                <a:sym typeface="Palatino Linotype"/>
              </a:rPr>
              <a:t> in S </a:t>
            </a:r>
            <a:r>
              <a:rPr lang="it" sz="1500">
                <a:highlight>
                  <a:srgbClr val="E6B8AF"/>
                </a:highlight>
                <a:latin typeface="Palatino Linotype"/>
                <a:ea typeface="Palatino Linotype"/>
                <a:cs typeface="Palatino Linotype"/>
                <a:sym typeface="Palatino Linotype"/>
              </a:rPr>
              <a:t>between a</a:t>
            </a:r>
            <a:r>
              <a:rPr baseline="-25000" lang="it" sz="1500">
                <a:highlight>
                  <a:srgbClr val="E6B8AF"/>
                </a:highlight>
                <a:latin typeface="Palatino Linotype"/>
                <a:ea typeface="Palatino Linotype"/>
                <a:cs typeface="Palatino Linotype"/>
                <a:sym typeface="Palatino Linotype"/>
              </a:rPr>
              <a:t>i</a:t>
            </a:r>
            <a:r>
              <a:rPr lang="it" sz="1500">
                <a:highlight>
                  <a:srgbClr val="E6B8AF"/>
                </a:highlight>
                <a:latin typeface="Palatino Linotype"/>
                <a:ea typeface="Palatino Linotype"/>
                <a:cs typeface="Palatino Linotype"/>
                <a:sym typeface="Palatino Linotype"/>
              </a:rPr>
              <a:t> and b</a:t>
            </a:r>
            <a:r>
              <a:rPr baseline="-25000" lang="it" sz="1500">
                <a:highlight>
                  <a:srgbClr val="E6B8AF"/>
                </a:highlight>
                <a:latin typeface="Palatino Linotype"/>
                <a:ea typeface="Palatino Linotype"/>
                <a:cs typeface="Palatino Linotype"/>
                <a:sym typeface="Palatino Linotype"/>
              </a:rPr>
              <a:t>j</a:t>
            </a:r>
            <a:endParaRPr sz="1500">
              <a:highlight>
                <a:srgbClr val="E6B8AF"/>
              </a:highlight>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get all conflicting action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check if for all conflicting action there is a commit between the two actions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all checks are passed successfully, then the schedule is Rigorous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69" name="Google Shape;169;p27"/>
          <p:cNvPicPr preferRelativeResize="0"/>
          <p:nvPr/>
        </p:nvPicPr>
        <p:blipFill>
          <a:blip r:embed="rId3">
            <a:alphaModFix/>
          </a:blip>
          <a:stretch>
            <a:fillRect/>
          </a:stretch>
        </p:blipFill>
        <p:spPr>
          <a:xfrm>
            <a:off x="5417350" y="2529425"/>
            <a:ext cx="3591549" cy="1983499"/>
          </a:xfrm>
          <a:prstGeom prst="rect">
            <a:avLst/>
          </a:prstGeom>
          <a:noFill/>
          <a:ln>
            <a:noFill/>
          </a:ln>
        </p:spPr>
      </p:pic>
      <p:pic>
        <p:nvPicPr>
          <p:cNvPr id="170" name="Google Shape;170;p27"/>
          <p:cNvPicPr preferRelativeResize="0"/>
          <p:nvPr/>
        </p:nvPicPr>
        <p:blipFill>
          <a:blip r:embed="rId4">
            <a:alphaModFix/>
          </a:blip>
          <a:stretch>
            <a:fillRect/>
          </a:stretch>
        </p:blipFill>
        <p:spPr>
          <a:xfrm>
            <a:off x="5750100" y="1220325"/>
            <a:ext cx="3196250" cy="113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247587" y="578503"/>
            <a:ext cx="74169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t>Checker for </a:t>
            </a:r>
            <a:r>
              <a:rPr lang="it"/>
              <a:t>Two-Phase Locking (2PL, S2PL and SS2PL)</a:t>
            </a:r>
            <a:endParaRPr/>
          </a:p>
        </p:txBody>
      </p:sp>
      <p:sp>
        <p:nvSpPr>
          <p:cNvPr id="176" name="Google Shape;176;p28"/>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7" name="Google Shape;177;p28"/>
          <p:cNvSpPr txBox="1"/>
          <p:nvPr>
            <p:ph idx="1" type="body"/>
          </p:nvPr>
        </p:nvSpPr>
        <p:spPr>
          <a:xfrm>
            <a:off x="0" y="1022100"/>
            <a:ext cx="5479200" cy="3504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2PL protocol for schedules: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400">
                <a:latin typeface="Palatino Linotype"/>
                <a:ea typeface="Palatino Linotype"/>
                <a:cs typeface="Palatino Linotype"/>
                <a:sym typeface="Palatino Linotype"/>
              </a:rPr>
              <a:t>A schedule follows the 2PL protocol if in every transaction T</a:t>
            </a:r>
            <a:r>
              <a:rPr baseline="-25000" lang="it" sz="1400">
                <a:latin typeface="Palatino Linotype"/>
                <a:ea typeface="Palatino Linotype"/>
                <a:cs typeface="Palatino Linotype"/>
                <a:sym typeface="Palatino Linotype"/>
              </a:rPr>
              <a:t>i</a:t>
            </a:r>
            <a:r>
              <a:rPr lang="it" sz="1400">
                <a:latin typeface="Palatino Linotype"/>
                <a:ea typeface="Palatino Linotype"/>
                <a:cs typeface="Palatino Linotype"/>
                <a:sym typeface="Palatino Linotype"/>
              </a:rPr>
              <a:t> of S, </a:t>
            </a:r>
            <a:r>
              <a:rPr lang="it" sz="1400">
                <a:highlight>
                  <a:srgbClr val="E6B8AF"/>
                </a:highlight>
                <a:latin typeface="Palatino Linotype"/>
                <a:ea typeface="Palatino Linotype"/>
                <a:cs typeface="Palatino Linotype"/>
                <a:sym typeface="Palatino Linotype"/>
              </a:rPr>
              <a:t>all lock</a:t>
            </a:r>
            <a:r>
              <a:rPr lang="it" sz="1400">
                <a:latin typeface="Palatino Linotype"/>
                <a:ea typeface="Palatino Linotype"/>
                <a:cs typeface="Palatino Linotype"/>
                <a:sym typeface="Palatino Linotype"/>
              </a:rPr>
              <a:t> operations (exclusive or shared) </a:t>
            </a:r>
            <a:r>
              <a:rPr lang="it" sz="1400">
                <a:highlight>
                  <a:srgbClr val="E6B8AF"/>
                </a:highlight>
                <a:latin typeface="Palatino Linotype"/>
                <a:ea typeface="Palatino Linotype"/>
                <a:cs typeface="Palatino Linotype"/>
                <a:sym typeface="Palatino Linotype"/>
              </a:rPr>
              <a:t>precede all unlocking</a:t>
            </a:r>
            <a:r>
              <a:rPr lang="it" sz="1400">
                <a:latin typeface="Palatino Linotype"/>
                <a:ea typeface="Palatino Linotype"/>
                <a:cs typeface="Palatino Linotype"/>
                <a:sym typeface="Palatino Linotype"/>
              </a:rPr>
              <a:t> operations of T</a:t>
            </a:r>
            <a:r>
              <a:rPr baseline="-25000" lang="it" sz="1400">
                <a:latin typeface="Palatino Linotype"/>
                <a:ea typeface="Palatino Linotype"/>
                <a:cs typeface="Palatino Linotype"/>
                <a:sym typeface="Palatino Linotype"/>
              </a:rPr>
              <a:t>i</a:t>
            </a:r>
            <a:r>
              <a:rPr lang="it" sz="1400">
                <a:latin typeface="Palatino Linotype"/>
                <a:ea typeface="Palatino Linotype"/>
                <a:cs typeface="Palatino Linotype"/>
                <a:sym typeface="Palatino Linotype"/>
              </a:rPr>
              <a:t>.</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sz="10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S2PL protocol for schedules: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lang="it" sz="1400">
                <a:latin typeface="Palatino Linotype"/>
                <a:ea typeface="Palatino Linotype"/>
                <a:cs typeface="Palatino Linotype"/>
                <a:sym typeface="Palatino Linotype"/>
              </a:rPr>
              <a:t>A schedule S is S2PL if it follows the 2PL protocol, and </a:t>
            </a:r>
            <a:r>
              <a:rPr lang="it" sz="1400">
                <a:highlight>
                  <a:srgbClr val="E6B8AF"/>
                </a:highlight>
                <a:latin typeface="Palatino Linotype"/>
                <a:ea typeface="Palatino Linotype"/>
                <a:cs typeface="Palatino Linotype"/>
                <a:sym typeface="Palatino Linotype"/>
              </a:rPr>
              <a:t>all exclusive locks</a:t>
            </a:r>
            <a:r>
              <a:rPr lang="it" sz="1400">
                <a:latin typeface="Palatino Linotype"/>
                <a:ea typeface="Palatino Linotype"/>
                <a:cs typeface="Palatino Linotype"/>
                <a:sym typeface="Palatino Linotype"/>
              </a:rPr>
              <a:t> of every transaction T are kept by T </a:t>
            </a:r>
            <a:r>
              <a:rPr lang="it" sz="1400">
                <a:highlight>
                  <a:srgbClr val="E6B8AF"/>
                </a:highlight>
                <a:latin typeface="Palatino Linotype"/>
                <a:ea typeface="Palatino Linotype"/>
                <a:cs typeface="Palatino Linotype"/>
                <a:sym typeface="Palatino Linotype"/>
              </a:rPr>
              <a:t>until</a:t>
            </a:r>
            <a:r>
              <a:rPr lang="it" sz="1400">
                <a:latin typeface="Palatino Linotype"/>
                <a:ea typeface="Palatino Linotype"/>
                <a:cs typeface="Palatino Linotype"/>
                <a:sym typeface="Palatino Linotype"/>
              </a:rPr>
              <a:t> either T </a:t>
            </a:r>
            <a:r>
              <a:rPr lang="it" sz="1400">
                <a:highlight>
                  <a:srgbClr val="E6B8AF"/>
                </a:highlight>
                <a:latin typeface="Palatino Linotype"/>
                <a:ea typeface="Palatino Linotype"/>
                <a:cs typeface="Palatino Linotype"/>
                <a:sym typeface="Palatino Linotype"/>
              </a:rPr>
              <a:t>commits or rollbacks</a:t>
            </a:r>
            <a:r>
              <a:rPr lang="it" sz="1400">
                <a:latin typeface="Palatino Linotype"/>
                <a:ea typeface="Palatino Linotype"/>
                <a:cs typeface="Palatino Linotype"/>
                <a:sym typeface="Palatino Linotype"/>
              </a:rPr>
              <a:t>.</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sz="10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SS2PL protocol for schedules: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lang="it" sz="1400">
                <a:latin typeface="Palatino Linotype"/>
                <a:ea typeface="Palatino Linotype"/>
                <a:cs typeface="Palatino Linotype"/>
                <a:sym typeface="Palatino Linotype"/>
              </a:rPr>
              <a:t>A schedule S is SS2PL if it follows the 2PL protocol, and </a:t>
            </a:r>
            <a:r>
              <a:rPr lang="it" sz="1400">
                <a:highlight>
                  <a:srgbClr val="E6B8AF"/>
                </a:highlight>
                <a:latin typeface="Palatino Linotype"/>
                <a:ea typeface="Palatino Linotype"/>
                <a:cs typeface="Palatino Linotype"/>
                <a:sym typeface="Palatino Linotype"/>
              </a:rPr>
              <a:t>all locks</a:t>
            </a:r>
            <a:r>
              <a:rPr lang="it" sz="1400">
                <a:latin typeface="Palatino Linotype"/>
                <a:ea typeface="Palatino Linotype"/>
                <a:cs typeface="Palatino Linotype"/>
                <a:sym typeface="Palatino Linotype"/>
              </a:rPr>
              <a:t> (both exclusive and shared) of every transaction T are kept by T </a:t>
            </a:r>
            <a:r>
              <a:rPr lang="it" sz="1400">
                <a:highlight>
                  <a:srgbClr val="E6B8AF"/>
                </a:highlight>
                <a:latin typeface="Palatino Linotype"/>
                <a:ea typeface="Palatino Linotype"/>
                <a:cs typeface="Palatino Linotype"/>
                <a:sym typeface="Palatino Linotype"/>
              </a:rPr>
              <a:t>until</a:t>
            </a:r>
            <a:r>
              <a:rPr lang="it" sz="1400">
                <a:latin typeface="Palatino Linotype"/>
                <a:ea typeface="Palatino Linotype"/>
                <a:cs typeface="Palatino Linotype"/>
                <a:sym typeface="Palatino Linotype"/>
              </a:rPr>
              <a:t> either T </a:t>
            </a:r>
            <a:r>
              <a:rPr lang="it" sz="1400">
                <a:highlight>
                  <a:srgbClr val="E6B8AF"/>
                </a:highlight>
                <a:latin typeface="Palatino Linotype"/>
                <a:ea typeface="Palatino Linotype"/>
                <a:cs typeface="Palatino Linotype"/>
                <a:sym typeface="Palatino Linotype"/>
              </a:rPr>
              <a:t>commits or rollbacks</a:t>
            </a:r>
            <a:r>
              <a:rPr lang="it" sz="1400">
                <a:latin typeface="Palatino Linotype"/>
                <a:ea typeface="Palatino Linotype"/>
                <a:cs typeface="Palatino Linotype"/>
                <a:sym typeface="Palatino Linotype"/>
              </a:rPr>
              <a:t>.</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78" name="Google Shape;178;p28"/>
          <p:cNvPicPr preferRelativeResize="0"/>
          <p:nvPr/>
        </p:nvPicPr>
        <p:blipFill>
          <a:blip r:embed="rId3">
            <a:alphaModFix/>
          </a:blip>
          <a:stretch>
            <a:fillRect/>
          </a:stretch>
        </p:blipFill>
        <p:spPr>
          <a:xfrm>
            <a:off x="5748900" y="1584278"/>
            <a:ext cx="3197701" cy="252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247587" y="578503"/>
            <a:ext cx="74169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t>Checker for Two-Phase Locking (2PL, S2PL and SS2PL)</a:t>
            </a:r>
            <a:endParaRPr/>
          </a:p>
        </p:txBody>
      </p:sp>
      <p:sp>
        <p:nvSpPr>
          <p:cNvPr id="184" name="Google Shape;184;p29"/>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29"/>
          <p:cNvSpPr txBox="1"/>
          <p:nvPr>
            <p:ph idx="1" type="body"/>
          </p:nvPr>
        </p:nvSpPr>
        <p:spPr>
          <a:xfrm>
            <a:off x="0" y="1022100"/>
            <a:ext cx="5309700" cy="236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 (1):</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setup all variables that we will use in order to take track of state and locks/unlocks of object by transactions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for each action, we check if the transaction has unlocked an exclusive lock and execute another action (checker for S2PL)</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for each action, we check if the transaction has unlocked any type of lock and execute another action (checker for SS2PL)</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b="1" sz="16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t/>
            </a:r>
            <a:endParaRPr sz="12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86" name="Google Shape;186;p29"/>
          <p:cNvPicPr preferRelativeResize="0"/>
          <p:nvPr/>
        </p:nvPicPr>
        <p:blipFill>
          <a:blip r:embed="rId3">
            <a:alphaModFix/>
          </a:blip>
          <a:stretch>
            <a:fillRect/>
          </a:stretch>
        </p:blipFill>
        <p:spPr>
          <a:xfrm>
            <a:off x="5851288" y="982100"/>
            <a:ext cx="2717224" cy="1452751"/>
          </a:xfrm>
          <a:prstGeom prst="rect">
            <a:avLst/>
          </a:prstGeom>
          <a:noFill/>
          <a:ln>
            <a:noFill/>
          </a:ln>
        </p:spPr>
      </p:pic>
      <p:sp>
        <p:nvSpPr>
          <p:cNvPr id="187" name="Google Shape;187;p29"/>
          <p:cNvSpPr txBox="1"/>
          <p:nvPr/>
        </p:nvSpPr>
        <p:spPr>
          <a:xfrm>
            <a:off x="5411250" y="2455525"/>
            <a:ext cx="3529500" cy="134700"/>
          </a:xfrm>
          <a:prstGeom prst="rect">
            <a:avLst/>
          </a:prstGeom>
          <a:noFill/>
          <a:ln>
            <a:noFill/>
          </a:ln>
        </p:spPr>
        <p:txBody>
          <a:bodyPr anchorCtr="0" anchor="ctr" bIns="91425" lIns="91425" spcFirstLastPara="1" rIns="91425" wrap="square" tIns="91425">
            <a:noAutofit/>
          </a:bodyPr>
          <a:lstStyle/>
          <a:p>
            <a:pPr indent="0" lvl="0" marL="0" rtl="0" algn="ctr">
              <a:spcBef>
                <a:spcPts val="360"/>
              </a:spcBef>
              <a:spcAft>
                <a:spcPts val="0"/>
              </a:spcAft>
              <a:buNone/>
            </a:pPr>
            <a:r>
              <a:rPr lang="it" sz="900">
                <a:latin typeface="Palatino Linotype"/>
                <a:ea typeface="Palatino Linotype"/>
                <a:cs typeface="Palatino Linotype"/>
                <a:sym typeface="Palatino Linotype"/>
              </a:rPr>
              <a:t>Step 1</a:t>
            </a:r>
            <a:endParaRPr sz="400">
              <a:latin typeface="Calibri"/>
              <a:ea typeface="Calibri"/>
              <a:cs typeface="Calibri"/>
              <a:sym typeface="Calibri"/>
            </a:endParaRPr>
          </a:p>
        </p:txBody>
      </p:sp>
      <p:sp>
        <p:nvSpPr>
          <p:cNvPr id="188" name="Google Shape;188;p29"/>
          <p:cNvSpPr txBox="1"/>
          <p:nvPr/>
        </p:nvSpPr>
        <p:spPr>
          <a:xfrm>
            <a:off x="5501475" y="4213325"/>
            <a:ext cx="3529500" cy="134700"/>
          </a:xfrm>
          <a:prstGeom prst="rect">
            <a:avLst/>
          </a:prstGeom>
          <a:noFill/>
          <a:ln>
            <a:noFill/>
          </a:ln>
        </p:spPr>
        <p:txBody>
          <a:bodyPr anchorCtr="0" anchor="ctr" bIns="91425" lIns="91425" spcFirstLastPara="1" rIns="91425" wrap="square" tIns="91425">
            <a:noAutofit/>
          </a:bodyPr>
          <a:lstStyle/>
          <a:p>
            <a:pPr indent="0" lvl="0" marL="0" rtl="0" algn="ctr">
              <a:spcBef>
                <a:spcPts val="360"/>
              </a:spcBef>
              <a:spcAft>
                <a:spcPts val="0"/>
              </a:spcAft>
              <a:buNone/>
            </a:pPr>
            <a:r>
              <a:rPr lang="it" sz="900">
                <a:latin typeface="Palatino Linotype"/>
                <a:ea typeface="Palatino Linotype"/>
                <a:cs typeface="Palatino Linotype"/>
                <a:sym typeface="Palatino Linotype"/>
              </a:rPr>
              <a:t>Step 2-3</a:t>
            </a:r>
            <a:endParaRPr sz="400">
              <a:latin typeface="Calibri"/>
              <a:ea typeface="Calibri"/>
              <a:cs typeface="Calibri"/>
              <a:sym typeface="Calibri"/>
            </a:endParaRPr>
          </a:p>
        </p:txBody>
      </p:sp>
      <p:pic>
        <p:nvPicPr>
          <p:cNvPr id="189" name="Google Shape;189;p29"/>
          <p:cNvPicPr preferRelativeResize="0"/>
          <p:nvPr/>
        </p:nvPicPr>
        <p:blipFill>
          <a:blip r:embed="rId4">
            <a:alphaModFix/>
          </a:blip>
          <a:stretch>
            <a:fillRect/>
          </a:stretch>
        </p:blipFill>
        <p:spPr>
          <a:xfrm>
            <a:off x="5757075" y="2590226"/>
            <a:ext cx="2905649" cy="160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1247587" y="578503"/>
            <a:ext cx="74169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t>Checker for Two-Phase Locking (2PL, S2PL and SS2PL)</a:t>
            </a:r>
            <a:endParaRPr/>
          </a:p>
        </p:txBody>
      </p:sp>
      <p:sp>
        <p:nvSpPr>
          <p:cNvPr id="195" name="Google Shape;195;p30"/>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6" name="Google Shape;196;p30"/>
          <p:cNvSpPr txBox="1"/>
          <p:nvPr>
            <p:ph idx="1" type="body"/>
          </p:nvPr>
        </p:nvSpPr>
        <p:spPr>
          <a:xfrm>
            <a:off x="0" y="1022100"/>
            <a:ext cx="5355000" cy="3283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 (2):</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4</a:t>
            </a:r>
            <a:r>
              <a:rPr lang="it" sz="1500">
                <a:latin typeface="Palatino Linotype"/>
                <a:ea typeface="Palatino Linotype"/>
                <a:cs typeface="Palatino Linotype"/>
                <a:sym typeface="Palatino Linotype"/>
              </a:rPr>
              <a:t> - for each action, if it is a ‘READ’ or ‘WRITE’ operation, we should acquire the a defined type of lock (also future locks). So we check if it is possible to change the state of an object used by transaction to state sl (if the action type is read) or to state xl (if the action type is write)</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5</a:t>
            </a:r>
            <a:r>
              <a:rPr lang="it" sz="1500">
                <a:latin typeface="Palatino Linotype"/>
                <a:ea typeface="Palatino Linotype"/>
                <a:cs typeface="Palatino Linotype"/>
                <a:sym typeface="Palatino Linotype"/>
              </a:rPr>
              <a:t> - then, if the change of state is feasible from the point of view of the 2PL protocol, we add the corresponding lock/unlock actions to solution list and we move on to the next action</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6</a:t>
            </a:r>
            <a:r>
              <a:rPr lang="it" sz="1500">
                <a:latin typeface="Palatino Linotype"/>
                <a:ea typeface="Palatino Linotype"/>
                <a:cs typeface="Palatino Linotype"/>
                <a:sym typeface="Palatino Linotype"/>
              </a:rPr>
              <a:t> - After having processed the entire schedule, unlock all the resources in use at the end of the schedule and compute the final schedule composed by all the action and locks/unlocks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sz="1300">
              <a:latin typeface="Palatino Linotype"/>
              <a:ea typeface="Palatino Linotype"/>
              <a:cs typeface="Palatino Linotype"/>
              <a:sym typeface="Palatino Linotype"/>
            </a:endParaRPr>
          </a:p>
          <a:p>
            <a:pPr indent="0" lvl="0" marL="0" rtl="0" algn="l">
              <a:spcBef>
                <a:spcPts val="360"/>
              </a:spcBef>
              <a:spcAft>
                <a:spcPts val="0"/>
              </a:spcAft>
              <a:buNone/>
            </a:pPr>
            <a:r>
              <a:t/>
            </a:r>
            <a:endParaRPr b="1" sz="16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t/>
            </a:r>
            <a:endParaRPr sz="12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97" name="Google Shape;197;p30"/>
          <p:cNvPicPr preferRelativeResize="0"/>
          <p:nvPr/>
        </p:nvPicPr>
        <p:blipFill>
          <a:blip r:embed="rId3">
            <a:alphaModFix/>
          </a:blip>
          <a:stretch>
            <a:fillRect/>
          </a:stretch>
        </p:blipFill>
        <p:spPr>
          <a:xfrm>
            <a:off x="5820551" y="3022844"/>
            <a:ext cx="2891474" cy="1242900"/>
          </a:xfrm>
          <a:prstGeom prst="rect">
            <a:avLst/>
          </a:prstGeom>
          <a:noFill/>
          <a:ln>
            <a:noFill/>
          </a:ln>
        </p:spPr>
      </p:pic>
      <p:pic>
        <p:nvPicPr>
          <p:cNvPr id="198" name="Google Shape;198;p30"/>
          <p:cNvPicPr preferRelativeResize="0"/>
          <p:nvPr/>
        </p:nvPicPr>
        <p:blipFill>
          <a:blip r:embed="rId4">
            <a:alphaModFix/>
          </a:blip>
          <a:stretch>
            <a:fillRect/>
          </a:stretch>
        </p:blipFill>
        <p:spPr>
          <a:xfrm>
            <a:off x="5772950" y="1022100"/>
            <a:ext cx="3031926" cy="1677125"/>
          </a:xfrm>
          <a:prstGeom prst="rect">
            <a:avLst/>
          </a:prstGeom>
          <a:noFill/>
          <a:ln>
            <a:noFill/>
          </a:ln>
        </p:spPr>
      </p:pic>
      <p:sp>
        <p:nvSpPr>
          <p:cNvPr id="199" name="Google Shape;199;p30"/>
          <p:cNvSpPr txBox="1"/>
          <p:nvPr/>
        </p:nvSpPr>
        <p:spPr>
          <a:xfrm>
            <a:off x="5772950" y="2764225"/>
            <a:ext cx="3031800" cy="134700"/>
          </a:xfrm>
          <a:prstGeom prst="rect">
            <a:avLst/>
          </a:prstGeom>
          <a:noFill/>
          <a:ln>
            <a:noFill/>
          </a:ln>
        </p:spPr>
        <p:txBody>
          <a:bodyPr anchorCtr="0" anchor="ctr" bIns="91425" lIns="91425" spcFirstLastPara="1" rIns="91425" wrap="square" tIns="91425">
            <a:noAutofit/>
          </a:bodyPr>
          <a:lstStyle/>
          <a:p>
            <a:pPr indent="0" lvl="0" marL="0" rtl="0" algn="ctr">
              <a:spcBef>
                <a:spcPts val="360"/>
              </a:spcBef>
              <a:spcAft>
                <a:spcPts val="0"/>
              </a:spcAft>
              <a:buNone/>
            </a:pPr>
            <a:r>
              <a:rPr lang="it" sz="900">
                <a:latin typeface="Palatino Linotype"/>
                <a:ea typeface="Palatino Linotype"/>
                <a:cs typeface="Palatino Linotype"/>
                <a:sym typeface="Palatino Linotype"/>
              </a:rPr>
              <a:t>Step 4-5</a:t>
            </a:r>
            <a:endParaRPr sz="400">
              <a:latin typeface="Calibri"/>
              <a:ea typeface="Calibri"/>
              <a:cs typeface="Calibri"/>
              <a:sym typeface="Calibri"/>
            </a:endParaRPr>
          </a:p>
        </p:txBody>
      </p:sp>
      <p:sp>
        <p:nvSpPr>
          <p:cNvPr id="200" name="Google Shape;200;p30"/>
          <p:cNvSpPr txBox="1"/>
          <p:nvPr/>
        </p:nvSpPr>
        <p:spPr>
          <a:xfrm>
            <a:off x="5772950" y="4305900"/>
            <a:ext cx="3031800" cy="134700"/>
          </a:xfrm>
          <a:prstGeom prst="rect">
            <a:avLst/>
          </a:prstGeom>
          <a:noFill/>
          <a:ln>
            <a:noFill/>
          </a:ln>
        </p:spPr>
        <p:txBody>
          <a:bodyPr anchorCtr="0" anchor="ctr" bIns="91425" lIns="91425" spcFirstLastPara="1" rIns="91425" wrap="square" tIns="91425">
            <a:noAutofit/>
          </a:bodyPr>
          <a:lstStyle/>
          <a:p>
            <a:pPr indent="0" lvl="0" marL="0" rtl="0" algn="ctr">
              <a:spcBef>
                <a:spcPts val="360"/>
              </a:spcBef>
              <a:spcAft>
                <a:spcPts val="0"/>
              </a:spcAft>
              <a:buNone/>
            </a:pPr>
            <a:r>
              <a:rPr lang="it" sz="900">
                <a:latin typeface="Palatino Linotype"/>
                <a:ea typeface="Palatino Linotype"/>
                <a:cs typeface="Palatino Linotype"/>
                <a:sym typeface="Palatino Linotype"/>
              </a:rPr>
              <a:t>Step 6</a:t>
            </a:r>
            <a:endParaRPr sz="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5198" y="844150"/>
            <a:ext cx="47718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t>Checker for c</a:t>
            </a:r>
            <a:r>
              <a:rPr lang="it"/>
              <a:t>oncurrency control through timestamps</a:t>
            </a:r>
            <a:endParaRPr/>
          </a:p>
        </p:txBody>
      </p:sp>
      <p:sp>
        <p:nvSpPr>
          <p:cNvPr id="206" name="Google Shape;206;p31"/>
          <p:cNvSpPr txBox="1"/>
          <p:nvPr>
            <p:ph idx="1" type="body"/>
          </p:nvPr>
        </p:nvSpPr>
        <p:spPr>
          <a:xfrm>
            <a:off x="35200" y="1679000"/>
            <a:ext cx="4536900" cy="25815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Font typeface="Palatino Linotype"/>
              <a:buChar char="•"/>
            </a:pPr>
            <a:r>
              <a:rPr lang="it" sz="1900">
                <a:latin typeface="Palatino Linotype"/>
                <a:ea typeface="Palatino Linotype"/>
                <a:cs typeface="Palatino Linotype"/>
                <a:sym typeface="Palatino Linotype"/>
              </a:rPr>
              <a:t>Transactions execute </a:t>
            </a:r>
            <a:r>
              <a:rPr lang="it" sz="1900">
                <a:highlight>
                  <a:srgbClr val="E6B8AF"/>
                </a:highlight>
                <a:latin typeface="Palatino Linotype"/>
                <a:ea typeface="Palatino Linotype"/>
                <a:cs typeface="Palatino Linotype"/>
                <a:sym typeface="Palatino Linotype"/>
              </a:rPr>
              <a:t>without any need of protocols</a:t>
            </a:r>
            <a:r>
              <a:rPr lang="it" sz="1900">
                <a:latin typeface="Palatino Linotype"/>
                <a:ea typeface="Palatino Linotype"/>
                <a:cs typeface="Palatino Linotype"/>
                <a:sym typeface="Palatino Linotype"/>
              </a:rPr>
              <a:t>.</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Char char="•"/>
            </a:pPr>
            <a:r>
              <a:rPr lang="it" sz="1900">
                <a:latin typeface="Palatino Linotype"/>
                <a:ea typeface="Palatino Linotype"/>
                <a:cs typeface="Palatino Linotype"/>
                <a:sym typeface="Palatino Linotype"/>
              </a:rPr>
              <a:t> The basic idea is that, at each action execution, the </a:t>
            </a:r>
            <a:r>
              <a:rPr lang="it" sz="1900">
                <a:highlight>
                  <a:srgbClr val="E6B8AF"/>
                </a:highlight>
                <a:latin typeface="Palatino Linotype"/>
                <a:ea typeface="Palatino Linotype"/>
                <a:cs typeface="Palatino Linotype"/>
                <a:sym typeface="Palatino Linotype"/>
              </a:rPr>
              <a:t>scheduler checks whether the involved </a:t>
            </a:r>
            <a:r>
              <a:rPr b="1" lang="it" sz="1900">
                <a:solidFill>
                  <a:schemeClr val="dk1"/>
                </a:solidFill>
                <a:highlight>
                  <a:srgbClr val="E6B8AF"/>
                </a:highlight>
                <a:latin typeface="Palatino Linotype"/>
                <a:ea typeface="Palatino Linotype"/>
                <a:cs typeface="Palatino Linotype"/>
                <a:sym typeface="Palatino Linotype"/>
              </a:rPr>
              <a:t>timestamps </a:t>
            </a:r>
            <a:r>
              <a:rPr lang="it" sz="1900">
                <a:highlight>
                  <a:srgbClr val="E6B8AF"/>
                </a:highlight>
                <a:latin typeface="Palatino Linotype"/>
                <a:ea typeface="Palatino Linotype"/>
                <a:cs typeface="Palatino Linotype"/>
                <a:sym typeface="Palatino Linotype"/>
              </a:rPr>
              <a:t>violates the serializability condition</a:t>
            </a:r>
            <a:r>
              <a:rPr lang="it" sz="1900">
                <a:latin typeface="Palatino Linotype"/>
                <a:ea typeface="Palatino Linotype"/>
                <a:cs typeface="Palatino Linotype"/>
                <a:sym typeface="Palatino Linotype"/>
              </a:rPr>
              <a:t> according to the order induced by the timestamps. </a:t>
            </a:r>
            <a:endParaRPr sz="1400">
              <a:latin typeface="Palatino Linotype"/>
              <a:ea typeface="Palatino Linotype"/>
              <a:cs typeface="Palatino Linotype"/>
              <a:sym typeface="Palatino Linotype"/>
            </a:endParaRPr>
          </a:p>
        </p:txBody>
      </p:sp>
      <p:sp>
        <p:nvSpPr>
          <p:cNvPr id="207" name="Google Shape;207;p31"/>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8" name="Google Shape;208;p31"/>
          <p:cNvPicPr preferRelativeResize="0"/>
          <p:nvPr/>
        </p:nvPicPr>
        <p:blipFill>
          <a:blip r:embed="rId3">
            <a:alphaModFix/>
          </a:blip>
          <a:stretch>
            <a:fillRect/>
          </a:stretch>
        </p:blipFill>
        <p:spPr>
          <a:xfrm>
            <a:off x="4879425" y="276000"/>
            <a:ext cx="4264574" cy="41343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863562" y="1210578"/>
            <a:ext cx="74169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Final Product</a:t>
            </a:r>
            <a:endParaRPr/>
          </a:p>
        </p:txBody>
      </p:sp>
      <p:sp>
        <p:nvSpPr>
          <p:cNvPr id="214" name="Google Shape;214;p32"/>
          <p:cNvSpPr txBox="1"/>
          <p:nvPr>
            <p:ph idx="1" type="body"/>
          </p:nvPr>
        </p:nvSpPr>
        <p:spPr>
          <a:xfrm>
            <a:off x="863550" y="2237850"/>
            <a:ext cx="7416900" cy="14289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it"/>
              <a:t>The working product can be reached on this link:</a:t>
            </a:r>
            <a:endParaRPr/>
          </a:p>
          <a:p>
            <a:pPr indent="0" lvl="0" marL="0" rtl="0" algn="ctr">
              <a:spcBef>
                <a:spcPts val="360"/>
              </a:spcBef>
              <a:spcAft>
                <a:spcPts val="0"/>
              </a:spcAft>
              <a:buNone/>
            </a:pPr>
            <a:r>
              <a:rPr lang="it" u="sng">
                <a:solidFill>
                  <a:schemeClr val="hlink"/>
                </a:solidFill>
                <a:hlinkClick r:id="rId3"/>
              </a:rPr>
              <a:t>https://transaction-checker-sie6.onrender.com/</a:t>
            </a:r>
            <a:endParaRPr/>
          </a:p>
        </p:txBody>
      </p:sp>
      <p:sp>
        <p:nvSpPr>
          <p:cNvPr id="215" name="Google Shape;215;p32"/>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125" y="-21700"/>
            <a:ext cx="9336900" cy="2634300"/>
          </a:xfrm>
          <a:prstGeom prst="rect">
            <a:avLst/>
          </a:prstGeom>
          <a:solidFill>
            <a:srgbClr val="00677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222" name="Google Shape;222;p33"/>
          <p:cNvGrpSpPr/>
          <p:nvPr/>
        </p:nvGrpSpPr>
        <p:grpSpPr>
          <a:xfrm>
            <a:off x="50" y="2069300"/>
            <a:ext cx="9337050" cy="3157675"/>
            <a:chOff x="0" y="1738"/>
            <a:chExt cx="5761" cy="2582"/>
          </a:xfrm>
        </p:grpSpPr>
        <p:pic>
          <p:nvPicPr>
            <p:cNvPr descr="Fondino" id="223" name="Google Shape;223;p33"/>
            <p:cNvPicPr preferRelativeResize="0"/>
            <p:nvPr/>
          </p:nvPicPr>
          <p:blipFill rotWithShape="1">
            <a:blip r:embed="rId3">
              <a:alphaModFix/>
            </a:blip>
            <a:srcRect b="0" l="0" r="0" t="0"/>
            <a:stretch/>
          </p:blipFill>
          <p:spPr>
            <a:xfrm>
              <a:off x="0" y="2158"/>
              <a:ext cx="5761" cy="2162"/>
            </a:xfrm>
            <a:prstGeom prst="rect">
              <a:avLst/>
            </a:prstGeom>
            <a:noFill/>
            <a:ln>
              <a:noFill/>
            </a:ln>
          </p:spPr>
        </p:pic>
        <p:pic>
          <p:nvPicPr>
            <p:cNvPr descr="logo +marchio" id="224" name="Google Shape;224;p33"/>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225" name="Google Shape;225;p33"/>
            <p:cNvPicPr preferRelativeResize="0"/>
            <p:nvPr/>
          </p:nvPicPr>
          <p:blipFill rotWithShape="1">
            <a:blip r:embed="rId5">
              <a:alphaModFix/>
            </a:blip>
            <a:srcRect b="0" l="0" r="0" t="0"/>
            <a:stretch/>
          </p:blipFill>
          <p:spPr>
            <a:xfrm>
              <a:off x="1316" y="1738"/>
              <a:ext cx="4443" cy="422"/>
            </a:xfrm>
            <a:prstGeom prst="rect">
              <a:avLst/>
            </a:prstGeom>
            <a:noFill/>
            <a:ln>
              <a:noFill/>
            </a:ln>
          </p:spPr>
        </p:pic>
      </p:grpSp>
      <p:sp>
        <p:nvSpPr>
          <p:cNvPr id="226" name="Google Shape;226;p33"/>
          <p:cNvSpPr txBox="1"/>
          <p:nvPr>
            <p:ph type="ctrTitle"/>
          </p:nvPr>
        </p:nvSpPr>
        <p:spPr>
          <a:xfrm>
            <a:off x="2089150" y="141684"/>
            <a:ext cx="6369000" cy="148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400"/>
              <a:buFont typeface="Palatino Linotype"/>
              <a:buNone/>
            </a:pPr>
            <a:r>
              <a:rPr b="0" lang="it" sz="1400">
                <a:solidFill>
                  <a:schemeClr val="lt1"/>
                </a:solidFill>
                <a:latin typeface="Palatino Linotype"/>
                <a:ea typeface="Palatino Linotype"/>
                <a:cs typeface="Palatino Linotype"/>
                <a:sym typeface="Palatino Linotype"/>
              </a:rPr>
              <a:t>Faculty of Information engineering, Informatics and Statistics,</a:t>
            </a:r>
            <a:br>
              <a:rPr b="0" lang="it" sz="1400">
                <a:solidFill>
                  <a:schemeClr val="lt1"/>
                </a:solidFill>
                <a:latin typeface="Palatino Linotype"/>
                <a:ea typeface="Palatino Linotype"/>
                <a:cs typeface="Palatino Linotype"/>
                <a:sym typeface="Palatino Linotype"/>
              </a:rPr>
            </a:br>
            <a:r>
              <a:rPr b="0" lang="it" sz="1400">
                <a:solidFill>
                  <a:schemeClr val="lt1"/>
                </a:solidFill>
                <a:latin typeface="Palatino Linotype"/>
                <a:ea typeface="Palatino Linotype"/>
                <a:cs typeface="Palatino Linotype"/>
                <a:sym typeface="Palatino Linotype"/>
              </a:rPr>
              <a:t>Engineering in computer science,</a:t>
            </a:r>
            <a:br>
              <a:rPr b="0" lang="it" sz="1400">
                <a:solidFill>
                  <a:schemeClr val="lt1"/>
                </a:solidFill>
                <a:latin typeface="Palatino Linotype"/>
                <a:ea typeface="Palatino Linotype"/>
                <a:cs typeface="Palatino Linotype"/>
                <a:sym typeface="Palatino Linotype"/>
              </a:rPr>
            </a:br>
            <a:r>
              <a:rPr b="0" lang="it" sz="1400">
                <a:solidFill>
                  <a:schemeClr val="lt1"/>
                </a:solidFill>
                <a:latin typeface="Palatino Linotype"/>
                <a:ea typeface="Palatino Linotype"/>
                <a:cs typeface="Palatino Linotype"/>
                <a:sym typeface="Palatino Linotype"/>
              </a:rPr>
              <a:t>University of Rome Sapienza,</a:t>
            </a:r>
            <a:br>
              <a:rPr b="0" lang="it" sz="1400">
                <a:solidFill>
                  <a:schemeClr val="lt1"/>
                </a:solidFill>
                <a:latin typeface="Palatino Linotype"/>
                <a:ea typeface="Palatino Linotype"/>
                <a:cs typeface="Palatino Linotype"/>
                <a:sym typeface="Palatino Linotype"/>
              </a:rPr>
            </a:br>
            <a:r>
              <a:rPr b="0" lang="it" sz="1400">
                <a:solidFill>
                  <a:schemeClr val="lt1"/>
                </a:solidFill>
                <a:latin typeface="Palatino Linotype"/>
                <a:ea typeface="Palatino Linotype"/>
                <a:cs typeface="Palatino Linotype"/>
                <a:sym typeface="Palatino Linotype"/>
              </a:rPr>
              <a:t>Academic year 2022-2023</a:t>
            </a:r>
            <a:br>
              <a:rPr b="0" lang="it" sz="1400">
                <a:solidFill>
                  <a:schemeClr val="lt1"/>
                </a:solidFill>
                <a:latin typeface="Palatino Linotype"/>
                <a:ea typeface="Palatino Linotype"/>
                <a:cs typeface="Palatino Linotype"/>
                <a:sym typeface="Palatino Linotype"/>
              </a:rPr>
            </a:br>
            <a:br>
              <a:rPr b="0" lang="it" sz="1400">
                <a:solidFill>
                  <a:schemeClr val="lt1"/>
                </a:solidFill>
                <a:latin typeface="Palatino Linotype"/>
                <a:ea typeface="Palatino Linotype"/>
                <a:cs typeface="Palatino Linotype"/>
                <a:sym typeface="Palatino Linotype"/>
              </a:rPr>
            </a:br>
            <a:r>
              <a:rPr b="0" lang="it" sz="1400">
                <a:solidFill>
                  <a:schemeClr val="lt1"/>
                </a:solidFill>
                <a:latin typeface="Palatino Linotype"/>
                <a:ea typeface="Palatino Linotype"/>
                <a:cs typeface="Palatino Linotype"/>
                <a:sym typeface="Palatino Linotype"/>
              </a:rPr>
              <a:t>Andrea Panceri 1884749</a:t>
            </a:r>
            <a:br>
              <a:rPr b="0" lang="it" sz="1400">
                <a:solidFill>
                  <a:schemeClr val="lt1"/>
                </a:solidFill>
                <a:latin typeface="Palatino Linotype"/>
                <a:ea typeface="Palatino Linotype"/>
                <a:cs typeface="Palatino Linotype"/>
                <a:sym typeface="Palatino Linotype"/>
              </a:rPr>
            </a:br>
            <a:r>
              <a:rPr b="0" lang="it" sz="1400">
                <a:solidFill>
                  <a:schemeClr val="lt1"/>
                </a:solidFill>
                <a:latin typeface="Palatino Linotype"/>
                <a:ea typeface="Palatino Linotype"/>
                <a:cs typeface="Palatino Linotype"/>
                <a:sym typeface="Palatino Linotype"/>
              </a:rPr>
              <a:t>Francesco Sudoso 1808353</a:t>
            </a:r>
            <a:endParaRPr/>
          </a:p>
        </p:txBody>
      </p:sp>
      <p:sp>
        <p:nvSpPr>
          <p:cNvPr id="227" name="Google Shape;227;p33"/>
          <p:cNvSpPr txBox="1"/>
          <p:nvPr/>
        </p:nvSpPr>
        <p:spPr>
          <a:xfrm>
            <a:off x="2960687" y="2197894"/>
            <a:ext cx="4094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800"/>
              <a:buFont typeface="Palatino Linotype"/>
              <a:buNone/>
            </a:pPr>
            <a:r>
              <a:rPr b="0" i="0" lang="it" sz="2800" u="none">
                <a:solidFill>
                  <a:srgbClr val="FFFFFF"/>
                </a:solidFill>
                <a:latin typeface="Palatino Linotype"/>
                <a:ea typeface="Palatino Linotype"/>
                <a:cs typeface="Palatino Linotype"/>
                <a:sym typeface="Palatino Linotype"/>
              </a:rPr>
              <a:t>Thanks for the attention!</a:t>
            </a:r>
            <a:endParaRPr/>
          </a:p>
        </p:txBody>
      </p:sp>
      <p:sp>
        <p:nvSpPr>
          <p:cNvPr id="228" name="Google Shape;228;p33"/>
          <p:cNvSpPr txBox="1"/>
          <p:nvPr>
            <p:ph idx="1" type="subTitle"/>
          </p:nvPr>
        </p:nvSpPr>
        <p:spPr>
          <a:xfrm>
            <a:off x="2641087" y="3722019"/>
            <a:ext cx="6400800" cy="918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Font typeface="Palatino Linotype"/>
              <a:buNone/>
            </a:pPr>
            <a:r>
              <a:rPr lang="it" sz="1400">
                <a:solidFill>
                  <a:srgbClr val="FFFFFF"/>
                </a:solidFill>
                <a:latin typeface="Palatino Linotype"/>
                <a:ea typeface="Palatino Linotype"/>
                <a:cs typeface="Palatino Linotype"/>
                <a:sym typeface="Palatino Linotype"/>
              </a:rPr>
              <a:t>Project type 1 of Data Management</a:t>
            </a:r>
            <a:endParaRPr/>
          </a:p>
          <a:p>
            <a:pPr indent="0" lvl="0" marL="0" rtl="0" algn="r">
              <a:lnSpc>
                <a:spcPct val="100000"/>
              </a:lnSpc>
              <a:spcBef>
                <a:spcPts val="280"/>
              </a:spcBef>
              <a:spcAft>
                <a:spcPts val="0"/>
              </a:spcAft>
              <a:buSzPts val="1400"/>
              <a:buFont typeface="Palatino Linotype"/>
              <a:buNone/>
            </a:pPr>
            <a:r>
              <a:rPr b="1" lang="it" sz="1400">
                <a:solidFill>
                  <a:srgbClr val="FFFFFF"/>
                </a:solidFill>
                <a:latin typeface="Palatino Linotype"/>
                <a:ea typeface="Palatino Linotype"/>
                <a:cs typeface="Palatino Linotype"/>
                <a:sym typeface="Palatino Linotype"/>
              </a:rPr>
              <a:t>Schedule Checker for concurrency control</a:t>
            </a:r>
            <a:endParaRPr b="1"/>
          </a:p>
          <a:p>
            <a:pPr indent="0" lvl="0" marL="0" rtl="0" algn="r">
              <a:lnSpc>
                <a:spcPct val="100000"/>
              </a:lnSpc>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it" sz="1400" u="none">
                <a:solidFill>
                  <a:srgbClr val="FFFFFF"/>
                </a:solidFill>
                <a:latin typeface="Palatino Linotype"/>
                <a:ea typeface="Palatino Linotype"/>
                <a:cs typeface="Palatino Linotype"/>
                <a:sym typeface="Palatino Linotype"/>
              </a:rPr>
              <a:t>Prof. </a:t>
            </a:r>
            <a:r>
              <a:rPr lang="it" sz="1400">
                <a:solidFill>
                  <a:srgbClr val="FFFFFF"/>
                </a:solidFill>
                <a:latin typeface="Palatino Linotype"/>
                <a:ea typeface="Palatino Linotype"/>
                <a:cs typeface="Palatino Linotype"/>
                <a:sym typeface="Palatino Linotype"/>
              </a:rPr>
              <a:t>Maurizio Lenzerini</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lang="it" sz="1400">
                <a:solidFill>
                  <a:srgbClr val="FFFFFF"/>
                </a:solidFill>
                <a:latin typeface="Palatino Linotype"/>
                <a:ea typeface="Palatino Linotype"/>
                <a:cs typeface="Palatino Linotype"/>
                <a:sym typeface="Palatino Linotype"/>
              </a:rPr>
              <a:t>Tutor Roberto Delfino</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t/>
            </a:r>
            <a:endParaRPr sz="1400">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it" sz="1400" u="none">
                <a:solidFill>
                  <a:srgbClr val="FFFFFF"/>
                </a:solidFill>
                <a:latin typeface="Palatino Linotype"/>
                <a:ea typeface="Palatino Linotype"/>
                <a:cs typeface="Palatino Linotype"/>
                <a:sym typeface="Palatino Linotype"/>
              </a:rPr>
              <a:t>Prof. Giovanni Farina</a:t>
            </a:r>
            <a:endParaRPr/>
          </a:p>
          <a:p>
            <a:pPr indent="0" lvl="0" marL="0" rtl="0" algn="ctr">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ctrTitle"/>
          </p:nvPr>
        </p:nvSpPr>
        <p:spPr>
          <a:xfrm>
            <a:off x="685800" y="675924"/>
            <a:ext cx="7772400" cy="478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latin typeface="Palatino Linotype"/>
                <a:ea typeface="Palatino Linotype"/>
                <a:cs typeface="Palatino Linotype"/>
                <a:sym typeface="Palatino Linotype"/>
              </a:rPr>
              <a:t>Overview Project</a:t>
            </a:r>
            <a:endParaRPr>
              <a:latin typeface="Palatino Linotype"/>
              <a:ea typeface="Palatino Linotype"/>
              <a:cs typeface="Palatino Linotype"/>
              <a:sym typeface="Palatino Linotype"/>
            </a:endParaRPr>
          </a:p>
        </p:txBody>
      </p:sp>
      <p:sp>
        <p:nvSpPr>
          <p:cNvPr id="74" name="Google Shape;74;p17"/>
          <p:cNvSpPr txBox="1"/>
          <p:nvPr>
            <p:ph idx="1" type="subTitle"/>
          </p:nvPr>
        </p:nvSpPr>
        <p:spPr>
          <a:xfrm>
            <a:off x="417750" y="1878175"/>
            <a:ext cx="4122300" cy="2402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it" sz="2100">
                <a:latin typeface="Palatino Linotype"/>
                <a:ea typeface="Palatino Linotype"/>
                <a:cs typeface="Palatino Linotype"/>
                <a:sym typeface="Palatino Linotype"/>
              </a:rPr>
              <a:t>Our project is a </a:t>
            </a:r>
            <a:r>
              <a:rPr lang="it" sz="2100">
                <a:highlight>
                  <a:srgbClr val="E6B8AF"/>
                </a:highlight>
                <a:latin typeface="Palatino Linotype"/>
                <a:ea typeface="Palatino Linotype"/>
                <a:cs typeface="Palatino Linotype"/>
                <a:sym typeface="Palatino Linotype"/>
              </a:rPr>
              <a:t>web application</a:t>
            </a:r>
            <a:r>
              <a:rPr lang="it" sz="2100">
                <a:latin typeface="Palatino Linotype"/>
                <a:ea typeface="Palatino Linotype"/>
                <a:cs typeface="Palatino Linotype"/>
                <a:sym typeface="Palatino Linotype"/>
              </a:rPr>
              <a:t> that taking a </a:t>
            </a:r>
            <a:r>
              <a:rPr lang="it" sz="2100">
                <a:highlight>
                  <a:srgbClr val="E6B8AF"/>
                </a:highlight>
                <a:latin typeface="Palatino Linotype"/>
                <a:ea typeface="Palatino Linotype"/>
                <a:cs typeface="Palatino Linotype"/>
                <a:sym typeface="Palatino Linotype"/>
              </a:rPr>
              <a:t>schedule in input</a:t>
            </a:r>
            <a:r>
              <a:rPr lang="it" sz="2100">
                <a:latin typeface="Palatino Linotype"/>
                <a:ea typeface="Palatino Linotype"/>
                <a:cs typeface="Palatino Linotype"/>
                <a:sym typeface="Palatino Linotype"/>
              </a:rPr>
              <a:t>, will check if it falls in any of the </a:t>
            </a:r>
            <a:r>
              <a:rPr lang="it" sz="2100">
                <a:highlight>
                  <a:srgbClr val="E6B8AF"/>
                </a:highlight>
                <a:latin typeface="Palatino Linotype"/>
                <a:ea typeface="Palatino Linotype"/>
                <a:cs typeface="Palatino Linotype"/>
                <a:sym typeface="Palatino Linotype"/>
              </a:rPr>
              <a:t>classes of schedules</a:t>
            </a:r>
            <a:r>
              <a:rPr lang="it" sz="2100">
                <a:latin typeface="Palatino Linotype"/>
                <a:ea typeface="Palatino Linotype"/>
                <a:cs typeface="Palatino Linotype"/>
                <a:sym typeface="Palatino Linotype"/>
              </a:rPr>
              <a:t> that we seen at course of Data Management. </a:t>
            </a:r>
            <a:endParaRPr sz="2100">
              <a:latin typeface="Palatino Linotype"/>
              <a:ea typeface="Palatino Linotype"/>
              <a:cs typeface="Palatino Linotype"/>
              <a:sym typeface="Palatino Linotype"/>
            </a:endParaRPr>
          </a:p>
          <a:p>
            <a:pPr indent="0" lvl="0" marL="0" rtl="0" algn="l">
              <a:spcBef>
                <a:spcPts val="480"/>
              </a:spcBef>
              <a:spcAft>
                <a:spcPts val="0"/>
              </a:spcAft>
              <a:buNone/>
            </a:pPr>
            <a:r>
              <a:rPr lang="it" sz="2100">
                <a:latin typeface="Palatino Linotype"/>
                <a:ea typeface="Palatino Linotype"/>
                <a:cs typeface="Palatino Linotype"/>
                <a:sym typeface="Palatino Linotype"/>
              </a:rPr>
              <a:t>We </a:t>
            </a:r>
            <a:r>
              <a:rPr lang="it" sz="2100">
                <a:highlight>
                  <a:srgbClr val="E6B8AF"/>
                </a:highlight>
                <a:latin typeface="Palatino Linotype"/>
                <a:ea typeface="Palatino Linotype"/>
                <a:cs typeface="Palatino Linotype"/>
                <a:sym typeface="Palatino Linotype"/>
              </a:rPr>
              <a:t>develop an algorithm</a:t>
            </a:r>
            <a:r>
              <a:rPr lang="it" sz="2100">
                <a:latin typeface="Palatino Linotype"/>
                <a:ea typeface="Palatino Linotype"/>
                <a:cs typeface="Palatino Linotype"/>
                <a:sym typeface="Palatino Linotype"/>
              </a:rPr>
              <a:t> for all class of schedules.</a:t>
            </a:r>
            <a:endParaRPr sz="2100">
              <a:latin typeface="Palatino Linotype"/>
              <a:ea typeface="Palatino Linotype"/>
              <a:cs typeface="Palatino Linotype"/>
              <a:sym typeface="Palatino Linotype"/>
            </a:endParaRPr>
          </a:p>
        </p:txBody>
      </p:sp>
      <p:pic>
        <p:nvPicPr>
          <p:cNvPr id="75" name="Google Shape;75;p17"/>
          <p:cNvPicPr preferRelativeResize="0"/>
          <p:nvPr/>
        </p:nvPicPr>
        <p:blipFill rotWithShape="1">
          <a:blip r:embed="rId3">
            <a:alphaModFix/>
          </a:blip>
          <a:srcRect b="0" l="-9793" r="0" t="10410"/>
          <a:stretch/>
        </p:blipFill>
        <p:spPr>
          <a:xfrm>
            <a:off x="5014825" y="2866125"/>
            <a:ext cx="3644201" cy="1608225"/>
          </a:xfrm>
          <a:prstGeom prst="rect">
            <a:avLst/>
          </a:prstGeom>
          <a:noFill/>
          <a:ln>
            <a:noFill/>
          </a:ln>
        </p:spPr>
      </p:pic>
      <p:pic>
        <p:nvPicPr>
          <p:cNvPr id="76" name="Google Shape;76;p17"/>
          <p:cNvPicPr preferRelativeResize="0"/>
          <p:nvPr/>
        </p:nvPicPr>
        <p:blipFill>
          <a:blip r:embed="rId4">
            <a:alphaModFix/>
          </a:blip>
          <a:stretch>
            <a:fillRect/>
          </a:stretch>
        </p:blipFill>
        <p:spPr>
          <a:xfrm>
            <a:off x="5285900" y="1246000"/>
            <a:ext cx="3318349" cy="1577350"/>
          </a:xfrm>
          <a:prstGeom prst="rect">
            <a:avLst/>
          </a:prstGeom>
          <a:noFill/>
          <a:ln>
            <a:noFill/>
          </a:ln>
        </p:spPr>
      </p:pic>
      <p:sp>
        <p:nvSpPr>
          <p:cNvPr id="77" name="Google Shape;77;p17"/>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48674" y="844150"/>
            <a:ext cx="83271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Frameworks used</a:t>
            </a:r>
            <a:endParaRPr/>
          </a:p>
        </p:txBody>
      </p:sp>
      <p:sp>
        <p:nvSpPr>
          <p:cNvPr id="83" name="Google Shape;83;p18"/>
          <p:cNvSpPr txBox="1"/>
          <p:nvPr>
            <p:ph idx="1" type="body"/>
          </p:nvPr>
        </p:nvSpPr>
        <p:spPr>
          <a:xfrm>
            <a:off x="230700" y="1241175"/>
            <a:ext cx="8761200" cy="502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it" sz="1800">
                <a:latin typeface="Palatino Linotype"/>
                <a:ea typeface="Palatino Linotype"/>
                <a:cs typeface="Palatino Linotype"/>
                <a:sym typeface="Palatino Linotype"/>
              </a:rPr>
              <a:t>Several </a:t>
            </a:r>
            <a:r>
              <a:rPr lang="it" sz="1800">
                <a:highlight>
                  <a:srgbClr val="E6B8AF"/>
                </a:highlight>
                <a:latin typeface="Palatino Linotype"/>
                <a:ea typeface="Palatino Linotype"/>
                <a:cs typeface="Palatino Linotype"/>
                <a:sym typeface="Palatino Linotype"/>
              </a:rPr>
              <a:t>frameworks</a:t>
            </a:r>
            <a:r>
              <a:rPr lang="it" sz="1800">
                <a:highlight>
                  <a:schemeClr val="lt1"/>
                </a:highlight>
                <a:latin typeface="Palatino Linotype"/>
                <a:ea typeface="Palatino Linotype"/>
                <a:cs typeface="Palatino Linotype"/>
                <a:sym typeface="Palatino Linotype"/>
              </a:rPr>
              <a:t> </a:t>
            </a:r>
            <a:r>
              <a:rPr lang="it" sz="1800">
                <a:latin typeface="Palatino Linotype"/>
                <a:ea typeface="Palatino Linotype"/>
                <a:cs typeface="Palatino Linotype"/>
                <a:sym typeface="Palatino Linotype"/>
              </a:rPr>
              <a:t>and </a:t>
            </a:r>
            <a:r>
              <a:rPr lang="it" sz="1800">
                <a:highlight>
                  <a:srgbClr val="E6B8AF"/>
                </a:highlight>
                <a:latin typeface="Palatino Linotype"/>
                <a:ea typeface="Palatino Linotype"/>
                <a:cs typeface="Palatino Linotype"/>
                <a:sym typeface="Palatino Linotype"/>
              </a:rPr>
              <a:t>libraries</a:t>
            </a:r>
            <a:r>
              <a:rPr lang="it" sz="1800">
                <a:highlight>
                  <a:schemeClr val="lt1"/>
                </a:highlight>
                <a:latin typeface="Palatino Linotype"/>
                <a:ea typeface="Palatino Linotype"/>
                <a:cs typeface="Palatino Linotype"/>
                <a:sym typeface="Palatino Linotype"/>
              </a:rPr>
              <a:t> </a:t>
            </a:r>
            <a:r>
              <a:rPr lang="it" sz="1800">
                <a:latin typeface="Palatino Linotype"/>
                <a:ea typeface="Palatino Linotype"/>
                <a:cs typeface="Palatino Linotype"/>
                <a:sym typeface="Palatino Linotype"/>
              </a:rPr>
              <a:t>were used in the development of our application. </a:t>
            </a:r>
            <a:endParaRPr sz="1800">
              <a:latin typeface="Palatino Linotype"/>
              <a:ea typeface="Palatino Linotype"/>
              <a:cs typeface="Palatino Linotype"/>
              <a:sym typeface="Palatino Linotype"/>
            </a:endParaRPr>
          </a:p>
        </p:txBody>
      </p:sp>
      <p:pic>
        <p:nvPicPr>
          <p:cNvPr id="84" name="Google Shape;84;p18"/>
          <p:cNvPicPr preferRelativeResize="0"/>
          <p:nvPr/>
        </p:nvPicPr>
        <p:blipFill>
          <a:blip r:embed="rId3">
            <a:alphaModFix/>
          </a:blip>
          <a:stretch>
            <a:fillRect/>
          </a:stretch>
        </p:blipFill>
        <p:spPr>
          <a:xfrm>
            <a:off x="3693575" y="1909388"/>
            <a:ext cx="1615226" cy="1615226"/>
          </a:xfrm>
          <a:prstGeom prst="rect">
            <a:avLst/>
          </a:prstGeom>
          <a:noFill/>
          <a:ln>
            <a:noFill/>
          </a:ln>
        </p:spPr>
      </p:pic>
      <p:pic>
        <p:nvPicPr>
          <p:cNvPr id="85" name="Google Shape;85;p18"/>
          <p:cNvPicPr preferRelativeResize="0"/>
          <p:nvPr/>
        </p:nvPicPr>
        <p:blipFill>
          <a:blip r:embed="rId4">
            <a:alphaModFix/>
          </a:blip>
          <a:stretch>
            <a:fillRect/>
          </a:stretch>
        </p:blipFill>
        <p:spPr>
          <a:xfrm>
            <a:off x="6563882" y="1795586"/>
            <a:ext cx="1817611" cy="1842852"/>
          </a:xfrm>
          <a:prstGeom prst="rect">
            <a:avLst/>
          </a:prstGeom>
          <a:noFill/>
          <a:ln>
            <a:noFill/>
          </a:ln>
        </p:spPr>
      </p:pic>
      <p:pic>
        <p:nvPicPr>
          <p:cNvPr id="86" name="Google Shape;86;p18"/>
          <p:cNvPicPr preferRelativeResize="0"/>
          <p:nvPr/>
        </p:nvPicPr>
        <p:blipFill>
          <a:blip r:embed="rId5">
            <a:alphaModFix/>
          </a:blip>
          <a:stretch>
            <a:fillRect/>
          </a:stretch>
        </p:blipFill>
        <p:spPr>
          <a:xfrm>
            <a:off x="411563" y="1909400"/>
            <a:ext cx="2026941" cy="1615223"/>
          </a:xfrm>
          <a:prstGeom prst="rect">
            <a:avLst/>
          </a:prstGeom>
          <a:noFill/>
          <a:ln>
            <a:noFill/>
          </a:ln>
        </p:spPr>
      </p:pic>
      <p:sp>
        <p:nvSpPr>
          <p:cNvPr id="87" name="Google Shape;87;p18"/>
          <p:cNvSpPr txBox="1"/>
          <p:nvPr/>
        </p:nvSpPr>
        <p:spPr>
          <a:xfrm>
            <a:off x="639675" y="3524625"/>
            <a:ext cx="1502100" cy="378600"/>
          </a:xfrm>
          <a:prstGeom prst="rect">
            <a:avLst/>
          </a:prstGeom>
          <a:noFill/>
          <a:ln>
            <a:noFill/>
          </a:ln>
        </p:spPr>
        <p:txBody>
          <a:bodyPr anchorCtr="0" anchor="t" bIns="91425" lIns="91425" spcFirstLastPara="1" rIns="91425" wrap="square" tIns="91425">
            <a:noAutofit/>
          </a:bodyPr>
          <a:lstStyle/>
          <a:p>
            <a:pPr indent="0" lvl="0" marL="0" rtl="0" algn="ctr">
              <a:spcBef>
                <a:spcPts val="360"/>
              </a:spcBef>
              <a:spcAft>
                <a:spcPts val="0"/>
              </a:spcAft>
              <a:buNone/>
            </a:pPr>
            <a:r>
              <a:rPr b="1" lang="it" sz="1300">
                <a:latin typeface="Palatino Linotype"/>
                <a:ea typeface="Palatino Linotype"/>
                <a:cs typeface="Palatino Linotype"/>
                <a:sym typeface="Palatino Linotype"/>
              </a:rPr>
              <a:t>Bootstrap</a:t>
            </a:r>
            <a:endParaRPr b="1" sz="1200">
              <a:latin typeface="Calibri"/>
              <a:ea typeface="Calibri"/>
              <a:cs typeface="Calibri"/>
              <a:sym typeface="Calibri"/>
            </a:endParaRPr>
          </a:p>
        </p:txBody>
      </p:sp>
      <p:sp>
        <p:nvSpPr>
          <p:cNvPr id="88" name="Google Shape;88;p18"/>
          <p:cNvSpPr txBox="1"/>
          <p:nvPr/>
        </p:nvSpPr>
        <p:spPr>
          <a:xfrm>
            <a:off x="3860250" y="3477450"/>
            <a:ext cx="1502100" cy="378600"/>
          </a:xfrm>
          <a:prstGeom prst="rect">
            <a:avLst/>
          </a:prstGeom>
          <a:noFill/>
          <a:ln>
            <a:noFill/>
          </a:ln>
        </p:spPr>
        <p:txBody>
          <a:bodyPr anchorCtr="0" anchor="t" bIns="91425" lIns="91425" spcFirstLastPara="1" rIns="91425" wrap="square" tIns="91425">
            <a:noAutofit/>
          </a:bodyPr>
          <a:lstStyle/>
          <a:p>
            <a:pPr indent="0" lvl="0" marL="0" rtl="0" algn="ctr">
              <a:spcBef>
                <a:spcPts val="360"/>
              </a:spcBef>
              <a:spcAft>
                <a:spcPts val="0"/>
              </a:spcAft>
              <a:buNone/>
            </a:pPr>
            <a:r>
              <a:rPr b="1" lang="it" sz="1300">
                <a:latin typeface="Palatino Linotype"/>
                <a:ea typeface="Palatino Linotype"/>
                <a:cs typeface="Palatino Linotype"/>
                <a:sym typeface="Palatino Linotype"/>
              </a:rPr>
              <a:t>Flask</a:t>
            </a:r>
            <a:endParaRPr b="1" sz="1200">
              <a:latin typeface="Calibri"/>
              <a:ea typeface="Calibri"/>
              <a:cs typeface="Calibri"/>
              <a:sym typeface="Calibri"/>
            </a:endParaRPr>
          </a:p>
        </p:txBody>
      </p:sp>
      <p:sp>
        <p:nvSpPr>
          <p:cNvPr id="89" name="Google Shape;89;p18"/>
          <p:cNvSpPr txBox="1"/>
          <p:nvPr/>
        </p:nvSpPr>
        <p:spPr>
          <a:xfrm>
            <a:off x="6721638" y="3477450"/>
            <a:ext cx="1502100" cy="378600"/>
          </a:xfrm>
          <a:prstGeom prst="rect">
            <a:avLst/>
          </a:prstGeom>
          <a:noFill/>
          <a:ln>
            <a:noFill/>
          </a:ln>
        </p:spPr>
        <p:txBody>
          <a:bodyPr anchorCtr="0" anchor="t" bIns="91425" lIns="91425" spcFirstLastPara="1" rIns="91425" wrap="square" tIns="91425">
            <a:noAutofit/>
          </a:bodyPr>
          <a:lstStyle/>
          <a:p>
            <a:pPr indent="0" lvl="0" marL="0" rtl="0" algn="ctr">
              <a:spcBef>
                <a:spcPts val="360"/>
              </a:spcBef>
              <a:spcAft>
                <a:spcPts val="0"/>
              </a:spcAft>
              <a:buNone/>
            </a:pPr>
            <a:r>
              <a:rPr b="1" lang="it" sz="1300">
                <a:latin typeface="Palatino Linotype"/>
                <a:ea typeface="Palatino Linotype"/>
                <a:cs typeface="Palatino Linotype"/>
                <a:sym typeface="Palatino Linotype"/>
              </a:rPr>
              <a:t>D3.js</a:t>
            </a:r>
            <a:endParaRPr b="1" sz="1200">
              <a:latin typeface="Calibri"/>
              <a:ea typeface="Calibri"/>
              <a:cs typeface="Calibri"/>
              <a:sym typeface="Calibri"/>
            </a:endParaRPr>
          </a:p>
        </p:txBody>
      </p:sp>
      <p:sp>
        <p:nvSpPr>
          <p:cNvPr id="90" name="Google Shape;90;p18"/>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281712" y="358453"/>
            <a:ext cx="74169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View Serializability</a:t>
            </a:r>
            <a:endParaRPr/>
          </a:p>
        </p:txBody>
      </p:sp>
      <p:sp>
        <p:nvSpPr>
          <p:cNvPr id="96" name="Google Shape;96;p19"/>
          <p:cNvSpPr txBox="1"/>
          <p:nvPr>
            <p:ph idx="1" type="body"/>
          </p:nvPr>
        </p:nvSpPr>
        <p:spPr>
          <a:xfrm>
            <a:off x="396300" y="1110250"/>
            <a:ext cx="5277600" cy="342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rgbClr val="822433"/>
                </a:solidFill>
                <a:latin typeface="Palatino Linotype"/>
                <a:ea typeface="Palatino Linotype"/>
                <a:cs typeface="Palatino Linotype"/>
                <a:sym typeface="Palatino Linotype"/>
              </a:rPr>
              <a:t>Definition of view-serializability:</a:t>
            </a:r>
            <a:r>
              <a:rPr lang="it" sz="1500">
                <a:latin typeface="Palatino Linotype"/>
                <a:ea typeface="Palatino Linotype"/>
                <a:cs typeface="Palatino Linotype"/>
                <a:sym typeface="Palatino Linotype"/>
              </a:rPr>
              <a:t>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(total) schedule S on {T1,…,Tn} is view-serializable if there exists a serial schedule S’ on {T1,…,Tn} that is view-equivalent to 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Calculate all possible serial schedule given the set of transactions.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Check if exist a serial schedule that has same read-from and final write set of given schedule.</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exist then return True, otherwise check all possible serial schedule and return False.</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p:txBody>
      </p:sp>
      <p:pic>
        <p:nvPicPr>
          <p:cNvPr id="97" name="Google Shape;97;p19"/>
          <p:cNvPicPr preferRelativeResize="0"/>
          <p:nvPr/>
        </p:nvPicPr>
        <p:blipFill rotWithShape="1">
          <a:blip r:embed="rId3">
            <a:alphaModFix/>
          </a:blip>
          <a:srcRect b="0" l="1972" r="47330" t="12709"/>
          <a:stretch/>
        </p:blipFill>
        <p:spPr>
          <a:xfrm>
            <a:off x="6418200" y="1075575"/>
            <a:ext cx="1939851" cy="1338950"/>
          </a:xfrm>
          <a:prstGeom prst="rect">
            <a:avLst/>
          </a:prstGeom>
          <a:noFill/>
          <a:ln>
            <a:noFill/>
          </a:ln>
        </p:spPr>
      </p:pic>
      <p:pic>
        <p:nvPicPr>
          <p:cNvPr id="98" name="Google Shape;98;p19"/>
          <p:cNvPicPr preferRelativeResize="0"/>
          <p:nvPr/>
        </p:nvPicPr>
        <p:blipFill>
          <a:blip r:embed="rId4">
            <a:alphaModFix/>
          </a:blip>
          <a:stretch>
            <a:fillRect/>
          </a:stretch>
        </p:blipFill>
        <p:spPr>
          <a:xfrm>
            <a:off x="5840850" y="2571750"/>
            <a:ext cx="3094550" cy="1752689"/>
          </a:xfrm>
          <a:prstGeom prst="rect">
            <a:avLst/>
          </a:prstGeom>
          <a:noFill/>
          <a:ln>
            <a:noFill/>
          </a:ln>
        </p:spPr>
      </p:pic>
      <p:sp>
        <p:nvSpPr>
          <p:cNvPr id="99" name="Google Shape;99;p19"/>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258887" y="716353"/>
            <a:ext cx="74169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solidFill>
                  <a:schemeClr val="dk1"/>
                </a:solidFill>
                <a:latin typeface="Palatino Linotype"/>
                <a:ea typeface="Palatino Linotype"/>
                <a:cs typeface="Palatino Linotype"/>
                <a:sym typeface="Palatino Linotype"/>
              </a:rPr>
              <a:t>Checker for Conflict Serializability</a:t>
            </a:r>
            <a:endParaRPr>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396300" y="1483350"/>
            <a:ext cx="5277600" cy="3023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rgbClr val="822433"/>
                </a:solidFill>
                <a:latin typeface="Palatino Linotype"/>
                <a:ea typeface="Palatino Linotype"/>
                <a:cs typeface="Palatino Linotype"/>
                <a:sym typeface="Palatino Linotype"/>
              </a:rPr>
              <a:t>Definition of conflict-serializability: </a:t>
            </a:r>
            <a:endParaRPr b="1" sz="1800">
              <a:solidFill>
                <a:srgbClr val="822433"/>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schedule S is conflict-serializable if there exists a serial schedule S’ that is conflict-equivalent to S</a:t>
            </a:r>
            <a:r>
              <a:rPr lang="it" sz="1500">
                <a:latin typeface="Palatino Linotype"/>
                <a:ea typeface="Palatino Linotype"/>
                <a:cs typeface="Palatino Linotype"/>
                <a:sym typeface="Palatino Linotype"/>
              </a:rPr>
              <a:t>.</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Check all actions in the schedule and building a directed graph using a dictionary.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From each node we use DFS for check if a cycle exist.</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exist then return False, otherwise check all possible node and return True.</a:t>
            </a:r>
            <a:endParaRPr sz="1800">
              <a:latin typeface="Palatino Linotype"/>
              <a:ea typeface="Palatino Linotype"/>
              <a:cs typeface="Palatino Linotype"/>
              <a:sym typeface="Palatino Linotype"/>
            </a:endParaRPr>
          </a:p>
        </p:txBody>
      </p:sp>
      <p:pic>
        <p:nvPicPr>
          <p:cNvPr id="106" name="Google Shape;106;p20"/>
          <p:cNvPicPr preferRelativeResize="0"/>
          <p:nvPr/>
        </p:nvPicPr>
        <p:blipFill>
          <a:blip r:embed="rId3">
            <a:alphaModFix/>
          </a:blip>
          <a:stretch>
            <a:fillRect/>
          </a:stretch>
        </p:blipFill>
        <p:spPr>
          <a:xfrm>
            <a:off x="6443600" y="1483350"/>
            <a:ext cx="1870875" cy="1264800"/>
          </a:xfrm>
          <a:prstGeom prst="rect">
            <a:avLst/>
          </a:prstGeom>
          <a:noFill/>
          <a:ln>
            <a:noFill/>
          </a:ln>
        </p:spPr>
      </p:pic>
      <p:pic>
        <p:nvPicPr>
          <p:cNvPr id="107" name="Google Shape;107;p20"/>
          <p:cNvPicPr preferRelativeResize="0"/>
          <p:nvPr/>
        </p:nvPicPr>
        <p:blipFill>
          <a:blip r:embed="rId4">
            <a:alphaModFix/>
          </a:blip>
          <a:stretch>
            <a:fillRect/>
          </a:stretch>
        </p:blipFill>
        <p:spPr>
          <a:xfrm>
            <a:off x="6124325" y="2870225"/>
            <a:ext cx="2509424" cy="1636151"/>
          </a:xfrm>
          <a:prstGeom prst="rect">
            <a:avLst/>
          </a:prstGeom>
          <a:noFill/>
          <a:ln>
            <a:noFill/>
          </a:ln>
        </p:spPr>
      </p:pic>
      <p:sp>
        <p:nvSpPr>
          <p:cNvPr id="108" name="Google Shape;108;p20"/>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1181312" y="451653"/>
            <a:ext cx="74169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Compute the Precedence Graph</a:t>
            </a:r>
            <a:endParaRPr/>
          </a:p>
        </p:txBody>
      </p:sp>
      <p:sp>
        <p:nvSpPr>
          <p:cNvPr id="114" name="Google Shape;114;p21"/>
          <p:cNvSpPr txBox="1"/>
          <p:nvPr>
            <p:ph idx="1" type="body"/>
          </p:nvPr>
        </p:nvSpPr>
        <p:spPr>
          <a:xfrm>
            <a:off x="480125" y="1108650"/>
            <a:ext cx="5084100" cy="3338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it" sz="1700">
                <a:latin typeface="Palatino Linotype"/>
                <a:ea typeface="Palatino Linotype"/>
                <a:cs typeface="Palatino Linotype"/>
                <a:sym typeface="Palatino Linotype"/>
              </a:rPr>
              <a:t>Given a schedule S on T1,…,Tn, the </a:t>
            </a:r>
            <a:r>
              <a:rPr b="1" lang="it" sz="1700">
                <a:solidFill>
                  <a:schemeClr val="dk1"/>
                </a:solidFill>
                <a:latin typeface="Palatino Linotype"/>
                <a:ea typeface="Palatino Linotype"/>
                <a:cs typeface="Palatino Linotype"/>
                <a:sym typeface="Palatino Linotype"/>
              </a:rPr>
              <a:t>precedence graph P(S)</a:t>
            </a:r>
            <a:r>
              <a:rPr lang="it" sz="1700">
                <a:latin typeface="Palatino Linotype"/>
                <a:ea typeface="Palatino Linotype"/>
                <a:cs typeface="Palatino Linotype"/>
                <a:sym typeface="Palatino Linotype"/>
              </a:rPr>
              <a:t> associated to S is defined as follows:</a:t>
            </a:r>
            <a:endParaRPr sz="1700">
              <a:latin typeface="Palatino Linotype"/>
              <a:ea typeface="Palatino Linotype"/>
              <a:cs typeface="Palatino Linotype"/>
              <a:sym typeface="Palatino Linotype"/>
            </a:endParaRPr>
          </a:p>
          <a:p>
            <a:pPr indent="-336550" lvl="0" marL="457200" rtl="0" algn="l">
              <a:spcBef>
                <a:spcPts val="360"/>
              </a:spcBef>
              <a:spcAft>
                <a:spcPts val="0"/>
              </a:spcAft>
              <a:buSzPts val="1700"/>
              <a:buFont typeface="Palatino Linotype"/>
              <a:buChar char="•"/>
            </a:pPr>
            <a:r>
              <a:rPr lang="it" sz="1700">
                <a:latin typeface="Palatino Linotype"/>
                <a:ea typeface="Palatino Linotype"/>
                <a:cs typeface="Palatino Linotype"/>
                <a:sym typeface="Palatino Linotype"/>
              </a:rPr>
              <a:t>the </a:t>
            </a:r>
            <a:r>
              <a:rPr lang="it" sz="1700">
                <a:highlight>
                  <a:srgbClr val="E6B8AF"/>
                </a:highlight>
                <a:latin typeface="Palatino Linotype"/>
                <a:ea typeface="Palatino Linotype"/>
                <a:cs typeface="Palatino Linotype"/>
                <a:sym typeface="Palatino Linotype"/>
              </a:rPr>
              <a:t>nodes of P(S) are the transactions</a:t>
            </a:r>
            <a:r>
              <a:rPr lang="it" sz="1700">
                <a:latin typeface="Palatino Linotype"/>
                <a:ea typeface="Palatino Linotype"/>
                <a:cs typeface="Palatino Linotype"/>
                <a:sym typeface="Palatino Linotype"/>
              </a:rPr>
              <a:t> {T1,…, Tn} of S</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it" sz="1700">
                <a:latin typeface="Palatino Linotype"/>
                <a:ea typeface="Palatino Linotype"/>
                <a:cs typeface="Palatino Linotype"/>
                <a:sym typeface="Palatino Linotype"/>
              </a:rPr>
              <a:t>the edges E of P(S) are as follows: the edge    </a:t>
            </a:r>
            <a:r>
              <a:rPr lang="it" sz="1700">
                <a:highlight>
                  <a:srgbClr val="E6B8AF"/>
                </a:highlight>
                <a:latin typeface="Palatino Linotype"/>
                <a:ea typeface="Palatino Linotype"/>
                <a:cs typeface="Palatino Linotype"/>
                <a:sym typeface="Palatino Linotype"/>
              </a:rPr>
              <a:t>Ti -&gt; Tj is in E if and only if there exists two actions Pi(A), Qj(A)</a:t>
            </a:r>
            <a:r>
              <a:rPr lang="it" sz="1700">
                <a:latin typeface="Palatino Linotype"/>
                <a:ea typeface="Palatino Linotype"/>
                <a:cs typeface="Palatino Linotype"/>
                <a:sym typeface="Palatino Linotype"/>
              </a:rPr>
              <a:t> of different transactions Ti and Tj in S operating on the same object A such that:</a:t>
            </a:r>
            <a:endParaRPr sz="1700">
              <a:latin typeface="Palatino Linotype"/>
              <a:ea typeface="Palatino Linotype"/>
              <a:cs typeface="Palatino Linotype"/>
              <a:sym typeface="Palatino Linotype"/>
            </a:endParaRPr>
          </a:p>
          <a:p>
            <a:pPr indent="-336550" lvl="1" marL="914400" rtl="0" algn="l">
              <a:spcBef>
                <a:spcPts val="0"/>
              </a:spcBef>
              <a:spcAft>
                <a:spcPts val="0"/>
              </a:spcAft>
              <a:buSzPts val="1700"/>
              <a:buFont typeface="Palatino Linotype"/>
              <a:buChar char="–"/>
            </a:pPr>
            <a:r>
              <a:rPr lang="it" sz="1700">
                <a:highlight>
                  <a:srgbClr val="E6B8AF"/>
                </a:highlight>
                <a:latin typeface="Palatino Linotype"/>
                <a:ea typeface="Palatino Linotype"/>
                <a:cs typeface="Palatino Linotype"/>
                <a:sym typeface="Palatino Linotype"/>
              </a:rPr>
              <a:t>Pi(A) appears before Qj(A)</a:t>
            </a:r>
            <a:r>
              <a:rPr lang="it" sz="1700">
                <a:latin typeface="Palatino Linotype"/>
                <a:ea typeface="Palatino Linotype"/>
                <a:cs typeface="Palatino Linotype"/>
                <a:sym typeface="Palatino Linotype"/>
              </a:rPr>
              <a:t> in S.</a:t>
            </a:r>
            <a:endParaRPr sz="1700">
              <a:latin typeface="Palatino Linotype"/>
              <a:ea typeface="Palatino Linotype"/>
              <a:cs typeface="Palatino Linotype"/>
              <a:sym typeface="Palatino Linotype"/>
            </a:endParaRPr>
          </a:p>
          <a:p>
            <a:pPr indent="-336550" lvl="1" marL="914400" rtl="0" algn="l">
              <a:spcBef>
                <a:spcPts val="0"/>
              </a:spcBef>
              <a:spcAft>
                <a:spcPts val="0"/>
              </a:spcAft>
              <a:buSzPts val="1700"/>
              <a:buFont typeface="Palatino Linotype"/>
              <a:buChar char="–"/>
            </a:pPr>
            <a:r>
              <a:rPr lang="it" sz="1700">
                <a:highlight>
                  <a:srgbClr val="E6B8AF"/>
                </a:highlight>
                <a:latin typeface="Palatino Linotype"/>
                <a:ea typeface="Palatino Linotype"/>
                <a:cs typeface="Palatino Linotype"/>
                <a:sym typeface="Palatino Linotype"/>
              </a:rPr>
              <a:t>at least one</a:t>
            </a:r>
            <a:r>
              <a:rPr lang="it" sz="1700">
                <a:latin typeface="Palatino Linotype"/>
                <a:ea typeface="Palatino Linotype"/>
                <a:cs typeface="Palatino Linotype"/>
                <a:sym typeface="Palatino Linotype"/>
              </a:rPr>
              <a:t> between Pi(A) and Qj(A) is a </a:t>
            </a:r>
            <a:r>
              <a:rPr lang="it" sz="1700">
                <a:highlight>
                  <a:srgbClr val="E6B8AF"/>
                </a:highlight>
                <a:latin typeface="Palatino Linotype"/>
                <a:ea typeface="Palatino Linotype"/>
                <a:cs typeface="Palatino Linotype"/>
                <a:sym typeface="Palatino Linotype"/>
              </a:rPr>
              <a:t>write operation</a:t>
            </a:r>
            <a:r>
              <a:rPr lang="it" sz="1700">
                <a:latin typeface="Palatino Linotype"/>
                <a:ea typeface="Palatino Linotype"/>
                <a:cs typeface="Palatino Linotype"/>
                <a:sym typeface="Palatino Linotype"/>
              </a:rPr>
              <a:t>.</a:t>
            </a:r>
            <a:endParaRPr sz="17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15" name="Google Shape;115;p21"/>
          <p:cNvPicPr preferRelativeResize="0"/>
          <p:nvPr/>
        </p:nvPicPr>
        <p:blipFill>
          <a:blip r:embed="rId3">
            <a:alphaModFix/>
          </a:blip>
          <a:stretch>
            <a:fillRect/>
          </a:stretch>
        </p:blipFill>
        <p:spPr>
          <a:xfrm>
            <a:off x="5764050" y="1672390"/>
            <a:ext cx="3274976" cy="2210922"/>
          </a:xfrm>
          <a:prstGeom prst="rect">
            <a:avLst/>
          </a:prstGeom>
          <a:noFill/>
          <a:ln>
            <a:noFill/>
          </a:ln>
        </p:spPr>
      </p:pic>
      <p:sp>
        <p:nvSpPr>
          <p:cNvPr id="116" name="Google Shape;116;p21"/>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251012" y="686878"/>
            <a:ext cx="74169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chemeClr val="dk1"/>
                </a:solidFill>
              </a:rPr>
              <a:t>Checker for Order Preserving Conflict Serializable (OCSR)</a:t>
            </a:r>
            <a:endParaRPr>
              <a:solidFill>
                <a:schemeClr val="dk1"/>
              </a:solidFill>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0" y="1259400"/>
            <a:ext cx="5766900" cy="328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OCSR for schedules: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schedule S is order preserving conflict serializable if it is conflict equivalent to a serial schedule S’ and for all </a:t>
            </a:r>
            <a:r>
              <a:rPr b="1" lang="it" sz="1500">
                <a:latin typeface="Palatino Linotype"/>
                <a:ea typeface="Palatino Linotype"/>
                <a:cs typeface="Palatino Linotype"/>
                <a:sym typeface="Palatino Linotype"/>
              </a:rPr>
              <a:t>t, t’</a:t>
            </a:r>
            <a:r>
              <a:rPr lang="it" sz="1500">
                <a:latin typeface="Palatino Linotype"/>
                <a:ea typeface="Palatino Linotype"/>
                <a:cs typeface="Palatino Linotype"/>
                <a:sym typeface="Palatino Linotype"/>
              </a:rPr>
              <a:t> ∈ tran(S): if </a:t>
            </a:r>
            <a:br>
              <a:rPr lang="it" sz="1500">
                <a:latin typeface="Palatino Linotype"/>
                <a:ea typeface="Palatino Linotype"/>
                <a:cs typeface="Palatino Linotype"/>
                <a:sym typeface="Palatino Linotype"/>
              </a:rPr>
            </a:br>
            <a:r>
              <a:rPr b="1" lang="it" sz="1500">
                <a:highlight>
                  <a:srgbClr val="E6B8AF"/>
                </a:highlight>
                <a:latin typeface="Palatino Linotype"/>
                <a:ea typeface="Palatino Linotype"/>
                <a:cs typeface="Palatino Linotype"/>
                <a:sym typeface="Palatino Linotype"/>
              </a:rPr>
              <a:t>t</a:t>
            </a:r>
            <a:r>
              <a:rPr lang="it" sz="1500">
                <a:highlight>
                  <a:srgbClr val="E6B8AF"/>
                </a:highlight>
                <a:latin typeface="Palatino Linotype"/>
                <a:ea typeface="Palatino Linotype"/>
                <a:cs typeface="Palatino Linotype"/>
                <a:sym typeface="Palatino Linotype"/>
              </a:rPr>
              <a:t> completely precedes </a:t>
            </a:r>
            <a:r>
              <a:rPr b="1" lang="it" sz="1500">
                <a:highlight>
                  <a:srgbClr val="E6B8AF"/>
                </a:highlight>
                <a:latin typeface="Palatino Linotype"/>
                <a:ea typeface="Palatino Linotype"/>
                <a:cs typeface="Palatino Linotype"/>
                <a:sym typeface="Palatino Linotype"/>
              </a:rPr>
              <a:t>t’</a:t>
            </a:r>
            <a:r>
              <a:rPr lang="it" sz="1500">
                <a:latin typeface="Palatino Linotype"/>
                <a:ea typeface="Palatino Linotype"/>
                <a:cs typeface="Palatino Linotype"/>
                <a:sym typeface="Palatino Linotype"/>
              </a:rPr>
              <a:t> in S, then the same holds in S’.</a:t>
            </a:r>
            <a:r>
              <a:rPr lang="it" sz="1700">
                <a:latin typeface="Palatino Linotype"/>
                <a:ea typeface="Palatino Linotype"/>
                <a:cs typeface="Palatino Linotype"/>
                <a:sym typeface="Palatino Linotype"/>
              </a:rPr>
              <a:t> </a:t>
            </a:r>
            <a:endParaRPr sz="1700">
              <a:latin typeface="Palatino Linotype"/>
              <a:ea typeface="Palatino Linotype"/>
              <a:cs typeface="Palatino Linotype"/>
              <a:sym typeface="Palatino Linotype"/>
            </a:endParaRPr>
          </a:p>
          <a:p>
            <a:pPr indent="0" lvl="0" marL="0" rtl="0" algn="l">
              <a:spcBef>
                <a:spcPts val="360"/>
              </a:spcBef>
              <a:spcAft>
                <a:spcPts val="0"/>
              </a:spcAft>
              <a:buNone/>
            </a:pPr>
            <a:r>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check if there exists a serial schedule S’ that is conflict equivalent to S.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If S’ exists, then calculate the order of transaction that this serial schedule should follow.</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the order is respected by the serial schedule, then, S is OCSR.</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23" name="Google Shape;123;p22"/>
          <p:cNvPicPr preferRelativeResize="0"/>
          <p:nvPr/>
        </p:nvPicPr>
        <p:blipFill>
          <a:blip r:embed="rId3">
            <a:alphaModFix/>
          </a:blip>
          <a:stretch>
            <a:fillRect/>
          </a:stretch>
        </p:blipFill>
        <p:spPr>
          <a:xfrm>
            <a:off x="5766900" y="2811475"/>
            <a:ext cx="3327300" cy="1689750"/>
          </a:xfrm>
          <a:prstGeom prst="rect">
            <a:avLst/>
          </a:prstGeom>
          <a:noFill/>
          <a:ln>
            <a:noFill/>
          </a:ln>
        </p:spPr>
      </p:pic>
      <p:pic>
        <p:nvPicPr>
          <p:cNvPr id="124" name="Google Shape;124;p22"/>
          <p:cNvPicPr preferRelativeResize="0"/>
          <p:nvPr/>
        </p:nvPicPr>
        <p:blipFill>
          <a:blip r:embed="rId4">
            <a:alphaModFix/>
          </a:blip>
          <a:stretch>
            <a:fillRect/>
          </a:stretch>
        </p:blipFill>
        <p:spPr>
          <a:xfrm>
            <a:off x="5766900" y="1410775"/>
            <a:ext cx="3256874" cy="1228600"/>
          </a:xfrm>
          <a:prstGeom prst="rect">
            <a:avLst/>
          </a:prstGeom>
          <a:noFill/>
          <a:ln>
            <a:noFill/>
          </a:ln>
        </p:spPr>
      </p:pic>
      <p:sp>
        <p:nvSpPr>
          <p:cNvPr id="125" name="Google Shape;125;p22"/>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42225" y="718300"/>
            <a:ext cx="86292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Commit Order Preserving Conflict Serializable (COCSR)</a:t>
            </a:r>
            <a:endParaRPr/>
          </a:p>
        </p:txBody>
      </p:sp>
      <p:sp>
        <p:nvSpPr>
          <p:cNvPr id="131" name="Google Shape;131;p23"/>
          <p:cNvSpPr txBox="1"/>
          <p:nvPr>
            <p:ph idx="1" type="body"/>
          </p:nvPr>
        </p:nvSpPr>
        <p:spPr>
          <a:xfrm>
            <a:off x="0" y="1259400"/>
            <a:ext cx="5777700" cy="3224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COCSR for schedules: </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schedule S is commit order preserving </a:t>
            </a:r>
            <a:r>
              <a:rPr lang="it" sz="1500">
                <a:latin typeface="Palatino Linotype"/>
                <a:ea typeface="Palatino Linotype"/>
                <a:cs typeface="Palatino Linotype"/>
                <a:sym typeface="Palatino Linotype"/>
              </a:rPr>
              <a:t>conflict serializable if there is a serial schedule S’ conflict equivalent to S such that for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 </a:t>
            </a:r>
            <a:r>
              <a:rPr b="1" lang="it" sz="1500">
                <a:latin typeface="Palatino Linotype"/>
                <a:ea typeface="Palatino Linotype"/>
                <a:cs typeface="Palatino Linotype"/>
                <a:sym typeface="Palatino Linotype"/>
              </a:rPr>
              <a:t>t</a:t>
            </a:r>
            <a:r>
              <a:rPr b="1" baseline="-25000" lang="it" sz="1500">
                <a:latin typeface="Palatino Linotype"/>
                <a:ea typeface="Palatino Linotype"/>
                <a:cs typeface="Palatino Linotype"/>
                <a:sym typeface="Palatino Linotype"/>
              </a:rPr>
              <a:t>i</a:t>
            </a:r>
            <a:r>
              <a:rPr b="1" lang="it" sz="1500">
                <a:latin typeface="Palatino Linotype"/>
                <a:ea typeface="Palatino Linotype"/>
                <a:cs typeface="Palatino Linotype"/>
                <a:sym typeface="Palatino Linotype"/>
              </a:rPr>
              <a:t>, t</a:t>
            </a:r>
            <a:r>
              <a:rPr b="1" baseline="-25000" lang="it" sz="1500">
                <a:latin typeface="Palatino Linotype"/>
                <a:ea typeface="Palatino Linotype"/>
                <a:cs typeface="Palatino Linotype"/>
                <a:sym typeface="Palatino Linotype"/>
              </a:rPr>
              <a:t>j</a:t>
            </a:r>
            <a:r>
              <a:rPr lang="it" sz="1500">
                <a:latin typeface="Palatino Linotype"/>
                <a:ea typeface="Palatino Linotype"/>
                <a:cs typeface="Palatino Linotype"/>
                <a:sym typeface="Palatino Linotype"/>
              </a:rPr>
              <a:t> ∈ tran(S), </a:t>
            </a:r>
            <a:r>
              <a:rPr b="1" lang="it" sz="1500">
                <a:highlight>
                  <a:srgbClr val="E6B8AF"/>
                </a:highlight>
                <a:latin typeface="Palatino Linotype"/>
                <a:ea typeface="Palatino Linotype"/>
                <a:cs typeface="Palatino Linotype"/>
                <a:sym typeface="Palatino Linotype"/>
              </a:rPr>
              <a:t>t</a:t>
            </a:r>
            <a:r>
              <a:rPr b="1" baseline="-25000" lang="it" sz="1500">
                <a:highlight>
                  <a:srgbClr val="E6B8AF"/>
                </a:highlight>
                <a:latin typeface="Palatino Linotype"/>
                <a:ea typeface="Palatino Linotype"/>
                <a:cs typeface="Palatino Linotype"/>
                <a:sym typeface="Palatino Linotype"/>
              </a:rPr>
              <a:t>i</a:t>
            </a:r>
            <a:r>
              <a:rPr lang="it" sz="1500">
                <a:highlight>
                  <a:srgbClr val="E6B8AF"/>
                </a:highlight>
                <a:latin typeface="Palatino Linotype"/>
                <a:ea typeface="Palatino Linotype"/>
                <a:cs typeface="Palatino Linotype"/>
                <a:sym typeface="Palatino Linotype"/>
              </a:rPr>
              <a:t> precedes </a:t>
            </a:r>
            <a:r>
              <a:rPr b="1" lang="it" sz="1500">
                <a:highlight>
                  <a:srgbClr val="E6B8AF"/>
                </a:highlight>
                <a:latin typeface="Palatino Linotype"/>
                <a:ea typeface="Palatino Linotype"/>
                <a:cs typeface="Palatino Linotype"/>
                <a:sym typeface="Palatino Linotype"/>
              </a:rPr>
              <a:t>t</a:t>
            </a:r>
            <a:r>
              <a:rPr b="1" baseline="-25000" lang="it" sz="1500">
                <a:highlight>
                  <a:srgbClr val="E6B8AF"/>
                </a:highlight>
                <a:latin typeface="Palatino Linotype"/>
                <a:ea typeface="Palatino Linotype"/>
                <a:cs typeface="Palatino Linotype"/>
                <a:sym typeface="Palatino Linotype"/>
              </a:rPr>
              <a:t>j</a:t>
            </a:r>
            <a:r>
              <a:rPr lang="it" sz="1500">
                <a:latin typeface="Palatino Linotype"/>
                <a:ea typeface="Palatino Linotype"/>
                <a:cs typeface="Palatino Linotype"/>
                <a:sym typeface="Palatino Linotype"/>
              </a:rPr>
              <a:t> in S’ if and only if </a:t>
            </a:r>
            <a:r>
              <a:rPr b="1" lang="it" sz="1500">
                <a:highlight>
                  <a:srgbClr val="E6B8AF"/>
                </a:highlight>
                <a:latin typeface="Palatino Linotype"/>
                <a:ea typeface="Palatino Linotype"/>
                <a:cs typeface="Palatino Linotype"/>
                <a:sym typeface="Palatino Linotype"/>
              </a:rPr>
              <a:t>c</a:t>
            </a:r>
            <a:r>
              <a:rPr b="1" baseline="-25000" lang="it" sz="1500">
                <a:highlight>
                  <a:srgbClr val="E6B8AF"/>
                </a:highlight>
                <a:latin typeface="Palatino Linotype"/>
                <a:ea typeface="Palatino Linotype"/>
                <a:cs typeface="Palatino Linotype"/>
                <a:sym typeface="Palatino Linotype"/>
              </a:rPr>
              <a:t>i</a:t>
            </a:r>
            <a:r>
              <a:rPr lang="it" sz="1500">
                <a:highlight>
                  <a:srgbClr val="E6B8AF"/>
                </a:highlight>
                <a:latin typeface="Palatino Linotype"/>
                <a:ea typeface="Palatino Linotype"/>
                <a:cs typeface="Palatino Linotype"/>
                <a:sym typeface="Palatino Linotype"/>
              </a:rPr>
              <a:t> precedes </a:t>
            </a:r>
            <a:r>
              <a:rPr b="1" lang="it" sz="1500">
                <a:highlight>
                  <a:srgbClr val="E6B8AF"/>
                </a:highlight>
                <a:latin typeface="Palatino Linotype"/>
                <a:ea typeface="Palatino Linotype"/>
                <a:cs typeface="Palatino Linotype"/>
                <a:sym typeface="Palatino Linotype"/>
              </a:rPr>
              <a:t>c</a:t>
            </a:r>
            <a:r>
              <a:rPr b="1" baseline="-25000" lang="it" sz="1500">
                <a:highlight>
                  <a:srgbClr val="E6B8AF"/>
                </a:highlight>
                <a:latin typeface="Palatino Linotype"/>
                <a:ea typeface="Palatino Linotype"/>
                <a:cs typeface="Palatino Linotype"/>
                <a:sym typeface="Palatino Linotype"/>
              </a:rPr>
              <a:t>j</a:t>
            </a:r>
            <a:r>
              <a:rPr lang="it" sz="1500">
                <a:latin typeface="Palatino Linotype"/>
                <a:ea typeface="Palatino Linotype"/>
                <a:cs typeface="Palatino Linotype"/>
                <a:sym typeface="Palatino Linotype"/>
              </a:rPr>
              <a:t> in S.</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a:t>
            </a:r>
            <a:r>
              <a:rPr lang="it" sz="1500">
                <a:latin typeface="Palatino Linotype"/>
                <a:ea typeface="Palatino Linotype"/>
                <a:cs typeface="Palatino Linotype"/>
                <a:sym typeface="Palatino Linotype"/>
              </a:rPr>
              <a:t>check if there exists a serial schedule S’ that is conflict equivalent to S. </a:t>
            </a:r>
            <a:r>
              <a:rPr lang="it" sz="1500">
                <a:latin typeface="Palatino Linotype"/>
                <a:ea typeface="Palatino Linotype"/>
                <a:cs typeface="Palatino Linotype"/>
                <a:sym typeface="Palatino Linotype"/>
              </a:rPr>
              <a:t>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If S’ exists, then calculate the order of transaction that this serial schedule should follow.</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the order is respected by the serial schedule, then, S is COCSR.</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800">
              <a:latin typeface="Palatino Linotype"/>
              <a:ea typeface="Palatino Linotype"/>
              <a:cs typeface="Palatino Linotype"/>
              <a:sym typeface="Palatino Linotype"/>
            </a:endParaRPr>
          </a:p>
        </p:txBody>
      </p:sp>
      <p:pic>
        <p:nvPicPr>
          <p:cNvPr id="132" name="Google Shape;132;p23"/>
          <p:cNvPicPr preferRelativeResize="0"/>
          <p:nvPr/>
        </p:nvPicPr>
        <p:blipFill>
          <a:blip r:embed="rId3">
            <a:alphaModFix/>
          </a:blip>
          <a:stretch>
            <a:fillRect/>
          </a:stretch>
        </p:blipFill>
        <p:spPr>
          <a:xfrm>
            <a:off x="5777650" y="2918750"/>
            <a:ext cx="3321300" cy="1467250"/>
          </a:xfrm>
          <a:prstGeom prst="rect">
            <a:avLst/>
          </a:prstGeom>
          <a:noFill/>
          <a:ln>
            <a:noFill/>
          </a:ln>
        </p:spPr>
      </p:pic>
      <p:pic>
        <p:nvPicPr>
          <p:cNvPr id="133" name="Google Shape;133;p23"/>
          <p:cNvPicPr preferRelativeResize="0"/>
          <p:nvPr/>
        </p:nvPicPr>
        <p:blipFill>
          <a:blip r:embed="rId4">
            <a:alphaModFix/>
          </a:blip>
          <a:stretch>
            <a:fillRect/>
          </a:stretch>
        </p:blipFill>
        <p:spPr>
          <a:xfrm>
            <a:off x="5925794" y="1377975"/>
            <a:ext cx="3079070" cy="1467250"/>
          </a:xfrm>
          <a:prstGeom prst="rect">
            <a:avLst/>
          </a:prstGeom>
          <a:noFill/>
          <a:ln>
            <a:noFill/>
          </a:ln>
        </p:spPr>
      </p:pic>
      <p:sp>
        <p:nvSpPr>
          <p:cNvPr id="134" name="Google Shape;134;p23"/>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11550" y="609525"/>
            <a:ext cx="9167100" cy="378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a:t>Checker for Recoverability</a:t>
            </a:r>
            <a:endParaRPr/>
          </a:p>
        </p:txBody>
      </p:sp>
      <p:sp>
        <p:nvSpPr>
          <p:cNvPr id="140" name="Google Shape;140;p24"/>
          <p:cNvSpPr txBox="1"/>
          <p:nvPr>
            <p:ph idx="1" type="body"/>
          </p:nvPr>
        </p:nvSpPr>
        <p:spPr>
          <a:xfrm>
            <a:off x="184500" y="1278250"/>
            <a:ext cx="4327500" cy="3171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Definition of recoverability:</a:t>
            </a:r>
            <a:endParaRPr b="1" sz="1800">
              <a:solidFill>
                <a:schemeClr val="dk1"/>
              </a:solidFill>
              <a:latin typeface="Palatino Linotype"/>
              <a:ea typeface="Palatino Linotype"/>
              <a:cs typeface="Palatino Linotype"/>
              <a:sym typeface="Palatino Linotype"/>
            </a:endParaRPr>
          </a:p>
          <a:p>
            <a:pPr indent="0" lvl="0" marL="0" rtl="0" algn="l">
              <a:spcBef>
                <a:spcPts val="360"/>
              </a:spcBef>
              <a:spcAft>
                <a:spcPts val="0"/>
              </a:spcAft>
              <a:buNone/>
            </a:pPr>
            <a:r>
              <a:rPr lang="it" sz="1500">
                <a:latin typeface="Palatino Linotype"/>
                <a:ea typeface="Palatino Linotype"/>
                <a:cs typeface="Palatino Linotype"/>
                <a:sym typeface="Palatino Linotype"/>
              </a:rPr>
              <a:t>A schedule S is </a:t>
            </a:r>
            <a:r>
              <a:rPr b="1" lang="it" sz="1500">
                <a:solidFill>
                  <a:srgbClr val="822433"/>
                </a:solidFill>
                <a:latin typeface="Palatino Linotype"/>
                <a:ea typeface="Palatino Linotype"/>
                <a:cs typeface="Palatino Linotype"/>
                <a:sym typeface="Palatino Linotype"/>
              </a:rPr>
              <a:t>recoverable </a:t>
            </a:r>
            <a:r>
              <a:rPr lang="it" sz="1500">
                <a:latin typeface="Palatino Linotype"/>
                <a:ea typeface="Palatino Linotype"/>
                <a:cs typeface="Palatino Linotype"/>
                <a:sym typeface="Palatino Linotype"/>
              </a:rPr>
              <a:t>if no transaction in S commits before all other transactions it has “read from”, commit.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800">
                <a:solidFill>
                  <a:schemeClr val="dk1"/>
                </a:solidFill>
                <a:latin typeface="Palatino Linotype"/>
                <a:ea typeface="Palatino Linotype"/>
                <a:cs typeface="Palatino Linotype"/>
                <a:sym typeface="Palatino Linotype"/>
              </a:rPr>
              <a:t>Algorithm:</a:t>
            </a:r>
            <a:endParaRPr sz="18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1</a:t>
            </a:r>
            <a:r>
              <a:rPr lang="it" sz="1500">
                <a:latin typeface="Palatino Linotype"/>
                <a:ea typeface="Palatino Linotype"/>
                <a:cs typeface="Palatino Linotype"/>
                <a:sym typeface="Palatino Linotype"/>
              </a:rPr>
              <a:t> - For each transaction calculate his read-from. </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2</a:t>
            </a:r>
            <a:r>
              <a:rPr lang="it" sz="1500">
                <a:latin typeface="Palatino Linotype"/>
                <a:ea typeface="Palatino Linotype"/>
                <a:cs typeface="Palatino Linotype"/>
                <a:sym typeface="Palatino Linotype"/>
              </a:rPr>
              <a:t> - For each transaction check when end, and check if after there is an action of a transaction that it has read-from.</a:t>
            </a:r>
            <a:endParaRPr sz="1500">
              <a:latin typeface="Palatino Linotype"/>
              <a:ea typeface="Palatino Linotype"/>
              <a:cs typeface="Palatino Linotype"/>
              <a:sym typeface="Palatino Linotype"/>
            </a:endParaRPr>
          </a:p>
          <a:p>
            <a:pPr indent="0" lvl="0" marL="0" rtl="0" algn="l">
              <a:spcBef>
                <a:spcPts val="360"/>
              </a:spcBef>
              <a:spcAft>
                <a:spcPts val="0"/>
              </a:spcAft>
              <a:buNone/>
            </a:pPr>
            <a:r>
              <a:rPr b="1" lang="it" sz="1500">
                <a:latin typeface="Palatino Linotype"/>
                <a:ea typeface="Palatino Linotype"/>
                <a:cs typeface="Palatino Linotype"/>
                <a:sym typeface="Palatino Linotype"/>
              </a:rPr>
              <a:t>3</a:t>
            </a:r>
            <a:r>
              <a:rPr lang="it" sz="1500">
                <a:latin typeface="Palatino Linotype"/>
                <a:ea typeface="Palatino Linotype"/>
                <a:cs typeface="Palatino Linotype"/>
                <a:sym typeface="Palatino Linotype"/>
              </a:rPr>
              <a:t> -  If such action exist return False and the pair, otherwise return True.</a:t>
            </a:r>
            <a:endParaRPr sz="1500">
              <a:latin typeface="Palatino Linotype"/>
              <a:ea typeface="Palatino Linotype"/>
              <a:cs typeface="Palatino Linotype"/>
              <a:sym typeface="Palatino Linotype"/>
            </a:endParaRPr>
          </a:p>
        </p:txBody>
      </p:sp>
      <p:pic>
        <p:nvPicPr>
          <p:cNvPr id="141" name="Google Shape;141;p24"/>
          <p:cNvPicPr preferRelativeResize="0"/>
          <p:nvPr/>
        </p:nvPicPr>
        <p:blipFill rotWithShape="1">
          <a:blip r:embed="rId3">
            <a:alphaModFix/>
          </a:blip>
          <a:srcRect b="0" l="0" r="0" t="0"/>
          <a:stretch/>
        </p:blipFill>
        <p:spPr>
          <a:xfrm>
            <a:off x="5677950" y="1252325"/>
            <a:ext cx="2114225" cy="1726300"/>
          </a:xfrm>
          <a:prstGeom prst="rect">
            <a:avLst/>
          </a:prstGeom>
          <a:noFill/>
          <a:ln>
            <a:noFill/>
          </a:ln>
        </p:spPr>
      </p:pic>
      <p:pic>
        <p:nvPicPr>
          <p:cNvPr id="142" name="Google Shape;142;p24"/>
          <p:cNvPicPr preferRelativeResize="0"/>
          <p:nvPr/>
        </p:nvPicPr>
        <p:blipFill>
          <a:blip r:embed="rId4">
            <a:alphaModFix/>
          </a:blip>
          <a:stretch>
            <a:fillRect/>
          </a:stretch>
        </p:blipFill>
        <p:spPr>
          <a:xfrm>
            <a:off x="5246262" y="3058050"/>
            <a:ext cx="3116602" cy="1391800"/>
          </a:xfrm>
          <a:prstGeom prst="rect">
            <a:avLst/>
          </a:prstGeom>
          <a:noFill/>
          <a:ln>
            <a:noFill/>
          </a:ln>
        </p:spPr>
      </p:pic>
      <p:sp>
        <p:nvSpPr>
          <p:cNvPr id="143" name="Google Shape;143;p24"/>
          <p:cNvSpPr/>
          <p:nvPr/>
        </p:nvSpPr>
        <p:spPr>
          <a:xfrm>
            <a:off x="0" y="4979900"/>
            <a:ext cx="1378800" cy="30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