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Andrew Wepplo</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sz="2000" dirty="0"/>
              <a:t>The DevOps process shown here for Green Pace can be automated at the Transition and health check phase of the production cycle.  This step in the policy is where recently verified and tested settings are prepared for deployment and the specific security settings can be pre setup and automated by pushing updates with those rules in place.  In addition, if a penetration testing lab is used and was automated to repetitively test these new guidelines, and it would not have to be done manually and have a chance of problems with human error.  Lastly, the system would begin by closing necessary ports, blocking IPs, and turning off services when needed, and that would make the job of the response team easier to be able to monitor the system for penetration.  </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000"/>
            </a:pPr>
            <a:r>
              <a:rPr lang="en-US" sz="2000" dirty="0"/>
              <a:t>The strategies should be implemented now while development is being planned in order to best replicate the </a:t>
            </a:r>
            <a:r>
              <a:rPr lang="en-US" sz="2000" dirty="0" err="1"/>
              <a:t>DevSecOps</a:t>
            </a:r>
            <a:r>
              <a:rPr lang="en-US" sz="2000" dirty="0"/>
              <a:t> pipeline and properly integrate best security practices within functional code.  The benefits ultimately lead to less time on remediation, lower costs on maintenance, and a better end-user experience. </a:t>
            </a:r>
          </a:p>
          <a:p>
            <a:pPr marL="0" lvl="0" indent="0" algn="l" rtl="0">
              <a:lnSpc>
                <a:spcPct val="90000"/>
              </a:lnSpc>
              <a:spcBef>
                <a:spcPts val="0"/>
              </a:spcBef>
              <a:spcAft>
                <a:spcPts val="0"/>
              </a:spcAft>
              <a:buClr>
                <a:schemeClr val="lt1"/>
              </a:buClr>
              <a:buSzPts val="2000"/>
              <a:buNone/>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pPr>
            <a:r>
              <a:rPr lang="en-US" sz="2000" dirty="0"/>
              <a:t>The policy should be expanded upon as the final product continues to grow, develop and utilize new technologies over time. </a:t>
            </a:r>
          </a:p>
          <a:p>
            <a:pPr marL="228600" indent="-228600">
              <a:spcBef>
                <a:spcPts val="0"/>
              </a:spcBef>
            </a:pPr>
            <a:r>
              <a:rPr lang="en-US" sz="2000" dirty="0"/>
              <a:t>All standards and expanded rules should be referenced and included in the </a:t>
            </a:r>
            <a:r>
              <a:rPr lang="en-US" sz="2000" dirty="0" err="1"/>
              <a:t>DevSecOps</a:t>
            </a:r>
            <a:r>
              <a:rPr lang="en-US" sz="2000" dirty="0"/>
              <a:t> pipeline as they become relevant to pieces of functionality that exist within the program. </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82600">
              <a:buSzPts val="2200"/>
            </a:pPr>
            <a:r>
              <a:rPr lang="en-US" sz="2000" dirty="0"/>
              <a:t>Practical coding standards should be implemented going forward to prevent problems in the future due to the scalable nature of software development. </a:t>
            </a:r>
          </a:p>
          <a:p>
            <a:pPr marL="482600">
              <a:buSzPts val="2200"/>
            </a:pPr>
            <a:r>
              <a:rPr lang="en-US" sz="2000" dirty="0"/>
              <a:t>The coding standard reference sheet should be reviewed and updated in meetings throughout the lifecycle to ensure proper implementations of new functionalities. </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200"/>
            </a:pPr>
            <a:r>
              <a:rPr lang="en-US" dirty="0"/>
              <a:t>Shrum, S. and </a:t>
            </a:r>
            <a:r>
              <a:rPr lang="en-US" dirty="0" err="1"/>
              <a:t>Schiela</a:t>
            </a:r>
            <a:r>
              <a:rPr lang="en-US" dirty="0"/>
              <a:t>, R., (2017). 1 Front Matter - SEI CERT C++ Coding Standard - Confluence.  </a:t>
            </a:r>
            <a:r>
              <a:rPr lang="en-US" dirty="0" err="1"/>
              <a:t>Wiki.sei.cmu.edu</a:t>
            </a:r>
            <a:r>
              <a:rPr lang="en-US" dirty="0"/>
              <a:t>. </a:t>
            </a:r>
            <a:r>
              <a:rPr lang="en-US" dirty="0" err="1"/>
              <a:t>Retreived</a:t>
            </a:r>
            <a:r>
              <a:rPr lang="en-US" dirty="0"/>
              <a:t> from. https://</a:t>
            </a:r>
            <a:r>
              <a:rPr lang="en-US" dirty="0" err="1"/>
              <a:t>wiki.sei.cmu.edu</a:t>
            </a:r>
            <a:r>
              <a:rPr lang="en-US" dirty="0"/>
              <a:t>/confluence/display/c</a:t>
            </a: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1886333853"/>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l" rtl="0">
                        <a:lnSpc>
                          <a:spcPct val="90000"/>
                        </a:lnSpc>
                        <a:spcBef>
                          <a:spcPts val="0"/>
                        </a:spcBef>
                        <a:spcAft>
                          <a:spcPts val="0"/>
                        </a:spcAft>
                        <a:buClr>
                          <a:schemeClr val="lt1"/>
                        </a:buClr>
                        <a:buSzPts val="1800"/>
                        <a:buFont typeface="Arial"/>
                        <a:buNone/>
                      </a:pPr>
                      <a:r>
                        <a:rPr lang="en-US" sz="2000" b="0" i="0" u="none" strike="noStrike" cap="none" dirty="0">
                          <a:solidFill>
                            <a:schemeClr val="tx1"/>
                          </a:solidFill>
                          <a:latin typeface="Century Gothic"/>
                          <a:sym typeface="Century Gothic"/>
                        </a:rPr>
                        <a:t>STD-002-CPP</a:t>
                      </a:r>
                    </a:p>
                    <a:p>
                      <a:pPr marL="0" marR="0" lvl="0" indent="0" algn="l" rtl="0">
                        <a:lnSpc>
                          <a:spcPct val="90000"/>
                        </a:lnSpc>
                        <a:spcBef>
                          <a:spcPts val="0"/>
                        </a:spcBef>
                        <a:spcAft>
                          <a:spcPts val="0"/>
                        </a:spcAft>
                        <a:buClr>
                          <a:schemeClr val="lt1"/>
                        </a:buClr>
                        <a:buSzPts val="1800"/>
                        <a:buFont typeface="Arial"/>
                        <a:buNone/>
                      </a:pPr>
                      <a:r>
                        <a:rPr lang="en-US" sz="2000" b="0" i="0" u="none" strike="noStrike" cap="none" dirty="0">
                          <a:solidFill>
                            <a:schemeClr val="tx1"/>
                          </a:solidFill>
                          <a:latin typeface="Century Gothic"/>
                          <a:sym typeface="Century Gothic"/>
                        </a:rPr>
                        <a:t>STD-005-CPP</a:t>
                      </a:r>
                    </a:p>
                    <a:p>
                      <a:pPr marL="0" marR="0" lvl="0" indent="0" algn="l" rtl="0">
                        <a:lnSpc>
                          <a:spcPct val="90000"/>
                        </a:lnSpc>
                        <a:spcBef>
                          <a:spcPts val="0"/>
                        </a:spcBef>
                        <a:spcAft>
                          <a:spcPts val="0"/>
                        </a:spcAft>
                        <a:buClr>
                          <a:schemeClr val="lt1"/>
                        </a:buClr>
                        <a:buSzPts val="1800"/>
                        <a:buFont typeface="Arial"/>
                        <a:buNone/>
                      </a:pPr>
                      <a:r>
                        <a:rPr lang="en-US" sz="2000" b="0" i="0" u="none" strike="noStrike" cap="none" dirty="0">
                          <a:solidFill>
                            <a:schemeClr val="tx1"/>
                          </a:solidFill>
                          <a:latin typeface="Century Gothic"/>
                          <a:sym typeface="Century Gothic"/>
                        </a:rPr>
                        <a:t>STD-007-CPP</a:t>
                      </a:r>
                      <a:endParaRPr sz="2000" b="0" i="0" u="none" strike="noStrike" cap="none" dirty="0">
                        <a:solidFill>
                          <a:schemeClr val="tx1"/>
                        </a:solidFill>
                        <a:latin typeface="Century Gothic"/>
                        <a:sym typeface="Century Gothic"/>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l" rtl="0">
                        <a:lnSpc>
                          <a:spcPct val="90000"/>
                        </a:lnSpc>
                        <a:spcBef>
                          <a:spcPts val="0"/>
                        </a:spcBef>
                        <a:spcAft>
                          <a:spcPts val="0"/>
                        </a:spcAft>
                        <a:buClr>
                          <a:schemeClr val="lt1"/>
                        </a:buClr>
                        <a:buSzPts val="1800"/>
                        <a:buFont typeface="Arial"/>
                        <a:buNone/>
                      </a:pPr>
                      <a:r>
                        <a:rPr lang="en-US" sz="2000" b="0" i="0" u="none" strike="noStrike" cap="none" dirty="0">
                          <a:solidFill>
                            <a:schemeClr val="tx1"/>
                          </a:solidFill>
                          <a:latin typeface="Century Gothic"/>
                          <a:cs typeface="Arial"/>
                          <a:sym typeface="Arial"/>
                        </a:rPr>
                        <a:t>P3</a:t>
                      </a:r>
                    </a:p>
                    <a:p>
                      <a:pPr marL="0" marR="0" lvl="0" indent="0" algn="l" rtl="0">
                        <a:lnSpc>
                          <a:spcPct val="90000"/>
                        </a:lnSpc>
                        <a:spcBef>
                          <a:spcPts val="0"/>
                        </a:spcBef>
                        <a:spcAft>
                          <a:spcPts val="0"/>
                        </a:spcAft>
                        <a:buClr>
                          <a:schemeClr val="lt1"/>
                        </a:buClr>
                        <a:buSzPts val="1800"/>
                        <a:buFont typeface="Arial"/>
                        <a:buNone/>
                      </a:pPr>
                      <a:r>
                        <a:rPr lang="en-US" sz="2000" b="0" i="0" u="none" strike="noStrike" cap="none" dirty="0">
                          <a:solidFill>
                            <a:schemeClr val="tx1"/>
                          </a:solidFill>
                          <a:latin typeface="Century Gothic"/>
                          <a:cs typeface="Arial"/>
                          <a:sym typeface="Arial"/>
                        </a:rPr>
                        <a:t>P18</a:t>
                      </a:r>
                    </a:p>
                    <a:p>
                      <a:pPr marL="0" marR="0" lvl="0" indent="0" algn="l" rtl="0">
                        <a:lnSpc>
                          <a:spcPct val="90000"/>
                        </a:lnSpc>
                        <a:spcBef>
                          <a:spcPts val="0"/>
                        </a:spcBef>
                        <a:spcAft>
                          <a:spcPts val="0"/>
                        </a:spcAft>
                        <a:buClr>
                          <a:schemeClr val="lt1"/>
                        </a:buClr>
                        <a:buSzPts val="1800"/>
                        <a:buFont typeface="Arial"/>
                        <a:buNone/>
                      </a:pPr>
                      <a:r>
                        <a:rPr lang="en-US" sz="2000" b="0" i="0" u="none" strike="noStrike" cap="none" dirty="0">
                          <a:solidFill>
                            <a:schemeClr val="tx1"/>
                          </a:solidFill>
                          <a:latin typeface="Century Gothic"/>
                          <a:cs typeface="Arial"/>
                          <a:sym typeface="Arial"/>
                        </a:rPr>
                        <a:t>P6</a:t>
                      </a:r>
                      <a:endParaRPr sz="2000" b="0" i="0" u="none" strike="noStrike" cap="none" dirty="0">
                        <a:solidFill>
                          <a:schemeClr val="tx1"/>
                        </a:solidFill>
                        <a:latin typeface="Century Gothic"/>
                        <a:cs typeface="Arial"/>
                        <a:sym typeface="Aria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l" rtl="0">
                        <a:lnSpc>
                          <a:spcPct val="90000"/>
                        </a:lnSpc>
                        <a:spcBef>
                          <a:spcPts val="0"/>
                        </a:spcBef>
                        <a:spcAft>
                          <a:spcPts val="0"/>
                        </a:spcAft>
                        <a:buClr>
                          <a:schemeClr val="lt1"/>
                        </a:buClr>
                        <a:buSzPts val="1800"/>
                        <a:buFont typeface="Arial"/>
                        <a:buNone/>
                      </a:pPr>
                      <a:r>
                        <a:rPr lang="en-US" sz="2000" b="0" i="0" u="none" strike="noStrike" cap="none" dirty="0">
                          <a:solidFill>
                            <a:schemeClr val="tx1"/>
                          </a:solidFill>
                          <a:latin typeface="Century Gothic"/>
                          <a:cs typeface="Arial"/>
                          <a:sym typeface="Arial"/>
                        </a:rPr>
                        <a:t>P4</a:t>
                      </a:r>
                    </a:p>
                    <a:p>
                      <a:pPr marL="0" marR="0" lvl="0" indent="0" algn="l" rtl="0">
                        <a:lnSpc>
                          <a:spcPct val="90000"/>
                        </a:lnSpc>
                        <a:spcBef>
                          <a:spcPts val="0"/>
                        </a:spcBef>
                        <a:spcAft>
                          <a:spcPts val="0"/>
                        </a:spcAft>
                        <a:buClr>
                          <a:schemeClr val="lt1"/>
                        </a:buClr>
                        <a:buSzPts val="1800"/>
                        <a:buFont typeface="Arial"/>
                        <a:buNone/>
                      </a:pPr>
                      <a:r>
                        <a:rPr lang="en-US" sz="2000" b="0" i="0" u="none" strike="noStrike" cap="none" dirty="0">
                          <a:solidFill>
                            <a:schemeClr val="tx1"/>
                          </a:solidFill>
                          <a:latin typeface="Century Gothic"/>
                          <a:cs typeface="Arial"/>
                          <a:sym typeface="Arial"/>
                        </a:rPr>
                        <a:t>P4</a:t>
                      </a:r>
                      <a:endParaRPr sz="2000" b="0" i="0" u="none" strike="noStrike" cap="none" dirty="0">
                        <a:solidFill>
                          <a:schemeClr val="tx1"/>
                        </a:solidFill>
                        <a:latin typeface="Century Gothic"/>
                        <a:cs typeface="Arial"/>
                        <a:sym typeface="Aria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l" rtl="0">
                        <a:lnSpc>
                          <a:spcPct val="90000"/>
                        </a:lnSpc>
                        <a:spcBef>
                          <a:spcPts val="0"/>
                        </a:spcBef>
                        <a:spcAft>
                          <a:spcPts val="0"/>
                        </a:spcAft>
                        <a:buClr>
                          <a:schemeClr val="lt1"/>
                        </a:buClr>
                        <a:buSzPts val="1800"/>
                        <a:buFont typeface="Arial"/>
                        <a:buNone/>
                      </a:pPr>
                      <a:r>
                        <a:rPr lang="en-US" sz="2000" b="0" i="0" u="none" strike="noStrike" cap="none" dirty="0">
                          <a:solidFill>
                            <a:schemeClr val="tx1"/>
                          </a:solidFill>
                          <a:latin typeface="Century Gothic"/>
                          <a:cs typeface="Arial"/>
                          <a:sym typeface="Arial"/>
                        </a:rPr>
                        <a:t>STD-001-CPP</a:t>
                      </a:r>
                    </a:p>
                    <a:p>
                      <a:pPr marL="0" marR="0" lvl="0" indent="0" algn="l" rtl="0">
                        <a:lnSpc>
                          <a:spcPct val="90000"/>
                        </a:lnSpc>
                        <a:spcBef>
                          <a:spcPts val="0"/>
                        </a:spcBef>
                        <a:spcAft>
                          <a:spcPts val="0"/>
                        </a:spcAft>
                        <a:buClr>
                          <a:schemeClr val="lt1"/>
                        </a:buClr>
                        <a:buSzPts val="1800"/>
                        <a:buFont typeface="Arial"/>
                        <a:buNone/>
                      </a:pPr>
                      <a:r>
                        <a:rPr lang="en-US" sz="2000" b="0" i="0" u="none" strike="noStrike" cap="none" dirty="0">
                          <a:solidFill>
                            <a:schemeClr val="tx1"/>
                          </a:solidFill>
                          <a:latin typeface="Century Gothic"/>
                          <a:cs typeface="Arial"/>
                          <a:sym typeface="Arial"/>
                        </a:rPr>
                        <a:t>STD-010-CPP</a:t>
                      </a:r>
                      <a:endParaRPr sz="2000" b="0" i="0" u="none" strike="noStrike" cap="none" dirty="0">
                        <a:solidFill>
                          <a:schemeClr val="tx1"/>
                        </a:solidFill>
                        <a:latin typeface="Century Gothic"/>
                        <a:cs typeface="Arial"/>
                        <a:sym typeface="Aria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59"/>
            <a:ext cx="5610505" cy="4024125"/>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n-US" sz="2000" dirty="0"/>
              <a:t>1. Validate</a:t>
            </a:r>
            <a:r>
              <a:rPr lang="en-US" sz="2000" b="1" dirty="0"/>
              <a:t> </a:t>
            </a:r>
            <a:r>
              <a:rPr lang="en-US" sz="2000" dirty="0"/>
              <a:t>Input Data</a:t>
            </a:r>
          </a:p>
          <a:p>
            <a:pPr marL="0" indent="0">
              <a:spcBef>
                <a:spcPts val="0"/>
              </a:spcBef>
              <a:buNone/>
            </a:pPr>
            <a:r>
              <a:rPr lang="en-US" sz="2000" dirty="0"/>
              <a:t>2. Heed Compiler Warnings</a:t>
            </a:r>
          </a:p>
          <a:p>
            <a:pPr marL="0" indent="0">
              <a:spcBef>
                <a:spcPts val="0"/>
              </a:spcBef>
              <a:buNone/>
            </a:pPr>
            <a:r>
              <a:rPr lang="en-US" sz="2000" dirty="0"/>
              <a:t>3. Architect and Design for Security Policies</a:t>
            </a:r>
          </a:p>
          <a:p>
            <a:pPr marL="0" indent="0">
              <a:spcBef>
                <a:spcPts val="0"/>
              </a:spcBef>
              <a:buNone/>
            </a:pPr>
            <a:r>
              <a:rPr lang="en-US" sz="2000" dirty="0"/>
              <a:t>4. Keep It Simple</a:t>
            </a:r>
          </a:p>
          <a:p>
            <a:pPr marL="0" indent="0">
              <a:spcBef>
                <a:spcPts val="0"/>
              </a:spcBef>
              <a:buNone/>
            </a:pPr>
            <a:r>
              <a:rPr lang="en-US" sz="2000" dirty="0"/>
              <a:t>5. Default Deny</a:t>
            </a:r>
          </a:p>
          <a:p>
            <a:pPr marL="0" indent="0">
              <a:spcBef>
                <a:spcPts val="0"/>
              </a:spcBef>
              <a:buNone/>
            </a:pPr>
            <a:r>
              <a:rPr lang="en-US" sz="2000" dirty="0"/>
              <a:t>6. Adhere to the Principle of Least Privilege</a:t>
            </a:r>
          </a:p>
          <a:p>
            <a:pPr marL="0" indent="0">
              <a:spcBef>
                <a:spcPts val="0"/>
              </a:spcBef>
              <a:buNone/>
            </a:pPr>
            <a:r>
              <a:rPr lang="en-US" sz="2000" dirty="0"/>
              <a:t>7. Sanitize Data Sent to Other Systems</a:t>
            </a:r>
          </a:p>
          <a:p>
            <a:pPr marL="0" indent="0">
              <a:spcBef>
                <a:spcPts val="0"/>
              </a:spcBef>
              <a:buNone/>
            </a:pPr>
            <a:r>
              <a:rPr lang="en-US" sz="2000" dirty="0"/>
              <a:t>8. Practice Defense in Depth</a:t>
            </a:r>
          </a:p>
          <a:p>
            <a:pPr marL="0" indent="0">
              <a:spcBef>
                <a:spcPts val="0"/>
              </a:spcBef>
              <a:buNone/>
            </a:pPr>
            <a:r>
              <a:rPr lang="en-US" sz="2000" dirty="0"/>
              <a:t>9.Use Effective Quality Assurance Techniques</a:t>
            </a:r>
          </a:p>
          <a:p>
            <a:pPr marL="0" indent="0">
              <a:spcBef>
                <a:spcPts val="0"/>
              </a:spcBef>
              <a:buNone/>
            </a:pPr>
            <a:r>
              <a:rPr lang="en-US" sz="2000" dirty="0"/>
              <a:t>10. Adopt a Secure Coding Standard</a:t>
            </a:r>
          </a:p>
        </p:txBody>
      </p:sp>
      <p:sp>
        <p:nvSpPr>
          <p:cNvPr id="2" name="Text Placeholder 1">
            <a:extLst>
              <a:ext uri="{FF2B5EF4-FFF2-40B4-BE49-F238E27FC236}">
                <a16:creationId xmlns:a16="http://schemas.microsoft.com/office/drawing/2014/main" id="{6AC021AC-6B5D-6A4C-BE63-4913C103B4D5}"/>
              </a:ext>
            </a:extLst>
          </p:cNvPr>
          <p:cNvSpPr>
            <a:spLocks noGrp="1"/>
          </p:cNvSpPr>
          <p:nvPr>
            <p:ph type="body" idx="2"/>
          </p:nvPr>
        </p:nvSpPr>
        <p:spPr>
          <a:xfrm>
            <a:off x="6466490" y="2194559"/>
            <a:ext cx="5334000" cy="4024125"/>
          </a:xfrm>
        </p:spPr>
        <p:txBody>
          <a:bodyPr/>
          <a:lstStyle/>
          <a:p>
            <a:pPr marL="0" indent="0" hangingPunct="0">
              <a:lnSpc>
                <a:spcPct val="100000"/>
              </a:lnSpc>
              <a:spcBef>
                <a:spcPts val="0"/>
              </a:spcBef>
              <a:buClrTx/>
              <a:buSzTx/>
              <a:buNone/>
            </a:pPr>
            <a:r>
              <a:rPr lang="en-US" sz="2000" dirty="0">
                <a:solidFill>
                  <a:schemeClr val="tx2">
                    <a:lumMod val="20000"/>
                    <a:lumOff val="80000"/>
                  </a:schemeClr>
                </a:solidFill>
                <a:sym typeface="Arial"/>
              </a:rPr>
              <a:t>1. Data Type</a:t>
            </a:r>
          </a:p>
          <a:p>
            <a:pPr marL="0" indent="0" hangingPunct="0">
              <a:lnSpc>
                <a:spcPct val="100000"/>
              </a:lnSpc>
              <a:spcBef>
                <a:spcPts val="0"/>
              </a:spcBef>
              <a:buClrTx/>
              <a:buSzTx/>
              <a:buNone/>
            </a:pPr>
            <a:r>
              <a:rPr lang="en-US" sz="2000" dirty="0">
                <a:solidFill>
                  <a:schemeClr val="tx2">
                    <a:lumMod val="20000"/>
                    <a:lumOff val="80000"/>
                  </a:schemeClr>
                </a:solidFill>
              </a:rPr>
              <a:t>2. Data Value</a:t>
            </a:r>
          </a:p>
          <a:p>
            <a:pPr marL="0" indent="0" hangingPunct="0">
              <a:lnSpc>
                <a:spcPct val="100000"/>
              </a:lnSpc>
              <a:spcBef>
                <a:spcPts val="0"/>
              </a:spcBef>
              <a:buClrTx/>
              <a:buSzTx/>
              <a:buNone/>
            </a:pPr>
            <a:r>
              <a:rPr lang="en-US" sz="2000" dirty="0">
                <a:solidFill>
                  <a:schemeClr val="tx2">
                    <a:lumMod val="20000"/>
                    <a:lumOff val="80000"/>
                  </a:schemeClr>
                </a:solidFill>
                <a:sym typeface="Arial"/>
              </a:rPr>
              <a:t>3. String Correctness</a:t>
            </a:r>
          </a:p>
          <a:p>
            <a:pPr marL="0" indent="0" hangingPunct="0">
              <a:lnSpc>
                <a:spcPct val="100000"/>
              </a:lnSpc>
              <a:spcBef>
                <a:spcPts val="0"/>
              </a:spcBef>
              <a:buClrTx/>
              <a:buSzTx/>
              <a:buNone/>
            </a:pPr>
            <a:r>
              <a:rPr lang="en-US" sz="2000" dirty="0">
                <a:solidFill>
                  <a:schemeClr val="tx2">
                    <a:lumMod val="20000"/>
                    <a:lumOff val="80000"/>
                  </a:schemeClr>
                </a:solidFill>
              </a:rPr>
              <a:t>4. SQL Injection</a:t>
            </a:r>
          </a:p>
          <a:p>
            <a:pPr marL="0" indent="0" hangingPunct="0">
              <a:lnSpc>
                <a:spcPct val="100000"/>
              </a:lnSpc>
              <a:spcBef>
                <a:spcPts val="0"/>
              </a:spcBef>
              <a:buClrTx/>
              <a:buSzTx/>
              <a:buNone/>
            </a:pPr>
            <a:r>
              <a:rPr lang="en-US" sz="2000" dirty="0">
                <a:solidFill>
                  <a:schemeClr val="tx2">
                    <a:lumMod val="20000"/>
                    <a:lumOff val="80000"/>
                  </a:schemeClr>
                </a:solidFill>
                <a:sym typeface="Arial"/>
              </a:rPr>
              <a:t>5. Memory Protection</a:t>
            </a:r>
          </a:p>
          <a:p>
            <a:pPr marL="0" indent="0" hangingPunct="0">
              <a:lnSpc>
                <a:spcPct val="100000"/>
              </a:lnSpc>
              <a:spcBef>
                <a:spcPts val="0"/>
              </a:spcBef>
              <a:buClrTx/>
              <a:buSzTx/>
              <a:buNone/>
            </a:pPr>
            <a:r>
              <a:rPr lang="en-US" sz="2000" dirty="0">
                <a:solidFill>
                  <a:schemeClr val="tx2">
                    <a:lumMod val="20000"/>
                    <a:lumOff val="80000"/>
                  </a:schemeClr>
                </a:solidFill>
              </a:rPr>
              <a:t>6. Assertions</a:t>
            </a:r>
          </a:p>
          <a:p>
            <a:pPr marL="0" indent="0" hangingPunct="0">
              <a:lnSpc>
                <a:spcPct val="100000"/>
              </a:lnSpc>
              <a:spcBef>
                <a:spcPts val="0"/>
              </a:spcBef>
              <a:buClrTx/>
              <a:buSzTx/>
              <a:buNone/>
            </a:pPr>
            <a:r>
              <a:rPr lang="en-US" sz="2000" dirty="0">
                <a:solidFill>
                  <a:schemeClr val="tx2">
                    <a:lumMod val="20000"/>
                    <a:lumOff val="80000"/>
                  </a:schemeClr>
                </a:solidFill>
                <a:sym typeface="Arial"/>
              </a:rPr>
              <a:t>7. Exceptions</a:t>
            </a:r>
          </a:p>
          <a:p>
            <a:pPr marL="0" indent="0" hangingPunct="0">
              <a:lnSpc>
                <a:spcPct val="100000"/>
              </a:lnSpc>
              <a:spcBef>
                <a:spcPts val="0"/>
              </a:spcBef>
              <a:buClrTx/>
              <a:buSzTx/>
              <a:buNone/>
            </a:pPr>
            <a:r>
              <a:rPr lang="en-US" sz="2000" dirty="0">
                <a:solidFill>
                  <a:schemeClr val="tx2">
                    <a:lumMod val="20000"/>
                    <a:lumOff val="80000"/>
                  </a:schemeClr>
                </a:solidFill>
              </a:rPr>
              <a:t>8. Data Sanitization</a:t>
            </a:r>
          </a:p>
          <a:p>
            <a:pPr marL="0" indent="0" hangingPunct="0">
              <a:lnSpc>
                <a:spcPct val="100000"/>
              </a:lnSpc>
              <a:spcBef>
                <a:spcPts val="0"/>
              </a:spcBef>
              <a:buClrTx/>
              <a:buSzTx/>
              <a:buNone/>
            </a:pPr>
            <a:r>
              <a:rPr lang="en-US" sz="2000" dirty="0">
                <a:solidFill>
                  <a:schemeClr val="tx2">
                    <a:lumMod val="20000"/>
                    <a:lumOff val="80000"/>
                  </a:schemeClr>
                </a:solidFill>
              </a:rPr>
              <a:t>9. Dangling Pointer</a:t>
            </a:r>
          </a:p>
          <a:p>
            <a:pPr marL="0" indent="0" hangingPunct="0">
              <a:lnSpc>
                <a:spcPct val="100000"/>
              </a:lnSpc>
              <a:spcBef>
                <a:spcPts val="0"/>
              </a:spcBef>
              <a:buClrTx/>
              <a:buSzTx/>
              <a:buNone/>
            </a:pPr>
            <a:r>
              <a:rPr lang="en-US" sz="2000" dirty="0">
                <a:solidFill>
                  <a:schemeClr val="tx2">
                    <a:lumMod val="20000"/>
                    <a:lumOff val="80000"/>
                  </a:schemeClr>
                </a:solidFill>
                <a:sym typeface="Arial"/>
              </a:rPr>
              <a:t>10</a:t>
            </a:r>
            <a:r>
              <a:rPr lang="en-US" sz="2000" dirty="0">
                <a:solidFill>
                  <a:schemeClr val="tx2">
                    <a:lumMod val="20000"/>
                    <a:lumOff val="80000"/>
                  </a:schemeClr>
                </a:solidFill>
              </a:rPr>
              <a:t>. Proper Naming</a:t>
            </a:r>
            <a:endParaRPr lang="en-US" sz="2000" dirty="0">
              <a:solidFill>
                <a:schemeClr val="tx2">
                  <a:lumMod val="20000"/>
                  <a:lumOff val="80000"/>
                </a:schemeClr>
              </a:solidFill>
              <a:sym typeface="Arial"/>
            </a:endParaRPr>
          </a:p>
          <a:p>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Font typeface="+mj-lt"/>
              <a:buAutoNum type="arabicPeriod"/>
            </a:pPr>
            <a:r>
              <a:rPr lang="en-US" sz="2000" dirty="0"/>
              <a:t>STD-001-CPP – Data Type– P4</a:t>
            </a:r>
          </a:p>
          <a:p>
            <a:pPr indent="-457200">
              <a:spcBef>
                <a:spcPts val="0"/>
              </a:spcBef>
              <a:buSzPts val="2000"/>
              <a:buFont typeface="+mj-lt"/>
              <a:buAutoNum type="arabicPeriod"/>
            </a:pPr>
            <a:r>
              <a:rPr lang="en-US" sz="2000" dirty="0"/>
              <a:t>STD-002-CPP – Data Value – P3</a:t>
            </a:r>
          </a:p>
          <a:p>
            <a:pPr indent="-457200">
              <a:spcBef>
                <a:spcPts val="0"/>
              </a:spcBef>
              <a:buSzPts val="2000"/>
              <a:buFont typeface="+mj-lt"/>
              <a:buAutoNum type="arabicPeriod"/>
            </a:pPr>
            <a:r>
              <a:rPr lang="en-US" sz="2000" dirty="0"/>
              <a:t>STD-003-CPP – String Correctness – P6</a:t>
            </a:r>
          </a:p>
          <a:p>
            <a:pPr indent="-457200">
              <a:spcBef>
                <a:spcPts val="0"/>
              </a:spcBef>
              <a:buSzPts val="2000"/>
              <a:buFont typeface="+mj-lt"/>
              <a:buAutoNum type="arabicPeriod"/>
            </a:pPr>
            <a:r>
              <a:rPr lang="en-US" sz="2000" dirty="0"/>
              <a:t>STD-004-J – SQL injection– P12</a:t>
            </a:r>
          </a:p>
          <a:p>
            <a:pPr indent="-457200">
              <a:spcBef>
                <a:spcPts val="0"/>
              </a:spcBef>
              <a:buSzPts val="2000"/>
              <a:buFont typeface="+mj-lt"/>
              <a:buAutoNum type="arabicPeriod"/>
            </a:pPr>
            <a:r>
              <a:rPr lang="en-US" sz="2000" dirty="0"/>
              <a:t>STD-005-CPP – Memory Protection– P18</a:t>
            </a:r>
          </a:p>
          <a:p>
            <a:pPr indent="-457200">
              <a:spcBef>
                <a:spcPts val="0"/>
              </a:spcBef>
              <a:buSzPts val="2000"/>
              <a:buFont typeface="+mj-lt"/>
              <a:buAutoNum type="arabicPeriod"/>
            </a:pPr>
            <a:r>
              <a:rPr lang="en-US" sz="2000" dirty="0"/>
              <a:t>STD-006-C – Assertions – P8</a:t>
            </a:r>
          </a:p>
          <a:p>
            <a:pPr indent="-457200">
              <a:spcBef>
                <a:spcPts val="0"/>
              </a:spcBef>
              <a:buSzPts val="2000"/>
              <a:buFont typeface="+mj-lt"/>
              <a:buAutoNum type="arabicPeriod"/>
            </a:pPr>
            <a:r>
              <a:rPr lang="en-US" sz="2000" dirty="0"/>
              <a:t>STD-007-CPP – Exceptions – P6</a:t>
            </a:r>
          </a:p>
          <a:p>
            <a:pPr indent="-457200">
              <a:spcBef>
                <a:spcPts val="0"/>
              </a:spcBef>
              <a:buSzPts val="2000"/>
              <a:buFont typeface="+mj-lt"/>
              <a:buAutoNum type="arabicPeriod"/>
            </a:pPr>
            <a:r>
              <a:rPr lang="en-US" sz="2000" dirty="0"/>
              <a:t>STD-008-CPP – Overflows – P4</a:t>
            </a:r>
          </a:p>
          <a:p>
            <a:pPr indent="-457200">
              <a:spcBef>
                <a:spcPts val="0"/>
              </a:spcBef>
              <a:buSzPts val="2000"/>
              <a:buFont typeface="+mj-lt"/>
              <a:buAutoNum type="arabicPeriod"/>
            </a:pPr>
            <a:r>
              <a:rPr lang="en-US" sz="2000" dirty="0"/>
              <a:t>STD-009-CPP – Access Permissions – P4</a:t>
            </a:r>
          </a:p>
          <a:p>
            <a:pPr indent="-457200">
              <a:spcBef>
                <a:spcPts val="0"/>
              </a:spcBef>
              <a:buSzPts val="2000"/>
              <a:buFont typeface="+mj-lt"/>
              <a:buAutoNum type="arabicPeriod"/>
            </a:pPr>
            <a:r>
              <a:rPr lang="en-US" sz="2000" dirty="0"/>
              <a:t>STD-010-CPP – Close Files – P4</a:t>
            </a:r>
          </a:p>
          <a:p>
            <a:pPr lvl="0" indent="-457200" algn="l" rtl="0">
              <a:lnSpc>
                <a:spcPct val="90000"/>
              </a:lnSpc>
              <a:spcBef>
                <a:spcPts val="0"/>
              </a:spcBef>
              <a:spcAft>
                <a:spcPts val="0"/>
              </a:spcAft>
              <a:buClr>
                <a:schemeClr val="lt1"/>
              </a:buClr>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000"/>
            </a:pPr>
            <a:r>
              <a:rPr lang="en-US" sz="2000" dirty="0"/>
              <a:t>In Rest – Encrypting data that is stored on a disk or other drive. If an attacker obtains access to an encrypted drive and doesn’t have the keys, they can’t access it. </a:t>
            </a:r>
          </a:p>
          <a:p>
            <a:pPr marL="228600" lvl="0" indent="-228600">
              <a:spcBef>
                <a:spcPts val="0"/>
              </a:spcBef>
              <a:buSzPts val="2000"/>
            </a:pPr>
            <a:r>
              <a:rPr lang="en-US" sz="2000" dirty="0"/>
              <a:t>At Flight – This is the process of encrypting data while being transmitted, this would apply to all data between servers and devices that could be compromised. </a:t>
            </a:r>
          </a:p>
          <a:p>
            <a:pPr marL="228600" lvl="0" indent="-228600">
              <a:spcBef>
                <a:spcPts val="0"/>
              </a:spcBef>
              <a:buSzPts val="2000"/>
            </a:pPr>
            <a:r>
              <a:rPr lang="en-US" sz="2000" dirty="0"/>
              <a:t>In Use - This is securing data by ensuring it’s never left vulnerable.  This would include using permission-based roles in order to mitigate attacks on data in use. </a:t>
            </a:r>
            <a:endParaRPr sz="20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400"/>
            </a:pPr>
            <a:r>
              <a:rPr lang="en-US" sz="2000" dirty="0"/>
              <a:t>Authentication – Authenticating users via usernames, passwords and other mechanisms applies when utilizing standards of default deny and permission-based coding. </a:t>
            </a:r>
          </a:p>
          <a:p>
            <a:pPr marL="228600" lvl="0" indent="-228600">
              <a:spcBef>
                <a:spcPts val="0"/>
              </a:spcBef>
              <a:buSzPts val="2400"/>
            </a:pPr>
            <a:r>
              <a:rPr lang="en-US" sz="2000" dirty="0"/>
              <a:t>Authorization – This follows authentication and is a second layer of authorizing a user for a particular set of tasks and access to relevant data. This ensures that something is not modified by someone that should not have access to it, and it also applies to useful coding standard practice. </a:t>
            </a:r>
          </a:p>
          <a:p>
            <a:pPr marL="228600" lvl="0" indent="-228600">
              <a:spcBef>
                <a:spcPts val="0"/>
              </a:spcBef>
              <a:buSzPts val="2400"/>
            </a:pPr>
            <a:r>
              <a:rPr lang="en-US" sz="2000" dirty="0"/>
              <a:t>Accounting - This keeps track of all the resources used by the users in the system. It can help keep track of things like, the length of their session or what data was sent and received. This is important for analysis and keeping a secure log of activity. </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buNone/>
            </a:pPr>
            <a:r>
              <a:rPr lang="en-US" sz="2000" dirty="0"/>
              <a:t>Shown here is a screenshot of the successful results of running exceptions </a:t>
            </a:r>
            <a:endParaRPr sz="20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shot of a computer&#10;&#10;Description automatically generated with medium confidence">
            <a:extLst>
              <a:ext uri="{FF2B5EF4-FFF2-40B4-BE49-F238E27FC236}">
                <a16:creationId xmlns:a16="http://schemas.microsoft.com/office/drawing/2014/main" id="{AC550309-8DA6-8D4D-B35B-C5B8980C15F1}"/>
              </a:ext>
            </a:extLst>
          </p:cNvPr>
          <p:cNvPicPr>
            <a:picLocks noChangeAspect="1"/>
          </p:cNvPicPr>
          <p:nvPr/>
        </p:nvPicPr>
        <p:blipFill>
          <a:blip r:embed="rId5"/>
          <a:stretch>
            <a:fillRect/>
          </a:stretch>
        </p:blipFill>
        <p:spPr>
          <a:xfrm>
            <a:off x="685800" y="2759349"/>
            <a:ext cx="6700345" cy="3830402"/>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95</TotalTime>
  <Words>780</Words>
  <Application>Microsoft Macintosh PowerPoint</Application>
  <PresentationFormat>Widescreen</PresentationFormat>
  <Paragraphs>75</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Andrew W</cp:lastModifiedBy>
  <cp:revision>34</cp:revision>
  <dcterms:created xsi:type="dcterms:W3CDTF">2020-08-19T17:59:24Z</dcterms:created>
  <dcterms:modified xsi:type="dcterms:W3CDTF">2022-02-20T16:57:56Z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