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embeddedFontLst>
    <p:embeddedFont>
      <p:font typeface="Play"/>
      <p:regular r:id="rId34"/>
      <p:bold r:id="rId35"/>
    </p:embeddedFont>
    <p:embeddedFont>
      <p:font typeface="Gill Sans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F26B43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38" roundtripDataSignature="AMtx7mh7UdJrd10SByTNoWt0v9iLo+pC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lay-bold.fntdata"/><Relationship Id="rId12" Type="http://schemas.openxmlformats.org/officeDocument/2006/relationships/slide" Target="slides/slide7.xml"/><Relationship Id="rId34" Type="http://schemas.openxmlformats.org/officeDocument/2006/relationships/font" Target="fonts/Play-regular.fntdata"/><Relationship Id="rId15" Type="http://schemas.openxmlformats.org/officeDocument/2006/relationships/slide" Target="slides/slide10.xml"/><Relationship Id="rId37" Type="http://schemas.openxmlformats.org/officeDocument/2006/relationships/font" Target="fonts/GillSans-bold.fntdata"/><Relationship Id="rId14" Type="http://schemas.openxmlformats.org/officeDocument/2006/relationships/slide" Target="slides/slide9.xml"/><Relationship Id="rId36" Type="http://schemas.openxmlformats.org/officeDocument/2006/relationships/font" Target="fonts/Gill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4a23895bee_0_1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4a23895bee_0_1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24a23895bee_0_1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4a23895bee_0_1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4a23895bee_0_1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24a23895bee_0_1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4a23895bee_0_2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24a23895bee_0_2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24a23895bee_0_2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4a23895bee_0_2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24a23895bee_0_2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24a23895bee_0_2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4a23895bee_0_2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24a23895bee_0_2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4a23895bee_0_2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4a23895bee_0_2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24a23895bee_0_2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4a23895bee_0_2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24a23895bee_0_2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24a23895bee_0_2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4a23895bee_0_2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24a23895bee_0_2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4a23895bee_0_3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24a23895bee_0_3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4a23895bee_0_3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g24a23895bee_0_3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g24a23895bee_0_3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4a23895bee_0_3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g24a23895bee_0_3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24a23895bee_0_3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4a23895bee_0_3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24a23895bee_0_3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4a23895bee_0_3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4a23895bee_0_3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g24a23895bee_0_3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4a23895bee_0_3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4a23895bee_0_3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g24a23895bee_0_3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4a23895bee_0_4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4a23895bee_0_4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24a23895bee_0_4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4a23895bee_0_4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g24a23895bee_0_4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g24a23895bee_0_4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4a23895bee_0_4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4a23895bee_0_4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g24a23895bee_0_4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Google Shape;55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4a23895bee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24a23895bee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24a23895bee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4a23895bee_0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24a23895bee_0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4a23895bee_0_1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">
  <p:cSld name="1_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7999414" y="1051551"/>
            <a:ext cx="3565524" cy="23848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/>
          <p:nvPr>
            <p:ph idx="2" type="pic"/>
          </p:nvPr>
        </p:nvSpPr>
        <p:spPr>
          <a:xfrm>
            <a:off x="0" y="0"/>
            <a:ext cx="745236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8" name="Google Shape;18;p16"/>
          <p:cNvSpPr/>
          <p:nvPr/>
        </p:nvSpPr>
        <p:spPr>
          <a:xfrm>
            <a:off x="7999413" y="445272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9" name="Google Shape;19;p16"/>
          <p:cNvGrpSpPr/>
          <p:nvPr/>
        </p:nvGrpSpPr>
        <p:grpSpPr>
          <a:xfrm rot="5400000">
            <a:off x="10835022" y="5500185"/>
            <a:ext cx="828358" cy="828358"/>
            <a:chOff x="10462536" y="1408249"/>
            <a:chExt cx="828358" cy="828358"/>
          </a:xfrm>
        </p:grpSpPr>
        <p:sp>
          <p:nvSpPr>
            <p:cNvPr id="20" name="Google Shape;20;p16"/>
            <p:cNvSpPr/>
            <p:nvPr/>
          </p:nvSpPr>
          <p:spPr>
            <a:xfrm rot="8100000">
              <a:off x="10606715" y="1506691"/>
              <a:ext cx="540001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" name="Google Shape;21;p16"/>
            <p:cNvSpPr/>
            <p:nvPr/>
          </p:nvSpPr>
          <p:spPr>
            <a:xfrm rot="-8100000">
              <a:off x="10613915" y="1424627"/>
              <a:ext cx="270000" cy="540001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7999413" y="3568700"/>
            <a:ext cx="3565524" cy="1731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Section break">
  <p:cSld name="5_Section break"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0" y="3557281"/>
            <a:ext cx="6640285" cy="3300719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/>
            </a:lvl1pPr>
            <a:lvl2pPr lvl="1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type="ctrTitle"/>
          </p:nvPr>
        </p:nvSpPr>
        <p:spPr>
          <a:xfrm>
            <a:off x="0" y="0"/>
            <a:ext cx="6640285" cy="3535509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9803"/>
                </a:srgbClr>
              </a:gs>
              <a:gs pos="100000">
                <a:srgbClr val="1B192E">
                  <a:alpha val="69803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  <a:defRPr sz="6400"/>
            </a:lvl1pPr>
            <a:lvl2pPr lvl="1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Quote">
  <p:cSld name="7_Quot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550864" y="549275"/>
            <a:ext cx="3566160" cy="33845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4" name="Google Shape;134;p26"/>
          <p:cNvGrpSpPr/>
          <p:nvPr/>
        </p:nvGrpSpPr>
        <p:grpSpPr>
          <a:xfrm>
            <a:off x="10708081" y="4012605"/>
            <a:ext cx="897877" cy="934082"/>
            <a:chOff x="5129684" y="1232940"/>
            <a:chExt cx="897877" cy="934082"/>
          </a:xfrm>
        </p:grpSpPr>
        <p:sp>
          <p:nvSpPr>
            <p:cNvPr id="135" name="Google Shape;135;p26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6" name="Google Shape;136;p26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7" name="Google Shape;137;p26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38" name="Google Shape;138;p26"/>
          <p:cNvSpPr/>
          <p:nvPr/>
        </p:nvSpPr>
        <p:spPr>
          <a:xfrm>
            <a:off x="5668780" y="5059009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550863" y="4097338"/>
            <a:ext cx="3565524" cy="2351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26"/>
          <p:cNvSpPr/>
          <p:nvPr>
            <p:ph idx="2" type="pic"/>
          </p:nvPr>
        </p:nvSpPr>
        <p:spPr>
          <a:xfrm>
            <a:off x="5535809" y="656633"/>
            <a:ext cx="5132388" cy="51323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41" name="Google Shape;141;p26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losing">
  <p:cSld name="13_Closing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ctrTitle"/>
          </p:nvPr>
        </p:nvSpPr>
        <p:spPr>
          <a:xfrm>
            <a:off x="550863" y="549275"/>
            <a:ext cx="5437187" cy="29862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7"/>
          <p:cNvSpPr txBox="1"/>
          <p:nvPr>
            <p:ph idx="1" type="subTitle"/>
          </p:nvPr>
        </p:nvSpPr>
        <p:spPr>
          <a:xfrm>
            <a:off x="550863" y="3827610"/>
            <a:ext cx="5437187" cy="2265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7"/>
          <p:cNvSpPr/>
          <p:nvPr>
            <p:ph idx="2" type="pic"/>
          </p:nvPr>
        </p:nvSpPr>
        <p:spPr>
          <a:xfrm>
            <a:off x="6556248" y="548640"/>
            <a:ext cx="5084064" cy="28803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48" name="Google Shape;148;p27"/>
          <p:cNvSpPr/>
          <p:nvPr>
            <p:ph idx="3" type="pic"/>
          </p:nvPr>
        </p:nvSpPr>
        <p:spPr>
          <a:xfrm>
            <a:off x="6556248" y="3429000"/>
            <a:ext cx="5084064" cy="28803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grpSp>
        <p:nvGrpSpPr>
          <p:cNvPr id="149" name="Google Shape;149;p27"/>
          <p:cNvGrpSpPr/>
          <p:nvPr/>
        </p:nvGrpSpPr>
        <p:grpSpPr>
          <a:xfrm>
            <a:off x="11030092" y="-213201"/>
            <a:ext cx="1708815" cy="1705831"/>
            <a:chOff x="11030092" y="-213201"/>
            <a:chExt cx="1708815" cy="1705831"/>
          </a:xfrm>
        </p:grpSpPr>
        <p:sp>
          <p:nvSpPr>
            <p:cNvPr id="150" name="Google Shape;150;p27"/>
            <p:cNvSpPr/>
            <p:nvPr/>
          </p:nvSpPr>
          <p:spPr>
            <a:xfrm rot="-2700000">
              <a:off x="11161347" y="125399"/>
              <a:ext cx="1341675" cy="926985"/>
            </a:xfrm>
            <a:custGeom>
              <a:rect b="b" l="l" r="r" t="t"/>
              <a:pathLst>
                <a:path extrusionOk="0" h="926985" w="134167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1" name="Google Shape;151;p27"/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2" name="Google Shape;152;p27"/>
            <p:cNvSpPr/>
            <p:nvPr/>
          </p:nvSpPr>
          <p:spPr>
            <a:xfrm rot="-2700000">
              <a:off x="11228590" y="129580"/>
              <a:ext cx="1337455" cy="1042921"/>
            </a:xfrm>
            <a:custGeom>
              <a:rect b="b" l="l" r="r" t="t"/>
              <a:pathLst>
                <a:path extrusionOk="0" h="1042921" w="1337455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53" name="Google Shape;153;p27"/>
          <p:cNvGrpSpPr/>
          <p:nvPr/>
        </p:nvGrpSpPr>
        <p:grpSpPr>
          <a:xfrm>
            <a:off x="577658" y="5511950"/>
            <a:ext cx="828358" cy="828358"/>
            <a:chOff x="10462536" y="1408249"/>
            <a:chExt cx="828358" cy="828358"/>
          </a:xfrm>
        </p:grpSpPr>
        <p:sp>
          <p:nvSpPr>
            <p:cNvPr id="154" name="Google Shape;154;p27"/>
            <p:cNvSpPr/>
            <p:nvPr/>
          </p:nvSpPr>
          <p:spPr>
            <a:xfrm rot="8100000">
              <a:off x="10606715" y="1506691"/>
              <a:ext cx="540001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5" name="Google Shape;155;p27"/>
            <p:cNvSpPr/>
            <p:nvPr/>
          </p:nvSpPr>
          <p:spPr>
            <a:xfrm rot="-8100000">
              <a:off x="10613915" y="1424627"/>
              <a:ext cx="270000" cy="540001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56" name="Google Shape;156;p27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27"/>
          <p:cNvSpPr/>
          <p:nvPr/>
        </p:nvSpPr>
        <p:spPr>
          <a:xfrm>
            <a:off x="5303845" y="5427212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ctrTitle"/>
          </p:nvPr>
        </p:nvSpPr>
        <p:spPr>
          <a:xfrm>
            <a:off x="3359149" y="389840"/>
            <a:ext cx="8281987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8"/>
          <p:cNvSpPr txBox="1"/>
          <p:nvPr>
            <p:ph idx="1" type="subTitle"/>
          </p:nvPr>
        </p:nvSpPr>
        <p:spPr>
          <a:xfrm>
            <a:off x="3359149" y="3536951"/>
            <a:ext cx="8281989" cy="2555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3" name="Google Shape;163;p28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8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8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28"/>
          <p:cNvSpPr/>
          <p:nvPr/>
        </p:nvSpPr>
        <p:spPr>
          <a:xfrm rot="2700000">
            <a:off x="612445" y="481888"/>
            <a:ext cx="1080000" cy="1262947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7" name="Google Shape;167;p28"/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" name="Google Shape;168;p28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69" name="Google Shape;169;p28"/>
          <p:cNvGrpSpPr/>
          <p:nvPr/>
        </p:nvGrpSpPr>
        <p:grpSpPr>
          <a:xfrm>
            <a:off x="1292493" y="4299807"/>
            <a:ext cx="2083885" cy="2083885"/>
            <a:chOff x="4842143" y="3556857"/>
            <a:chExt cx="2083885" cy="2083885"/>
          </a:xfrm>
        </p:grpSpPr>
        <p:sp>
          <p:nvSpPr>
            <p:cNvPr id="170" name="Google Shape;170;p28"/>
            <p:cNvSpPr/>
            <p:nvPr/>
          </p:nvSpPr>
          <p:spPr>
            <a:xfrm flipH="1" rot="8100000">
              <a:off x="5005634" y="4191206"/>
              <a:ext cx="1853969" cy="92698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1" name="Google Shape;171;p28"/>
            <p:cNvSpPr/>
            <p:nvPr/>
          </p:nvSpPr>
          <p:spPr>
            <a:xfrm flipH="1" rot="8100000">
              <a:off x="4957101" y="4052255"/>
              <a:ext cx="1853969" cy="109309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2" name="Google Shape;172;p28"/>
            <p:cNvSpPr/>
            <p:nvPr/>
          </p:nvSpPr>
          <p:spPr>
            <a:xfrm flipH="1" rot="2700000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3" name="Google Shape;173;p28"/>
            <p:cNvSpPr/>
            <p:nvPr/>
          </p:nvSpPr>
          <p:spPr>
            <a:xfrm flipH="1" rot="2700000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/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76" name="Google Shape;176;p29"/>
          <p:cNvGrpSpPr/>
          <p:nvPr/>
        </p:nvGrpSpPr>
        <p:grpSpPr>
          <a:xfrm>
            <a:off x="233344" y="5384019"/>
            <a:ext cx="828357" cy="828357"/>
            <a:chOff x="2895711" y="1234487"/>
            <a:chExt cx="828357" cy="828357"/>
          </a:xfrm>
        </p:grpSpPr>
        <p:sp>
          <p:nvSpPr>
            <p:cNvPr id="177" name="Google Shape;177;p29"/>
            <p:cNvSpPr/>
            <p:nvPr/>
          </p:nvSpPr>
          <p:spPr>
            <a:xfrm rot="2700000">
              <a:off x="3039890" y="1332929"/>
              <a:ext cx="540000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8" name="Google Shape;178;p29"/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79" name="Google Shape;179;p29"/>
          <p:cNvSpPr txBox="1"/>
          <p:nvPr>
            <p:ph type="title"/>
          </p:nvPr>
        </p:nvSpPr>
        <p:spPr>
          <a:xfrm>
            <a:off x="550863" y="549275"/>
            <a:ext cx="11090274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550862" y="2097175"/>
            <a:ext cx="5435600" cy="39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9"/>
          <p:cNvSpPr txBox="1"/>
          <p:nvPr>
            <p:ph idx="2" type="body"/>
          </p:nvPr>
        </p:nvSpPr>
        <p:spPr>
          <a:xfrm>
            <a:off x="6205538" y="2097175"/>
            <a:ext cx="5435600" cy="39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29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9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9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0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0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31"/>
          <p:cNvGrpSpPr/>
          <p:nvPr/>
        </p:nvGrpSpPr>
        <p:grpSpPr>
          <a:xfrm>
            <a:off x="4752748" y="4823504"/>
            <a:ext cx="1656714" cy="1656714"/>
            <a:chOff x="2481534" y="2139594"/>
            <a:chExt cx="1656714" cy="1656714"/>
          </a:xfrm>
        </p:grpSpPr>
        <p:sp>
          <p:nvSpPr>
            <p:cNvPr id="191" name="Google Shape;191;p31"/>
            <p:cNvSpPr/>
            <p:nvPr/>
          </p:nvSpPr>
          <p:spPr>
            <a:xfrm rot="2700000">
              <a:off x="2769891" y="2336477"/>
              <a:ext cx="1080000" cy="1262947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2" name="Google Shape;192;p31"/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93" name="Google Shape;193;p31"/>
          <p:cNvSpPr txBox="1"/>
          <p:nvPr>
            <p:ph type="title"/>
          </p:nvPr>
        </p:nvSpPr>
        <p:spPr>
          <a:xfrm>
            <a:off x="550863" y="549275"/>
            <a:ext cx="11090275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4295775" y="1750060"/>
            <a:ext cx="7345362" cy="4342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1pPr>
            <a:lvl2pPr indent="-3302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95" name="Google Shape;195;p31"/>
          <p:cNvSpPr txBox="1"/>
          <p:nvPr>
            <p:ph idx="2" type="body"/>
          </p:nvPr>
        </p:nvSpPr>
        <p:spPr>
          <a:xfrm>
            <a:off x="550863" y="1750060"/>
            <a:ext cx="3565525" cy="4342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6" name="Google Shape;196;p31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1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1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">
  <p:cSld name="2_Agenda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550864" y="549275"/>
            <a:ext cx="3565524" cy="19978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550863" y="2677306"/>
            <a:ext cx="3565525" cy="3415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7"/>
          <p:cNvSpPr/>
          <p:nvPr>
            <p:ph idx="2" type="pic"/>
          </p:nvPr>
        </p:nvSpPr>
        <p:spPr>
          <a:xfrm>
            <a:off x="5208928" y="1596771"/>
            <a:ext cx="3448558" cy="34485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7" name="Google Shape;27;p17"/>
          <p:cNvSpPr/>
          <p:nvPr>
            <p:ph idx="3" type="pic"/>
          </p:nvPr>
        </p:nvSpPr>
        <p:spPr>
          <a:xfrm>
            <a:off x="8918575" y="596392"/>
            <a:ext cx="2263776" cy="22637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8" name="Google Shape;28;p17"/>
          <p:cNvSpPr/>
          <p:nvPr>
            <p:ph idx="4" type="pic"/>
          </p:nvPr>
        </p:nvSpPr>
        <p:spPr>
          <a:xfrm>
            <a:off x="9091612" y="3324733"/>
            <a:ext cx="2936876" cy="2936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9" name="Google Shape;29;p17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7"/>
          <p:cNvSpPr/>
          <p:nvPr/>
        </p:nvSpPr>
        <p:spPr>
          <a:xfrm>
            <a:off x="6548755" y="850167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3" name="Google Shape;33;p17"/>
          <p:cNvGrpSpPr/>
          <p:nvPr/>
        </p:nvGrpSpPr>
        <p:grpSpPr>
          <a:xfrm>
            <a:off x="5585919" y="5592565"/>
            <a:ext cx="828358" cy="828358"/>
            <a:chOff x="3393179" y="4841987"/>
            <a:chExt cx="828358" cy="828358"/>
          </a:xfrm>
        </p:grpSpPr>
        <p:sp>
          <p:nvSpPr>
            <p:cNvPr id="34" name="Google Shape;34;p17"/>
            <p:cNvSpPr/>
            <p:nvPr/>
          </p:nvSpPr>
          <p:spPr>
            <a:xfrm rot="8100000">
              <a:off x="3537358" y="4940429"/>
              <a:ext cx="540001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" name="Google Shape;35;p17"/>
            <p:cNvSpPr/>
            <p:nvPr/>
          </p:nvSpPr>
          <p:spPr>
            <a:xfrm rot="-81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0">
                  <a:srgbClr val="453E75">
                    <a:alpha val="32941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ntroduction">
  <p:cSld name="3_Introduc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550863" y="4507200"/>
            <a:ext cx="4500562" cy="156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/>
          <p:nvPr>
            <p:ph idx="2" type="pic"/>
          </p:nvPr>
        </p:nvSpPr>
        <p:spPr>
          <a:xfrm>
            <a:off x="0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9" name="Google Shape;39;p18"/>
          <p:cNvSpPr/>
          <p:nvPr>
            <p:ph idx="3" type="pic"/>
          </p:nvPr>
        </p:nvSpPr>
        <p:spPr>
          <a:xfrm>
            <a:off x="3054096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40" name="Google Shape;40;p18"/>
          <p:cNvSpPr/>
          <p:nvPr>
            <p:ph idx="4" type="pic"/>
          </p:nvPr>
        </p:nvSpPr>
        <p:spPr>
          <a:xfrm>
            <a:off x="6083808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41" name="Google Shape;41;p18"/>
          <p:cNvSpPr/>
          <p:nvPr>
            <p:ph idx="5" type="pic"/>
          </p:nvPr>
        </p:nvSpPr>
        <p:spPr>
          <a:xfrm>
            <a:off x="9137904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18"/>
          <p:cNvSpPr txBox="1"/>
          <p:nvPr>
            <p:ph idx="1" type="body"/>
          </p:nvPr>
        </p:nvSpPr>
        <p:spPr>
          <a:xfrm>
            <a:off x="5262411" y="4508500"/>
            <a:ext cx="6221412" cy="1563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ection break">
  <p:cSld name="4_Section break">
    <p:bg>
      <p:bgPr>
        <a:solidFill>
          <a:schemeClr val="dk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48" name="Google Shape;48;p19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19"/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" name="Google Shape;52;p19"/>
          <p:cNvSpPr/>
          <p:nvPr/>
        </p:nvSpPr>
        <p:spPr>
          <a:xfrm rot="10800000">
            <a:off x="0" y="-3"/>
            <a:ext cx="9000000" cy="6857998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" name="Google Shape;53;p19"/>
          <p:cNvSpPr txBox="1"/>
          <p:nvPr>
            <p:ph type="ctrTitle"/>
          </p:nvPr>
        </p:nvSpPr>
        <p:spPr>
          <a:xfrm>
            <a:off x="550863" y="549275"/>
            <a:ext cx="5437187" cy="29862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" type="subTitle"/>
          </p:nvPr>
        </p:nvSpPr>
        <p:spPr>
          <a:xfrm>
            <a:off x="550863" y="3816724"/>
            <a:ext cx="5437187" cy="2265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ntent 3 column">
  <p:cSld name="11_Content 3 colum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20"/>
          <p:cNvGrpSpPr/>
          <p:nvPr/>
        </p:nvGrpSpPr>
        <p:grpSpPr>
          <a:xfrm>
            <a:off x="100472" y="5036395"/>
            <a:ext cx="2083885" cy="2083885"/>
            <a:chOff x="4842143" y="3556857"/>
            <a:chExt cx="2083885" cy="2083885"/>
          </a:xfrm>
        </p:grpSpPr>
        <p:sp>
          <p:nvSpPr>
            <p:cNvPr id="57" name="Google Shape;57;p20"/>
            <p:cNvSpPr/>
            <p:nvPr/>
          </p:nvSpPr>
          <p:spPr>
            <a:xfrm flipH="1" rot="8100000">
              <a:off x="5005634" y="4191206"/>
              <a:ext cx="1853969" cy="92698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8" name="Google Shape;58;p20"/>
            <p:cNvSpPr/>
            <p:nvPr/>
          </p:nvSpPr>
          <p:spPr>
            <a:xfrm flipH="1" rot="8100000">
              <a:off x="4957101" y="4052255"/>
              <a:ext cx="1853969" cy="109309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9" name="Google Shape;59;p20"/>
            <p:cNvSpPr/>
            <p:nvPr/>
          </p:nvSpPr>
          <p:spPr>
            <a:xfrm flipH="1" rot="2700000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0" name="Google Shape;60;p20"/>
            <p:cNvSpPr/>
            <p:nvPr/>
          </p:nvSpPr>
          <p:spPr>
            <a:xfrm flipH="1" rot="2700000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61" name="Google Shape;61;p20"/>
          <p:cNvSpPr/>
          <p:nvPr/>
        </p:nvSpPr>
        <p:spPr>
          <a:xfrm rot="2700000">
            <a:off x="10834944" y="171268"/>
            <a:ext cx="1080000" cy="1262947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20"/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20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20"/>
          <p:cNvSpPr txBox="1"/>
          <p:nvPr>
            <p:ph type="title"/>
          </p:nvPr>
        </p:nvSpPr>
        <p:spPr>
          <a:xfrm>
            <a:off x="550862" y="549275"/>
            <a:ext cx="11097551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" type="body"/>
          </p:nvPr>
        </p:nvSpPr>
        <p:spPr>
          <a:xfrm>
            <a:off x="550864" y="1731375"/>
            <a:ext cx="3563936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20"/>
          <p:cNvSpPr txBox="1"/>
          <p:nvPr>
            <p:ph idx="2" type="body"/>
          </p:nvPr>
        </p:nvSpPr>
        <p:spPr>
          <a:xfrm>
            <a:off x="559476" y="2432304"/>
            <a:ext cx="3563936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3" type="body"/>
          </p:nvPr>
        </p:nvSpPr>
        <p:spPr>
          <a:xfrm>
            <a:off x="4341573" y="1731375"/>
            <a:ext cx="3566160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4" type="body"/>
          </p:nvPr>
        </p:nvSpPr>
        <p:spPr>
          <a:xfrm>
            <a:off x="4341573" y="2427370"/>
            <a:ext cx="3508755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1pPr>
            <a:lvl2pPr indent="-33655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2pPr>
            <a:lvl3pPr indent="-33655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3pPr>
            <a:lvl4pPr indent="-33655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4pPr>
            <a:lvl5pPr indent="-33655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5" type="body"/>
          </p:nvPr>
        </p:nvSpPr>
        <p:spPr>
          <a:xfrm>
            <a:off x="8139659" y="1731375"/>
            <a:ext cx="3566160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6" type="body"/>
          </p:nvPr>
        </p:nvSpPr>
        <p:spPr>
          <a:xfrm>
            <a:off x="8139659" y="2427370"/>
            <a:ext cx="3508755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1pPr>
            <a:lvl2pPr indent="-33655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2pPr>
            <a:lvl3pPr indent="-33655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3pPr>
            <a:lvl4pPr indent="-33655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4pPr>
            <a:lvl5pPr indent="-33655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hart Table Timeline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21"/>
          <p:cNvGrpSpPr/>
          <p:nvPr/>
        </p:nvGrpSpPr>
        <p:grpSpPr>
          <a:xfrm>
            <a:off x="363888" y="5322560"/>
            <a:ext cx="1030305" cy="1030305"/>
            <a:chOff x="10240859" y="1436639"/>
            <a:chExt cx="1030305" cy="1030305"/>
          </a:xfrm>
        </p:grpSpPr>
        <p:sp>
          <p:nvSpPr>
            <p:cNvPr id="76" name="Google Shape;76;p21"/>
            <p:cNvSpPr/>
            <p:nvPr/>
          </p:nvSpPr>
          <p:spPr>
            <a:xfrm rot="-8100000">
              <a:off x="10268976" y="1743588"/>
              <a:ext cx="926985" cy="463493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7" name="Google Shape;77;p21"/>
            <p:cNvSpPr/>
            <p:nvPr/>
          </p:nvSpPr>
          <p:spPr>
            <a:xfrm rot="-2700000">
              <a:off x="11115555" y="1939340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8" name="Google Shape;78;p21"/>
            <p:cNvSpPr/>
            <p:nvPr/>
          </p:nvSpPr>
          <p:spPr>
            <a:xfrm rot="-2700000">
              <a:off x="10625042" y="1448827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9" name="Google Shape;79;p21"/>
            <p:cNvSpPr/>
            <p:nvPr/>
          </p:nvSpPr>
          <p:spPr>
            <a:xfrm rot="-8100000">
              <a:off x="10292519" y="1686748"/>
              <a:ext cx="926985" cy="530086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0" name="Google Shape;80;p21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550863" y="2113199"/>
            <a:ext cx="11090274" cy="397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nt 2 column (comparison slide)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/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22"/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22"/>
          <p:cNvSpPr txBox="1"/>
          <p:nvPr>
            <p:ph type="title"/>
          </p:nvPr>
        </p:nvSpPr>
        <p:spPr>
          <a:xfrm>
            <a:off x="550862" y="549275"/>
            <a:ext cx="11097551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550864" y="1731375"/>
            <a:ext cx="5437186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22"/>
          <p:cNvSpPr txBox="1"/>
          <p:nvPr>
            <p:ph idx="2" type="body"/>
          </p:nvPr>
        </p:nvSpPr>
        <p:spPr>
          <a:xfrm>
            <a:off x="550863" y="2427370"/>
            <a:ext cx="5429114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302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3" type="body"/>
          </p:nvPr>
        </p:nvSpPr>
        <p:spPr>
          <a:xfrm>
            <a:off x="6212024" y="1731375"/>
            <a:ext cx="5436392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4" type="body"/>
          </p:nvPr>
        </p:nvSpPr>
        <p:spPr>
          <a:xfrm>
            <a:off x="6212023" y="2427370"/>
            <a:ext cx="5436391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302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Summary">
  <p:cSld name="12_Summar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550863" y="4508500"/>
            <a:ext cx="4500562" cy="156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/>
          <p:nvPr>
            <p:ph idx="2" type="pic"/>
          </p:nvPr>
        </p:nvSpPr>
        <p:spPr>
          <a:xfrm>
            <a:off x="0" y="0"/>
            <a:ext cx="12192000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5262411" y="4508500"/>
            <a:ext cx="6221412" cy="1563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3"/>
          <p:cNvSpPr/>
          <p:nvPr/>
        </p:nvSpPr>
        <p:spPr>
          <a:xfrm>
            <a:off x="1225773" y="385222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eam">
  <p:cSld name="8_Team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4000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" name="Google Shape;106;p24"/>
          <p:cNvSpPr/>
          <p:nvPr/>
        </p:nvSpPr>
        <p:spPr>
          <a:xfrm>
            <a:off x="10288775" y="762609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" name="Google Shape;107;p24"/>
          <p:cNvSpPr txBox="1"/>
          <p:nvPr>
            <p:ph type="ctrTitle"/>
          </p:nvPr>
        </p:nvSpPr>
        <p:spPr>
          <a:xfrm>
            <a:off x="548640" y="548640"/>
            <a:ext cx="8281987" cy="12530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8" name="Google Shape;108;p24"/>
          <p:cNvGrpSpPr/>
          <p:nvPr/>
        </p:nvGrpSpPr>
        <p:grpSpPr>
          <a:xfrm>
            <a:off x="1763106" y="4294374"/>
            <a:ext cx="2083885" cy="2083885"/>
            <a:chOff x="4842143" y="3556857"/>
            <a:chExt cx="2083885" cy="2083885"/>
          </a:xfrm>
        </p:grpSpPr>
        <p:sp>
          <p:nvSpPr>
            <p:cNvPr id="109" name="Google Shape;109;p24"/>
            <p:cNvSpPr/>
            <p:nvPr/>
          </p:nvSpPr>
          <p:spPr>
            <a:xfrm flipH="1" rot="8100000">
              <a:off x="5005634" y="4191206"/>
              <a:ext cx="1853969" cy="92698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0" name="Google Shape;110;p24"/>
            <p:cNvSpPr/>
            <p:nvPr/>
          </p:nvSpPr>
          <p:spPr>
            <a:xfrm flipH="1" rot="8100000">
              <a:off x="4957101" y="4052255"/>
              <a:ext cx="1853969" cy="109309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1" name="Google Shape;111;p24"/>
            <p:cNvSpPr/>
            <p:nvPr/>
          </p:nvSpPr>
          <p:spPr>
            <a:xfrm flipH="1" rot="2700000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2" name="Google Shape;112;p24"/>
            <p:cNvSpPr/>
            <p:nvPr/>
          </p:nvSpPr>
          <p:spPr>
            <a:xfrm flipH="1" rot="2700000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13" name="Google Shape;113;p24"/>
          <p:cNvSpPr/>
          <p:nvPr>
            <p:ph idx="2" type="pic"/>
          </p:nvPr>
        </p:nvSpPr>
        <p:spPr>
          <a:xfrm>
            <a:off x="1078992" y="1990724"/>
            <a:ext cx="1691640" cy="1435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4" name="Google Shape;114;p24"/>
          <p:cNvSpPr/>
          <p:nvPr>
            <p:ph idx="3" type="pic"/>
          </p:nvPr>
        </p:nvSpPr>
        <p:spPr>
          <a:xfrm>
            <a:off x="3838384" y="1990724"/>
            <a:ext cx="1691640" cy="1435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5" name="Google Shape;115;p24"/>
          <p:cNvSpPr/>
          <p:nvPr>
            <p:ph idx="4" type="pic"/>
          </p:nvPr>
        </p:nvSpPr>
        <p:spPr>
          <a:xfrm>
            <a:off x="6661976" y="1993392"/>
            <a:ext cx="1691640" cy="1435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6" name="Google Shape;116;p24"/>
          <p:cNvSpPr/>
          <p:nvPr>
            <p:ph idx="5" type="pic"/>
          </p:nvPr>
        </p:nvSpPr>
        <p:spPr>
          <a:xfrm>
            <a:off x="9485568" y="1990724"/>
            <a:ext cx="1691640" cy="1435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1079500" y="3781425"/>
            <a:ext cx="1711325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6" type="body"/>
          </p:nvPr>
        </p:nvSpPr>
        <p:spPr>
          <a:xfrm>
            <a:off x="1078733" y="4232949"/>
            <a:ext cx="1711572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7" type="body"/>
          </p:nvPr>
        </p:nvSpPr>
        <p:spPr>
          <a:xfrm>
            <a:off x="3839151" y="3781425"/>
            <a:ext cx="1711325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8" type="body"/>
          </p:nvPr>
        </p:nvSpPr>
        <p:spPr>
          <a:xfrm>
            <a:off x="3838384" y="4232949"/>
            <a:ext cx="1711572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9" type="body"/>
          </p:nvPr>
        </p:nvSpPr>
        <p:spPr>
          <a:xfrm>
            <a:off x="6662743" y="3781425"/>
            <a:ext cx="1711325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3" type="body"/>
          </p:nvPr>
        </p:nvSpPr>
        <p:spPr>
          <a:xfrm>
            <a:off x="6661976" y="4232949"/>
            <a:ext cx="1711572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4" type="body"/>
          </p:nvPr>
        </p:nvSpPr>
        <p:spPr>
          <a:xfrm>
            <a:off x="9433112" y="3787288"/>
            <a:ext cx="1711325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5" type="body"/>
          </p:nvPr>
        </p:nvSpPr>
        <p:spPr>
          <a:xfrm>
            <a:off x="9432345" y="4238812"/>
            <a:ext cx="1711572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b="0" i="0" sz="4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7500" lvl="2" marL="13716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347">
          <p15:clr>
            <a:srgbClr val="F26B43"/>
          </p15:clr>
        </p15:guide>
        <p15:guide id="4" pos="7333">
          <p15:clr>
            <a:srgbClr val="F26B43"/>
          </p15:clr>
        </p15:guide>
        <p15:guide id="5" orient="horz" pos="346">
          <p15:clr>
            <a:srgbClr val="F26B43"/>
          </p15:clr>
        </p15:guide>
        <p15:guide id="6" orient="horz" pos="3974">
          <p15:clr>
            <a:srgbClr val="F26B43"/>
          </p15:clr>
        </p15:guide>
        <p15:guide id="7" pos="824">
          <p15:clr>
            <a:srgbClr val="A4A3A4"/>
          </p15:clr>
        </p15:guide>
        <p15:guide id="8" pos="937">
          <p15:clr>
            <a:srgbClr val="A4A3A4"/>
          </p15:clr>
        </p15:guide>
        <p15:guide id="9" pos="1413">
          <p15:clr>
            <a:srgbClr val="A4A3A4"/>
          </p15:clr>
        </p15:guide>
        <p15:guide id="10" pos="1527">
          <p15:clr>
            <a:srgbClr val="A4A3A4"/>
          </p15:clr>
        </p15:guide>
        <p15:guide id="11" pos="2003">
          <p15:clr>
            <a:srgbClr val="A4A3A4"/>
          </p15:clr>
        </p15:guide>
        <p15:guide id="12" pos="2116">
          <p15:clr>
            <a:srgbClr val="A4A3A4"/>
          </p15:clr>
        </p15:guide>
        <p15:guide id="13" pos="2593">
          <p15:clr>
            <a:srgbClr val="A4A3A4"/>
          </p15:clr>
        </p15:guide>
        <p15:guide id="14" pos="2706">
          <p15:clr>
            <a:srgbClr val="A4A3A4"/>
          </p15:clr>
        </p15:guide>
        <p15:guide id="15" pos="3182">
          <p15:clr>
            <a:srgbClr val="A4A3A4"/>
          </p15:clr>
        </p15:guide>
        <p15:guide id="16" pos="3318">
          <p15:clr>
            <a:srgbClr val="A4A3A4"/>
          </p15:clr>
        </p15:guide>
        <p15:guide id="17" pos="3772">
          <p15:clr>
            <a:srgbClr val="A4A3A4"/>
          </p15:clr>
        </p15:guide>
        <p15:guide id="18" pos="3908">
          <p15:clr>
            <a:srgbClr val="A4A3A4"/>
          </p15:clr>
        </p15:guide>
        <p15:guide id="19" pos="4362">
          <p15:clr>
            <a:srgbClr val="A4A3A4"/>
          </p15:clr>
        </p15:guide>
        <p15:guide id="20" pos="4498">
          <p15:clr>
            <a:srgbClr val="A4A3A4"/>
          </p15:clr>
        </p15:guide>
        <p15:guide id="21" pos="4951">
          <p15:clr>
            <a:srgbClr val="A4A3A4"/>
          </p15:clr>
        </p15:guide>
        <p15:guide id="22" pos="5087">
          <p15:clr>
            <a:srgbClr val="A4A3A4"/>
          </p15:clr>
        </p15:guide>
        <p15:guide id="23" pos="5541">
          <p15:clr>
            <a:srgbClr val="A4A3A4"/>
          </p15:clr>
        </p15:guide>
        <p15:guide id="24" pos="5677">
          <p15:clr>
            <a:srgbClr val="A4A3A4"/>
          </p15:clr>
        </p15:guide>
        <p15:guide id="25" pos="6153">
          <p15:clr>
            <a:srgbClr val="A4A3A4"/>
          </p15:clr>
        </p15:guide>
        <p15:guide id="26" pos="6267">
          <p15:clr>
            <a:srgbClr val="A4A3A4"/>
          </p15:clr>
        </p15:guide>
        <p15:guide id="27" pos="6743">
          <p15:clr>
            <a:srgbClr val="A4A3A4"/>
          </p15:clr>
        </p15:guide>
        <p15:guide id="28" pos="6856">
          <p15:clr>
            <a:srgbClr val="A4A3A4"/>
          </p15:clr>
        </p15:guide>
        <p15:guide id="29" orient="horz" pos="3838">
          <p15:clr>
            <a:srgbClr val="A4A3A4"/>
          </p15:clr>
        </p15:guide>
        <p15:guide id="30" orient="horz" pos="2092">
          <p15:clr>
            <a:srgbClr val="A4A3A4"/>
          </p15:clr>
        </p15:guide>
        <p15:guide id="31" orient="horz" pos="2228">
          <p15:clr>
            <a:srgbClr val="A4A3A4"/>
          </p15:clr>
        </p15:guide>
        <p15:guide id="32" orient="horz" pos="845">
          <p15:clr>
            <a:srgbClr val="A4A3A4"/>
          </p15:clr>
        </p15:guide>
        <p15:guide id="33" orient="horz" pos="958">
          <p15:clr>
            <a:srgbClr val="A4A3A4"/>
          </p15:clr>
        </p15:guide>
        <p15:guide id="34" orient="horz" pos="1480">
          <p15:clr>
            <a:srgbClr val="A4A3A4"/>
          </p15:clr>
        </p15:guide>
        <p15:guide id="35" orient="horz" pos="1593">
          <p15:clr>
            <a:srgbClr val="A4A3A4"/>
          </p15:clr>
        </p15:guide>
        <p15:guide id="36" orient="horz" pos="2727">
          <p15:clr>
            <a:srgbClr val="A4A3A4"/>
          </p15:clr>
        </p15:guide>
        <p15:guide id="37" orient="horz" pos="2840">
          <p15:clr>
            <a:srgbClr val="A4A3A4"/>
          </p15:clr>
        </p15:guide>
        <p15:guide id="38" orient="horz" pos="3339">
          <p15:clr>
            <a:srgbClr val="A4A3A4"/>
          </p15:clr>
        </p15:guide>
        <p15:guide id="39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Relationship Id="rId4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1.jpg"/><Relationship Id="rId6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Relationship Id="rId4" Type="http://schemas.openxmlformats.org/officeDocument/2006/relationships/image" Target="../media/image1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Relationship Id="rId4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jpg"/><Relationship Id="rId4" Type="http://schemas.openxmlformats.org/officeDocument/2006/relationships/image" Target="../media/image1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1.jpg"/><Relationship Id="rId6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26.jpg"/><Relationship Id="rId5" Type="http://schemas.openxmlformats.org/officeDocument/2006/relationships/image" Target="../media/image1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1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6" Type="http://schemas.openxmlformats.org/officeDocument/2006/relationships/image" Target="../media/image22.jpg"/><Relationship Id="rId7" Type="http://schemas.openxmlformats.org/officeDocument/2006/relationships/image" Target="../media/image20.jpg"/><Relationship Id="rId8" Type="http://schemas.openxmlformats.org/officeDocument/2006/relationships/image" Target="../media/image1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jpg"/><Relationship Id="rId4" Type="http://schemas.openxmlformats.org/officeDocument/2006/relationships/image" Target="../media/image2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jpg"/><Relationship Id="rId4" Type="http://schemas.openxmlformats.org/officeDocument/2006/relationships/image" Target="../media/image2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1.jpg"/><Relationship Id="rId6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1.jpg"/><Relationship Id="rId6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"/>
          <p:cNvSpPr txBox="1"/>
          <p:nvPr>
            <p:ph type="ctrTitle"/>
          </p:nvPr>
        </p:nvSpPr>
        <p:spPr>
          <a:xfrm>
            <a:off x="7999414" y="1051551"/>
            <a:ext cx="3565524" cy="23848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latin typeface="Gill Sans"/>
                <a:ea typeface="Gill Sans"/>
                <a:cs typeface="Gill Sans"/>
                <a:sym typeface="Gill Sans"/>
              </a:rPr>
              <a:t>Online Retail II</a:t>
            </a:r>
            <a:endParaRPr sz="3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latin typeface="Gill Sans"/>
                <a:ea typeface="Gill Sans"/>
                <a:cs typeface="Gill Sans"/>
                <a:sym typeface="Gill Sans"/>
              </a:rPr>
              <a:t>– Sales Forecasting</a:t>
            </a:r>
            <a:endParaRPr sz="27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ata Points Digital background" id="205" name="Google Shape;205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45236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06" name="Google Shape;206;p1"/>
          <p:cNvSpPr txBox="1"/>
          <p:nvPr>
            <p:ph idx="1" type="body"/>
          </p:nvPr>
        </p:nvSpPr>
        <p:spPr>
          <a:xfrm>
            <a:off x="7999413" y="3568700"/>
            <a:ext cx="3565524" cy="1731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Yunpeng 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4a23895bee_0_187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Modeling – Linear Regression</a:t>
            </a:r>
            <a:endParaRPr/>
          </a:p>
        </p:txBody>
      </p:sp>
      <p:sp>
        <p:nvSpPr>
          <p:cNvPr id="339" name="Google Shape;339;g24a23895bee_0_187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0" name="Google Shape;340;g24a23895bee_0_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650" y="1520825"/>
            <a:ext cx="6278607" cy="47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4a23895bee_0_196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Modeling -SARIMAX</a:t>
            </a:r>
            <a:endParaRPr/>
          </a:p>
        </p:txBody>
      </p:sp>
      <p:sp>
        <p:nvSpPr>
          <p:cNvPr id="347" name="Google Shape;347;g24a23895bee_0_196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8" name="Google Shape;348;g24a23895bee_0_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850" y="1786871"/>
            <a:ext cx="6825300" cy="3500154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g24a23895bee_0_196"/>
          <p:cNvSpPr txBox="1"/>
          <p:nvPr/>
        </p:nvSpPr>
        <p:spPr>
          <a:xfrm>
            <a:off x="550850" y="2367100"/>
            <a:ext cx="4293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10 least MAPE models are selected and cross-validated. Ultimately, the results are shown in the table on the right</a:t>
            </a: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50" name="Google Shape;350;g24a23895bee_0_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0938" y="4706800"/>
            <a:ext cx="3552825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4a23895bee_0_208"/>
          <p:cNvSpPr txBox="1"/>
          <p:nvPr>
            <p:ph type="title"/>
          </p:nvPr>
        </p:nvSpPr>
        <p:spPr>
          <a:xfrm>
            <a:off x="550863" y="4507200"/>
            <a:ext cx="4500600" cy="15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Phase </a:t>
            </a:r>
            <a:r>
              <a:rPr lang="en-US"/>
              <a:t>II</a:t>
            </a:r>
            <a:endParaRPr/>
          </a:p>
        </p:txBody>
      </p:sp>
      <p:pic>
        <p:nvPicPr>
          <p:cNvPr descr="A group of people sitting at a table" id="357" name="Google Shape;357;g24a23895bee_0_20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9" l="0" r="0" t="39"/>
          <a:stretch/>
        </p:blipFill>
        <p:spPr>
          <a:xfrm>
            <a:off x="0" y="0"/>
            <a:ext cx="3054096" cy="37764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descr="Data Points Digital background" id="358" name="Google Shape;358;g24a23895bee_0_208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39" l="0" r="0" t="39"/>
          <a:stretch/>
        </p:blipFill>
        <p:spPr>
          <a:xfrm>
            <a:off x="3054096" y="0"/>
            <a:ext cx="3054096" cy="37764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descr="Digital Graph Screen" id="359" name="Google Shape;359;g24a23895bee_0_208"/>
          <p:cNvPicPr preferRelativeResize="0"/>
          <p:nvPr>
            <p:ph idx="5" type="pic"/>
          </p:nvPr>
        </p:nvPicPr>
        <p:blipFill rotWithShape="1">
          <a:blip r:embed="rId5">
            <a:alphaModFix/>
          </a:blip>
          <a:srcRect b="39" l="0" r="0" t="39"/>
          <a:stretch/>
        </p:blipFill>
        <p:spPr>
          <a:xfrm>
            <a:off x="9137904" y="0"/>
            <a:ext cx="3054096" cy="37764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360" name="Google Shape;360;g24a23895bee_0_208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erson drawing on a white board" id="361" name="Google Shape;361;g24a23895bee_0_208"/>
          <p:cNvPicPr preferRelativeResize="0"/>
          <p:nvPr>
            <p:ph idx="4" type="pic"/>
          </p:nvPr>
        </p:nvPicPr>
        <p:blipFill rotWithShape="1">
          <a:blip r:embed="rId6">
            <a:alphaModFix/>
          </a:blip>
          <a:srcRect b="39" l="0" r="0" t="39"/>
          <a:stretch/>
        </p:blipFill>
        <p:spPr>
          <a:xfrm>
            <a:off x="6083808" y="0"/>
            <a:ext cx="3054096" cy="37764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362" name="Google Shape;362;g24a23895bee_0_208"/>
          <p:cNvSpPr txBox="1"/>
          <p:nvPr>
            <p:ph idx="4294967295" type="body"/>
          </p:nvPr>
        </p:nvSpPr>
        <p:spPr>
          <a:xfrm>
            <a:off x="5262563" y="4508500"/>
            <a:ext cx="6221400" cy="15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300"/>
              </a:spcBef>
              <a:spcAft>
                <a:spcPts val="1200"/>
              </a:spcAft>
              <a:buSzPts val="1018"/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KMeans_cluster + Facebook Prophet/ Random Forest Regression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4a23895bee_0_220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Data Processing</a:t>
            </a:r>
            <a:endParaRPr/>
          </a:p>
        </p:txBody>
      </p:sp>
      <p:sp>
        <p:nvSpPr>
          <p:cNvPr id="369" name="Google Shape;369;g24a23895bee_0_220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70" name="Google Shape;370;g24a23895bee_0_220"/>
          <p:cNvGrpSpPr/>
          <p:nvPr/>
        </p:nvGrpSpPr>
        <p:grpSpPr>
          <a:xfrm>
            <a:off x="2618087" y="1881263"/>
            <a:ext cx="7171721" cy="3979810"/>
            <a:chOff x="3249" y="0"/>
            <a:chExt cx="7171721" cy="3979810"/>
          </a:xfrm>
        </p:grpSpPr>
        <p:sp>
          <p:nvSpPr>
            <p:cNvPr id="371" name="Google Shape;371;g24a23895bee_0_220"/>
            <p:cNvSpPr/>
            <p:nvPr/>
          </p:nvSpPr>
          <p:spPr>
            <a:xfrm rot="-5400000">
              <a:off x="1434186" y="1011873"/>
              <a:ext cx="398100" cy="1956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5"/>
            </a:solidFill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g24a23895bee_0_220"/>
            <p:cNvSpPr txBox="1"/>
            <p:nvPr/>
          </p:nvSpPr>
          <p:spPr>
            <a:xfrm>
              <a:off x="674664" y="1810365"/>
              <a:ext cx="19365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Gill Sans"/>
                <a:buNone/>
              </a:pPr>
              <a:r>
                <a:rPr lang="en-US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Data Diagnostics</a:t>
              </a:r>
              <a:endParaRPr/>
            </a:p>
          </p:txBody>
        </p:sp>
        <p:sp>
          <p:nvSpPr>
            <p:cNvPr id="373" name="Google Shape;373;g24a23895bee_0_220"/>
            <p:cNvSpPr/>
            <p:nvPr/>
          </p:nvSpPr>
          <p:spPr>
            <a:xfrm>
              <a:off x="3249" y="0"/>
              <a:ext cx="3259800" cy="13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g24a23895bee_0_220"/>
            <p:cNvSpPr txBox="1"/>
            <p:nvPr/>
          </p:nvSpPr>
          <p:spPr>
            <a:xfrm>
              <a:off x="3249" y="0"/>
              <a:ext cx="3259800" cy="13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b" bIns="13715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rPr lang="en-US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Check out missing data and outliers in Description column</a:t>
              </a:r>
              <a:endParaRPr/>
            </a:p>
          </p:txBody>
        </p:sp>
        <p:cxnSp>
          <p:nvCxnSpPr>
            <p:cNvPr id="375" name="Google Shape;375;g24a23895bee_0_220"/>
            <p:cNvCxnSpPr/>
            <p:nvPr/>
          </p:nvCxnSpPr>
          <p:spPr>
            <a:xfrm>
              <a:off x="1633216" y="1472548"/>
              <a:ext cx="0" cy="3183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376" name="Google Shape;376;g24a23895bee_0_220"/>
            <p:cNvSpPr/>
            <p:nvPr/>
          </p:nvSpPr>
          <p:spPr>
            <a:xfrm>
              <a:off x="1593417" y="1392951"/>
              <a:ext cx="79500" cy="79500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g24a23895bee_0_220"/>
            <p:cNvSpPr/>
            <p:nvPr/>
          </p:nvSpPr>
          <p:spPr>
            <a:xfrm>
              <a:off x="2611196" y="1790937"/>
              <a:ext cx="1956000" cy="398100"/>
            </a:xfrm>
            <a:prstGeom prst="rect">
              <a:avLst/>
            </a:prstGeom>
            <a:solidFill>
              <a:srgbClr val="8080AC"/>
            </a:solidFill>
            <a:ln cap="flat" cmpd="sng" w="12700">
              <a:solidFill>
                <a:srgbClr val="8080A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g24a23895bee_0_220"/>
            <p:cNvSpPr txBox="1"/>
            <p:nvPr/>
          </p:nvSpPr>
          <p:spPr>
            <a:xfrm>
              <a:off x="2611196" y="1790937"/>
              <a:ext cx="1956000" cy="39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Gill Sans"/>
                <a:buNone/>
              </a:pPr>
              <a:r>
                <a:rPr lang="en-US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Data Cleaning</a:t>
              </a:r>
              <a:endParaRPr/>
            </a:p>
          </p:txBody>
        </p:sp>
        <p:sp>
          <p:nvSpPr>
            <p:cNvPr id="379" name="Google Shape;379;g24a23895bee_0_220"/>
            <p:cNvSpPr/>
            <p:nvPr/>
          </p:nvSpPr>
          <p:spPr>
            <a:xfrm>
              <a:off x="1959209" y="2586910"/>
              <a:ext cx="3259800" cy="13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g24a23895bee_0_220"/>
            <p:cNvSpPr txBox="1"/>
            <p:nvPr/>
          </p:nvSpPr>
          <p:spPr>
            <a:xfrm>
              <a:off x="1959209" y="2586910"/>
              <a:ext cx="3259800" cy="13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0" lIns="0" spcFirstLastPara="1" rIns="0" wrap="square" tIns="13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rPr lang="en-US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Sanitize Description</a:t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rPr lang="en-US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Vectorize Description</a:t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rPr lang="en-US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K-means Clustering </a:t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rPr lang="en-US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Interpolate()</a:t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rPr lang="en-US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IsolationForest()</a:t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381" name="Google Shape;381;g24a23895bee_0_220"/>
            <p:cNvCxnSpPr/>
            <p:nvPr/>
          </p:nvCxnSpPr>
          <p:spPr>
            <a:xfrm>
              <a:off x="3589176" y="2188924"/>
              <a:ext cx="0" cy="318300"/>
            </a:xfrm>
            <a:prstGeom prst="straightConnector1">
              <a:avLst/>
            </a:prstGeom>
            <a:noFill/>
            <a:ln cap="flat" cmpd="sng" w="9525">
              <a:solidFill>
                <a:srgbClr val="8080AC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382" name="Google Shape;382;g24a23895bee_0_220"/>
            <p:cNvSpPr/>
            <p:nvPr/>
          </p:nvSpPr>
          <p:spPr>
            <a:xfrm>
              <a:off x="3549378" y="2507313"/>
              <a:ext cx="79500" cy="79500"/>
            </a:xfrm>
            <a:prstGeom prst="ellipse">
              <a:avLst/>
            </a:prstGeom>
            <a:solidFill>
              <a:srgbClr val="8080AC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g24a23895bee_0_220"/>
            <p:cNvSpPr/>
            <p:nvPr/>
          </p:nvSpPr>
          <p:spPr>
            <a:xfrm>
              <a:off x="4567157" y="1790937"/>
              <a:ext cx="1956000" cy="398100"/>
            </a:xfrm>
            <a:prstGeom prst="rect">
              <a:avLst/>
            </a:prstGeom>
            <a:solidFill>
              <a:srgbClr val="605E99"/>
            </a:solidFill>
            <a:ln cap="flat" cmpd="sng" w="12700">
              <a:solidFill>
                <a:srgbClr val="605E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g24a23895bee_0_220"/>
            <p:cNvSpPr txBox="1"/>
            <p:nvPr/>
          </p:nvSpPr>
          <p:spPr>
            <a:xfrm>
              <a:off x="4567157" y="1790937"/>
              <a:ext cx="1956000" cy="39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Gill Sans"/>
                <a:buNone/>
              </a:pPr>
              <a:r>
                <a:rPr lang="en-US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Data Visualization</a:t>
              </a:r>
              <a:endParaRPr/>
            </a:p>
          </p:txBody>
        </p:sp>
        <p:sp>
          <p:nvSpPr>
            <p:cNvPr id="385" name="Google Shape;385;g24a23895bee_0_220"/>
            <p:cNvSpPr/>
            <p:nvPr/>
          </p:nvSpPr>
          <p:spPr>
            <a:xfrm>
              <a:off x="3915170" y="0"/>
              <a:ext cx="3259800" cy="13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g24a23895bee_0_220"/>
            <p:cNvSpPr txBox="1"/>
            <p:nvPr/>
          </p:nvSpPr>
          <p:spPr>
            <a:xfrm>
              <a:off x="3915170" y="0"/>
              <a:ext cx="3259800" cy="13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b" bIns="13715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rPr lang="en-US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Visualize time series</a:t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387" name="Google Shape;387;g24a23895bee_0_220"/>
            <p:cNvCxnSpPr/>
            <p:nvPr/>
          </p:nvCxnSpPr>
          <p:spPr>
            <a:xfrm>
              <a:off x="5545137" y="1472548"/>
              <a:ext cx="0" cy="318300"/>
            </a:xfrm>
            <a:prstGeom prst="straightConnector1">
              <a:avLst/>
            </a:prstGeom>
            <a:noFill/>
            <a:ln cap="flat" cmpd="sng" w="9525">
              <a:solidFill>
                <a:srgbClr val="605E99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388" name="Google Shape;388;g24a23895bee_0_220"/>
            <p:cNvSpPr/>
            <p:nvPr/>
          </p:nvSpPr>
          <p:spPr>
            <a:xfrm>
              <a:off x="5505338" y="1392951"/>
              <a:ext cx="79500" cy="79500"/>
            </a:xfrm>
            <a:prstGeom prst="ellipse">
              <a:avLst/>
            </a:prstGeom>
            <a:solidFill>
              <a:srgbClr val="605E99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4a23895bee_0_252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Target Variable &amp; Predictive Variable</a:t>
            </a:r>
            <a:endParaRPr/>
          </a:p>
        </p:txBody>
      </p:sp>
      <p:sp>
        <p:nvSpPr>
          <p:cNvPr id="394" name="Google Shape;394;g24a23895bee_0_252"/>
          <p:cNvSpPr txBox="1"/>
          <p:nvPr>
            <p:ph idx="1" type="body"/>
          </p:nvPr>
        </p:nvSpPr>
        <p:spPr>
          <a:xfrm>
            <a:off x="551513" y="1547136"/>
            <a:ext cx="11090400" cy="39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Total_amount in sterling (Â£) per InvoiceDate/ transaction week is the target variable.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/>
              <a:t>Direct Variable List: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InvoiceDate: Features of time are critical in the modeling because they capture seasonality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800"/>
              <a:t>Derived Variable List: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const: constant dummies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trend, trend_squared, trend_cubed: time trends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s(2,7), s(3, 7) …: weekly seasonality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sin(23,freq=A-DEC), cos(23,freq=A-DEC) …: annual seasonality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Holiday: US national holidays. The holiday has an effect on people’s purchasing patterns.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clusters</a:t>
            </a:r>
            <a:endParaRPr sz="1800"/>
          </a:p>
          <a:p>
            <a:pPr indent="0" lvl="0" marL="0" rtl="0" algn="l">
              <a:lnSpc>
                <a:spcPct val="107916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7172" lvl="0" marL="228600" rtl="0" algn="l"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 sz="1800"/>
          </a:p>
          <a:p>
            <a:pPr indent="-237172" lvl="0" marL="228600" rtl="0" algn="l"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When we have design ideas, we’ll show them to you right there. </a:t>
            </a:r>
            <a:endParaRPr/>
          </a:p>
        </p:txBody>
      </p:sp>
      <p:sp>
        <p:nvSpPr>
          <p:cNvPr id="395" name="Google Shape;395;g24a23895bee_0_252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4a23895bee_0_283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Pre-modeling (Facebook Prophet)</a:t>
            </a:r>
            <a:endParaRPr/>
          </a:p>
        </p:txBody>
      </p:sp>
      <p:sp>
        <p:nvSpPr>
          <p:cNvPr id="402" name="Google Shape;402;g24a23895bee_0_283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3" name="Google Shape;403;g24a23895bee_0_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650" y="1730055"/>
            <a:ext cx="3937000" cy="4691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g24a23895bee_0_2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5795" y="2000850"/>
            <a:ext cx="4187756" cy="41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4a23895bee_0_258"/>
          <p:cNvSpPr txBox="1"/>
          <p:nvPr>
            <p:ph type="title"/>
          </p:nvPr>
        </p:nvSpPr>
        <p:spPr>
          <a:xfrm>
            <a:off x="352150" y="549275"/>
            <a:ext cx="11703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Pre-modeling (Random Forest Regression)</a:t>
            </a:r>
            <a:endParaRPr/>
          </a:p>
        </p:txBody>
      </p:sp>
      <p:sp>
        <p:nvSpPr>
          <p:cNvPr id="411" name="Google Shape;411;g24a23895bee_0_258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12" name="Google Shape;412;g24a23895bee_0_258"/>
          <p:cNvGrpSpPr/>
          <p:nvPr/>
        </p:nvGrpSpPr>
        <p:grpSpPr>
          <a:xfrm>
            <a:off x="1698571" y="1670357"/>
            <a:ext cx="8798014" cy="4422459"/>
            <a:chOff x="1959209" y="-716438"/>
            <a:chExt cx="5922993" cy="4696250"/>
          </a:xfrm>
        </p:grpSpPr>
        <p:sp>
          <p:nvSpPr>
            <p:cNvPr id="413" name="Google Shape;413;g24a23895bee_0_258"/>
            <p:cNvSpPr/>
            <p:nvPr/>
          </p:nvSpPr>
          <p:spPr>
            <a:xfrm>
              <a:off x="2611196" y="1790937"/>
              <a:ext cx="1956000" cy="398100"/>
            </a:xfrm>
            <a:prstGeom prst="rect">
              <a:avLst/>
            </a:prstGeom>
            <a:solidFill>
              <a:srgbClr val="8080AC"/>
            </a:solidFill>
            <a:ln cap="flat" cmpd="sng" w="12700">
              <a:solidFill>
                <a:srgbClr val="8080A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g24a23895bee_0_258"/>
            <p:cNvSpPr txBox="1"/>
            <p:nvPr/>
          </p:nvSpPr>
          <p:spPr>
            <a:xfrm>
              <a:off x="2611196" y="1790937"/>
              <a:ext cx="1956000" cy="39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lnSpc>
                  <a:spcPct val="107916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Data seasonality and trend analysis</a:t>
              </a:r>
              <a:endParaRPr/>
            </a:p>
          </p:txBody>
        </p:sp>
        <p:sp>
          <p:nvSpPr>
            <p:cNvPr id="415" name="Google Shape;415;g24a23895bee_0_258"/>
            <p:cNvSpPr/>
            <p:nvPr/>
          </p:nvSpPr>
          <p:spPr>
            <a:xfrm>
              <a:off x="1959209" y="2586910"/>
              <a:ext cx="3259800" cy="13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g24a23895bee_0_258"/>
            <p:cNvSpPr txBox="1"/>
            <p:nvPr/>
          </p:nvSpPr>
          <p:spPr>
            <a:xfrm>
              <a:off x="1959212" y="2586912"/>
              <a:ext cx="3625500" cy="13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0" lIns="0" spcFirstLastPara="1" rIns="0" wrap="square" tIns="13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rPr lang="en-US" sz="20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Autocorrelation </a:t>
              </a:r>
              <a:endParaRPr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rPr lang="en-US" sz="20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Power Spectral Density</a:t>
              </a:r>
              <a:endParaRPr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Seasonality decomposition</a:t>
              </a:r>
              <a:endParaRPr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417" name="Google Shape;417;g24a23895bee_0_258"/>
            <p:cNvCxnSpPr/>
            <p:nvPr/>
          </p:nvCxnSpPr>
          <p:spPr>
            <a:xfrm>
              <a:off x="3589176" y="2188924"/>
              <a:ext cx="0" cy="318300"/>
            </a:xfrm>
            <a:prstGeom prst="straightConnector1">
              <a:avLst/>
            </a:prstGeom>
            <a:noFill/>
            <a:ln cap="flat" cmpd="sng" w="9525">
              <a:solidFill>
                <a:srgbClr val="8080AC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418" name="Google Shape;418;g24a23895bee_0_258"/>
            <p:cNvSpPr/>
            <p:nvPr/>
          </p:nvSpPr>
          <p:spPr>
            <a:xfrm>
              <a:off x="3549378" y="2507313"/>
              <a:ext cx="79500" cy="79500"/>
            </a:xfrm>
            <a:prstGeom prst="ellipse">
              <a:avLst/>
            </a:prstGeom>
            <a:solidFill>
              <a:srgbClr val="8080AC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g24a23895bee_0_258"/>
            <p:cNvSpPr/>
            <p:nvPr/>
          </p:nvSpPr>
          <p:spPr>
            <a:xfrm>
              <a:off x="4567157" y="1790937"/>
              <a:ext cx="1956000" cy="398100"/>
            </a:xfrm>
            <a:prstGeom prst="rect">
              <a:avLst/>
            </a:prstGeom>
            <a:solidFill>
              <a:srgbClr val="605E99"/>
            </a:solidFill>
            <a:ln cap="flat" cmpd="sng" w="12700">
              <a:solidFill>
                <a:srgbClr val="605E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g24a23895bee_0_258"/>
            <p:cNvSpPr txBox="1"/>
            <p:nvPr/>
          </p:nvSpPr>
          <p:spPr>
            <a:xfrm>
              <a:off x="4567157" y="1790937"/>
              <a:ext cx="1956000" cy="39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lnSpc>
                  <a:spcPct val="107916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Derived variable creation</a:t>
              </a:r>
              <a:endParaRPr/>
            </a:p>
          </p:txBody>
        </p:sp>
        <p:sp>
          <p:nvSpPr>
            <p:cNvPr id="421" name="Google Shape;421;g24a23895bee_0_258"/>
            <p:cNvSpPr/>
            <p:nvPr/>
          </p:nvSpPr>
          <p:spPr>
            <a:xfrm>
              <a:off x="3915170" y="0"/>
              <a:ext cx="3259800" cy="13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g24a23895bee_0_258"/>
            <p:cNvSpPr txBox="1"/>
            <p:nvPr/>
          </p:nvSpPr>
          <p:spPr>
            <a:xfrm>
              <a:off x="4473002" y="-716438"/>
              <a:ext cx="3409200" cy="13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715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1" lang="en-US" sz="20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DeterministicProcess, CalendarFourier</a:t>
              </a:r>
              <a:r>
                <a:rPr lang="en-US" sz="20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 from statsmodels.tsa.deterministic</a:t>
              </a:r>
              <a:endParaRPr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One-Hot encoding holiday features</a:t>
              </a:r>
              <a:endParaRPr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Prophet.predict() from prophet</a:t>
              </a:r>
              <a:endParaRPr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423" name="Google Shape;423;g24a23895bee_0_258"/>
            <p:cNvCxnSpPr/>
            <p:nvPr/>
          </p:nvCxnSpPr>
          <p:spPr>
            <a:xfrm>
              <a:off x="5545137" y="1472548"/>
              <a:ext cx="0" cy="318300"/>
            </a:xfrm>
            <a:prstGeom prst="straightConnector1">
              <a:avLst/>
            </a:prstGeom>
            <a:noFill/>
            <a:ln cap="flat" cmpd="sng" w="9525">
              <a:solidFill>
                <a:srgbClr val="605E99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424" name="Google Shape;424;g24a23895bee_0_258"/>
            <p:cNvSpPr/>
            <p:nvPr/>
          </p:nvSpPr>
          <p:spPr>
            <a:xfrm>
              <a:off x="5505338" y="1392951"/>
              <a:ext cx="79500" cy="79500"/>
            </a:xfrm>
            <a:prstGeom prst="ellipse">
              <a:avLst/>
            </a:prstGeom>
            <a:solidFill>
              <a:srgbClr val="605E99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4a23895bee_0_294"/>
          <p:cNvSpPr txBox="1"/>
          <p:nvPr>
            <p:ph type="title"/>
          </p:nvPr>
        </p:nvSpPr>
        <p:spPr>
          <a:xfrm>
            <a:off x="550852" y="549275"/>
            <a:ext cx="93981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Modeling – Facebook Prophet</a:t>
            </a:r>
            <a:endParaRPr/>
          </a:p>
        </p:txBody>
      </p:sp>
      <p:sp>
        <p:nvSpPr>
          <p:cNvPr id="430" name="Google Shape;430;g24a23895bee_0_294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1" name="Google Shape;431;g24a23895bee_0_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525" y="1520834"/>
            <a:ext cx="7236499" cy="4314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g24a23895bee_0_2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9169" y="2697313"/>
            <a:ext cx="3719400" cy="146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4a23895bee_0_317"/>
          <p:cNvSpPr txBox="1"/>
          <p:nvPr>
            <p:ph type="title"/>
          </p:nvPr>
        </p:nvSpPr>
        <p:spPr>
          <a:xfrm>
            <a:off x="550850" y="549275"/>
            <a:ext cx="108606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Modeling – Random Forest Regression</a:t>
            </a:r>
            <a:endParaRPr/>
          </a:p>
        </p:txBody>
      </p:sp>
      <p:sp>
        <p:nvSpPr>
          <p:cNvPr id="438" name="Google Shape;438;g24a23895bee_0_317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9" name="Google Shape;439;g24a23895bee_0_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388" y="1673063"/>
            <a:ext cx="8011476" cy="351187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g24a23895bee_0_317"/>
          <p:cNvSpPr txBox="1"/>
          <p:nvPr/>
        </p:nvSpPr>
        <p:spPr>
          <a:xfrm>
            <a:off x="9026413" y="2067200"/>
            <a:ext cx="195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Screenshot of features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41" name="Google Shape;441;g24a23895bee_0_3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5888" y="5300685"/>
            <a:ext cx="2815575" cy="11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4a23895bee_0_326"/>
          <p:cNvSpPr txBox="1"/>
          <p:nvPr>
            <p:ph type="title"/>
          </p:nvPr>
        </p:nvSpPr>
        <p:spPr>
          <a:xfrm>
            <a:off x="550863" y="4507200"/>
            <a:ext cx="4500600" cy="15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Phase Ⅲ</a:t>
            </a:r>
            <a:endParaRPr/>
          </a:p>
        </p:txBody>
      </p:sp>
      <p:pic>
        <p:nvPicPr>
          <p:cNvPr descr="A group of people sitting at a table" id="448" name="Google Shape;448;g24a23895bee_0_32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9" l="0" r="0" t="39"/>
          <a:stretch/>
        </p:blipFill>
        <p:spPr>
          <a:xfrm>
            <a:off x="0" y="0"/>
            <a:ext cx="3054096" cy="37764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descr="Data Points Digital background" id="449" name="Google Shape;449;g24a23895bee_0_326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39" l="0" r="0" t="39"/>
          <a:stretch/>
        </p:blipFill>
        <p:spPr>
          <a:xfrm>
            <a:off x="3054096" y="0"/>
            <a:ext cx="3054096" cy="37764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descr="Digital Graph Screen" id="450" name="Google Shape;450;g24a23895bee_0_326"/>
          <p:cNvPicPr preferRelativeResize="0"/>
          <p:nvPr>
            <p:ph idx="5" type="pic"/>
          </p:nvPr>
        </p:nvPicPr>
        <p:blipFill rotWithShape="1">
          <a:blip r:embed="rId5">
            <a:alphaModFix/>
          </a:blip>
          <a:srcRect b="39" l="0" r="0" t="39"/>
          <a:stretch/>
        </p:blipFill>
        <p:spPr>
          <a:xfrm>
            <a:off x="9137904" y="0"/>
            <a:ext cx="3054096" cy="37764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451" name="Google Shape;451;g24a23895bee_0_326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erson drawing on a white board" id="452" name="Google Shape;452;g24a23895bee_0_326"/>
          <p:cNvPicPr preferRelativeResize="0"/>
          <p:nvPr>
            <p:ph idx="4" type="pic"/>
          </p:nvPr>
        </p:nvPicPr>
        <p:blipFill rotWithShape="1">
          <a:blip r:embed="rId6">
            <a:alphaModFix/>
          </a:blip>
          <a:srcRect b="39" l="0" r="0" t="39"/>
          <a:stretch/>
        </p:blipFill>
        <p:spPr>
          <a:xfrm>
            <a:off x="6083808" y="0"/>
            <a:ext cx="3054096" cy="37764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453" name="Google Shape;453;g24a23895bee_0_326"/>
          <p:cNvSpPr txBox="1"/>
          <p:nvPr>
            <p:ph idx="4294967295" type="body"/>
          </p:nvPr>
        </p:nvSpPr>
        <p:spPr>
          <a:xfrm>
            <a:off x="5262563" y="4508500"/>
            <a:ext cx="6221400" cy="15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300"/>
              </a:spcBef>
              <a:spcAft>
                <a:spcPts val="1200"/>
              </a:spcAft>
              <a:buSzPts val="1018"/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GPT-cluster+ Google Bard </a:t>
            </a:r>
            <a:r>
              <a:rPr lang="en-US" sz="1800">
                <a:latin typeface="Play"/>
                <a:ea typeface="Play"/>
                <a:cs typeface="Play"/>
                <a:sym typeface="Play"/>
              </a:rPr>
              <a:t>+ XGBoost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"/>
          <p:cNvSpPr txBox="1"/>
          <p:nvPr>
            <p:ph type="title"/>
          </p:nvPr>
        </p:nvSpPr>
        <p:spPr>
          <a:xfrm>
            <a:off x="550864" y="29178"/>
            <a:ext cx="3565524" cy="8642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212" name="Google Shape;212;p2"/>
          <p:cNvSpPr txBox="1"/>
          <p:nvPr>
            <p:ph idx="1" type="body"/>
          </p:nvPr>
        </p:nvSpPr>
        <p:spPr>
          <a:xfrm>
            <a:off x="550876" y="1613297"/>
            <a:ext cx="3565500" cy="3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700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800">
                <a:solidFill>
                  <a:srgbClr val="FFFFFF"/>
                </a:solidFill>
              </a:rPr>
              <a:t>I. Introduction</a:t>
            </a:r>
            <a:endParaRPr sz="2800">
              <a:solidFill>
                <a:srgbClr val="FFFFFF"/>
              </a:solidFill>
            </a:endParaRPr>
          </a:p>
          <a:p>
            <a:pPr indent="-12700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800">
                <a:solidFill>
                  <a:srgbClr val="FFFFFF"/>
                </a:solidFill>
              </a:rPr>
              <a:t>II. Phase I</a:t>
            </a:r>
            <a:endParaRPr sz="2800">
              <a:solidFill>
                <a:srgbClr val="FFFFFF"/>
              </a:solidFill>
            </a:endParaRPr>
          </a:p>
          <a:p>
            <a:pPr indent="-12700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800">
                <a:solidFill>
                  <a:srgbClr val="FFFFFF"/>
                </a:solidFill>
              </a:rPr>
              <a:t>III. Phase II</a:t>
            </a:r>
            <a:endParaRPr sz="2800">
              <a:solidFill>
                <a:srgbClr val="FFFFFF"/>
              </a:solidFill>
            </a:endParaRPr>
          </a:p>
          <a:p>
            <a:pPr indent="-12700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800">
                <a:solidFill>
                  <a:srgbClr val="FFFFFF"/>
                </a:solidFill>
              </a:rPr>
              <a:t>IV. Phase III</a:t>
            </a:r>
            <a:endParaRPr sz="2800">
              <a:solidFill>
                <a:srgbClr val="FFFFFF"/>
              </a:solidFill>
            </a:endParaRPr>
          </a:p>
          <a:p>
            <a:pPr indent="-12700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800">
                <a:solidFill>
                  <a:srgbClr val="FFFFFF"/>
                </a:solidFill>
              </a:rPr>
              <a:t>Ⅴ. Summary</a:t>
            </a:r>
            <a:endParaRPr sz="2800">
              <a:solidFill>
                <a:srgbClr val="FFFFFF"/>
              </a:solidFill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descr="Digital Data" id="213" name="Google Shape;213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8928" y="1596771"/>
            <a:ext cx="3448558" cy="34485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descr="Data Points " id="214" name="Google Shape;214;p2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18575" y="596392"/>
            <a:ext cx="2263776" cy="22637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descr="Data Background" id="215" name="Google Shape;215;p2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91612" y="3324733"/>
            <a:ext cx="2936876" cy="2936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16" name="Google Shape;216;p2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4a23895bee_0_337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Data Processing</a:t>
            </a:r>
            <a:endParaRPr/>
          </a:p>
        </p:txBody>
      </p:sp>
      <p:sp>
        <p:nvSpPr>
          <p:cNvPr id="460" name="Google Shape;460;g24a23895bee_0_337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61" name="Google Shape;461;g24a23895bee_0_337"/>
          <p:cNvGrpSpPr/>
          <p:nvPr/>
        </p:nvGrpSpPr>
        <p:grpSpPr>
          <a:xfrm>
            <a:off x="2618070" y="1881275"/>
            <a:ext cx="7330751" cy="3979810"/>
            <a:chOff x="3249" y="0"/>
            <a:chExt cx="5215760" cy="3979810"/>
          </a:xfrm>
        </p:grpSpPr>
        <p:sp>
          <p:nvSpPr>
            <p:cNvPr id="462" name="Google Shape;462;g24a23895bee_0_337"/>
            <p:cNvSpPr/>
            <p:nvPr/>
          </p:nvSpPr>
          <p:spPr>
            <a:xfrm rot="-5400000">
              <a:off x="1434186" y="1011873"/>
              <a:ext cx="398100" cy="1956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5"/>
            </a:solidFill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g24a23895bee_0_337"/>
            <p:cNvSpPr txBox="1"/>
            <p:nvPr/>
          </p:nvSpPr>
          <p:spPr>
            <a:xfrm>
              <a:off x="674664" y="1810365"/>
              <a:ext cx="19365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Gill Sans"/>
                <a:buNone/>
              </a:pPr>
              <a:r>
                <a:rPr lang="en-US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Data Diagnostics </a:t>
              </a:r>
              <a:endParaRPr/>
            </a:p>
          </p:txBody>
        </p:sp>
        <p:sp>
          <p:nvSpPr>
            <p:cNvPr id="464" name="Google Shape;464;g24a23895bee_0_337"/>
            <p:cNvSpPr/>
            <p:nvPr/>
          </p:nvSpPr>
          <p:spPr>
            <a:xfrm>
              <a:off x="3249" y="0"/>
              <a:ext cx="3259800" cy="13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g24a23895bee_0_337"/>
            <p:cNvSpPr txBox="1"/>
            <p:nvPr/>
          </p:nvSpPr>
          <p:spPr>
            <a:xfrm>
              <a:off x="3249" y="0"/>
              <a:ext cx="3259800" cy="13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b" bIns="13715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rPr lang="en-US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Check out missing data and outliers in Description and Price column</a:t>
              </a:r>
              <a:endParaRPr/>
            </a:p>
          </p:txBody>
        </p:sp>
        <p:cxnSp>
          <p:nvCxnSpPr>
            <p:cNvPr id="466" name="Google Shape;466;g24a23895bee_0_337"/>
            <p:cNvCxnSpPr/>
            <p:nvPr/>
          </p:nvCxnSpPr>
          <p:spPr>
            <a:xfrm>
              <a:off x="1633216" y="1472548"/>
              <a:ext cx="0" cy="3183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467" name="Google Shape;467;g24a23895bee_0_337"/>
            <p:cNvSpPr/>
            <p:nvPr/>
          </p:nvSpPr>
          <p:spPr>
            <a:xfrm>
              <a:off x="1593417" y="1392951"/>
              <a:ext cx="79500" cy="79500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g24a23895bee_0_337"/>
            <p:cNvSpPr/>
            <p:nvPr/>
          </p:nvSpPr>
          <p:spPr>
            <a:xfrm>
              <a:off x="2611196" y="1790937"/>
              <a:ext cx="1956000" cy="398100"/>
            </a:xfrm>
            <a:prstGeom prst="rect">
              <a:avLst/>
            </a:prstGeom>
            <a:solidFill>
              <a:srgbClr val="8080AC"/>
            </a:solidFill>
            <a:ln cap="flat" cmpd="sng" w="12700">
              <a:solidFill>
                <a:srgbClr val="8080A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g24a23895bee_0_337"/>
            <p:cNvSpPr txBox="1"/>
            <p:nvPr/>
          </p:nvSpPr>
          <p:spPr>
            <a:xfrm>
              <a:off x="2611196" y="1790937"/>
              <a:ext cx="1956000" cy="39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Gill Sans"/>
                <a:buNone/>
              </a:pPr>
              <a:r>
                <a:rPr lang="en-US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Data Cleaning</a:t>
              </a:r>
              <a:endParaRPr/>
            </a:p>
          </p:txBody>
        </p:sp>
        <p:sp>
          <p:nvSpPr>
            <p:cNvPr id="470" name="Google Shape;470;g24a23895bee_0_337"/>
            <p:cNvSpPr/>
            <p:nvPr/>
          </p:nvSpPr>
          <p:spPr>
            <a:xfrm>
              <a:off x="1959209" y="2586910"/>
              <a:ext cx="3259800" cy="13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g24a23895bee_0_337"/>
            <p:cNvSpPr txBox="1"/>
            <p:nvPr/>
          </p:nvSpPr>
          <p:spPr>
            <a:xfrm>
              <a:off x="1959209" y="2586910"/>
              <a:ext cx="3259800" cy="13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0" lIns="0" spcFirstLastPara="1" rIns="0" wrap="square" tIns="13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rPr lang="en-US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Sanitize Description</a:t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rPr lang="en-US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Drop off records with Price = 0</a:t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rPr lang="en-US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Merge two worksheets together</a:t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472" name="Google Shape;472;g24a23895bee_0_337"/>
            <p:cNvCxnSpPr/>
            <p:nvPr/>
          </p:nvCxnSpPr>
          <p:spPr>
            <a:xfrm>
              <a:off x="3589176" y="2188924"/>
              <a:ext cx="0" cy="318300"/>
            </a:xfrm>
            <a:prstGeom prst="straightConnector1">
              <a:avLst/>
            </a:prstGeom>
            <a:noFill/>
            <a:ln cap="flat" cmpd="sng" w="9525">
              <a:solidFill>
                <a:srgbClr val="8080AC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473" name="Google Shape;473;g24a23895bee_0_337"/>
            <p:cNvSpPr/>
            <p:nvPr/>
          </p:nvSpPr>
          <p:spPr>
            <a:xfrm>
              <a:off x="3549378" y="2507313"/>
              <a:ext cx="79500" cy="79500"/>
            </a:xfrm>
            <a:prstGeom prst="ellipse">
              <a:avLst/>
            </a:prstGeom>
            <a:solidFill>
              <a:srgbClr val="8080AC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4a23895bee_0_362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Target Variable &amp; Predictive Variable</a:t>
            </a:r>
            <a:endParaRPr/>
          </a:p>
        </p:txBody>
      </p:sp>
      <p:sp>
        <p:nvSpPr>
          <p:cNvPr id="479" name="Google Shape;479;g24a23895bee_0_362"/>
          <p:cNvSpPr txBox="1"/>
          <p:nvPr>
            <p:ph idx="1" type="body"/>
          </p:nvPr>
        </p:nvSpPr>
        <p:spPr>
          <a:xfrm>
            <a:off x="551513" y="1547136"/>
            <a:ext cx="11090400" cy="39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Total_amount in sterling (Â£) per transaction week is the target variable.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/>
              <a:t>Direct Variable List: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InvoiceDate: Features of time are critical in the modeling because they capture seasonality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800"/>
              <a:t>Derived Variable List: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const: constant dummies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lags: serial dependence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trend, trend_squared, trend_cubed: time trends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s(2,7), s(3, 7) …: weekly seasonality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sin(23,freq=A-DEC), cos(23,freq=A-DEC) …: annual seasonality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Holiday: US national holidays. The holiday has an effect on people’s purchasing patterns.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clusters</a:t>
            </a:r>
            <a:endParaRPr sz="1800"/>
          </a:p>
          <a:p>
            <a:pPr indent="0" lvl="0" marL="0" rtl="0" algn="l">
              <a:lnSpc>
                <a:spcPct val="107916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7172" lvl="0" marL="228600" rtl="0" algn="l"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 sz="1800"/>
          </a:p>
          <a:p>
            <a:pPr indent="-237172" lvl="0" marL="228600" rtl="0" algn="l"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When we have design ideas, we’ll show them to you right there. </a:t>
            </a:r>
            <a:endParaRPr/>
          </a:p>
        </p:txBody>
      </p:sp>
      <p:sp>
        <p:nvSpPr>
          <p:cNvPr id="480" name="Google Shape;480;g24a23895bee_0_362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4a23895bee_0_375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Pre-modeling – GPT-cluster </a:t>
            </a:r>
            <a:endParaRPr/>
          </a:p>
        </p:txBody>
      </p:sp>
      <p:sp>
        <p:nvSpPr>
          <p:cNvPr id="487" name="Google Shape;487;g24a23895bee_0_375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8" name="Google Shape;488;g24a23895bee_0_3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48" y="1776375"/>
            <a:ext cx="5732201" cy="32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g24a23895bee_0_3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6524" y="2150300"/>
            <a:ext cx="49720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4a23895bee_0_386"/>
          <p:cNvSpPr txBox="1"/>
          <p:nvPr>
            <p:ph type="title"/>
          </p:nvPr>
        </p:nvSpPr>
        <p:spPr>
          <a:xfrm>
            <a:off x="550203" y="246625"/>
            <a:ext cx="8513400" cy="133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Pre-modeling</a:t>
            </a:r>
            <a:r>
              <a:rPr lang="en-US"/>
              <a:t>– Google Bard further cluster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96" name="Google Shape;496;g24a23895bee_0_386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7" name="Google Shape;497;g24a23895bee_0_3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632" y="2082375"/>
            <a:ext cx="3342300" cy="332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g24a23895bee_0_3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4270" y="1446100"/>
            <a:ext cx="195262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g24a23895bee_0_3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7582" y="3205450"/>
            <a:ext cx="2286000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g24a23895bee_0_3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43970" y="644525"/>
            <a:ext cx="22098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g24a23895bee_0_38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67782" y="2597700"/>
            <a:ext cx="21621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g24a23895bee_0_38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72551" y="3956776"/>
            <a:ext cx="1952625" cy="2486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4a23895bee_0_405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Pre-modeling –</a:t>
            </a:r>
            <a:r>
              <a:rPr lang="en-US"/>
              <a:t>Semi-supervised classification</a:t>
            </a:r>
            <a:endParaRPr/>
          </a:p>
        </p:txBody>
      </p:sp>
      <p:sp>
        <p:nvSpPr>
          <p:cNvPr id="509" name="Google Shape;509;g24a23895bee_0_405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0" name="Google Shape;510;g24a23895bee_0_4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77" y="2528900"/>
            <a:ext cx="9002148" cy="118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g24a23895bee_0_4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3863" y="3929875"/>
            <a:ext cx="3236775" cy="20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4a23895bee_0_441"/>
          <p:cNvSpPr txBox="1"/>
          <p:nvPr>
            <p:ph type="title"/>
          </p:nvPr>
        </p:nvSpPr>
        <p:spPr>
          <a:xfrm>
            <a:off x="352150" y="549275"/>
            <a:ext cx="11703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Pre-modeling </a:t>
            </a:r>
            <a:endParaRPr/>
          </a:p>
        </p:txBody>
      </p:sp>
      <p:sp>
        <p:nvSpPr>
          <p:cNvPr id="518" name="Google Shape;518;g24a23895bee_0_441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19" name="Google Shape;519;g24a23895bee_0_441"/>
          <p:cNvGrpSpPr/>
          <p:nvPr/>
        </p:nvGrpSpPr>
        <p:grpSpPr>
          <a:xfrm>
            <a:off x="1698645" y="1670349"/>
            <a:ext cx="8723384" cy="4422459"/>
            <a:chOff x="1959209" y="-716438"/>
            <a:chExt cx="5922993" cy="4696250"/>
          </a:xfrm>
        </p:grpSpPr>
        <p:sp>
          <p:nvSpPr>
            <p:cNvPr id="520" name="Google Shape;520;g24a23895bee_0_441"/>
            <p:cNvSpPr/>
            <p:nvPr/>
          </p:nvSpPr>
          <p:spPr>
            <a:xfrm>
              <a:off x="2611196" y="1790937"/>
              <a:ext cx="1956000" cy="398100"/>
            </a:xfrm>
            <a:prstGeom prst="rect">
              <a:avLst/>
            </a:prstGeom>
            <a:solidFill>
              <a:srgbClr val="8080AC"/>
            </a:solidFill>
            <a:ln cap="flat" cmpd="sng" w="12700">
              <a:solidFill>
                <a:srgbClr val="8080A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g24a23895bee_0_441"/>
            <p:cNvSpPr txBox="1"/>
            <p:nvPr/>
          </p:nvSpPr>
          <p:spPr>
            <a:xfrm>
              <a:off x="2611196" y="1790937"/>
              <a:ext cx="1956000" cy="39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lnSpc>
                  <a:spcPct val="107916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Data seasonality and trend analysis</a:t>
              </a:r>
              <a:endParaRPr/>
            </a:p>
          </p:txBody>
        </p:sp>
        <p:sp>
          <p:nvSpPr>
            <p:cNvPr id="522" name="Google Shape;522;g24a23895bee_0_441"/>
            <p:cNvSpPr/>
            <p:nvPr/>
          </p:nvSpPr>
          <p:spPr>
            <a:xfrm>
              <a:off x="1959209" y="2586910"/>
              <a:ext cx="3259800" cy="13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g24a23895bee_0_441"/>
            <p:cNvSpPr txBox="1"/>
            <p:nvPr/>
          </p:nvSpPr>
          <p:spPr>
            <a:xfrm>
              <a:off x="1959212" y="2586912"/>
              <a:ext cx="3625500" cy="13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0" lIns="0" spcFirstLastPara="1" rIns="0" wrap="square" tIns="13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rPr lang="en-US" sz="20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Autocorrelation </a:t>
              </a:r>
              <a:endParaRPr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rPr lang="en-US" sz="20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Power Spectral Density</a:t>
              </a:r>
              <a:endParaRPr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Seasonality decomposition</a:t>
              </a:r>
              <a:endParaRPr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524" name="Google Shape;524;g24a23895bee_0_441"/>
            <p:cNvCxnSpPr/>
            <p:nvPr/>
          </p:nvCxnSpPr>
          <p:spPr>
            <a:xfrm>
              <a:off x="3589176" y="2188924"/>
              <a:ext cx="0" cy="318300"/>
            </a:xfrm>
            <a:prstGeom prst="straightConnector1">
              <a:avLst/>
            </a:prstGeom>
            <a:noFill/>
            <a:ln cap="flat" cmpd="sng" w="9525">
              <a:solidFill>
                <a:srgbClr val="8080AC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525" name="Google Shape;525;g24a23895bee_0_441"/>
            <p:cNvSpPr/>
            <p:nvPr/>
          </p:nvSpPr>
          <p:spPr>
            <a:xfrm>
              <a:off x="3549378" y="2507313"/>
              <a:ext cx="79500" cy="79500"/>
            </a:xfrm>
            <a:prstGeom prst="ellipse">
              <a:avLst/>
            </a:prstGeom>
            <a:solidFill>
              <a:srgbClr val="8080AC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g24a23895bee_0_441"/>
            <p:cNvSpPr/>
            <p:nvPr/>
          </p:nvSpPr>
          <p:spPr>
            <a:xfrm>
              <a:off x="4567157" y="1790937"/>
              <a:ext cx="1956000" cy="398100"/>
            </a:xfrm>
            <a:prstGeom prst="rect">
              <a:avLst/>
            </a:prstGeom>
            <a:solidFill>
              <a:srgbClr val="605E99"/>
            </a:solidFill>
            <a:ln cap="flat" cmpd="sng" w="12700">
              <a:solidFill>
                <a:srgbClr val="605E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g24a23895bee_0_441"/>
            <p:cNvSpPr txBox="1"/>
            <p:nvPr/>
          </p:nvSpPr>
          <p:spPr>
            <a:xfrm>
              <a:off x="4567157" y="1790937"/>
              <a:ext cx="1956000" cy="39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lnSpc>
                  <a:spcPct val="107916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Derived variable creation</a:t>
              </a:r>
              <a:endParaRPr/>
            </a:p>
          </p:txBody>
        </p:sp>
        <p:sp>
          <p:nvSpPr>
            <p:cNvPr id="528" name="Google Shape;528;g24a23895bee_0_441"/>
            <p:cNvSpPr/>
            <p:nvPr/>
          </p:nvSpPr>
          <p:spPr>
            <a:xfrm>
              <a:off x="3915170" y="0"/>
              <a:ext cx="3259800" cy="13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g24a23895bee_0_441"/>
            <p:cNvSpPr txBox="1"/>
            <p:nvPr/>
          </p:nvSpPr>
          <p:spPr>
            <a:xfrm>
              <a:off x="4473002" y="-716438"/>
              <a:ext cx="3409200" cy="13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715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1" lang="en-US" sz="20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DeterministicProcess, CalendarFourier</a:t>
              </a:r>
              <a:r>
                <a:rPr lang="en-US" sz="20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 from statsmodels.tsa.deterministic</a:t>
              </a:r>
              <a:endParaRPr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One-Hot encoding holiday features</a:t>
              </a:r>
              <a:endParaRPr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1" lang="en-US" sz="20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plot_pacf</a:t>
              </a:r>
              <a:r>
                <a:rPr lang="en-US" sz="20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 from statsmodels.graphics.tsaplots </a:t>
              </a:r>
              <a:endParaRPr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530" name="Google Shape;530;g24a23895bee_0_441"/>
            <p:cNvCxnSpPr/>
            <p:nvPr/>
          </p:nvCxnSpPr>
          <p:spPr>
            <a:xfrm>
              <a:off x="5545137" y="1472548"/>
              <a:ext cx="0" cy="318300"/>
            </a:xfrm>
            <a:prstGeom prst="straightConnector1">
              <a:avLst/>
            </a:prstGeom>
            <a:noFill/>
            <a:ln cap="flat" cmpd="sng" w="9525">
              <a:solidFill>
                <a:srgbClr val="605E99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531" name="Google Shape;531;g24a23895bee_0_441"/>
            <p:cNvSpPr/>
            <p:nvPr/>
          </p:nvSpPr>
          <p:spPr>
            <a:xfrm>
              <a:off x="5505338" y="1392951"/>
              <a:ext cx="79500" cy="79500"/>
            </a:xfrm>
            <a:prstGeom prst="ellipse">
              <a:avLst/>
            </a:prstGeom>
            <a:solidFill>
              <a:srgbClr val="605E99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32" name="Google Shape;532;g24a23895bee_0_4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6550" y="4035825"/>
            <a:ext cx="3054626" cy="24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4a23895bee_0_462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modeling </a:t>
            </a:r>
            <a:endParaRPr/>
          </a:p>
        </p:txBody>
      </p:sp>
      <p:sp>
        <p:nvSpPr>
          <p:cNvPr id="539" name="Google Shape;539;g24a23895bee_0_462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0" name="Google Shape;540;g24a23895bee_0_4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1625" y="2863850"/>
            <a:ext cx="380047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g24a23895bee_0_4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125" y="1368785"/>
            <a:ext cx="6051551" cy="5292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3"/>
          <p:cNvSpPr txBox="1"/>
          <p:nvPr>
            <p:ph type="title"/>
          </p:nvPr>
        </p:nvSpPr>
        <p:spPr>
          <a:xfrm>
            <a:off x="550863" y="4508500"/>
            <a:ext cx="4500562" cy="156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Next Step</a:t>
            </a:r>
            <a:endParaRPr/>
          </a:p>
        </p:txBody>
      </p:sp>
      <p:pic>
        <p:nvPicPr>
          <p:cNvPr descr="Data Points Digital background" id="548" name="Google Shape;548;p1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549" name="Google Shape;549;p13"/>
          <p:cNvSpPr txBox="1"/>
          <p:nvPr>
            <p:ph idx="1" type="body"/>
          </p:nvPr>
        </p:nvSpPr>
        <p:spPr>
          <a:xfrm>
            <a:off x="5262411" y="4508500"/>
            <a:ext cx="6221412" cy="1563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20000"/>
          </a:bodyPr>
          <a:lstStyle/>
          <a:p>
            <a:pPr indent="-34607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Pipeline automation would be a research direction worthy of digging deeper into.</a:t>
            </a:r>
            <a:endParaRPr/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Another potential research direction is the trade-off between clusters’ explainability and the speed of getting reliable forecasting models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</p:txBody>
      </p:sp>
      <p:sp>
        <p:nvSpPr>
          <p:cNvPr id="550" name="Google Shape;550;p13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4"/>
          <p:cNvSpPr txBox="1"/>
          <p:nvPr>
            <p:ph type="ctrTitle"/>
          </p:nvPr>
        </p:nvSpPr>
        <p:spPr>
          <a:xfrm>
            <a:off x="548640" y="548640"/>
            <a:ext cx="8281987" cy="12530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One man gang</a:t>
            </a:r>
            <a:endParaRPr/>
          </a:p>
        </p:txBody>
      </p:sp>
      <p:sp>
        <p:nvSpPr>
          <p:cNvPr id="557" name="Google Shape;557;p14"/>
          <p:cNvSpPr txBox="1"/>
          <p:nvPr>
            <p:ph idx="1" type="body"/>
          </p:nvPr>
        </p:nvSpPr>
        <p:spPr>
          <a:xfrm>
            <a:off x="4104838" y="4861700"/>
            <a:ext cx="4198200" cy="17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28600" lvl="0" marL="22860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3000"/>
              <a:t>Yunpeng Wang</a:t>
            </a:r>
            <a:endParaRPr sz="3000"/>
          </a:p>
        </p:txBody>
      </p:sp>
      <p:sp>
        <p:nvSpPr>
          <p:cNvPr id="558" name="Google Shape;558;p14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9" name="Google Shape;5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7913" y="1341456"/>
            <a:ext cx="3692087" cy="3692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"/>
          <p:cNvSpPr txBox="1"/>
          <p:nvPr>
            <p:ph type="title"/>
          </p:nvPr>
        </p:nvSpPr>
        <p:spPr>
          <a:xfrm>
            <a:off x="550863" y="4507200"/>
            <a:ext cx="4500562" cy="156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descr="A group of people sitting at a table" id="223" name="Google Shape;223;p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41" l="0" r="0" t="42"/>
          <a:stretch/>
        </p:blipFill>
        <p:spPr>
          <a:xfrm>
            <a:off x="0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descr="Data Points Digital background" id="224" name="Google Shape;224;p3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41" l="0" r="0" t="42"/>
          <a:stretch/>
        </p:blipFill>
        <p:spPr>
          <a:xfrm>
            <a:off x="3054096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descr="Digital Graph Screen" id="225" name="Google Shape;225;p3"/>
          <p:cNvPicPr preferRelativeResize="0"/>
          <p:nvPr>
            <p:ph idx="5" type="pic"/>
          </p:nvPr>
        </p:nvPicPr>
        <p:blipFill rotWithShape="1">
          <a:blip r:embed="rId5">
            <a:alphaModFix/>
          </a:blip>
          <a:srcRect b="41" l="0" r="0" t="42"/>
          <a:stretch/>
        </p:blipFill>
        <p:spPr>
          <a:xfrm>
            <a:off x="9137904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26" name="Google Shape;226;p3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erson drawing on a white board" id="227" name="Google Shape;227;p3"/>
          <p:cNvPicPr preferRelativeResize="0"/>
          <p:nvPr>
            <p:ph idx="4" type="pic"/>
          </p:nvPr>
        </p:nvPicPr>
        <p:blipFill rotWithShape="1">
          <a:blip r:embed="rId6">
            <a:alphaModFix/>
          </a:blip>
          <a:srcRect b="41" l="0" r="0" t="42"/>
          <a:stretch/>
        </p:blipFill>
        <p:spPr>
          <a:xfrm>
            <a:off x="6083808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28" name="Google Shape;228;p3"/>
          <p:cNvSpPr txBox="1"/>
          <p:nvPr>
            <p:ph idx="4294967295" type="body"/>
          </p:nvPr>
        </p:nvSpPr>
        <p:spPr>
          <a:xfrm>
            <a:off x="5262563" y="4508500"/>
            <a:ext cx="6221412" cy="1563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300"/>
              </a:spcBef>
              <a:spcAft>
                <a:spcPts val="120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online retail transaction data from UCI Machine Learning Repository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"/>
          <p:cNvSpPr/>
          <p:nvPr/>
        </p:nvSpPr>
        <p:spPr>
          <a:xfrm rot="2700000">
            <a:off x="612445" y="481888"/>
            <a:ext cx="1080000" cy="1262947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5" name="Google Shape;235;p4"/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6" name="Google Shape;236;p4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37" name="Google Shape;237;p4"/>
          <p:cNvGrpSpPr/>
          <p:nvPr/>
        </p:nvGrpSpPr>
        <p:grpSpPr>
          <a:xfrm>
            <a:off x="1292493" y="4299807"/>
            <a:ext cx="2083885" cy="2083885"/>
            <a:chOff x="4842143" y="3556857"/>
            <a:chExt cx="2083885" cy="2083885"/>
          </a:xfrm>
        </p:grpSpPr>
        <p:sp>
          <p:nvSpPr>
            <p:cNvPr id="238" name="Google Shape;238;p4"/>
            <p:cNvSpPr/>
            <p:nvPr/>
          </p:nvSpPr>
          <p:spPr>
            <a:xfrm flipH="1" rot="8100000">
              <a:off x="5005634" y="4191206"/>
              <a:ext cx="1853969" cy="92698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 flipH="1" rot="8100000">
              <a:off x="4957101" y="4052255"/>
              <a:ext cx="1853969" cy="109309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 flipH="1" rot="2700000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 flipH="1" rot="2700000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42" name="Google Shape;24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ata Points Digital background" id="243" name="Google Shape;243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44" name="Google Shape;244;p4"/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5" name="Google Shape;245;p4"/>
          <p:cNvSpPr/>
          <p:nvPr/>
        </p:nvSpPr>
        <p:spPr>
          <a:xfrm rot="10800000">
            <a:off x="0" y="-5"/>
            <a:ext cx="9000000" cy="68580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6" name="Google Shape;246;p4"/>
          <p:cNvSpPr txBox="1"/>
          <p:nvPr>
            <p:ph type="ctrTitle"/>
          </p:nvPr>
        </p:nvSpPr>
        <p:spPr>
          <a:xfrm>
            <a:off x="550875" y="239125"/>
            <a:ext cx="56532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</a:pPr>
            <a:r>
              <a:rPr lang="en-US" sz="4400"/>
              <a:t>Time span of data set</a:t>
            </a:r>
            <a:endParaRPr/>
          </a:p>
        </p:txBody>
      </p:sp>
      <p:sp>
        <p:nvSpPr>
          <p:cNvPr id="247" name="Google Shape;247;p4"/>
          <p:cNvSpPr txBox="1"/>
          <p:nvPr>
            <p:ph idx="1" type="subTitle"/>
          </p:nvPr>
        </p:nvSpPr>
        <p:spPr>
          <a:xfrm>
            <a:off x="550863" y="1143455"/>
            <a:ext cx="7377180" cy="1083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77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Online Retail II data set contains all the transactions occurring for a UK-based and registered, non-store online retail between 01/12/2009 and 09/12/2011.</a:t>
            </a:r>
            <a:endParaRPr/>
          </a:p>
        </p:txBody>
      </p:sp>
      <p:sp>
        <p:nvSpPr>
          <p:cNvPr id="248" name="Google Shape;248;p4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4"/>
          <p:cNvSpPr txBox="1"/>
          <p:nvPr/>
        </p:nvSpPr>
        <p:spPr>
          <a:xfrm>
            <a:off x="547618" y="2239778"/>
            <a:ext cx="5437187" cy="8515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Objective</a:t>
            </a:r>
            <a:endParaRPr/>
          </a:p>
        </p:txBody>
      </p:sp>
      <p:sp>
        <p:nvSpPr>
          <p:cNvPr id="250" name="Google Shape;250;p4"/>
          <p:cNvSpPr txBox="1"/>
          <p:nvPr/>
        </p:nvSpPr>
        <p:spPr>
          <a:xfrm>
            <a:off x="547618" y="3144115"/>
            <a:ext cx="7377180" cy="1083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Perform a time series analysis and Predict the future sales data</a:t>
            </a:r>
            <a:endParaRPr/>
          </a:p>
        </p:txBody>
      </p:sp>
      <p:sp>
        <p:nvSpPr>
          <p:cNvPr id="251" name="Google Shape;251;p4"/>
          <p:cNvSpPr/>
          <p:nvPr/>
        </p:nvSpPr>
        <p:spPr>
          <a:xfrm>
            <a:off x="8328031" y="954447"/>
            <a:ext cx="3462900" cy="1461300"/>
          </a:xfrm>
          <a:prstGeom prst="roundRect">
            <a:avLst>
              <a:gd fmla="val 16667" name="adj"/>
            </a:avLst>
          </a:prstGeom>
          <a:solidFill>
            <a:srgbClr val="B7B7D8"/>
          </a:solidFill>
          <a:ln cap="flat" cmpd="sng" w="12700">
            <a:solidFill>
              <a:srgbClr val="0D8A6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Phase Ⅰ models: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Linear Regression;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SARIMAX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8328018" y="2715001"/>
            <a:ext cx="3462900" cy="1461300"/>
          </a:xfrm>
          <a:prstGeom prst="roundRect">
            <a:avLst>
              <a:gd fmla="val 16667" name="adj"/>
            </a:avLst>
          </a:prstGeom>
          <a:solidFill>
            <a:srgbClr val="B7B7D8"/>
          </a:solidFill>
          <a:ln cap="flat" cmpd="sng" w="12700">
            <a:solidFill>
              <a:srgbClr val="0D8A6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Phase Ⅱ </a:t>
            </a: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models</a:t>
            </a: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K-means clustering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Facebook Prophet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Random Forest Regression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8328018" y="4611112"/>
            <a:ext cx="3462900" cy="1461300"/>
          </a:xfrm>
          <a:prstGeom prst="roundRect">
            <a:avLst>
              <a:gd fmla="val 16667" name="adj"/>
            </a:avLst>
          </a:prstGeom>
          <a:solidFill>
            <a:srgbClr val="B7B7D8"/>
          </a:solidFill>
          <a:ln cap="flat" cmpd="sng" w="12700">
            <a:solidFill>
              <a:srgbClr val="0D8A6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Phase Ⅲ models: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GPT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Google Bard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XGBoost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4a23895bee_0_13"/>
          <p:cNvSpPr txBox="1"/>
          <p:nvPr>
            <p:ph type="title"/>
          </p:nvPr>
        </p:nvSpPr>
        <p:spPr>
          <a:xfrm>
            <a:off x="550863" y="4507200"/>
            <a:ext cx="4500600" cy="15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Phase I</a:t>
            </a:r>
            <a:endParaRPr/>
          </a:p>
        </p:txBody>
      </p:sp>
      <p:pic>
        <p:nvPicPr>
          <p:cNvPr descr="A group of people sitting at a table" id="260" name="Google Shape;260;g24a23895bee_0_1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9" l="0" r="0" t="39"/>
          <a:stretch/>
        </p:blipFill>
        <p:spPr>
          <a:xfrm>
            <a:off x="0" y="0"/>
            <a:ext cx="3054096" cy="37764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descr="Data Points Digital background" id="261" name="Google Shape;261;g24a23895bee_0_13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39" l="0" r="0" t="39"/>
          <a:stretch/>
        </p:blipFill>
        <p:spPr>
          <a:xfrm>
            <a:off x="3054096" y="0"/>
            <a:ext cx="3054096" cy="37764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descr="Digital Graph Screen" id="262" name="Google Shape;262;g24a23895bee_0_13"/>
          <p:cNvPicPr preferRelativeResize="0"/>
          <p:nvPr>
            <p:ph idx="5" type="pic"/>
          </p:nvPr>
        </p:nvPicPr>
        <p:blipFill rotWithShape="1">
          <a:blip r:embed="rId5">
            <a:alphaModFix/>
          </a:blip>
          <a:srcRect b="39" l="0" r="0" t="39"/>
          <a:stretch/>
        </p:blipFill>
        <p:spPr>
          <a:xfrm>
            <a:off x="9137904" y="0"/>
            <a:ext cx="3054096" cy="37764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63" name="Google Shape;263;g24a23895bee_0_13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erson drawing on a white board" id="264" name="Google Shape;264;g24a23895bee_0_13"/>
          <p:cNvPicPr preferRelativeResize="0"/>
          <p:nvPr>
            <p:ph idx="4" type="pic"/>
          </p:nvPr>
        </p:nvPicPr>
        <p:blipFill rotWithShape="1">
          <a:blip r:embed="rId6">
            <a:alphaModFix/>
          </a:blip>
          <a:srcRect b="39" l="0" r="0" t="39"/>
          <a:stretch/>
        </p:blipFill>
        <p:spPr>
          <a:xfrm>
            <a:off x="6083808" y="0"/>
            <a:ext cx="3054096" cy="37764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65" name="Google Shape;265;g24a23895bee_0_13"/>
          <p:cNvSpPr txBox="1"/>
          <p:nvPr>
            <p:ph idx="4294967295" type="body"/>
          </p:nvPr>
        </p:nvSpPr>
        <p:spPr>
          <a:xfrm>
            <a:off x="5262563" y="4508500"/>
            <a:ext cx="6221400" cy="15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300"/>
              </a:spcBef>
              <a:spcAft>
                <a:spcPts val="1200"/>
              </a:spcAft>
              <a:buSzPts val="1018"/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plain linear regression/ SARIMAX model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Data Processing</a:t>
            </a:r>
            <a:endParaRPr/>
          </a:p>
        </p:txBody>
      </p:sp>
      <p:sp>
        <p:nvSpPr>
          <p:cNvPr id="272" name="Google Shape;272;p6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73" name="Google Shape;273;p6"/>
          <p:cNvGrpSpPr/>
          <p:nvPr/>
        </p:nvGrpSpPr>
        <p:grpSpPr>
          <a:xfrm>
            <a:off x="2618087" y="1881263"/>
            <a:ext cx="7171721" cy="3979810"/>
            <a:chOff x="3249" y="0"/>
            <a:chExt cx="7171721" cy="3979810"/>
          </a:xfrm>
        </p:grpSpPr>
        <p:sp>
          <p:nvSpPr>
            <p:cNvPr id="274" name="Google Shape;274;p6"/>
            <p:cNvSpPr/>
            <p:nvPr/>
          </p:nvSpPr>
          <p:spPr>
            <a:xfrm rot="-5400000">
              <a:off x="1434186" y="1011873"/>
              <a:ext cx="398100" cy="1956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5"/>
            </a:solidFill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6"/>
            <p:cNvSpPr txBox="1"/>
            <p:nvPr/>
          </p:nvSpPr>
          <p:spPr>
            <a:xfrm>
              <a:off x="674664" y="1810365"/>
              <a:ext cx="19365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Gill Sans"/>
                <a:buNone/>
              </a:pPr>
              <a:r>
                <a:rPr lang="en-US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Data Diagnostics</a:t>
              </a: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3249" y="0"/>
              <a:ext cx="3259800" cy="13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6"/>
            <p:cNvSpPr txBox="1"/>
            <p:nvPr/>
          </p:nvSpPr>
          <p:spPr>
            <a:xfrm>
              <a:off x="3249" y="0"/>
              <a:ext cx="3259800" cy="13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b" bIns="13715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rPr lang="en-US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Check missing data and outliers prior to data cleaning process</a:t>
              </a:r>
              <a:endParaRPr/>
            </a:p>
          </p:txBody>
        </p:sp>
        <p:cxnSp>
          <p:nvCxnSpPr>
            <p:cNvPr id="278" name="Google Shape;278;p6"/>
            <p:cNvCxnSpPr/>
            <p:nvPr/>
          </p:nvCxnSpPr>
          <p:spPr>
            <a:xfrm>
              <a:off x="1633216" y="1472548"/>
              <a:ext cx="0" cy="3183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279" name="Google Shape;279;p6"/>
            <p:cNvSpPr/>
            <p:nvPr/>
          </p:nvSpPr>
          <p:spPr>
            <a:xfrm>
              <a:off x="1593417" y="1392951"/>
              <a:ext cx="79500" cy="79500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2611196" y="1790937"/>
              <a:ext cx="1956000" cy="398100"/>
            </a:xfrm>
            <a:prstGeom prst="rect">
              <a:avLst/>
            </a:prstGeom>
            <a:solidFill>
              <a:srgbClr val="8080AC"/>
            </a:solidFill>
            <a:ln cap="flat" cmpd="sng" w="12700">
              <a:solidFill>
                <a:srgbClr val="8080A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6"/>
            <p:cNvSpPr txBox="1"/>
            <p:nvPr/>
          </p:nvSpPr>
          <p:spPr>
            <a:xfrm>
              <a:off x="2611196" y="1790937"/>
              <a:ext cx="1956000" cy="39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Gill Sans"/>
                <a:buNone/>
              </a:pPr>
              <a:r>
                <a:rPr lang="en-US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Data Cleaning</a:t>
              </a: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1959209" y="2586910"/>
              <a:ext cx="3259800" cy="13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6"/>
            <p:cNvSpPr txBox="1"/>
            <p:nvPr/>
          </p:nvSpPr>
          <p:spPr>
            <a:xfrm>
              <a:off x="1959209" y="2586910"/>
              <a:ext cx="3259800" cy="13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0" lIns="0" spcFirstLastPara="1" rIns="0" wrap="square" tIns="13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rPr lang="en-US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Unify unit of InvoiceDate </a:t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rPr lang="en-US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Only retain records in the UK</a:t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rPr lang="en-US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Delete duplicate records</a:t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284" name="Google Shape;284;p6"/>
            <p:cNvCxnSpPr/>
            <p:nvPr/>
          </p:nvCxnSpPr>
          <p:spPr>
            <a:xfrm>
              <a:off x="3589176" y="2188924"/>
              <a:ext cx="0" cy="318300"/>
            </a:xfrm>
            <a:prstGeom prst="straightConnector1">
              <a:avLst/>
            </a:prstGeom>
            <a:noFill/>
            <a:ln cap="flat" cmpd="sng" w="9525">
              <a:solidFill>
                <a:srgbClr val="8080AC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285" name="Google Shape;285;p6"/>
            <p:cNvSpPr/>
            <p:nvPr/>
          </p:nvSpPr>
          <p:spPr>
            <a:xfrm>
              <a:off x="3549378" y="2507313"/>
              <a:ext cx="79500" cy="79500"/>
            </a:xfrm>
            <a:prstGeom prst="ellipse">
              <a:avLst/>
            </a:prstGeom>
            <a:solidFill>
              <a:srgbClr val="8080AC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4567157" y="1790937"/>
              <a:ext cx="1956000" cy="398100"/>
            </a:xfrm>
            <a:prstGeom prst="rect">
              <a:avLst/>
            </a:prstGeom>
            <a:solidFill>
              <a:srgbClr val="605E99"/>
            </a:solidFill>
            <a:ln cap="flat" cmpd="sng" w="12700">
              <a:solidFill>
                <a:srgbClr val="605E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6"/>
            <p:cNvSpPr txBox="1"/>
            <p:nvPr/>
          </p:nvSpPr>
          <p:spPr>
            <a:xfrm>
              <a:off x="4567157" y="1790937"/>
              <a:ext cx="1956000" cy="39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Gill Sans"/>
                <a:buNone/>
              </a:pPr>
              <a:r>
                <a:rPr lang="en-US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Data Visualization</a:t>
              </a: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3915170" y="0"/>
              <a:ext cx="3259800" cy="13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6"/>
            <p:cNvSpPr txBox="1"/>
            <p:nvPr/>
          </p:nvSpPr>
          <p:spPr>
            <a:xfrm>
              <a:off x="3915170" y="0"/>
              <a:ext cx="3259800" cy="13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b" bIns="13715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rPr lang="en-US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Visualize time series</a:t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290" name="Google Shape;290;p6"/>
            <p:cNvCxnSpPr/>
            <p:nvPr/>
          </p:nvCxnSpPr>
          <p:spPr>
            <a:xfrm>
              <a:off x="5545137" y="1472548"/>
              <a:ext cx="0" cy="318300"/>
            </a:xfrm>
            <a:prstGeom prst="straightConnector1">
              <a:avLst/>
            </a:prstGeom>
            <a:noFill/>
            <a:ln cap="flat" cmpd="sng" w="9525">
              <a:solidFill>
                <a:srgbClr val="605E99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291" name="Google Shape;291;p6"/>
            <p:cNvSpPr/>
            <p:nvPr/>
          </p:nvSpPr>
          <p:spPr>
            <a:xfrm>
              <a:off x="5505338" y="1392951"/>
              <a:ext cx="79500" cy="79500"/>
            </a:xfrm>
            <a:prstGeom prst="ellipse">
              <a:avLst/>
            </a:prstGeom>
            <a:solidFill>
              <a:srgbClr val="605E99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7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Target Variable &amp; Predictive Variable</a:t>
            </a:r>
            <a:endParaRPr/>
          </a:p>
        </p:txBody>
      </p:sp>
      <p:sp>
        <p:nvSpPr>
          <p:cNvPr id="297" name="Google Shape;297;p7"/>
          <p:cNvSpPr txBox="1"/>
          <p:nvPr>
            <p:ph idx="1" type="body"/>
          </p:nvPr>
        </p:nvSpPr>
        <p:spPr>
          <a:xfrm>
            <a:off x="551513" y="1547136"/>
            <a:ext cx="11090400" cy="39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Total_amount in sterling (Â£) per InvoiceDate is the target variable.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/>
              <a:t>Direct Variable List: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InvoiceDate: Features of time are critical in the modeling because they capture seasonality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800"/>
              <a:t>Derived Variable List: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const: constant dummies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lags: serial dependence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trend, trend_squared, trend_cubed: time trends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s(2,7), s(3, 7) …: weekly seasonality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sin(23,freq=A-DEC), cos(23,freq=A-DEC) …: annual seasonality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Holiday: US national holidays. The holiday has an effect on people’s purchasing patterns.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916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7172" lvl="0" marL="228600" rtl="0" algn="l"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 sz="1800"/>
          </a:p>
          <a:p>
            <a:pPr indent="-237172" lvl="0" marL="228600" rtl="0" algn="l"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When we have design ideas, we’ll show them to you right there. </a:t>
            </a:r>
            <a:endParaRPr/>
          </a:p>
        </p:txBody>
      </p:sp>
      <p:sp>
        <p:nvSpPr>
          <p:cNvPr id="298" name="Google Shape;298;p7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4a23895bee_0_147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Pre-modeling</a:t>
            </a:r>
            <a:endParaRPr/>
          </a:p>
        </p:txBody>
      </p:sp>
      <p:sp>
        <p:nvSpPr>
          <p:cNvPr id="305" name="Google Shape;305;g24a23895bee_0_147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06" name="Google Shape;306;g24a23895bee_0_147"/>
          <p:cNvGrpSpPr/>
          <p:nvPr/>
        </p:nvGrpSpPr>
        <p:grpSpPr>
          <a:xfrm>
            <a:off x="2618087" y="1164825"/>
            <a:ext cx="7879038" cy="4696250"/>
            <a:chOff x="3249" y="-716438"/>
            <a:chExt cx="7879038" cy="4696250"/>
          </a:xfrm>
        </p:grpSpPr>
        <p:sp>
          <p:nvSpPr>
            <p:cNvPr id="307" name="Google Shape;307;g24a23895bee_0_147"/>
            <p:cNvSpPr/>
            <p:nvPr/>
          </p:nvSpPr>
          <p:spPr>
            <a:xfrm rot="-5400000">
              <a:off x="1434186" y="1011873"/>
              <a:ext cx="398100" cy="1956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5"/>
            </a:solidFill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g24a23895bee_0_147"/>
            <p:cNvSpPr txBox="1"/>
            <p:nvPr/>
          </p:nvSpPr>
          <p:spPr>
            <a:xfrm>
              <a:off x="674664" y="1810365"/>
              <a:ext cx="19365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lnSpc>
                  <a:spcPct val="107916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Data stationarity check:</a:t>
              </a:r>
              <a:endParaRPr/>
            </a:p>
          </p:txBody>
        </p:sp>
        <p:sp>
          <p:nvSpPr>
            <p:cNvPr id="309" name="Google Shape;309;g24a23895bee_0_147"/>
            <p:cNvSpPr/>
            <p:nvPr/>
          </p:nvSpPr>
          <p:spPr>
            <a:xfrm>
              <a:off x="3249" y="0"/>
              <a:ext cx="3259800" cy="13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g24a23895bee_0_147"/>
            <p:cNvSpPr txBox="1"/>
            <p:nvPr/>
          </p:nvSpPr>
          <p:spPr>
            <a:xfrm>
              <a:off x="3249" y="-25"/>
              <a:ext cx="3259800" cy="13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b" bIns="13715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rPr lang="en-US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Augmented Dickey-Fuller test</a:t>
              </a:r>
              <a:endParaRPr/>
            </a:p>
          </p:txBody>
        </p:sp>
        <p:cxnSp>
          <p:nvCxnSpPr>
            <p:cNvPr id="311" name="Google Shape;311;g24a23895bee_0_147"/>
            <p:cNvCxnSpPr/>
            <p:nvPr/>
          </p:nvCxnSpPr>
          <p:spPr>
            <a:xfrm>
              <a:off x="1633216" y="1472548"/>
              <a:ext cx="0" cy="3183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312" name="Google Shape;312;g24a23895bee_0_147"/>
            <p:cNvSpPr/>
            <p:nvPr/>
          </p:nvSpPr>
          <p:spPr>
            <a:xfrm>
              <a:off x="1593417" y="1392951"/>
              <a:ext cx="79500" cy="79500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g24a23895bee_0_147"/>
            <p:cNvSpPr/>
            <p:nvPr/>
          </p:nvSpPr>
          <p:spPr>
            <a:xfrm>
              <a:off x="2611196" y="1790937"/>
              <a:ext cx="1956000" cy="398100"/>
            </a:xfrm>
            <a:prstGeom prst="rect">
              <a:avLst/>
            </a:prstGeom>
            <a:solidFill>
              <a:srgbClr val="8080AC"/>
            </a:solidFill>
            <a:ln cap="flat" cmpd="sng" w="12700">
              <a:solidFill>
                <a:srgbClr val="8080A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g24a23895bee_0_147"/>
            <p:cNvSpPr txBox="1"/>
            <p:nvPr/>
          </p:nvSpPr>
          <p:spPr>
            <a:xfrm>
              <a:off x="2611196" y="1790937"/>
              <a:ext cx="1956000" cy="39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lnSpc>
                  <a:spcPct val="107916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Data seasonality and trend analysis</a:t>
              </a:r>
              <a:endParaRPr/>
            </a:p>
          </p:txBody>
        </p:sp>
        <p:sp>
          <p:nvSpPr>
            <p:cNvPr id="315" name="Google Shape;315;g24a23895bee_0_147"/>
            <p:cNvSpPr/>
            <p:nvPr/>
          </p:nvSpPr>
          <p:spPr>
            <a:xfrm>
              <a:off x="1959209" y="2586910"/>
              <a:ext cx="3259800" cy="13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g24a23895bee_0_147"/>
            <p:cNvSpPr txBox="1"/>
            <p:nvPr/>
          </p:nvSpPr>
          <p:spPr>
            <a:xfrm>
              <a:off x="1959212" y="2586912"/>
              <a:ext cx="3625500" cy="13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0" lIns="0" spcFirstLastPara="1" rIns="0" wrap="square" tIns="13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rPr lang="en-US" sz="20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Autocorrelation </a:t>
              </a:r>
              <a:endParaRPr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rPr lang="en-US" sz="20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Power Spectral Density</a:t>
              </a:r>
              <a:endParaRPr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Seasonality decomposition</a:t>
              </a:r>
              <a:endParaRPr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Moving average</a:t>
              </a:r>
              <a:endParaRPr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317" name="Google Shape;317;g24a23895bee_0_147"/>
            <p:cNvCxnSpPr/>
            <p:nvPr/>
          </p:nvCxnSpPr>
          <p:spPr>
            <a:xfrm>
              <a:off x="3589176" y="2188924"/>
              <a:ext cx="0" cy="318300"/>
            </a:xfrm>
            <a:prstGeom prst="straightConnector1">
              <a:avLst/>
            </a:prstGeom>
            <a:noFill/>
            <a:ln cap="flat" cmpd="sng" w="9525">
              <a:solidFill>
                <a:srgbClr val="8080AC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318" name="Google Shape;318;g24a23895bee_0_147"/>
            <p:cNvSpPr/>
            <p:nvPr/>
          </p:nvSpPr>
          <p:spPr>
            <a:xfrm>
              <a:off x="3549378" y="2507313"/>
              <a:ext cx="79500" cy="79500"/>
            </a:xfrm>
            <a:prstGeom prst="ellipse">
              <a:avLst/>
            </a:prstGeom>
            <a:solidFill>
              <a:srgbClr val="8080AC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g24a23895bee_0_147"/>
            <p:cNvSpPr/>
            <p:nvPr/>
          </p:nvSpPr>
          <p:spPr>
            <a:xfrm>
              <a:off x="4567157" y="1790937"/>
              <a:ext cx="1956000" cy="398100"/>
            </a:xfrm>
            <a:prstGeom prst="rect">
              <a:avLst/>
            </a:prstGeom>
            <a:solidFill>
              <a:srgbClr val="605E99"/>
            </a:solidFill>
            <a:ln cap="flat" cmpd="sng" w="12700">
              <a:solidFill>
                <a:srgbClr val="605E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g24a23895bee_0_147"/>
            <p:cNvSpPr txBox="1"/>
            <p:nvPr/>
          </p:nvSpPr>
          <p:spPr>
            <a:xfrm>
              <a:off x="4567157" y="1790937"/>
              <a:ext cx="1956000" cy="39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lnSpc>
                  <a:spcPct val="107916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Derived variable creation</a:t>
              </a:r>
              <a:endParaRPr/>
            </a:p>
          </p:txBody>
        </p:sp>
        <p:sp>
          <p:nvSpPr>
            <p:cNvPr id="321" name="Google Shape;321;g24a23895bee_0_147"/>
            <p:cNvSpPr/>
            <p:nvPr/>
          </p:nvSpPr>
          <p:spPr>
            <a:xfrm>
              <a:off x="3915170" y="0"/>
              <a:ext cx="3259800" cy="13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g24a23895bee_0_147"/>
            <p:cNvSpPr txBox="1"/>
            <p:nvPr/>
          </p:nvSpPr>
          <p:spPr>
            <a:xfrm>
              <a:off x="3628887" y="-716438"/>
              <a:ext cx="4253400" cy="13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715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1" lang="en-US" sz="20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DeterministicProcess, CalendarFourier</a:t>
              </a:r>
              <a:r>
                <a:rPr lang="en-US" sz="20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 from statsmodels.tsa.deterministic</a:t>
              </a:r>
              <a:endParaRPr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One-Hot encoding holiday features</a:t>
              </a:r>
              <a:endParaRPr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323" name="Google Shape;323;g24a23895bee_0_147"/>
            <p:cNvCxnSpPr/>
            <p:nvPr/>
          </p:nvCxnSpPr>
          <p:spPr>
            <a:xfrm>
              <a:off x="5545137" y="1472548"/>
              <a:ext cx="0" cy="318300"/>
            </a:xfrm>
            <a:prstGeom prst="straightConnector1">
              <a:avLst/>
            </a:prstGeom>
            <a:noFill/>
            <a:ln cap="flat" cmpd="sng" w="9525">
              <a:solidFill>
                <a:srgbClr val="605E99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324" name="Google Shape;324;g24a23895bee_0_147"/>
            <p:cNvSpPr/>
            <p:nvPr/>
          </p:nvSpPr>
          <p:spPr>
            <a:xfrm>
              <a:off x="5505338" y="1392951"/>
              <a:ext cx="79500" cy="79500"/>
            </a:xfrm>
            <a:prstGeom prst="ellipse">
              <a:avLst/>
            </a:prstGeom>
            <a:solidFill>
              <a:srgbClr val="605E99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8"/>
          <p:cNvSpPr txBox="1"/>
          <p:nvPr>
            <p:ph type="title"/>
          </p:nvPr>
        </p:nvSpPr>
        <p:spPr>
          <a:xfrm>
            <a:off x="550852" y="549275"/>
            <a:ext cx="93981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Modeling – Linear Regression</a:t>
            </a:r>
            <a:endParaRPr/>
          </a:p>
        </p:txBody>
      </p:sp>
      <p:sp>
        <p:nvSpPr>
          <p:cNvPr id="330" name="Google Shape;330;p8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1" name="Google Shape;33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688" y="1660112"/>
            <a:ext cx="4962175" cy="375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1225" y="1716650"/>
            <a:ext cx="4890249" cy="36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2022-08-30T20:58:13Z</dcterms:created>
  <dc:creator>Sd Hd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