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6" r:id="rId3"/>
    <p:sldId id="264" r:id="rId4"/>
    <p:sldId id="258" r:id="rId5"/>
    <p:sldId id="273" r:id="rId6"/>
    <p:sldId id="274" r:id="rId7"/>
    <p:sldId id="275" r:id="rId8"/>
    <p:sldId id="266" r:id="rId9"/>
    <p:sldId id="268" r:id="rId10"/>
    <p:sldId id="269" r:id="rId11"/>
    <p:sldId id="270" r:id="rId12"/>
    <p:sldId id="271" r:id="rId13"/>
    <p:sldId id="272" r:id="rId14"/>
    <p:sldId id="267" r:id="rId15"/>
    <p:sldId id="277" r:id="rId16"/>
    <p:sldId id="278" r:id="rId17"/>
    <p:sldId id="281" r:id="rId18"/>
    <p:sldId id="282" r:id="rId19"/>
    <p:sldId id="279" r:id="rId20"/>
    <p:sldId id="284" r:id="rId21"/>
    <p:sldId id="286" r:id="rId22"/>
    <p:sldId id="285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ora Abootalebi" initials="HA" lastIdx="54" clrIdx="0">
    <p:extLst>
      <p:ext uri="{19B8F6BF-5375-455C-9EA6-DF929625EA0E}">
        <p15:presenceInfo xmlns:p15="http://schemas.microsoft.com/office/powerpoint/2012/main" userId="6f3262a0571354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53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5373" autoAdjust="0"/>
  </p:normalViewPr>
  <p:slideViewPr>
    <p:cSldViewPr snapToGrid="0">
      <p:cViewPr>
        <p:scale>
          <a:sx n="61" d="100"/>
          <a:sy n="61" d="100"/>
        </p:scale>
        <p:origin x="45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9" d="100"/>
          <a:sy n="69" d="100"/>
        </p:scale>
        <p:origin x="2568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8:12:12.258" idx="30">
    <p:pos x="10" y="10"/>
    <p:text>حداکثر تولید در واحد سطح بدون در در نظر گرفتن فصل</p:text>
    <p:extLst>
      <p:ext uri="{C676402C-5697-4E1C-873F-D02D1690AC5C}">
        <p15:threadingInfo xmlns:p15="http://schemas.microsoft.com/office/powerpoint/2012/main" timeZoneBias="-210"/>
      </p:ext>
    </p:extLst>
  </p:cm>
  <p:cm authorId="1" dt="2018-12-12T18:14:26.386" idx="31">
    <p:pos x="10" y="106"/>
    <p:text>بیشترین بهره‌وری از منابع (کود، آب، سم و ...)</p:text>
    <p:extLst>
      <p:ext uri="{C676402C-5697-4E1C-873F-D02D1690AC5C}">
        <p15:threadingInfo xmlns:p15="http://schemas.microsoft.com/office/powerpoint/2012/main" timeZoneBias="-210">
          <p15:parentCm authorId="1" idx="30"/>
        </p15:threadingInfo>
      </p:ext>
    </p:extLst>
  </p:cm>
  <p:cm authorId="1" dt="2018-12-12T18:24:49.200" idx="32">
    <p:pos x="10" y="202"/>
    <p:text>آفت زدایی</p:text>
    <p:extLst>
      <p:ext uri="{C676402C-5697-4E1C-873F-D02D1690AC5C}">
        <p15:threadingInfo xmlns:p15="http://schemas.microsoft.com/office/powerpoint/2012/main" timeZoneBias="-210">
          <p15:parentCm authorId="1" idx="30"/>
        </p15:threadingInfo>
      </p:ext>
    </p:extLst>
  </p:cm>
  <p:cm authorId="1" dt="2018-12-12T18:24:57.587" idx="33">
    <p:pos x="10" y="298"/>
    <p:text>اشتغال زایی</p:text>
    <p:extLst>
      <p:ext uri="{C676402C-5697-4E1C-873F-D02D1690AC5C}">
        <p15:threadingInfo xmlns:p15="http://schemas.microsoft.com/office/powerpoint/2012/main" timeZoneBias="-210">
          <p15:parentCm authorId="1" idx="30"/>
        </p15:threadingInfo>
      </p:ext>
    </p:extLst>
  </p:cm>
  <p:cm authorId="1" dt="2018-12-12T18:26:47.951" idx="34">
    <p:pos x="10" y="394"/>
    <p:text>استفاده از زمین‌های بایر</p:text>
    <p:extLst>
      <p:ext uri="{C676402C-5697-4E1C-873F-D02D1690AC5C}">
        <p15:threadingInfo xmlns:p15="http://schemas.microsoft.com/office/powerpoint/2012/main" timeZoneBias="-210">
          <p15:parentCm authorId="1" idx="30"/>
        </p15:threadingInfo>
      </p:ext>
    </p:extLst>
  </p:cm>
  <p:cm authorId="1" dt="2018-12-12T18:27:13.791" idx="35">
    <p:pos x="10" y="490"/>
    <p:text>سود بالا</p:text>
    <p:extLst>
      <p:ext uri="{C676402C-5697-4E1C-873F-D02D1690AC5C}">
        <p15:threadingInfo xmlns:p15="http://schemas.microsoft.com/office/powerpoint/2012/main" timeZoneBias="-210">
          <p15:parentCm authorId="1" idx="30"/>
        </p15:threadingInfo>
      </p:ext>
    </p:extLst>
  </p:cm>
  <p:cm authorId="1" dt="2018-12-24T08:37:28.204" idx="46">
    <p:pos x="22" y="18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4T08:32:49.847" idx="44">
    <p:pos x="10" y="10"/>
    <p:text>زمان جوانه زنی ۳۰ درجه،</p:text>
    <p:extLst>
      <p:ext uri="{C676402C-5697-4E1C-873F-D02D1690AC5C}">
        <p15:threadingInfo xmlns:p15="http://schemas.microsoft.com/office/powerpoint/2012/main" timeZoneBias="-210"/>
      </p:ext>
    </p:extLst>
  </p:cm>
  <p:cm authorId="1" dt="2018-12-14T08:33:11.286" idx="45">
    <p:pos x="10" y="106"/>
    <p:text>بعدش ۲۴ درجه روز و ۱۸ درجه شب</p:text>
    <p:extLst>
      <p:ext uri="{C676402C-5697-4E1C-873F-D02D1690AC5C}">
        <p15:threadingInfo xmlns:p15="http://schemas.microsoft.com/office/powerpoint/2012/main" timeZoneBias="-210">
          <p15:parentCm authorId="1" idx="4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8:34:04.535" idx="36">
    <p:pos x="10" y="10"/>
    <p:text>مطالعه روی ژنتیک</p:text>
    <p:extLst>
      <p:ext uri="{C676402C-5697-4E1C-873F-D02D1690AC5C}">
        <p15:threadingInfo xmlns:p15="http://schemas.microsoft.com/office/powerpoint/2012/main" timeZoneBias="-210"/>
      </p:ext>
    </p:extLst>
  </p:cm>
  <p:cm authorId="1" dt="2018-12-12T18:34:53.343" idx="37">
    <p:pos x="10" y="106"/>
    <p:text>آزمایش آفت کش ها و ...</p:text>
    <p:extLst>
      <p:ext uri="{C676402C-5697-4E1C-873F-D02D1690AC5C}">
        <p15:threadingInfo xmlns:p15="http://schemas.microsoft.com/office/powerpoint/2012/main" timeZoneBias="-210">
          <p15:parentCm authorId="1" idx="36"/>
        </p15:threadingInfo>
      </p:ext>
    </p:extLst>
  </p:cm>
  <p:cm authorId="1" dt="2018-12-12T18:35:19.873" idx="38">
    <p:pos x="10" y="202"/>
    <p:text>به شدت کنترل شده</p:text>
    <p:extLst>
      <p:ext uri="{C676402C-5697-4E1C-873F-D02D1690AC5C}">
        <p15:threadingInfo xmlns:p15="http://schemas.microsoft.com/office/powerpoint/2012/main" timeZoneBias="-210">
          <p15:parentCm authorId="1" idx="3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8:38:33.348" idx="39">
    <p:pos x="10" y="10"/>
    <p:text>آمورش دانشجویان</p:text>
    <p:extLst>
      <p:ext uri="{C676402C-5697-4E1C-873F-D02D1690AC5C}">
        <p15:threadingInfo xmlns:p15="http://schemas.microsoft.com/office/powerpoint/2012/main" timeZoneBias="-210"/>
      </p:ext>
    </p:extLst>
  </p:cm>
  <p:cm authorId="1" dt="2018-12-12T18:38:53.892" idx="40">
    <p:pos x="10" y="106"/>
    <p:text>دارای امکانات فراوان</p:text>
    <p:extLst>
      <p:ext uri="{C676402C-5697-4E1C-873F-D02D1690AC5C}">
        <p15:threadingInfo xmlns:p15="http://schemas.microsoft.com/office/powerpoint/2012/main" timeZoneBias="-210">
          <p15:parentCm authorId="1" idx="39"/>
        </p15:threadingInfo>
      </p:ext>
    </p:extLst>
  </p:cm>
  <p:cm authorId="1" dt="2018-12-12T18:39:17.161" idx="41">
    <p:pos x="10" y="202"/>
    <p:text>فواصل زیاد بین ردیف‌ها</p:text>
    <p:extLst>
      <p:ext uri="{C676402C-5697-4E1C-873F-D02D1690AC5C}">
        <p15:threadingInfo xmlns:p15="http://schemas.microsoft.com/office/powerpoint/2012/main" timeZoneBias="-210">
          <p15:parentCm authorId="1" idx="39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4:08:04.550" idx="1">
    <p:pos x="10" y="10"/>
    <p:text>هزینه‌بره و باعث هدر رفتن انرژی می‌شه.</p:text>
    <p:extLst>
      <p:ext uri="{C676402C-5697-4E1C-873F-D02D1690AC5C}">
        <p15:threadingInfo xmlns:p15="http://schemas.microsoft.com/office/powerpoint/2012/main" timeZoneBias="-210"/>
      </p:ext>
    </p:extLst>
  </p:cm>
  <p:cm authorId="1" dt="2018-12-12T14:09:28.625" idx="2">
    <p:pos x="10" y="106"/>
    <p:text>قابلیت توزیع نور خورشید رو نداره و باید از یه راه دیگه این کار رو کرد.</p:text>
    <p:extLst>
      <p:ext uri="{C676402C-5697-4E1C-873F-D02D1690AC5C}">
        <p15:threadingInfo xmlns:p15="http://schemas.microsoft.com/office/powerpoint/2012/main" timeZoneBias="-210">
          <p15:parentCm authorId="1" idx="1"/>
        </p15:threadingInfo>
      </p:ext>
    </p:extLst>
  </p:cm>
  <p:cm authorId="1" dt="2018-12-12T14:10:58.103" idx="3">
    <p:pos x="10" y="202"/>
    <p:text>سینگل پِین:</p:text>
    <p:extLst>
      <p:ext uri="{C676402C-5697-4E1C-873F-D02D1690AC5C}">
        <p15:threadingInfo xmlns:p15="http://schemas.microsoft.com/office/powerpoint/2012/main" timeZoneBias="-210">
          <p15:parentCm authorId="1" idx="1"/>
        </p15:threadingInfo>
      </p:ext>
    </p:extLst>
  </p:cm>
  <p:cm authorId="1" dt="2018-12-12T14:11:14.636" idx="4">
    <p:pos x="10" y="298"/>
    <p:text>شکنندس و تحمل وزن برف رو نداره.</p:text>
    <p:extLst>
      <p:ext uri="{C676402C-5697-4E1C-873F-D02D1690AC5C}">
        <p15:threadingInfo xmlns:p15="http://schemas.microsoft.com/office/powerpoint/2012/main" timeZoneBias="-210">
          <p15:parentCm authorId="1" idx="1"/>
        </p15:threadingInfo>
      </p:ext>
    </p:extLst>
  </p:cm>
  <p:cm authorId="1" dt="2018-12-12T14:11:39.324" idx="5">
    <p:pos x="10" y="394"/>
    <p:text>اجازه‌ی عبور حرارت رو میده برای همین توی سرما حتمن هیتر لازمه</p:text>
    <p:extLst>
      <p:ext uri="{C676402C-5697-4E1C-873F-D02D1690AC5C}">
        <p15:threadingInfo xmlns:p15="http://schemas.microsoft.com/office/powerpoint/2012/main" timeZoneBias="-210">
          <p15:parentCm authorId="1" idx="1"/>
        </p15:threadingInfo>
      </p:ext>
    </p:extLst>
  </p:cm>
  <p:cm authorId="1" dt="2018-12-12T14:20:55.671" idx="7">
    <p:pos x="10" y="490"/>
    <p:text>دابل پین: تلف انرژی رو نصف می‌کنه</p:text>
    <p:extLst>
      <p:ext uri="{C676402C-5697-4E1C-873F-D02D1690AC5C}">
        <p15:threadingInfo xmlns:p15="http://schemas.microsoft.com/office/powerpoint/2012/main" timeZoneBias="-210">
          <p15:parentCm authorId="1" idx="1"/>
        </p15:threadingInfo>
      </p:ext>
    </p:extLst>
  </p:cm>
  <p:cm authorId="1" dt="2018-12-12T14:20:35.918" idx="6">
    <p:pos x="5" y="15"/>
    <p:text/>
    <p:extLst>
      <p:ext uri="{C676402C-5697-4E1C-873F-D02D1690AC5C}">
        <p15:threadingInfo xmlns:p15="http://schemas.microsoft.com/office/powerpoint/2012/main" timeZoneBias="-210"/>
      </p:ext>
    </p:extLst>
  </p:cm>
  <p:cm authorId="1" dt="2018-12-12T18:47:36.827" idx="42">
    <p:pos x="106" y="106"/>
    <p:text/>
    <p:extLst>
      <p:ext uri="{C676402C-5697-4E1C-873F-D02D1690AC5C}">
        <p15:threadingInfo xmlns:p15="http://schemas.microsoft.com/office/powerpoint/2012/main" timeZoneBias="-210"/>
      </p:ext>
    </p:extLst>
  </p:cm>
  <p:cm authorId="1" dt="2018-12-12T18:47:39.622" idx="43">
    <p:pos x="202" y="202"/>
    <p:text>کاور خیلی مهمه چون تعیین میکنه چقدر نور و گرما وارد گلخونه میشه</p:text>
    <p:extLst>
      <p:ext uri="{C676402C-5697-4E1C-873F-D02D1690AC5C}">
        <p15:threadingInfo xmlns:p15="http://schemas.microsoft.com/office/powerpoint/2012/main" timeZoneBias="-21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4:22:07.995" idx="9">
    <p:pos x="10" y="10"/>
    <p:text>یه جور پلاستیک ضخیمه</p:text>
    <p:extLst>
      <p:ext uri="{C676402C-5697-4E1C-873F-D02D1690AC5C}">
        <p15:threadingInfo xmlns:p15="http://schemas.microsoft.com/office/powerpoint/2012/main" timeZoneBias="-210"/>
      </p:ext>
    </p:extLst>
  </p:cm>
  <p:cm authorId="1" dt="2018-12-12T14:22:54.982" idx="10">
    <p:pos x="10" y="106"/>
    <p:text>نسبت به شیشه ارزونتره
توزیع نور هم نداره</p:text>
    <p:extLst>
      <p:ext uri="{C676402C-5697-4E1C-873F-D02D1690AC5C}">
        <p15:threadingInfo xmlns:p15="http://schemas.microsoft.com/office/powerpoint/2012/main" timeZoneBias="-210">
          <p15:parentCm authorId="1" idx="9"/>
        </p15:threadingInfo>
      </p:ext>
    </p:extLst>
  </p:cm>
  <p:cm authorId="1" dt="2018-12-12T14:23:53.619" idx="11">
    <p:pos x="10" y="202"/>
    <p:text>سینگل وال:</p:text>
    <p:extLst>
      <p:ext uri="{C676402C-5697-4E1C-873F-D02D1690AC5C}">
        <p15:threadingInfo xmlns:p15="http://schemas.microsoft.com/office/powerpoint/2012/main" timeZoneBias="-210">
          <p15:parentCm authorId="1" idx="9"/>
        </p15:threadingInfo>
      </p:ext>
    </p:extLst>
  </p:cm>
  <p:cm authorId="1" dt="2018-12-12T14:24:00.779" idx="12">
    <p:pos x="10" y="298"/>
    <p:text>نسبت به شیشه با دوام‌تره</p:text>
    <p:extLst>
      <p:ext uri="{C676402C-5697-4E1C-873F-D02D1690AC5C}">
        <p15:threadingInfo xmlns:p15="http://schemas.microsoft.com/office/powerpoint/2012/main" timeZoneBias="-210">
          <p15:parentCm authorId="1" idx="9"/>
        </p15:threadingInfo>
      </p:ext>
    </p:extLst>
  </p:cm>
  <p:cm authorId="1" dt="2018-12-12T15:27:44.960" idx="13">
    <p:pos x="10" y="394"/>
    <p:text>تویین وال:</p:text>
    <p:extLst>
      <p:ext uri="{C676402C-5697-4E1C-873F-D02D1690AC5C}">
        <p15:threadingInfo xmlns:p15="http://schemas.microsoft.com/office/powerpoint/2012/main" timeZoneBias="-210">
          <p15:parentCm authorId="1" idx="9"/>
        </p15:threadingInfo>
      </p:ext>
    </p:extLst>
  </p:cm>
  <p:cm authorId="1" dt="2018-12-12T15:28:08.288" idx="14">
    <p:pos x="10" y="490"/>
    <p:text>بهتر از سینگله</p:text>
    <p:extLst>
      <p:ext uri="{C676402C-5697-4E1C-873F-D02D1690AC5C}">
        <p15:threadingInfo xmlns:p15="http://schemas.microsoft.com/office/powerpoint/2012/main" timeZoneBias="-210">
          <p15:parentCm authorId="1" idx="9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5:29:53.799" idx="15">
    <p:pos x="10" y="10"/>
    <p:text>ارزون و سبک</p:text>
    <p:extLst>
      <p:ext uri="{C676402C-5697-4E1C-873F-D02D1690AC5C}">
        <p15:threadingInfo xmlns:p15="http://schemas.microsoft.com/office/powerpoint/2012/main" timeZoneBias="-210"/>
      </p:ext>
    </p:extLst>
  </p:cm>
  <p:cm authorId="1" dt="2018-12-12T15:30:53.938" idx="16">
    <p:pos x="10" y="106"/>
    <p:text>استفاده‌ی راحت</p:text>
    <p:extLst>
      <p:ext uri="{C676402C-5697-4E1C-873F-D02D1690AC5C}">
        <p15:threadingInfo xmlns:p15="http://schemas.microsoft.com/office/powerpoint/2012/main" timeZoneBias="-210">
          <p15:parentCm authorId="1" idx="15"/>
        </p15:threadingInfo>
      </p:ext>
    </p:extLst>
  </p:cm>
  <p:cm authorId="1" dt="2018-12-12T15:31:05.661" idx="17">
    <p:pos x="10" y="202"/>
    <p:text>یه لایه و دو لایه داره</p:text>
    <p:extLst>
      <p:ext uri="{C676402C-5697-4E1C-873F-D02D1690AC5C}">
        <p15:threadingInfo xmlns:p15="http://schemas.microsoft.com/office/powerpoint/2012/main" timeZoneBias="-210">
          <p15:parentCm authorId="1" idx="15"/>
        </p15:threadingInfo>
      </p:ext>
    </p:extLst>
  </p:cm>
  <p:cm authorId="1" dt="2018-12-12T15:31:40.228" idx="18">
    <p:pos x="10" y="298"/>
    <p:text>چون سوراخ داره، اکسیزن و CO2 راحت تبادل میشه . تنفس راحت گیاه رو به دنبال داره</p:text>
    <p:extLst>
      <p:ext uri="{C676402C-5697-4E1C-873F-D02D1690AC5C}">
        <p15:threadingInfo xmlns:p15="http://schemas.microsoft.com/office/powerpoint/2012/main" timeZoneBias="-210">
          <p15:parentCm authorId="1" idx="15"/>
        </p15:threadingInfo>
      </p:ext>
    </p:extLst>
  </p:cm>
  <p:cm authorId="1" dt="2018-12-12T15:34:49.068" idx="19">
    <p:pos x="10" y="394"/>
    <p:text>نسبتن گرما رو نگه میداره</p:text>
    <p:extLst>
      <p:ext uri="{C676402C-5697-4E1C-873F-D02D1690AC5C}">
        <p15:threadingInfo xmlns:p15="http://schemas.microsoft.com/office/powerpoint/2012/main" timeZoneBias="-210">
          <p15:parentCm authorId="1" idx="15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5:40:16.363" idx="20">
    <p:pos x="10" y="10"/>
    <p:text>Fiberglass Reinforced Plastic</p:text>
    <p:extLst>
      <p:ext uri="{C676402C-5697-4E1C-873F-D02D1690AC5C}">
        <p15:threadingInfo xmlns:p15="http://schemas.microsoft.com/office/powerpoint/2012/main" timeZoneBias="-210"/>
      </p:ext>
    </p:extLst>
  </p:cm>
  <p:cm authorId="1" dt="2018-12-12T15:41:28.363" idx="21">
    <p:pos x="10" y="106"/>
    <p:text>توزیع خوب نور</p:text>
    <p:extLst>
      <p:ext uri="{C676402C-5697-4E1C-873F-D02D1690AC5C}">
        <p15:threadingInfo xmlns:p15="http://schemas.microsoft.com/office/powerpoint/2012/main" timeZoneBias="-210">
          <p15:parentCm authorId="1" idx="20"/>
        </p15:threadingInfo>
      </p:ext>
    </p:extLst>
  </p:cm>
  <p:cm authorId="1" dt="2018-12-12T15:42:45.986" idx="22">
    <p:pos x="10" y="202"/>
    <p:text>اشعه یو وی بعد از یه مدت خرابش میکنه</p:text>
    <p:extLst>
      <p:ext uri="{C676402C-5697-4E1C-873F-D02D1690AC5C}">
        <p15:threadingInfo xmlns:p15="http://schemas.microsoft.com/office/powerpoint/2012/main" timeZoneBias="-210">
          <p15:parentCm authorId="1" idx="20"/>
        </p15:threadingInfo>
      </p:ext>
    </p:extLst>
  </p:cm>
  <p:cm authorId="1" dt="2018-12-12T15:45:37.424" idx="23">
    <p:pos x="10" y="298"/>
    <p:text>برای این اتفاق لازمه که هر سال به محافظ UV پوشیده بشه</p:text>
    <p:extLst>
      <p:ext uri="{C676402C-5697-4E1C-873F-D02D1690AC5C}">
        <p15:threadingInfo xmlns:p15="http://schemas.microsoft.com/office/powerpoint/2012/main" timeZoneBias="-210">
          <p15:parentCm authorId="1" idx="20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5:50:37.332" idx="24">
    <p:pos x="10" y="10"/>
    <p:text>مقاوم در برابر برف‌های سنگین</p:text>
    <p:extLst>
      <p:ext uri="{C676402C-5697-4E1C-873F-D02D1690AC5C}">
        <p15:threadingInfo xmlns:p15="http://schemas.microsoft.com/office/powerpoint/2012/main" timeZoneBias="-210"/>
      </p:ext>
    </p:extLst>
  </p:cm>
  <p:cm authorId="1" dt="2018-12-12T15:51:03.833" idx="25">
    <p:pos x="10" y="106"/>
    <p:text>عدم نیاز به پوشش و ایزولیشن</p:text>
    <p:extLst>
      <p:ext uri="{C676402C-5697-4E1C-873F-D02D1690AC5C}">
        <p15:threadingInfo xmlns:p15="http://schemas.microsoft.com/office/powerpoint/2012/main" timeZoneBias="-210">
          <p15:parentCm authorId="1" idx="24"/>
        </p15:threadingInfo>
      </p:ext>
    </p:extLst>
  </p:cm>
  <p:cm authorId="1" dt="2018-12-12T15:51:25.314" idx="26">
    <p:pos x="10" y="202"/>
    <p:text>مناسب برای رشد گیاه در سرما</p:text>
    <p:extLst>
      <p:ext uri="{C676402C-5697-4E1C-873F-D02D1690AC5C}">
        <p15:threadingInfo xmlns:p15="http://schemas.microsoft.com/office/powerpoint/2012/main" timeZoneBias="-210">
          <p15:parentCm authorId="1" idx="24"/>
        </p15:threadingInfo>
      </p:ext>
    </p:extLst>
  </p:cm>
  <p:cm authorId="1" dt="2018-12-12T15:51:54.570" idx="27">
    <p:pos x="10" y="298"/>
    <p:text>tranlucent PVC</p:text>
    <p:extLst>
      <p:ext uri="{C676402C-5697-4E1C-873F-D02D1690AC5C}">
        <p15:threadingInfo xmlns:p15="http://schemas.microsoft.com/office/powerpoint/2012/main" timeZoneBias="-210">
          <p15:parentCm authorId="1" idx="24"/>
        </p15:threadingInfo>
      </p:ext>
    </p:extLst>
  </p:cm>
  <p:cm authorId="1" dt="2018-12-12T15:52:40.838" idx="28">
    <p:pos x="10" y="394"/>
    <p:text>تثبیت کننده‌ی UV</p:text>
    <p:extLst>
      <p:ext uri="{C676402C-5697-4E1C-873F-D02D1690AC5C}">
        <p15:threadingInfo xmlns:p15="http://schemas.microsoft.com/office/powerpoint/2012/main" timeZoneBias="-210">
          <p15:parentCm authorId="1" idx="24"/>
        </p15:threadingInfo>
      </p:ext>
    </p:extLst>
  </p:cm>
  <p:cm authorId="1" dt="2018-12-12T15:55:00.353" idx="29">
    <p:pos x="10" y="490"/>
    <p:text>kنصب آسان</p:text>
    <p:extLst>
      <p:ext uri="{C676402C-5697-4E1C-873F-D02D1690AC5C}">
        <p15:threadingInfo xmlns:p15="http://schemas.microsoft.com/office/powerpoint/2012/main" timeZoneBias="-210">
          <p15:parentCm authorId="1" idx="24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4T08:44:33.715" idx="47">
    <p:pos x="10" y="10"/>
    <p:text>آبدهی</p:text>
    <p:extLst>
      <p:ext uri="{C676402C-5697-4E1C-873F-D02D1690AC5C}">
        <p15:threadingInfo xmlns:p15="http://schemas.microsoft.com/office/powerpoint/2012/main" timeZoneBias="-210"/>
      </p:ext>
    </p:extLst>
  </p:cm>
  <p:cm authorId="1" dt="2018-12-24T08:44:45.999" idx="48">
    <p:pos x="10" y="106"/>
    <p:text>نور</p:text>
    <p:extLst>
      <p:ext uri="{C676402C-5697-4E1C-873F-D02D1690AC5C}">
        <p15:threadingInfo xmlns:p15="http://schemas.microsoft.com/office/powerpoint/2012/main" timeZoneBias="-210">
          <p15:parentCm authorId="1" idx="47"/>
        </p15:threadingInfo>
      </p:ext>
    </p:extLst>
  </p:cm>
  <p:cm authorId="1" dt="2018-12-24T08:44:53.298" idx="49">
    <p:pos x="10" y="202"/>
    <p:text>آفت</p:text>
    <p:extLst>
      <p:ext uri="{C676402C-5697-4E1C-873F-D02D1690AC5C}">
        <p15:threadingInfo xmlns:p15="http://schemas.microsoft.com/office/powerpoint/2012/main" timeZoneBias="-210">
          <p15:parentCm authorId="1" idx="47"/>
        </p15:threadingInfo>
      </p:ext>
    </p:extLst>
  </p:cm>
  <p:cm authorId="1" dt="2018-12-24T08:44:57.187" idx="50">
    <p:pos x="10" y="298"/>
    <p:text>چیدن</p:text>
    <p:extLst>
      <p:ext uri="{C676402C-5697-4E1C-873F-D02D1690AC5C}">
        <p15:threadingInfo xmlns:p15="http://schemas.microsoft.com/office/powerpoint/2012/main" timeZoneBias="-210">
          <p15:parentCm authorId="1" idx="47"/>
        </p15:threadingInfo>
      </p:ext>
    </p:extLst>
  </p:cm>
  <p:cm authorId="1" dt="2018-12-24T08:45:05.100" idx="51">
    <p:pos x="10" y="394"/>
    <p:text>دما و رطوبت</p:text>
    <p:extLst>
      <p:ext uri="{C676402C-5697-4E1C-873F-D02D1690AC5C}">
        <p15:threadingInfo xmlns:p15="http://schemas.microsoft.com/office/powerpoint/2012/main" timeZoneBias="-210">
          <p15:parentCm authorId="1" idx="47"/>
        </p15:threadingInfo>
      </p:ext>
    </p:extLst>
  </p:cm>
  <p:cm authorId="1" dt="2018-12-24T08:45:09.678" idx="52">
    <p:pos x="10" y="490"/>
    <p:text>وجین</p:text>
    <p:extLst>
      <p:ext uri="{C676402C-5697-4E1C-873F-D02D1690AC5C}">
        <p15:threadingInfo xmlns:p15="http://schemas.microsoft.com/office/powerpoint/2012/main" timeZoneBias="-210">
          <p15:parentCm authorId="1" idx="47"/>
        </p15:threadingInfo>
      </p:ext>
    </p:extLst>
  </p:cm>
  <p:cm authorId="1" dt="2018-12-24T08:45:32.256" idx="53">
    <p:pos x="10" y="586"/>
    <p:text>قلمه</p:text>
    <p:extLst>
      <p:ext uri="{C676402C-5697-4E1C-873F-D02D1690AC5C}">
        <p15:threadingInfo xmlns:p15="http://schemas.microsoft.com/office/powerpoint/2012/main" timeZoneBias="-210">
          <p15:parentCm authorId="1" idx="47"/>
        </p15:threadingInfo>
      </p:ext>
    </p:extLst>
  </p:cm>
  <p:cm authorId="1" dt="2018-12-24T08:45:53.275" idx="54">
    <p:pos x="10" y="682"/>
    <p:text>لقاح</p:text>
    <p:extLst>
      <p:ext uri="{C676402C-5697-4E1C-873F-D02D1690AC5C}">
        <p15:threadingInfo xmlns:p15="http://schemas.microsoft.com/office/powerpoint/2012/main" timeZoneBias="-210">
          <p15:parentCm authorId="1" idx="47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B3D4D-C218-4E26-BF77-EA0F40FE4C2C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A265A-C7F6-4F26-B586-A2154A94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2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2C0F0-6864-4C38-922A-4753EF55960E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BE28-D847-436A-BBF3-AE3DFFFA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BE28-D847-436A-BBF3-AE3DFFFA15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E713-8689-4E9E-9FA0-A354A29E1550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5954-FC1C-4C5F-8D20-8A9770F1DD29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EB73-FB1E-4E60-8262-1630CB267486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6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866A-18AE-47F7-B309-882EE64370F6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63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32B0-DE6E-486F-9937-40A2BC529CAE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1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DECC-5A68-4DF0-923A-5931DE34AA4C}" type="datetime1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6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2B6B-D567-4DB7-9C1F-58D7ECD119B9}" type="datetime1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E25-4531-4881-8E67-26FD853D6723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46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E031132-0D89-4DD5-A8CF-A35F5FFB0CAD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C3B-BEE0-4194-8D7C-9BF37AE717E9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F2E9593D-8FD5-4413-A84D-1FE313B2C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F35B-ED1D-45C9-B3AB-37EF264D8358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6D9D-D715-405E-BE45-8CD7AB765EAC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F2E9593D-8FD5-4413-A84D-1FE313B2C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9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2D23-E0B4-464B-A2D7-85C9C1BCC65A}" type="datetime1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3AC0-E21E-4716-BAC6-6F20E9A1B675}" type="datetime1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0A9F-F103-4355-BE31-4E1587FFB2F4}" type="datetime1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589E-D74F-4431-AD09-65F7C5F668A5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350A-DF5C-4D7F-9B0A-41C8478CBA51}" type="datetime1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752E-9559-44A7-98BC-515D3C2F35C7}" type="datetime1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9593D-8FD5-4413-A84D-1FE313B2C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depot.com/" TargetMode="External"/><Relationship Id="rId7" Type="http://schemas.openxmlformats.org/officeDocument/2006/relationships/hyperlink" Target="https://rokhplastic.com/1396/12/%D8%AA%D9%88%D8%AA-%D9%81%D8%B1%D9%86%DA%AF%DB%8C-%DA%AF%D9%84%D8%AE%D8%A7%D9%86%D9%87-%D8%B4%D8%B1%D8%A7%DB%8C%D8%B7-%D9%85%D8%AD%DB%8C%D8%B7-%DA%A9%D8%A7%D8%B4%D8%AA-%D8%AF%D8%A7%D8%B4%D8%AA/" TargetMode="External"/><Relationship Id="rId2" Type="http://schemas.openxmlformats.org/officeDocument/2006/relationships/hyperlink" Target="https://greenhouse.planning.sol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ardeningknowhow.com/" TargetMode="External"/><Relationship Id="rId5" Type="http://schemas.openxmlformats.org/officeDocument/2006/relationships/hyperlink" Target="https://insteading.com/" TargetMode="External"/><Relationship Id="rId4" Type="http://schemas.openxmlformats.org/officeDocument/2006/relationships/hyperlink" Target="http://www.homemadehint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Greenhouse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Glass</a:t>
            </a:r>
          </a:p>
          <a:p>
            <a:r>
              <a:rPr lang="en-US" sz="2400" dirty="0" smtClean="0"/>
              <a:t>Polycarbonate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759825"/>
            <a:ext cx="4700058" cy="3176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Cheap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Durable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No </a:t>
            </a:r>
            <a:r>
              <a:rPr lang="en-US" sz="2400" dirty="0"/>
              <a:t>Diffusing </a:t>
            </a:r>
            <a:r>
              <a:rPr lang="en-US" sz="2400" dirty="0" smtClean="0"/>
              <a:t>Light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No Heat Isolation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Glass</a:t>
            </a:r>
          </a:p>
          <a:p>
            <a:r>
              <a:rPr lang="en-US" sz="2400" dirty="0" smtClean="0"/>
              <a:t>Polycarbonate</a:t>
            </a:r>
          </a:p>
          <a:p>
            <a:r>
              <a:rPr lang="en-US" sz="2400" dirty="0" smtClean="0"/>
              <a:t>Polyethylene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3230879"/>
            <a:ext cx="4700058" cy="27053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Inexpensive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Lightweight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Easy to use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Moderately Trap Heat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4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Glass</a:t>
            </a:r>
          </a:p>
          <a:p>
            <a:r>
              <a:rPr lang="en-US" sz="2400" dirty="0"/>
              <a:t>Polycarbonate</a:t>
            </a:r>
          </a:p>
          <a:p>
            <a:r>
              <a:rPr lang="en-US" sz="2400" dirty="0" smtClean="0"/>
              <a:t>Polyethylene</a:t>
            </a:r>
            <a:endParaRPr lang="fa-IR" sz="2400" dirty="0" smtClean="0"/>
          </a:p>
          <a:p>
            <a:r>
              <a:rPr lang="en-US" sz="2400" dirty="0" smtClean="0"/>
              <a:t>FRP </a:t>
            </a:r>
            <a:r>
              <a:rPr lang="fa-IR" sz="1800" dirty="0" smtClean="0"/>
              <a:t>)</a:t>
            </a:r>
            <a:r>
              <a:rPr lang="en-US" sz="1800" dirty="0" smtClean="0"/>
              <a:t>Fiberglass </a:t>
            </a:r>
            <a:r>
              <a:rPr lang="en-US" sz="1800" dirty="0"/>
              <a:t>Reinforced </a:t>
            </a:r>
            <a:r>
              <a:rPr lang="en-US" sz="1800" dirty="0" smtClean="0"/>
              <a:t>Plastic</a:t>
            </a:r>
            <a:r>
              <a:rPr lang="fa-IR" sz="1800" dirty="0" smtClean="0"/>
              <a:t>(</a:t>
            </a:r>
            <a:endParaRPr lang="en-US" sz="18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3751811"/>
            <a:ext cx="4700058" cy="21843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Good Diffusing Light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‌ </a:t>
            </a:r>
            <a:r>
              <a:rPr lang="en-US" sz="2400" dirty="0" smtClean="0"/>
              <a:t>Breakable Against UV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3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Glass</a:t>
            </a:r>
          </a:p>
          <a:p>
            <a:r>
              <a:rPr lang="en-US" sz="2400" dirty="0"/>
              <a:t>Polycarbonate</a:t>
            </a:r>
          </a:p>
          <a:p>
            <a:r>
              <a:rPr lang="en-US" sz="2400" dirty="0" smtClean="0"/>
              <a:t>Polyethylene</a:t>
            </a:r>
            <a:endParaRPr lang="en-US" sz="2400" dirty="0"/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FRP </a:t>
            </a:r>
            <a:r>
              <a:rPr lang="fa-IR" sz="1800" dirty="0">
                <a:solidFill>
                  <a:prstClr val="white"/>
                </a:solidFill>
              </a:rPr>
              <a:t>)</a:t>
            </a:r>
            <a:r>
              <a:rPr lang="en-US" sz="1800" dirty="0">
                <a:solidFill>
                  <a:prstClr val="white"/>
                </a:solidFill>
              </a:rPr>
              <a:t>Fiberglass Reinforced Plastic</a:t>
            </a:r>
            <a:r>
              <a:rPr lang="fa-IR" sz="1800" dirty="0" smtClean="0">
                <a:solidFill>
                  <a:prstClr val="white"/>
                </a:solidFill>
              </a:rPr>
              <a:t>(</a:t>
            </a:r>
            <a:endParaRPr lang="en-US" sz="2400" dirty="0" smtClean="0"/>
          </a:p>
          <a:p>
            <a:r>
              <a:rPr lang="en-US" sz="2400" dirty="0" smtClean="0"/>
              <a:t>PVC Fabric </a:t>
            </a:r>
            <a:r>
              <a:rPr lang="en-US" sz="1800" dirty="0"/>
              <a:t>(</a:t>
            </a:r>
            <a:r>
              <a:rPr lang="en-US" sz="1800" dirty="0" smtClean="0"/>
              <a:t>Polyvinyl Chloride Fabric)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4211783"/>
            <a:ext cx="4700058" cy="1972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Resistant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UV Stabilizer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/>
              <a:t> </a:t>
            </a:r>
            <a:r>
              <a:rPr lang="en-US" sz="2400" dirty="0"/>
              <a:t>Good Diffusing </a:t>
            </a:r>
            <a:r>
              <a:rPr lang="en-US" sz="2400" dirty="0" smtClean="0"/>
              <a:t>Light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E</a:t>
            </a:r>
            <a:r>
              <a:rPr lang="en-US" sz="2400" dirty="0" smtClean="0"/>
              <a:t>asy Installation</a:t>
            </a:r>
            <a:endParaRPr lang="fa-IR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  <a:endParaRPr lang="en-US" dirty="0"/>
          </a:p>
          <a:p>
            <a:r>
              <a:rPr lang="en-US" dirty="0" smtClean="0"/>
              <a:t>Porous Concrete </a:t>
            </a:r>
          </a:p>
          <a:p>
            <a:r>
              <a:rPr lang="en-US" dirty="0" smtClean="0"/>
              <a:t>Gravel</a:t>
            </a:r>
          </a:p>
          <a:p>
            <a:r>
              <a:rPr lang="en-US" dirty="0" smtClean="0"/>
              <a:t>Dirt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161310"/>
            <a:ext cx="8977745" cy="2510443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  <a:effectLst>
            <a:outerShdw blurRad="228600" dist="254000" dir="8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124" y="2161310"/>
            <a:ext cx="3097876" cy="2510443"/>
          </a:xfrm>
          <a:prstGeom prst="rect">
            <a:avLst/>
          </a:prstGeom>
          <a:effectLst>
            <a:outerShdw blurRad="228600" dist="254000" dir="2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Environmental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Important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</a:t>
            </a:r>
          </a:p>
          <a:p>
            <a:r>
              <a:rPr lang="en-US" dirty="0" smtClean="0"/>
              <a:t>Air</a:t>
            </a:r>
          </a:p>
          <a:p>
            <a:r>
              <a:rPr lang="en-US" dirty="0" smtClean="0"/>
              <a:t>Soil</a:t>
            </a:r>
            <a:r>
              <a:rPr lang="en-US" dirty="0"/>
              <a:t> &amp; Nutrients</a:t>
            </a:r>
            <a:endParaRPr lang="en-US" dirty="0" smtClean="0"/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Slope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Gardening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Watering System</a:t>
            </a:r>
          </a:p>
          <a:p>
            <a:r>
              <a:rPr lang="en-US" dirty="0" smtClean="0"/>
              <a:t>Light Control</a:t>
            </a:r>
          </a:p>
          <a:p>
            <a:r>
              <a:rPr lang="en-US" dirty="0" smtClean="0"/>
              <a:t>Pest Control</a:t>
            </a:r>
          </a:p>
          <a:p>
            <a:r>
              <a:rPr lang="en-US" dirty="0" smtClean="0"/>
              <a:t>Harvesting</a:t>
            </a:r>
          </a:p>
          <a:p>
            <a:r>
              <a:rPr lang="en-US" dirty="0" smtClean="0"/>
              <a:t>Temperature &amp; Humidity Control</a:t>
            </a:r>
            <a:endParaRPr lang="fa-IR" dirty="0" smtClean="0"/>
          </a:p>
          <a:p>
            <a:r>
              <a:rPr lang="en-US" dirty="0" smtClean="0"/>
              <a:t>Weeding</a:t>
            </a:r>
          </a:p>
          <a:p>
            <a:r>
              <a:rPr lang="en-US" dirty="0" smtClean="0"/>
              <a:t>Grafting</a:t>
            </a:r>
          </a:p>
          <a:p>
            <a:r>
              <a:rPr lang="en-US" dirty="0" smtClean="0"/>
              <a:t>Fertilizing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161310"/>
            <a:ext cx="8977745" cy="2510443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  <a:effectLst>
            <a:outerShdw blurRad="228600" dist="254000" dir="8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124" y="2161310"/>
            <a:ext cx="3097876" cy="2510443"/>
          </a:xfrm>
          <a:prstGeom prst="rect">
            <a:avLst/>
          </a:prstGeom>
          <a:effectLst>
            <a:outerShdw blurRad="228600" dist="254000" dir="2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5300" dirty="0" smtClean="0"/>
              <a:t>Plants Growing Conditions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7847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Strawberry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r>
                  <a:rPr lang="en-US" dirty="0" smtClean="0"/>
                  <a:t>Climate: Warm &amp; Humid</a:t>
                </a:r>
              </a:p>
              <a:p>
                <a:r>
                  <a:rPr lang="en-US" dirty="0" smtClean="0"/>
                  <a:t>Water: Adequate</a:t>
                </a:r>
              </a:p>
              <a:p>
                <a:r>
                  <a:rPr lang="en-US" dirty="0" smtClean="0"/>
                  <a:t>Light: Fairly High</a:t>
                </a:r>
              </a:p>
              <a:p>
                <a:r>
                  <a:rPr lang="en-US" dirty="0" smtClean="0"/>
                  <a:t>Temperature: 15</a:t>
                </a:r>
                <a14:m>
                  <m:oMath xmlns:m="http://schemas.openxmlformats.org/officeDocument/2006/math">
                    <m:r>
                      <a:rPr lang="fa-IR" dirty="0"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 – 25</a:t>
                </a:r>
                <a14:m>
                  <m:oMath xmlns:m="http://schemas.openxmlformats.org/officeDocument/2006/math">
                    <m:r>
                      <a:rPr lang="fa-IR" i="0" dirty="0" smtClean="0"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fa-IR" dirty="0" smtClean="0"/>
              </a:p>
              <a:p>
                <a:r>
                  <a:rPr lang="en-US" dirty="0" smtClean="0"/>
                  <a:t>Humidity: 40%</a:t>
                </a:r>
                <a:endParaRPr lang="en-US" dirty="0"/>
              </a:p>
              <a:p>
                <a:r>
                  <a:rPr lang="en-US" dirty="0" smtClean="0"/>
                  <a:t>Soil: Sandy Loam or Light Clay</a:t>
                </a:r>
              </a:p>
              <a:p>
                <a:pPr lvl="1"/>
                <a:r>
                  <a:rPr lang="en-US" dirty="0"/>
                  <a:t>Using </a:t>
                </a:r>
                <a:r>
                  <a:rPr lang="en-US" dirty="0" err="1"/>
                  <a:t>Maltch</a:t>
                </a:r>
                <a:r>
                  <a:rPr lang="en-US" dirty="0"/>
                  <a:t> &amp; Compost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PH: 5.5 – 5.6</a:t>
                </a:r>
              </a:p>
              <a:p>
                <a:r>
                  <a:rPr lang="en-US" dirty="0" smtClean="0"/>
                  <a:t>Slope:15%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6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161310"/>
            <a:ext cx="8977745" cy="2510443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  <a:effectLst>
            <a:outerShdw blurRad="228600" dist="254000" dir="8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124" y="2161310"/>
            <a:ext cx="3097876" cy="2510443"/>
          </a:xfrm>
          <a:prstGeom prst="rect">
            <a:avLst/>
          </a:prstGeom>
          <a:effectLst>
            <a:outerShdw blurRad="228600" dist="254000" dir="2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Greenhouse Assortments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Tomato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r>
                  <a:rPr lang="en-US" dirty="0" smtClean="0"/>
                  <a:t>Climate: Warm </a:t>
                </a:r>
              </a:p>
              <a:p>
                <a:r>
                  <a:rPr lang="en-US" dirty="0" smtClean="0"/>
                  <a:t>Water: 2cm – 5cm per Week</a:t>
                </a:r>
              </a:p>
              <a:p>
                <a:r>
                  <a:rPr lang="en-US" dirty="0" smtClean="0"/>
                  <a:t>Light: </a:t>
                </a:r>
                <a:r>
                  <a:rPr lang="en-US" dirty="0"/>
                  <a:t>8 Hours of </a:t>
                </a:r>
                <a:r>
                  <a:rPr lang="en-US" dirty="0" smtClean="0"/>
                  <a:t>Sun</a:t>
                </a:r>
              </a:p>
              <a:p>
                <a:r>
                  <a:rPr lang="en-US" dirty="0" smtClean="0"/>
                  <a:t>Pesticide-</a:t>
                </a:r>
                <a:r>
                  <a:rPr lang="en-US" dirty="0" err="1" smtClean="0"/>
                  <a:t>Sensetive</a:t>
                </a:r>
                <a:endParaRPr lang="en-US" dirty="0" smtClean="0"/>
              </a:p>
              <a:p>
                <a:r>
                  <a:rPr lang="en-US" dirty="0" smtClean="0"/>
                  <a:t>Temperature: 2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fa-IR" dirty="0"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</a:t>
                </a:r>
                <a:r>
                  <a:rPr lang="en-US" sz="3200" dirty="0" smtClean="0"/>
                  <a:t>- </a:t>
                </a:r>
                <a:r>
                  <a:rPr lang="en-US" dirty="0" smtClean="0"/>
                  <a:t>3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a-IR" dirty="0"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		   </a:t>
                </a:r>
                <a:r>
                  <a:rPr lang="en-US" sz="1400" dirty="0" smtClean="0"/>
                  <a:t> </a:t>
                </a:r>
                <a:r>
                  <a:rPr lang="en-US" dirty="0" smtClean="0"/>
                  <a:t>1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fa-IR" dirty="0"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</a:t>
                </a:r>
                <a:r>
                  <a:rPr lang="en-US" sz="3200" dirty="0"/>
                  <a:t>- </a:t>
                </a:r>
                <a:r>
                  <a:rPr lang="en-US" dirty="0" smtClean="0"/>
                  <a:t>2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fa-IR" dirty="0"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night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 </a:t>
                </a:r>
                <a:endParaRPr lang="fa-IR" sz="1400" dirty="0" smtClean="0"/>
              </a:p>
              <a:p>
                <a:r>
                  <a:rPr lang="en-US" dirty="0" smtClean="0"/>
                  <a:t>Humidity: 80% - 90%</a:t>
                </a:r>
              </a:p>
              <a:p>
                <a:r>
                  <a:rPr lang="en-US" dirty="0" smtClean="0"/>
                  <a:t>Soil: Loam &amp; Sandy Loam</a:t>
                </a:r>
                <a:endParaRPr lang="en-US" dirty="0"/>
              </a:p>
              <a:p>
                <a:r>
                  <a:rPr lang="en-US" dirty="0" smtClean="0"/>
                  <a:t>Nutrients: K, Ca, Fe                          	P, N, S, Mg, </a:t>
                </a:r>
                <a:r>
                  <a:rPr lang="en-US" dirty="0" err="1" smtClean="0"/>
                  <a:t>Mn</a:t>
                </a:r>
                <a:endParaRPr lang="fa-IR" dirty="0" smtClean="0"/>
              </a:p>
              <a:p>
                <a:r>
                  <a:rPr lang="en-US" dirty="0" smtClean="0"/>
                  <a:t>PH: 5.5 – 5.8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9" t="-5245" r="-8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r>
                  <a:rPr lang="en-US" dirty="0" smtClean="0"/>
                  <a:t>Climate: Warm </a:t>
                </a:r>
              </a:p>
              <a:p>
                <a:r>
                  <a:rPr lang="en-US" dirty="0" smtClean="0"/>
                  <a:t>Water: 2cm – 5cm per Week</a:t>
                </a:r>
              </a:p>
              <a:p>
                <a:r>
                  <a:rPr lang="en-US" dirty="0" smtClean="0"/>
                  <a:t>Light: </a:t>
                </a:r>
                <a:r>
                  <a:rPr lang="en-US" dirty="0"/>
                  <a:t>8 Hours of </a:t>
                </a:r>
                <a:r>
                  <a:rPr lang="en-US" dirty="0" smtClean="0"/>
                  <a:t>Sun</a:t>
                </a:r>
              </a:p>
              <a:p>
                <a:r>
                  <a:rPr lang="en-US" dirty="0"/>
                  <a:t>Temperature: 2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fa-IR" dirty="0"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		   </a:t>
                </a:r>
                <a:r>
                  <a:rPr lang="en-US" sz="1400" dirty="0"/>
                  <a:t> </a:t>
                </a:r>
                <a:r>
                  <a:rPr lang="en-US" dirty="0" smtClean="0"/>
                  <a:t>		    </a:t>
                </a:r>
                <a:r>
                  <a:rPr lang="en-US" dirty="0"/>
                  <a:t>2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fa-IR" dirty="0"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night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endParaRPr lang="fa-IR" sz="1400" dirty="0"/>
              </a:p>
              <a:p>
                <a:r>
                  <a:rPr lang="en-US" dirty="0" smtClean="0"/>
                  <a:t>Humidity: 60% </a:t>
                </a:r>
                <a:r>
                  <a:rPr lang="en-US" sz="3200" dirty="0" smtClean="0"/>
                  <a:t>- </a:t>
                </a:r>
                <a:r>
                  <a:rPr lang="en-US" dirty="0" smtClean="0"/>
                  <a:t>70% 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	</a:t>
                </a:r>
                <a:r>
                  <a:rPr lang="en-US" dirty="0"/>
                  <a:t>	 </a:t>
                </a:r>
                <a:r>
                  <a:rPr lang="en-US" dirty="0" smtClean="0"/>
                  <a:t>       70% </a:t>
                </a:r>
                <a:r>
                  <a:rPr lang="en-US" sz="3200" dirty="0" smtClean="0"/>
                  <a:t>- </a:t>
                </a:r>
                <a:r>
                  <a:rPr lang="en-US" dirty="0" smtClean="0"/>
                  <a:t>90% </a:t>
                </a:r>
                <a14:m>
                  <m:oMath xmlns:m="http://schemas.openxmlformats.org/officeDocument/2006/math">
                    <m:r>
                      <a:rPr lang="en-US" sz="16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night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 </a:t>
                </a:r>
              </a:p>
              <a:p>
                <a:endParaRPr lang="fa-IR" sz="1400" dirty="0" smtClean="0"/>
              </a:p>
              <a:p>
                <a:r>
                  <a:rPr lang="en-US" dirty="0" smtClean="0"/>
                  <a:t>Soil: Compost&amp; Compost Manure</a:t>
                </a:r>
              </a:p>
              <a:p>
                <a:pPr lvl="1"/>
                <a:r>
                  <a:rPr lang="en-US" dirty="0"/>
                  <a:t>Using </a:t>
                </a:r>
                <a:r>
                  <a:rPr lang="en-US" dirty="0" err="1"/>
                  <a:t>Maltch</a:t>
                </a:r>
                <a:r>
                  <a:rPr lang="en-US" dirty="0"/>
                  <a:t> </a:t>
                </a:r>
              </a:p>
              <a:p>
                <a:r>
                  <a:rPr lang="en-US" dirty="0" smtClean="0"/>
                  <a:t>Nutrients: K, Ca, Fe, P, Mg</a:t>
                </a:r>
                <a:endParaRPr lang="fa-IR" dirty="0" smtClean="0"/>
              </a:p>
              <a:p>
                <a:r>
                  <a:rPr lang="en-US" dirty="0" smtClean="0"/>
                  <a:t>PH: 6.5 – 6.8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9" t="-5245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Eggplant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r>
                  <a:rPr lang="en-US" dirty="0" smtClean="0"/>
                  <a:t>Climate: Cool </a:t>
                </a:r>
              </a:p>
              <a:p>
                <a:r>
                  <a:rPr lang="en-US" dirty="0" smtClean="0"/>
                  <a:t>Water: 2cm per Week</a:t>
                </a:r>
              </a:p>
              <a:p>
                <a:r>
                  <a:rPr lang="en-US" dirty="0" smtClean="0"/>
                  <a:t>Light: 8 Hours of Sun</a:t>
                </a:r>
              </a:p>
              <a:p>
                <a:r>
                  <a:rPr lang="en-US" dirty="0" smtClean="0"/>
                  <a:t>Temperature: 20</a:t>
                </a:r>
                <a14:m>
                  <m:oMath xmlns:m="http://schemas.openxmlformats.org/officeDocument/2006/math">
                    <m:r>
                      <a:rPr lang="fa-IR" dirty="0"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</a:t>
                </a:r>
                <a:r>
                  <a:rPr lang="en-US" sz="3200" dirty="0" smtClean="0"/>
                  <a:t>- </a:t>
                </a:r>
                <a:r>
                  <a:rPr lang="en-US" dirty="0" smtClean="0"/>
                  <a:t>3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a-IR" dirty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 smtClean="0"/>
                  <a:t>C</a:t>
                </a:r>
                <a:endParaRPr lang="en-US" dirty="0" smtClean="0"/>
              </a:p>
              <a:p>
                <a:r>
                  <a:rPr lang="en-US" dirty="0" smtClean="0"/>
                  <a:t>Humidity: 90% - 95%</a:t>
                </a:r>
              </a:p>
              <a:p>
                <a:r>
                  <a:rPr lang="en-US" dirty="0" smtClean="0"/>
                  <a:t>Soil: Sandy</a:t>
                </a:r>
              </a:p>
              <a:p>
                <a:r>
                  <a:rPr lang="en-US" dirty="0" smtClean="0"/>
                  <a:t>PH: 5.5 – 6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9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effectLst/>
                <a:hlinkClick r:id="rId2"/>
              </a:rPr>
              <a:t>https://</a:t>
            </a:r>
            <a:r>
              <a:rPr lang="en-US" u="sng" dirty="0" smtClean="0">
                <a:effectLst/>
                <a:hlinkClick r:id="rId2"/>
              </a:rPr>
              <a:t>greenhouse.planning.solar</a:t>
            </a:r>
            <a:endParaRPr lang="en-US" u="sng" dirty="0" smtClean="0">
              <a:effectLst/>
            </a:endParaRPr>
          </a:p>
          <a:p>
            <a:r>
              <a:rPr lang="en-US" u="sng" dirty="0" smtClean="0">
                <a:effectLst/>
                <a:hlinkClick r:id="rId3"/>
              </a:rPr>
              <a:t>https://www.homedepot.com</a:t>
            </a:r>
            <a:endParaRPr lang="en-US" u="sng" dirty="0" smtClean="0">
              <a:effectLst/>
            </a:endParaRPr>
          </a:p>
          <a:p>
            <a:r>
              <a:rPr lang="en-US" u="sng" dirty="0" smtClean="0">
                <a:effectLst/>
                <a:hlinkClick r:id="rId4"/>
              </a:rPr>
              <a:t>http</a:t>
            </a:r>
            <a:r>
              <a:rPr lang="en-US" u="sng" dirty="0">
                <a:effectLst/>
                <a:hlinkClick r:id="rId4"/>
              </a:rPr>
              <a:t>://</a:t>
            </a:r>
            <a:r>
              <a:rPr lang="en-US" u="sng" dirty="0" smtClean="0">
                <a:effectLst/>
                <a:hlinkClick r:id="rId4"/>
              </a:rPr>
              <a:t>www.homemadehints.com</a:t>
            </a:r>
            <a:endParaRPr lang="en-US" u="sng" dirty="0" smtClean="0">
              <a:effectLst/>
            </a:endParaRPr>
          </a:p>
          <a:p>
            <a:r>
              <a:rPr lang="en-US" u="sng" dirty="0">
                <a:effectLst/>
                <a:hlinkClick r:id="rId5"/>
              </a:rPr>
              <a:t>https://</a:t>
            </a:r>
            <a:r>
              <a:rPr lang="en-US" u="sng" dirty="0" smtClean="0">
                <a:effectLst/>
                <a:hlinkClick r:id="rId5"/>
              </a:rPr>
              <a:t>insteading.com</a:t>
            </a:r>
            <a:endParaRPr lang="en-US" u="sng" dirty="0" smtClean="0">
              <a:effectLst/>
            </a:endParaRPr>
          </a:p>
          <a:p>
            <a:r>
              <a:rPr lang="en-US" u="sng" dirty="0">
                <a:effectLst/>
                <a:hlinkClick r:id="rId6"/>
              </a:rPr>
              <a:t>https://</a:t>
            </a:r>
            <a:r>
              <a:rPr lang="en-US" u="sng" dirty="0" smtClean="0">
                <a:effectLst/>
                <a:hlinkClick r:id="rId6"/>
              </a:rPr>
              <a:t>www.gardeningknowhow.com</a:t>
            </a:r>
            <a:endParaRPr lang="en-US" u="sng" dirty="0" smtClean="0">
              <a:effectLst/>
            </a:endParaRPr>
          </a:p>
          <a:p>
            <a:r>
              <a:rPr lang="en-US" u="sng" dirty="0">
                <a:effectLst/>
                <a:hlinkClick r:id="rId7"/>
              </a:rPr>
              <a:t>https://</a:t>
            </a:r>
            <a:r>
              <a:rPr lang="en-US" u="sng" dirty="0" smtClean="0">
                <a:effectLst/>
                <a:hlinkClick r:id="rId7"/>
              </a:rPr>
              <a:t>rokhplastic.com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Greenhouse Assortments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/>
              <a:t>Structure</a:t>
            </a:r>
            <a:endParaRPr lang="fa-IR" dirty="0"/>
          </a:p>
          <a:p>
            <a:r>
              <a:rPr lang="en-US" dirty="0" smtClean="0"/>
              <a:t>Floor</a:t>
            </a:r>
          </a:p>
          <a:p>
            <a:r>
              <a:rPr lang="en-US" dirty="0" smtClean="0"/>
              <a:t>Roof</a:t>
            </a:r>
          </a:p>
          <a:p>
            <a:r>
              <a:rPr lang="en-US" dirty="0" smtClean="0"/>
              <a:t>Coverage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Commercial </a:t>
            </a:r>
            <a:r>
              <a:rPr lang="en-US" sz="2400" dirty="0" smtClean="0"/>
              <a:t>Greenhouse</a:t>
            </a:r>
            <a:endParaRPr lang="fa-IR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5783230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Production M</a:t>
            </a:r>
            <a:r>
              <a:rPr lang="en-US" sz="2400" dirty="0" smtClean="0"/>
              <a:t>aximums </a:t>
            </a:r>
            <a:r>
              <a:rPr lang="en-US" sz="2400" dirty="0"/>
              <a:t>per </a:t>
            </a:r>
            <a:r>
              <a:rPr lang="en-US" sz="2400" dirty="0" smtClean="0"/>
              <a:t>Unit  Area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Production </a:t>
            </a:r>
            <a:r>
              <a:rPr lang="en-US" sz="2400" dirty="0"/>
              <a:t>D</a:t>
            </a:r>
            <a:r>
              <a:rPr lang="en-US" sz="2400" dirty="0" smtClean="0"/>
              <a:t>espite </a:t>
            </a:r>
            <a:r>
              <a:rPr lang="en-US" sz="2400" dirty="0"/>
              <a:t>of </a:t>
            </a:r>
            <a:r>
              <a:rPr lang="en-US" sz="2400" dirty="0" smtClean="0"/>
              <a:t>Seasons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Reduce Costs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Optimal Usage </a:t>
            </a:r>
            <a:r>
              <a:rPr lang="en-US" sz="2400" dirty="0"/>
              <a:t>of </a:t>
            </a:r>
            <a:r>
              <a:rPr lang="en-US" sz="2400" dirty="0" smtClean="0"/>
              <a:t>Resources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Pest Control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Employment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…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93D-8FD5-4413-A84D-1FE313B2C0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Commercial </a:t>
            </a:r>
            <a:r>
              <a:rPr lang="en-US" sz="2400" dirty="0" smtClean="0"/>
              <a:t>Greenhouse</a:t>
            </a:r>
            <a:endParaRPr lang="fa-IR" sz="2400" dirty="0" smtClean="0"/>
          </a:p>
          <a:p>
            <a:r>
              <a:rPr lang="en-US" sz="2400" dirty="0" smtClean="0"/>
              <a:t>Research Greenhouse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2" y="2848494"/>
            <a:ext cx="6342953" cy="30876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Study and Modify on Generic Structure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Experiments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Commercial </a:t>
            </a:r>
            <a:r>
              <a:rPr lang="en-US" sz="2400" dirty="0" smtClean="0"/>
              <a:t>Greenhouse</a:t>
            </a:r>
            <a:endParaRPr lang="fa-IR" sz="2400" dirty="0" smtClean="0"/>
          </a:p>
          <a:p>
            <a:r>
              <a:rPr lang="en-US" sz="2400" dirty="0" smtClean="0"/>
              <a:t>Research Greenhouse</a:t>
            </a:r>
          </a:p>
          <a:p>
            <a:r>
              <a:rPr lang="en-US" sz="2400" dirty="0" smtClean="0"/>
              <a:t>Educational Greenhouse</a:t>
            </a:r>
            <a:endParaRPr lang="fa-IR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2" y="3280755"/>
            <a:ext cx="5749979" cy="26554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Teaching Gardening Skill to Students</a:t>
            </a:r>
            <a:endParaRPr lang="fa-I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Equipped </a:t>
            </a:r>
            <a:r>
              <a:rPr lang="en-US" sz="2400" dirty="0"/>
              <a:t>with </a:t>
            </a:r>
            <a:r>
              <a:rPr lang="en-US" sz="2400" dirty="0" smtClean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7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Commercial </a:t>
            </a:r>
            <a:r>
              <a:rPr lang="en-US" sz="2400" dirty="0" smtClean="0"/>
              <a:t>Greenhouse</a:t>
            </a:r>
            <a:endParaRPr lang="fa-IR" sz="2400" dirty="0" smtClean="0"/>
          </a:p>
          <a:p>
            <a:r>
              <a:rPr lang="en-US" sz="2400" dirty="0" smtClean="0"/>
              <a:t>Research Greenhouse</a:t>
            </a:r>
          </a:p>
          <a:p>
            <a:r>
              <a:rPr lang="en-US" sz="2400" dirty="0" smtClean="0"/>
              <a:t>Educational Greenhouse</a:t>
            </a:r>
            <a:endParaRPr lang="fa-IR" sz="2400" dirty="0" smtClean="0"/>
          </a:p>
          <a:p>
            <a:r>
              <a:rPr lang="en-US" sz="2400" dirty="0" smtClean="0"/>
              <a:t>Urban Greenhouse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3862647"/>
            <a:ext cx="4700058" cy="20735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Small </a:t>
            </a:r>
            <a:r>
              <a:rPr lang="en-US" sz="2400" dirty="0" smtClean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Well-Suited to City Spaces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Slight Product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Aluminum</a:t>
            </a:r>
          </a:p>
          <a:p>
            <a:r>
              <a:rPr lang="en-US" dirty="0" smtClean="0"/>
              <a:t>Galvanized Steel</a:t>
            </a:r>
          </a:p>
          <a:p>
            <a:r>
              <a:rPr lang="en-US" dirty="0" smtClean="0"/>
              <a:t>Wood</a:t>
            </a:r>
          </a:p>
          <a:p>
            <a:r>
              <a:rPr lang="en-US" dirty="0" smtClean="0"/>
              <a:t>Plastic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6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Glass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Common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Wasting Energy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Costly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No Diffusing Light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No Heat Isolation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sz="2400" dirty="0" smtClean="0"/>
              <a:t> </a:t>
            </a:r>
            <a:r>
              <a:rPr lang="en-US" sz="2400" dirty="0" smtClean="0"/>
              <a:t>Breakable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1763</TotalTime>
  <Words>417</Words>
  <Application>Microsoft Office PowerPoint</Application>
  <PresentationFormat>Widescreen</PresentationFormat>
  <Paragraphs>175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</vt:lpstr>
      <vt:lpstr>Berlin</vt:lpstr>
      <vt:lpstr>Smart Greenhouse</vt:lpstr>
      <vt:lpstr>Greenhouse Assortments</vt:lpstr>
      <vt:lpstr>Greenhouse Assortments</vt:lpstr>
      <vt:lpstr>Functional</vt:lpstr>
      <vt:lpstr>Functional</vt:lpstr>
      <vt:lpstr>Functional</vt:lpstr>
      <vt:lpstr>Functional</vt:lpstr>
      <vt:lpstr>Structures</vt:lpstr>
      <vt:lpstr>Covers</vt:lpstr>
      <vt:lpstr>Covers</vt:lpstr>
      <vt:lpstr>Covers</vt:lpstr>
      <vt:lpstr>Covers</vt:lpstr>
      <vt:lpstr>Covers</vt:lpstr>
      <vt:lpstr>Floor</vt:lpstr>
      <vt:lpstr>Environmental Conditions</vt:lpstr>
      <vt:lpstr>The Most Important Parameters</vt:lpstr>
      <vt:lpstr>Challenges in Gardening</vt:lpstr>
      <vt:lpstr>Plants Growing Conditions</vt:lpstr>
      <vt:lpstr>Strawberry</vt:lpstr>
      <vt:lpstr>Tomato</vt:lpstr>
      <vt:lpstr>Cucumber</vt:lpstr>
      <vt:lpstr>Eggplant</vt:lpstr>
      <vt:lpstr>Recources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Hoora Abootalebi</dc:creator>
  <cp:lastModifiedBy>Hoora Abootalebi</cp:lastModifiedBy>
  <cp:revision>44</cp:revision>
  <dcterms:created xsi:type="dcterms:W3CDTF">2018-12-12T09:17:40Z</dcterms:created>
  <dcterms:modified xsi:type="dcterms:W3CDTF">2018-12-24T07:31:10Z</dcterms:modified>
</cp:coreProperties>
</file>